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481" r:id="rId3"/>
    <p:sldId id="547" r:id="rId4"/>
    <p:sldId id="548" r:id="rId5"/>
    <p:sldId id="584" r:id="rId6"/>
    <p:sldId id="583" r:id="rId7"/>
    <p:sldId id="578" r:id="rId8"/>
    <p:sldId id="553" r:id="rId9"/>
    <p:sldId id="569" r:id="rId10"/>
    <p:sldId id="570" r:id="rId11"/>
    <p:sldId id="581" r:id="rId12"/>
    <p:sldId id="582" r:id="rId13"/>
    <p:sldId id="575" r:id="rId14"/>
    <p:sldId id="572" r:id="rId15"/>
    <p:sldId id="573" r:id="rId16"/>
    <p:sldId id="556" r:id="rId17"/>
    <p:sldId id="557" r:id="rId18"/>
    <p:sldId id="558" r:id="rId19"/>
    <p:sldId id="559" r:id="rId20"/>
    <p:sldId id="585" r:id="rId21"/>
    <p:sldId id="579" r:id="rId22"/>
    <p:sldId id="544" r:id="rId23"/>
    <p:sldId id="543" r:id="rId24"/>
    <p:sldId id="534" r:id="rId25"/>
    <p:sldId id="535" r:id="rId26"/>
    <p:sldId id="537" r:id="rId27"/>
    <p:sldId id="539" r:id="rId28"/>
    <p:sldId id="541" r:id="rId29"/>
    <p:sldId id="476" r:id="rId30"/>
    <p:sldId id="576" r:id="rId31"/>
    <p:sldId id="587" r:id="rId32"/>
    <p:sldId id="588" r:id="rId33"/>
    <p:sldId id="589" r:id="rId34"/>
    <p:sldId id="586" r:id="rId35"/>
    <p:sldId id="590" r:id="rId36"/>
    <p:sldId id="591" r:id="rId37"/>
    <p:sldId id="592" r:id="rId38"/>
    <p:sldId id="593" r:id="rId39"/>
    <p:sldId id="594" r:id="rId40"/>
    <p:sldId id="596" r:id="rId41"/>
    <p:sldId id="595" r:id="rId42"/>
  </p:sldIdLst>
  <p:sldSz cx="9144000" cy="6858000" type="screen4x3"/>
  <p:notesSz cx="6858000" cy="9144000"/>
  <p:custDataLst>
    <p:tags r:id="rId44"/>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6600"/>
    <a:srgbClr val="99CC00"/>
    <a:srgbClr val="FF9933"/>
    <a:srgbClr val="A4FAAC"/>
    <a:srgbClr val="990000"/>
    <a:srgbClr val="CC0000"/>
  </p:clrMru>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84601" autoAdjust="0"/>
  </p:normalViewPr>
  <p:slideViewPr>
    <p:cSldViewPr>
      <p:cViewPr>
        <p:scale>
          <a:sx n="60" d="100"/>
          <a:sy n="60" d="100"/>
        </p:scale>
        <p:origin x="-160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184" y="-11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6EFF521-650A-49CF-9310-5C2096C53399}" type="datetimeFigureOut">
              <a:rPr lang="zh-CN" altLang="en-US"/>
              <a:pPr>
                <a:defRPr/>
              </a:pPr>
              <a:t>2012/12/16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D529037-AE71-45AF-AEA5-5CEAB37DACE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246DC4F-9ED6-4E7B-B7CD-279D4FF0DB8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6FDED24-C49D-47D3-B76D-ACCE6CAC05C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6FDED24-C49D-47D3-B76D-ACCE6CAC05C3}"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LAMP</a:t>
            </a:r>
            <a:r>
              <a:rPr lang="zh-CN" altLang="en-US" dirty="0" smtClean="0"/>
              <a:t>（</a:t>
            </a:r>
            <a:r>
              <a:rPr lang="en-US" altLang="zh-CN" dirty="0" smtClean="0"/>
              <a:t>Linux-Apache-</a:t>
            </a:r>
            <a:r>
              <a:rPr lang="en-US" altLang="zh-CN" dirty="0" err="1" smtClean="0"/>
              <a:t>MySQL</a:t>
            </a:r>
            <a:r>
              <a:rPr lang="en-US" altLang="zh-CN" dirty="0" smtClean="0"/>
              <a:t>-PHP</a:t>
            </a:r>
            <a:r>
              <a:rPr lang="zh-CN" altLang="en-US" dirty="0" smtClean="0"/>
              <a:t>）流行的启示</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D529037-AE71-45AF-AEA5-5CEAB37DACE0}"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FCACAC8-B0AF-404B-A955-F05D4217C361}"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6FDED24-C49D-47D3-B76D-ACCE6CAC05C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EE4922E0-73D5-4913-ABE0-BD8D8AD28DC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D5719758-890E-40A9-B11D-AF92D829696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C150789-8920-4682-9238-9A45C3F5D8C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229F2BE9-0CA1-4A66-BCA8-B30B18AABFC7}"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6C02C66C-42A5-4DF3-823A-935D93407AEF}"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090961EE-138B-44E7-8484-C8338877F766}"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8C54DAED-6952-4741-98D4-B31D55B8D3BB}"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
          <p:cNvSpPr>
            <a:spLocks noGrp="1" noChangeArrowheads="1"/>
          </p:cNvSpPr>
          <p:nvPr>
            <p:ph type="sldNum" sz="quarter" idx="12"/>
          </p:nvPr>
        </p:nvSpPr>
        <p:spPr>
          <a:ln/>
        </p:spPr>
        <p:txBody>
          <a:bodyPr/>
          <a:lstStyle>
            <a:lvl1pPr>
              <a:defRPr/>
            </a:lvl1pPr>
          </a:lstStyle>
          <a:p>
            <a:pPr>
              <a:defRPr/>
            </a:pPr>
            <a:fld id="{D0A9FD30-D00B-411F-85FF-7B717A04BEC0}"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2"/>
          </p:nvPr>
        </p:nvSpPr>
        <p:spPr>
          <a:ln/>
        </p:spPr>
        <p:txBody>
          <a:bodyPr/>
          <a:lstStyle>
            <a:lvl1pPr>
              <a:defRPr/>
            </a:lvl1pPr>
          </a:lstStyle>
          <a:p>
            <a:pPr>
              <a:defRPr/>
            </a:pPr>
            <a:fld id="{95C561CC-2121-4AF5-850E-1C01F856E676}"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2"/>
          </p:nvPr>
        </p:nvSpPr>
        <p:spPr>
          <a:ln/>
        </p:spPr>
        <p:txBody>
          <a:bodyPr/>
          <a:lstStyle>
            <a:lvl1pPr>
              <a:defRPr/>
            </a:lvl1pPr>
          </a:lstStyle>
          <a:p>
            <a:pPr>
              <a:defRPr/>
            </a:pPr>
            <a:fld id="{2C440DFD-E388-469A-B339-DE55DD28F797}"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51D34B63-B05D-4655-B772-A883FB09530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43108" y="274638"/>
            <a:ext cx="6543692" cy="725470"/>
          </a:xfrm>
          <a:prstGeom prst="rect">
            <a:avLst/>
          </a:prstGeom>
          <a:noFill/>
        </p:spPr>
        <p:txBody>
          <a:bodyPr/>
          <a:lstStyle>
            <a:lvl1pPr algn="ctr">
              <a:defRPr sz="3600">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800">
                <a:latin typeface="华文细黑" pitchFamily="2" charset="-122"/>
                <a:ea typeface="华文细黑" pitchFamily="2" charset="-122"/>
              </a:defRPr>
            </a:lvl1pPr>
            <a:lvl2pPr>
              <a:defRPr sz="2400">
                <a:latin typeface="华文细黑" pitchFamily="2" charset="-122"/>
                <a:ea typeface="华文细黑"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691C4644-D6E2-441C-8373-2852685CA249}"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4DA6D1B0-C66E-495D-9E6C-A3209EA3D3BC}"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91F72D8E-A01C-4C1E-931D-A9B507886F97}"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69AA8C96-9900-4841-9192-CBFEAACF7E2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65633CA2-EDE1-40EE-9653-BD75E328B21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81BF0D38-1E8E-4532-BF6C-7F132DC343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35A245E8-8F90-432E-8BFD-3C89D0E4F86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CEA5AAF2-1BBD-4A9D-B7EB-2816E3E8E77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5BF05E0-FAF6-4217-8F94-9EC56370EA9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E96E290-1984-4A3B-BAF3-EE2BFA31E28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14C947B2-F830-415E-B031-FCCAE00CA99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defRPr>
            </a:lvl1pPr>
          </a:lstStyle>
          <a:p>
            <a:pPr>
              <a:defRPr/>
            </a:pPr>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defRPr>
            </a:lvl1pPr>
          </a:lstStyle>
          <a:p>
            <a:pPr>
              <a:defRPr/>
            </a:pPr>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ea typeface="+mn-ea"/>
              </a:defRPr>
            </a:lvl1pPr>
          </a:lstStyle>
          <a:p>
            <a:pPr>
              <a:defRPr/>
            </a:pPr>
            <a:fld id="{99B3712D-C926-44F2-B5D4-31C17D84E86A}" type="slidenum">
              <a:rPr lang="zh-CN" altLang="en-US"/>
              <a:pPr>
                <a:defRPr/>
              </a:pPr>
              <a:t>‹#›</a:t>
            </a:fld>
            <a:endParaRPr lang="zh-CN" altLang="en-US"/>
          </a:p>
        </p:txBody>
      </p:sp>
      <p:pic>
        <p:nvPicPr>
          <p:cNvPr id="2" name="Picture 7" descr="11111"/>
          <p:cNvPicPr>
            <a:picLocks noChangeAspect="1" noChangeArrowheads="1"/>
          </p:cNvPicPr>
          <p:nvPr/>
        </p:nvPicPr>
        <p:blipFill>
          <a:blip r:embed="rId13" cstate="print"/>
          <a:srcRect/>
          <a:stretch>
            <a:fillRect/>
          </a:stretch>
        </p:blipFill>
        <p:spPr bwMode="auto">
          <a:xfrm>
            <a:off x="0" y="0"/>
            <a:ext cx="9144000" cy="1312863"/>
          </a:xfrm>
          <a:prstGeom prst="rect">
            <a:avLst/>
          </a:prstGeom>
          <a:noFill/>
          <a:ln w="9525">
            <a:noFill/>
            <a:miter lim="800000"/>
            <a:headEnd/>
            <a:tailEnd/>
          </a:ln>
        </p:spPr>
      </p:pic>
      <p:sp>
        <p:nvSpPr>
          <p:cNvPr id="3" name="Rectangle 1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标题占位符 6"/>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黑体" pitchFamily="2" charset="-122"/>
        </a:defRPr>
      </a:lvl2pPr>
      <a:lvl3pPr algn="ctr" rtl="0" eaLnBrk="0" fontAlgn="base" hangingPunct="0">
        <a:spcBef>
          <a:spcPct val="0"/>
        </a:spcBef>
        <a:spcAft>
          <a:spcPct val="0"/>
        </a:spcAft>
        <a:defRPr sz="4400">
          <a:solidFill>
            <a:schemeClr val="tx2"/>
          </a:solidFill>
          <a:latin typeface="Arial" charset="0"/>
          <a:ea typeface="黑体" pitchFamily="2" charset="-122"/>
        </a:defRPr>
      </a:lvl3pPr>
      <a:lvl4pPr algn="ctr" rtl="0" eaLnBrk="0" fontAlgn="base" hangingPunct="0">
        <a:spcBef>
          <a:spcPct val="0"/>
        </a:spcBef>
        <a:spcAft>
          <a:spcPct val="0"/>
        </a:spcAft>
        <a:defRPr sz="4400">
          <a:solidFill>
            <a:schemeClr val="tx2"/>
          </a:solidFill>
          <a:latin typeface="Arial" charset="0"/>
          <a:ea typeface="黑体" pitchFamily="2" charset="-122"/>
        </a:defRPr>
      </a:lvl4pPr>
      <a:lvl5pPr algn="ctr" rtl="0" eaLnBrk="0" fontAlgn="base" hangingPunct="0">
        <a:spcBef>
          <a:spcPct val="0"/>
        </a:spcBef>
        <a:spcAft>
          <a:spcPct val="0"/>
        </a:spcAft>
        <a:defRPr sz="4400">
          <a:solidFill>
            <a:schemeClr val="tx2"/>
          </a:solidFill>
          <a:latin typeface="Arial" charset="0"/>
          <a:ea typeface="黑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defRPr>
            </a:lvl1pPr>
          </a:lstStyle>
          <a:p>
            <a:pPr>
              <a:defRPr/>
            </a:pPr>
            <a:endParaRPr lang="en-US" altLang="zh-CN"/>
          </a:p>
        </p:txBody>
      </p:sp>
      <p:sp>
        <p:nvSpPr>
          <p:cNvPr id="4099" name="Rectangle 3"/>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defRPr>
            </a:lvl1pPr>
          </a:lstStyle>
          <a:p>
            <a:pPr>
              <a:defRPr/>
            </a:pPr>
            <a:endParaRPr lang="en-US" altLang="zh-CN"/>
          </a:p>
        </p:txBody>
      </p:sp>
      <p:sp>
        <p:nvSpPr>
          <p:cNvPr id="4100" name="Rectangle 4"/>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ea typeface="+mn-ea"/>
              </a:defRPr>
            </a:lvl1pPr>
          </a:lstStyle>
          <a:p>
            <a:pPr>
              <a:defRPr/>
            </a:pPr>
            <a:fld id="{1016EE4D-DCF9-4311-A9B3-53BE1EF8244D}" type="slidenum">
              <a:rPr lang="en-US" altLang="zh-CN"/>
              <a:pPr>
                <a:defRPr/>
              </a:pPr>
              <a:t>‹#›</a:t>
            </a:fld>
            <a:endParaRPr lang="en-US" altLang="zh-CN"/>
          </a:p>
        </p:txBody>
      </p:sp>
      <p:pic>
        <p:nvPicPr>
          <p:cNvPr id="2053" name="Picture 6" descr="222222"/>
          <p:cNvPicPr>
            <a:picLocks noChangeAspect="1" noChangeArrowheads="1"/>
          </p:cNvPicPr>
          <p:nvPr/>
        </p:nvPicPr>
        <p:blipFill>
          <a:blip r:embed="rId13" cstate="print"/>
          <a:srcRect/>
          <a:stretch>
            <a:fillRect/>
          </a:stretch>
        </p:blipFill>
        <p:spPr bwMode="auto">
          <a:xfrm>
            <a:off x="0" y="0"/>
            <a:ext cx="9144000" cy="6854825"/>
          </a:xfrm>
          <a:prstGeom prst="rect">
            <a:avLst/>
          </a:prstGeom>
          <a:noFill/>
          <a:ln w="9525">
            <a:noFill/>
            <a:miter lim="800000"/>
            <a:headEnd/>
            <a:tailEnd/>
          </a:ln>
        </p:spPr>
      </p:pic>
      <p:sp>
        <p:nvSpPr>
          <p:cNvPr id="4103" name="AutoShape 7"/>
          <p:cNvSpPr>
            <a:spLocks noChangeAspect="1" noChangeArrowheads="1" noTextEdit="1"/>
          </p:cNvSpPr>
          <p:nvPr/>
        </p:nvSpPr>
        <p:spPr bwMode="auto">
          <a:xfrm>
            <a:off x="3727450" y="3079750"/>
            <a:ext cx="1689100" cy="700088"/>
          </a:xfrm>
          <a:prstGeom prst="rect">
            <a:avLst/>
          </a:prstGeom>
          <a:noFill/>
          <a:ln w="9525">
            <a:no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4104" name="Rectangle 8"/>
          <p:cNvSpPr>
            <a:spLocks noChangeArrowheads="1"/>
          </p:cNvSpPr>
          <p:nvPr/>
        </p:nvSpPr>
        <p:spPr bwMode="auto">
          <a:xfrm>
            <a:off x="2987675" y="2492375"/>
            <a:ext cx="3238500" cy="914400"/>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tLang="zh-CN" sz="6000">
                <a:solidFill>
                  <a:srgbClr val="25221E"/>
                </a:solidFill>
                <a:latin typeface="AvantGarde Bk BT" pitchFamily="34" charset="0"/>
                <a:ea typeface="+mn-ea"/>
              </a:rPr>
              <a:t>PPT NAME</a:t>
            </a:r>
            <a:endParaRPr lang="en-US" altLang="zh-CN" sz="6000">
              <a:latin typeface="+mn-lt"/>
              <a:ea typeface="+mn-ea"/>
            </a:endParaRPr>
          </a:p>
        </p:txBody>
      </p:sp>
      <p:sp>
        <p:nvSpPr>
          <p:cNvPr id="4105" name="Rectangle 9"/>
          <p:cNvSpPr>
            <a:spLocks noChangeArrowheads="1"/>
          </p:cNvSpPr>
          <p:nvPr/>
        </p:nvSpPr>
        <p:spPr bwMode="auto">
          <a:xfrm>
            <a:off x="3851275" y="3429000"/>
            <a:ext cx="1600200" cy="274638"/>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tLang="zh-CN">
                <a:solidFill>
                  <a:srgbClr val="25221E"/>
                </a:solidFill>
                <a:latin typeface="黑体" pitchFamily="2" charset="-122"/>
                <a:ea typeface="黑体" pitchFamily="2" charset="-122"/>
              </a:rPr>
              <a:t>2007</a:t>
            </a:r>
            <a:r>
              <a:rPr lang="zh-CN" altLang="en-US">
                <a:solidFill>
                  <a:srgbClr val="25221E"/>
                </a:solidFill>
                <a:latin typeface="黑体" pitchFamily="2" charset="-122"/>
                <a:ea typeface="黑体" pitchFamily="2" charset="-122"/>
              </a:rPr>
              <a:t>年</a:t>
            </a:r>
            <a:r>
              <a:rPr lang="en-US" altLang="zh-CN">
                <a:solidFill>
                  <a:srgbClr val="25221E"/>
                </a:solidFill>
                <a:latin typeface="黑体" pitchFamily="2" charset="-122"/>
                <a:ea typeface="黑体" pitchFamily="2" charset="-122"/>
              </a:rPr>
              <a:t>01</a:t>
            </a:r>
            <a:r>
              <a:rPr lang="zh-CN" altLang="en-US">
                <a:solidFill>
                  <a:srgbClr val="25221E"/>
                </a:solidFill>
                <a:latin typeface="黑体" pitchFamily="2" charset="-122"/>
                <a:ea typeface="黑体" pitchFamily="2" charset="-122"/>
              </a:rPr>
              <a:t>月</a:t>
            </a:r>
            <a:r>
              <a:rPr lang="en-US" altLang="zh-CN">
                <a:solidFill>
                  <a:srgbClr val="25221E"/>
                </a:solidFill>
                <a:latin typeface="黑体" pitchFamily="2" charset="-122"/>
                <a:ea typeface="黑体" pitchFamily="2" charset="-122"/>
              </a:rPr>
              <a:t>01</a:t>
            </a:r>
            <a:r>
              <a:rPr lang="zh-CN" altLang="en-US">
                <a:solidFill>
                  <a:srgbClr val="25221E"/>
                </a:solidFill>
                <a:latin typeface="黑体" pitchFamily="2" charset="-122"/>
                <a:ea typeface="黑体" pitchFamily="2" charset="-122"/>
              </a:rPr>
              <a:t>日</a:t>
            </a:r>
            <a:endParaRPr lang="zh-CN" altLang="en-US">
              <a:latin typeface="+mn-lt"/>
              <a:ea typeface="+mn-ea"/>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ufeng.inf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MySQL</a:t>
            </a:r>
            <a:r>
              <a:rPr lang="zh-CN" altLang="en-US" dirty="0" smtClean="0"/>
              <a:t>云平台和</a:t>
            </a:r>
            <a:r>
              <a:rPr lang="en-US" altLang="zh-CN" dirty="0" err="1" smtClean="0"/>
              <a:t>Erlang</a:t>
            </a:r>
            <a:r>
              <a:rPr lang="zh-CN" altLang="en-US" dirty="0" smtClean="0"/>
              <a:t>实现</a:t>
            </a:r>
            <a:endParaRPr lang="zh-CN" altLang="en-US" dirty="0"/>
          </a:p>
        </p:txBody>
      </p:sp>
      <p:sp>
        <p:nvSpPr>
          <p:cNvPr id="3" name="副标题 2"/>
          <p:cNvSpPr>
            <a:spLocks noGrp="1"/>
          </p:cNvSpPr>
          <p:nvPr>
            <p:ph type="subTitle" idx="1"/>
          </p:nvPr>
        </p:nvSpPr>
        <p:spPr/>
        <p:txBody>
          <a:bodyPr>
            <a:normAutofit fontScale="92500" lnSpcReduction="20000"/>
          </a:bodyPr>
          <a:lstStyle/>
          <a:p>
            <a:r>
              <a:rPr lang="zh-CN" altLang="en-US" dirty="0" smtClean="0"/>
              <a:t>淘宝</a:t>
            </a:r>
            <a:r>
              <a:rPr lang="zh-CN" altLang="en-US" dirty="0" smtClean="0"/>
              <a:t>核心系统资深专家  </a:t>
            </a:r>
            <a:r>
              <a:rPr lang="zh-CN" altLang="en-US" dirty="0" smtClean="0"/>
              <a:t>余锋</a:t>
            </a:r>
            <a:r>
              <a:rPr lang="en-US" altLang="zh-CN" dirty="0" smtClean="0">
                <a:hlinkClick r:id="rId3"/>
              </a:rPr>
              <a:t>http://yufeng.info</a:t>
            </a:r>
            <a:endParaRPr lang="en-US" altLang="zh-CN" dirty="0" smtClean="0"/>
          </a:p>
          <a:p>
            <a:r>
              <a:rPr lang="en-US" altLang="zh-CN" dirty="0" smtClean="0"/>
              <a:t>@</a:t>
            </a:r>
            <a:r>
              <a:rPr lang="zh-CN" altLang="en-US" dirty="0" smtClean="0"/>
              <a:t>淘宝褚霸</a:t>
            </a:r>
            <a:endParaRPr lang="en-US" altLang="zh-CN" dirty="0" smtClean="0"/>
          </a:p>
          <a:p>
            <a:r>
              <a:rPr lang="en-US" altLang="zh-CN" dirty="0" smtClean="0"/>
              <a:t>2012-12-23</a:t>
            </a:r>
            <a:r>
              <a:rPr lang="en-US" altLang="zh-CN" dirty="0" smtClean="0"/>
              <a:t>(v0.1)</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平台特性</a:t>
            </a:r>
            <a:endParaRPr lang="zh-CN" altLang="en-US" dirty="0"/>
          </a:p>
        </p:txBody>
      </p:sp>
      <p:sp>
        <p:nvSpPr>
          <p:cNvPr id="3" name="内容占位符 2"/>
          <p:cNvSpPr>
            <a:spLocks noGrp="1"/>
          </p:cNvSpPr>
          <p:nvPr>
            <p:ph idx="1"/>
          </p:nvPr>
        </p:nvSpPr>
        <p:spPr/>
        <p:txBody>
          <a:bodyPr/>
          <a:lstStyle/>
          <a:p>
            <a:r>
              <a:rPr lang="zh-CN" altLang="en-US" dirty="0" smtClean="0"/>
              <a:t>平台足够稳定，支持热升级</a:t>
            </a:r>
          </a:p>
          <a:p>
            <a:r>
              <a:rPr lang="zh-CN" altLang="en-US" dirty="0" smtClean="0"/>
              <a:t>支持几千台物理机规模，</a:t>
            </a:r>
            <a:endParaRPr lang="en-US" altLang="zh-CN" dirty="0" smtClean="0"/>
          </a:p>
          <a:p>
            <a:r>
              <a:rPr lang="zh-CN" altLang="en-US" dirty="0" smtClean="0"/>
              <a:t>以对用户透明的形式提供主从热备、数据备份、迁移、容灾、读写分离、分库分表功能</a:t>
            </a:r>
            <a:endParaRPr lang="en-US" altLang="zh-CN" dirty="0" smtClean="0"/>
          </a:p>
          <a:p>
            <a:r>
              <a:rPr lang="zh-CN" altLang="en-US" dirty="0" smtClean="0"/>
              <a:t>资源隔离，按需分配和限制</a:t>
            </a:r>
            <a:r>
              <a:rPr lang="en-US" dirty="0" smtClean="0"/>
              <a:t>CPU</a:t>
            </a:r>
            <a:r>
              <a:rPr lang="zh-CN" altLang="en-US" dirty="0" smtClean="0"/>
              <a:t>、内存和</a:t>
            </a:r>
            <a:r>
              <a:rPr lang="en-US" dirty="0" smtClean="0"/>
              <a:t>IO</a:t>
            </a:r>
            <a:r>
              <a:rPr lang="zh-CN" altLang="en-US" dirty="0" smtClean="0"/>
              <a:t>资源</a:t>
            </a:r>
            <a:endParaRPr lang="en-US" altLang="zh-CN" dirty="0" smtClean="0"/>
          </a:p>
          <a:p>
            <a:r>
              <a:rPr lang="zh-CN" altLang="en-US" dirty="0" smtClean="0"/>
              <a:t>不影响提供数据服务的前提下根据用户业务的发展动态的扩容和缩容</a:t>
            </a:r>
            <a:endParaRPr lang="en-US" altLang="zh-CN" dirty="0" smtClean="0"/>
          </a:p>
          <a:p>
            <a:r>
              <a:rPr lang="zh-CN" altLang="en-US" dirty="0" smtClean="0"/>
              <a:t>屏蔽数据节点不同的软硬件差异</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平台概况</a:t>
            </a:r>
            <a:endParaRPr lang="zh-CN" altLang="en-US" dirty="0"/>
          </a:p>
        </p:txBody>
      </p:sp>
      <p:sp>
        <p:nvSpPr>
          <p:cNvPr id="3" name="内容占位符 2"/>
          <p:cNvSpPr>
            <a:spLocks noGrp="1"/>
          </p:cNvSpPr>
          <p:nvPr>
            <p:ph idx="1"/>
          </p:nvPr>
        </p:nvSpPr>
        <p:spPr/>
        <p:txBody>
          <a:bodyPr/>
          <a:lstStyle/>
          <a:p>
            <a:r>
              <a:rPr lang="zh-CN" altLang="en-US" dirty="0" smtClean="0"/>
              <a:t>稳定性生产系统验证</a:t>
            </a:r>
            <a:r>
              <a:rPr lang="zh-CN" altLang="en-US" dirty="0" smtClean="0"/>
              <a:t>过</a:t>
            </a:r>
            <a:endParaRPr lang="en-US" altLang="zh-CN" dirty="0" smtClean="0"/>
          </a:p>
          <a:p>
            <a:pPr lvl="1"/>
            <a:r>
              <a:rPr lang="zh-CN" altLang="en-US" dirty="0" smtClean="0"/>
              <a:t>承载的实例</a:t>
            </a:r>
            <a:r>
              <a:rPr lang="zh-CN" altLang="en-US" dirty="0" smtClean="0"/>
              <a:t>数：千级别</a:t>
            </a:r>
            <a:endParaRPr lang="en-US" altLang="zh-CN" dirty="0" smtClean="0"/>
          </a:p>
          <a:p>
            <a:r>
              <a:rPr lang="zh-CN" altLang="en-US" dirty="0" smtClean="0"/>
              <a:t>依赖</a:t>
            </a:r>
            <a:r>
              <a:rPr lang="zh-CN" altLang="en-US" dirty="0" smtClean="0"/>
              <a:t>的开源组件：</a:t>
            </a:r>
            <a:r>
              <a:rPr lang="en-US" dirty="0" err="1" smtClean="0"/>
              <a:t>Mnesia</a:t>
            </a:r>
            <a:r>
              <a:rPr lang="zh-CN" altLang="en-US" dirty="0" smtClean="0"/>
              <a:t>、</a:t>
            </a:r>
            <a:r>
              <a:rPr lang="en-US" dirty="0" err="1" smtClean="0"/>
              <a:t>Lvs</a:t>
            </a:r>
            <a:r>
              <a:rPr lang="zh-CN" altLang="en-US" dirty="0" smtClean="0"/>
              <a:t>、</a:t>
            </a:r>
            <a:r>
              <a:rPr lang="en-US" dirty="0" err="1" smtClean="0"/>
              <a:t>RabbitMQ</a:t>
            </a:r>
            <a:r>
              <a:rPr lang="zh-CN" altLang="en-US" dirty="0" smtClean="0"/>
              <a:t>、</a:t>
            </a:r>
            <a:r>
              <a:rPr lang="en-US" dirty="0" err="1" smtClean="0"/>
              <a:t>ZooKeeper</a:t>
            </a:r>
            <a:endParaRPr lang="en-US" dirty="0" smtClean="0"/>
          </a:p>
          <a:p>
            <a:r>
              <a:rPr lang="zh-CN" altLang="en-US" dirty="0" smtClean="0"/>
              <a:t>代码规模</a:t>
            </a:r>
            <a:endParaRPr lang="en-US" altLang="zh-CN" dirty="0" smtClean="0"/>
          </a:p>
          <a:p>
            <a:pPr lvl="1"/>
            <a:r>
              <a:rPr lang="zh-CN" altLang="en-US" dirty="0" smtClean="0"/>
              <a:t>核心使用以高性能、健壮以及可伸缩性出名的</a:t>
            </a:r>
            <a:r>
              <a:rPr lang="en-US" altLang="zh-CN" dirty="0" err="1" smtClean="0"/>
              <a:t>Erlang</a:t>
            </a:r>
            <a:r>
              <a:rPr lang="zh-CN" altLang="en-US" dirty="0" smtClean="0"/>
              <a:t>语言开发</a:t>
            </a:r>
          </a:p>
          <a:p>
            <a:pPr lvl="1"/>
            <a:r>
              <a:rPr lang="en-US" altLang="zh-CN" dirty="0" smtClean="0"/>
              <a:t>7</a:t>
            </a:r>
            <a:r>
              <a:rPr lang="zh-CN" altLang="en-US" dirty="0" smtClean="0"/>
              <a:t>万</a:t>
            </a:r>
            <a:r>
              <a:rPr lang="zh-CN" altLang="en-US" dirty="0" smtClean="0"/>
              <a:t>行</a:t>
            </a:r>
            <a:r>
              <a:rPr lang="en-US" altLang="zh-CN" dirty="0" err="1" smtClean="0"/>
              <a:t>Erlang</a:t>
            </a:r>
            <a:r>
              <a:rPr lang="zh-CN" altLang="en-US" dirty="0" smtClean="0"/>
              <a:t>代码，</a:t>
            </a:r>
            <a:r>
              <a:rPr lang="en-US" altLang="zh-CN" dirty="0" smtClean="0"/>
              <a:t>3</a:t>
            </a:r>
            <a:r>
              <a:rPr lang="zh-CN" altLang="en-US" dirty="0" smtClean="0"/>
              <a:t>万</a:t>
            </a:r>
            <a:r>
              <a:rPr lang="en-US" altLang="zh-CN" dirty="0" smtClean="0"/>
              <a:t>c</a:t>
            </a:r>
            <a:r>
              <a:rPr lang="zh-CN" altLang="en-US" dirty="0" smtClean="0"/>
              <a:t>代码，</a:t>
            </a:r>
            <a:r>
              <a:rPr lang="en-US" altLang="zh-CN" dirty="0" smtClean="0"/>
              <a:t>2</a:t>
            </a:r>
            <a:r>
              <a:rPr lang="zh-CN" altLang="en-US" dirty="0" smtClean="0"/>
              <a:t>万其他代码</a:t>
            </a:r>
          </a:p>
          <a:p>
            <a:pPr lvl="1"/>
            <a:r>
              <a:rPr lang="zh-CN" altLang="en-US" dirty="0" smtClean="0"/>
              <a:t>六人团队，历时</a:t>
            </a:r>
            <a:r>
              <a:rPr lang="en-US" altLang="zh-CN" dirty="0" smtClean="0"/>
              <a:t>1.5</a:t>
            </a:r>
            <a:r>
              <a:rPr lang="zh-CN" altLang="en-US" dirty="0" smtClean="0"/>
              <a:t>年</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系统组件</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10000"/>
          </a:bodyPr>
          <a:lstStyle/>
          <a:p>
            <a:r>
              <a:rPr lang="en-US" altLang="zh-CN" dirty="0"/>
              <a:t>controller</a:t>
            </a:r>
            <a:r>
              <a:rPr lang="zh-CN" altLang="zh-CN" dirty="0" smtClean="0"/>
              <a:t>服务器</a:t>
            </a:r>
            <a:endParaRPr lang="en-US" altLang="zh-CN" dirty="0" smtClean="0"/>
          </a:p>
          <a:p>
            <a:pPr lvl="1"/>
            <a:r>
              <a:rPr lang="zh-CN" altLang="zh-CN" dirty="0" smtClean="0"/>
              <a:t>元数据</a:t>
            </a:r>
            <a:r>
              <a:rPr lang="zh-CN" altLang="zh-CN" dirty="0"/>
              <a:t>存储、集群成员管理</a:t>
            </a:r>
            <a:r>
              <a:rPr lang="zh-CN" altLang="zh-CN" dirty="0" smtClean="0"/>
              <a:t>、</a:t>
            </a:r>
            <a:r>
              <a:rPr lang="zh-CN" altLang="en-US" dirty="0" smtClean="0"/>
              <a:t>发起备份、迁移、主从切换等操作</a:t>
            </a:r>
            <a:endParaRPr lang="en-US" altLang="zh-CN" dirty="0" smtClean="0"/>
          </a:p>
          <a:p>
            <a:r>
              <a:rPr lang="en-US" altLang="zh-CN" dirty="0" smtClean="0"/>
              <a:t>proxy</a:t>
            </a:r>
            <a:r>
              <a:rPr lang="zh-CN" altLang="zh-CN" dirty="0" smtClean="0"/>
              <a:t>服务器</a:t>
            </a:r>
            <a:endParaRPr lang="en-US" altLang="zh-CN" dirty="0" smtClean="0"/>
          </a:p>
          <a:p>
            <a:pPr lvl="1"/>
            <a:r>
              <a:rPr lang="zh-CN" altLang="zh-CN" dirty="0"/>
              <a:t>提供访问</a:t>
            </a:r>
            <a:r>
              <a:rPr lang="en-US" altLang="zh-CN" dirty="0"/>
              <a:t>MySQL</a:t>
            </a:r>
            <a:r>
              <a:rPr lang="zh-CN" altLang="zh-CN" dirty="0"/>
              <a:t>数据库的服务</a:t>
            </a:r>
            <a:endParaRPr lang="en-US" altLang="zh-CN" dirty="0" smtClean="0"/>
          </a:p>
          <a:p>
            <a:r>
              <a:rPr lang="en-US" altLang="zh-CN" dirty="0" smtClean="0"/>
              <a:t>agent</a:t>
            </a:r>
            <a:r>
              <a:rPr lang="zh-CN" altLang="zh-CN" dirty="0" smtClean="0"/>
              <a:t>服务器</a:t>
            </a:r>
            <a:endParaRPr lang="en-US" altLang="zh-CN" dirty="0" smtClean="0"/>
          </a:p>
          <a:p>
            <a:pPr lvl="1"/>
            <a:r>
              <a:rPr lang="zh-CN" altLang="zh-CN" dirty="0"/>
              <a:t>管理每台物理机上</a:t>
            </a:r>
            <a:r>
              <a:rPr lang="en-US" altLang="zh-CN" dirty="0"/>
              <a:t>MySQL</a:t>
            </a:r>
            <a:r>
              <a:rPr lang="zh-CN" altLang="zh-CN" dirty="0"/>
              <a:t>实例，</a:t>
            </a:r>
            <a:r>
              <a:rPr lang="zh-CN" altLang="zh-CN" dirty="0" smtClean="0"/>
              <a:t>执行备份</a:t>
            </a:r>
            <a:r>
              <a:rPr lang="zh-CN" altLang="zh-CN" dirty="0"/>
              <a:t>、迁移、主从切换等操作</a:t>
            </a:r>
            <a:endParaRPr lang="en-US" altLang="zh-CN" dirty="0" smtClean="0"/>
          </a:p>
          <a:p>
            <a:r>
              <a:rPr lang="en-US" altLang="zh-CN" dirty="0" smtClean="0"/>
              <a:t>API/Web</a:t>
            </a:r>
            <a:r>
              <a:rPr lang="zh-CN" altLang="zh-CN" dirty="0" smtClean="0"/>
              <a:t>服务器</a:t>
            </a:r>
            <a:endParaRPr lang="en-US" altLang="zh-CN" dirty="0" smtClean="0"/>
          </a:p>
          <a:p>
            <a:pPr lvl="1"/>
            <a:r>
              <a:rPr lang="zh-CN" altLang="zh-CN" dirty="0" smtClean="0"/>
              <a:t>提供系统</a:t>
            </a:r>
            <a:r>
              <a:rPr lang="zh-CN" altLang="zh-CN" dirty="0"/>
              <a:t>管理界面</a:t>
            </a:r>
            <a:endParaRPr lang="en-US" altLang="zh-CN" dirty="0" smtClean="0"/>
          </a:p>
          <a:p>
            <a:r>
              <a:rPr lang="zh-CN" altLang="zh-CN" dirty="0" smtClean="0"/>
              <a:t>日志分析</a:t>
            </a:r>
            <a:r>
              <a:rPr lang="zh-CN" altLang="en-US" dirty="0"/>
              <a:t>、</a:t>
            </a:r>
            <a:r>
              <a:rPr lang="zh-CN" altLang="zh-CN" dirty="0" smtClean="0"/>
              <a:t>信息统计服务器</a:t>
            </a:r>
            <a:endParaRPr lang="en-US" altLang="zh-CN" dirty="0" smtClean="0"/>
          </a:p>
          <a:p>
            <a:pPr lvl="1"/>
            <a:r>
              <a:rPr lang="zh-CN" altLang="en-US" dirty="0" smtClean="0"/>
              <a:t>收集用户</a:t>
            </a:r>
            <a:r>
              <a:rPr lang="en-US" altLang="zh-CN" dirty="0" smtClean="0"/>
              <a:t>SQL</a:t>
            </a:r>
            <a:r>
              <a:rPr lang="zh-CN" altLang="en-US" dirty="0" smtClean="0"/>
              <a:t>、集群状态</a:t>
            </a:r>
            <a:r>
              <a:rPr lang="zh-CN" altLang="en-US" dirty="0" smtClean="0"/>
              <a:t>信息</a:t>
            </a:r>
            <a:endParaRPr lang="en-US" altLang="zh-CN" dirty="0" smtClean="0"/>
          </a:p>
          <a:p>
            <a:r>
              <a:rPr lang="zh-CN" altLang="en-US" dirty="0" smtClean="0"/>
              <a:t>报警和自动部署模块</a:t>
            </a:r>
            <a:endParaRPr lang="en-US" altLang="zh-CN" dirty="0"/>
          </a:p>
        </p:txBody>
      </p:sp>
    </p:spTree>
    <p:extLst>
      <p:ext uri="{BB962C8B-B14F-4D97-AF65-F5344CB8AC3E}">
        <p14:creationId xmlns="" xmlns:p14="http://schemas.microsoft.com/office/powerpoint/2010/main" val="374201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创建数据库实例流程</a:t>
            </a:r>
            <a:endParaRPr lang="zh-CN" altLang="en-US" dirty="0"/>
          </a:p>
        </p:txBody>
      </p:sp>
      <p:pic>
        <p:nvPicPr>
          <p:cNvPr id="1026" name="Picture 2" descr="C:\Users\chuba.yf\Documents\My WangWang\create_instance.png"/>
          <p:cNvPicPr>
            <a:picLocks noChangeAspect="1" noChangeArrowheads="1"/>
          </p:cNvPicPr>
          <p:nvPr/>
        </p:nvPicPr>
        <p:blipFill>
          <a:blip r:embed="rId3"/>
          <a:srcRect/>
          <a:stretch>
            <a:fillRect/>
          </a:stretch>
        </p:blipFill>
        <p:spPr bwMode="auto">
          <a:xfrm>
            <a:off x="1704183" y="1960037"/>
            <a:ext cx="5735637" cy="389763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数据主路径流程</a:t>
            </a:r>
            <a:endParaRPr lang="zh-CN" altLang="en-US" dirty="0"/>
          </a:p>
        </p:txBody>
      </p:sp>
      <p:pic>
        <p:nvPicPr>
          <p:cNvPr id="2050" name="Picture 2" descr="C:\Users\chuba.yf\Documents\My WangWang\proxy.png"/>
          <p:cNvPicPr>
            <a:picLocks noChangeAspect="1" noChangeArrowheads="1"/>
          </p:cNvPicPr>
          <p:nvPr/>
        </p:nvPicPr>
        <p:blipFill>
          <a:blip r:embed="rId3"/>
          <a:srcRect/>
          <a:stretch>
            <a:fillRect/>
          </a:stretch>
        </p:blipFill>
        <p:spPr bwMode="auto">
          <a:xfrm>
            <a:off x="1685133" y="1960037"/>
            <a:ext cx="5773737" cy="340614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LVS</a:t>
            </a:r>
            <a:endParaRPr lang="zh-CN" altLang="en-US" dirty="0"/>
          </a:p>
        </p:txBody>
      </p:sp>
      <p:sp>
        <p:nvSpPr>
          <p:cNvPr id="3" name="内容占位符 2"/>
          <p:cNvSpPr>
            <a:spLocks noGrp="1"/>
          </p:cNvSpPr>
          <p:nvPr>
            <p:ph idx="1"/>
          </p:nvPr>
        </p:nvSpPr>
        <p:spPr/>
        <p:txBody>
          <a:bodyPr/>
          <a:lstStyle/>
          <a:p>
            <a:r>
              <a:rPr lang="zh-CN" altLang="en-US" dirty="0" smtClean="0"/>
              <a:t>安全隔离</a:t>
            </a:r>
            <a:endParaRPr lang="en-US" altLang="zh-CN" dirty="0" smtClean="0"/>
          </a:p>
          <a:p>
            <a:r>
              <a:rPr lang="en-US" altLang="zh-CN" dirty="0" smtClean="0"/>
              <a:t>L4</a:t>
            </a:r>
            <a:r>
              <a:rPr lang="zh-CN" altLang="en-US" dirty="0" smtClean="0"/>
              <a:t>流量切割，实现负载均衡</a:t>
            </a:r>
            <a:endParaRPr lang="en-US" altLang="zh-CN" dirty="0" smtClean="0"/>
          </a:p>
          <a:p>
            <a:r>
              <a:rPr lang="en-US" altLang="zh-CN" dirty="0" smtClean="0"/>
              <a:t>Proxy</a:t>
            </a:r>
            <a:r>
              <a:rPr lang="zh-CN" altLang="en-US" dirty="0" smtClean="0"/>
              <a:t>故障自动转移</a:t>
            </a:r>
            <a:endParaRPr lang="en-US" altLang="zh-CN" dirty="0" smtClean="0"/>
          </a:p>
          <a:p>
            <a:endParaRPr lang="zh-CN" altLang="en-US" dirty="0"/>
          </a:p>
        </p:txBody>
      </p:sp>
      <p:pic>
        <p:nvPicPr>
          <p:cNvPr id="5" name="图片 4" descr="lvs_logo.jpg"/>
          <p:cNvPicPr>
            <a:picLocks noChangeAspect="1"/>
          </p:cNvPicPr>
          <p:nvPr/>
        </p:nvPicPr>
        <p:blipFill>
          <a:blip r:embed="rId3"/>
          <a:stretch>
            <a:fillRect/>
          </a:stretch>
        </p:blipFill>
        <p:spPr>
          <a:xfrm>
            <a:off x="7164288" y="1441579"/>
            <a:ext cx="1584176" cy="190101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err="1" smtClean="0"/>
              <a:t>ZooKeeper</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作为配置服务器</a:t>
            </a:r>
            <a:endParaRPr lang="en-US" altLang="zh-CN" dirty="0" smtClean="0"/>
          </a:p>
          <a:p>
            <a:r>
              <a:rPr lang="zh-CN" altLang="en-US" dirty="0" smtClean="0"/>
              <a:t>提供分布式锁</a:t>
            </a:r>
            <a:endParaRPr lang="en-US" altLang="zh-CN" dirty="0" smtClean="0"/>
          </a:p>
          <a:p>
            <a:r>
              <a:rPr lang="en-US" altLang="zh-CN" dirty="0" err="1" smtClean="0"/>
              <a:t>MySQL</a:t>
            </a:r>
            <a:r>
              <a:rPr lang="zh-CN" altLang="en-US" dirty="0" smtClean="0"/>
              <a:t>插件监控所有实例的可用性</a:t>
            </a:r>
            <a:endParaRPr lang="zh-CN" altLang="en-US" dirty="0"/>
          </a:p>
        </p:txBody>
      </p:sp>
      <p:pic>
        <p:nvPicPr>
          <p:cNvPr id="4" name="图片 3" descr="zookeeper_small.gif"/>
          <p:cNvPicPr>
            <a:picLocks noChangeAspect="1"/>
          </p:cNvPicPr>
          <p:nvPr/>
        </p:nvPicPr>
        <p:blipFill>
          <a:blip r:embed="rId3"/>
          <a:stretch>
            <a:fillRect/>
          </a:stretch>
        </p:blipFill>
        <p:spPr>
          <a:xfrm>
            <a:off x="7884369" y="1441579"/>
            <a:ext cx="752475" cy="128016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RabbitMQ</a:t>
            </a:r>
            <a:endParaRPr lang="zh-CN" altLang="en-US" dirty="0"/>
          </a:p>
        </p:txBody>
      </p:sp>
      <p:sp>
        <p:nvSpPr>
          <p:cNvPr id="3" name="内容占位符 2"/>
          <p:cNvSpPr>
            <a:spLocks noGrp="1"/>
          </p:cNvSpPr>
          <p:nvPr>
            <p:ph idx="1"/>
          </p:nvPr>
        </p:nvSpPr>
        <p:spPr/>
        <p:txBody>
          <a:bodyPr/>
          <a:lstStyle/>
          <a:p>
            <a:r>
              <a:rPr lang="en-US" altLang="zh-CN" dirty="0" err="1" smtClean="0"/>
              <a:t>Erlang</a:t>
            </a:r>
            <a:r>
              <a:rPr lang="zh-CN" altLang="en-US" dirty="0" smtClean="0"/>
              <a:t>消息机制与</a:t>
            </a:r>
            <a:r>
              <a:rPr lang="en-US" altLang="zh-CN" dirty="0" smtClean="0"/>
              <a:t>AMQP</a:t>
            </a:r>
            <a:r>
              <a:rPr lang="zh-CN" altLang="en-US" dirty="0" smtClean="0"/>
              <a:t>极度吻合</a:t>
            </a:r>
            <a:endParaRPr lang="en-US" altLang="zh-CN" dirty="0" smtClean="0"/>
          </a:p>
          <a:p>
            <a:r>
              <a:rPr lang="zh-CN" altLang="en-US" dirty="0" smtClean="0"/>
              <a:t>系统中各节点间的可靠通信（不包括</a:t>
            </a:r>
            <a:r>
              <a:rPr lang="en-US" dirty="0" smtClean="0"/>
              <a:t>SQL</a:t>
            </a:r>
            <a:r>
              <a:rPr lang="zh-CN" altLang="en-US" dirty="0" smtClean="0"/>
              <a:t>查询、日志等大数据流的传输）</a:t>
            </a:r>
            <a:endParaRPr lang="en-US" altLang="zh-CN" dirty="0" smtClean="0"/>
          </a:p>
          <a:p>
            <a:r>
              <a:rPr lang="zh-CN" altLang="en-US" dirty="0" smtClean="0"/>
              <a:t>系统各部件广播服务</a:t>
            </a:r>
            <a:endParaRPr lang="en-US" altLang="zh-CN" dirty="0" smtClean="0"/>
          </a:p>
          <a:p>
            <a:r>
              <a:rPr lang="zh-CN" altLang="en-US" dirty="0" smtClean="0"/>
              <a:t>标准的</a:t>
            </a:r>
            <a:r>
              <a:rPr lang="en-US" altLang="zh-CN" dirty="0" smtClean="0"/>
              <a:t>AMQP</a:t>
            </a:r>
            <a:r>
              <a:rPr lang="zh-CN" altLang="en-US" dirty="0" smtClean="0"/>
              <a:t>协议，方便第三方对接和扩展</a:t>
            </a:r>
            <a:endParaRPr lang="en-US" altLang="zh-CN" dirty="0" smtClean="0"/>
          </a:p>
          <a:p>
            <a:r>
              <a:rPr lang="zh-CN" altLang="en-US" dirty="0" smtClean="0"/>
              <a:t>工作流方式消息流动，方便监控</a:t>
            </a:r>
            <a:endParaRPr lang="zh-CN" altLang="en-US" dirty="0"/>
          </a:p>
        </p:txBody>
      </p:sp>
      <p:pic>
        <p:nvPicPr>
          <p:cNvPr id="4" name="图片 3" descr="rabbitmq_logo_strap.png"/>
          <p:cNvPicPr>
            <a:picLocks noChangeAspect="1"/>
          </p:cNvPicPr>
          <p:nvPr/>
        </p:nvPicPr>
        <p:blipFill>
          <a:blip r:embed="rId3"/>
          <a:stretch>
            <a:fillRect/>
          </a:stretch>
        </p:blipFill>
        <p:spPr>
          <a:xfrm>
            <a:off x="6732240" y="1441579"/>
            <a:ext cx="2088232" cy="60486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Mnesia</a:t>
            </a:r>
            <a:r>
              <a:rPr lang="zh-CN" altLang="en-US" dirty="0" smtClean="0"/>
              <a:t>分布式数据库</a:t>
            </a:r>
            <a:endParaRPr lang="zh-CN" altLang="en-US" dirty="0"/>
          </a:p>
        </p:txBody>
      </p:sp>
      <p:sp>
        <p:nvSpPr>
          <p:cNvPr id="3" name="内容占位符 2"/>
          <p:cNvSpPr>
            <a:spLocks noGrp="1"/>
          </p:cNvSpPr>
          <p:nvPr>
            <p:ph idx="1"/>
          </p:nvPr>
        </p:nvSpPr>
        <p:spPr>
          <a:xfrm>
            <a:off x="457200" y="1557731"/>
            <a:ext cx="8229600" cy="4809196"/>
          </a:xfrm>
        </p:spPr>
        <p:txBody>
          <a:bodyPr/>
          <a:lstStyle/>
          <a:p>
            <a:r>
              <a:rPr lang="en-US" dirty="0" err="1" smtClean="0"/>
              <a:t>MySQL</a:t>
            </a:r>
            <a:r>
              <a:rPr lang="en-US" dirty="0" smtClean="0"/>
              <a:t> NDB</a:t>
            </a:r>
            <a:r>
              <a:rPr lang="zh-CN" altLang="en-US" dirty="0" smtClean="0"/>
              <a:t>出自同门，可靠性长时间验证过</a:t>
            </a:r>
            <a:endParaRPr lang="en-US" dirty="0" smtClean="0"/>
          </a:p>
          <a:p>
            <a:r>
              <a:rPr lang="en-US" dirty="0" err="1" smtClean="0"/>
              <a:t>Mnesia</a:t>
            </a:r>
            <a:r>
              <a:rPr lang="zh-CN" altLang="en-US" dirty="0" smtClean="0"/>
              <a:t>支持分布式事务，也支持脏读写</a:t>
            </a:r>
            <a:endParaRPr lang="en-US" altLang="zh-CN" dirty="0" smtClean="0"/>
          </a:p>
          <a:p>
            <a:r>
              <a:rPr lang="zh-CN" altLang="en-US" dirty="0" smtClean="0"/>
              <a:t>无中心点，带持久内存数据库，数据存取软实时 </a:t>
            </a:r>
            <a:endParaRPr lang="en-US" altLang="zh-CN" dirty="0" smtClean="0"/>
          </a:p>
          <a:p>
            <a:r>
              <a:rPr lang="zh-CN" altLang="en-US" dirty="0" smtClean="0"/>
              <a:t>核心元数据全集群可见</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a:t>
            </a:r>
            <a:r>
              <a:rPr lang="en-US" altLang="zh-CN" dirty="0" err="1" smtClean="0"/>
              <a:t>Erlang</a:t>
            </a:r>
            <a:r>
              <a:rPr lang="zh-CN" altLang="en-US" dirty="0" smtClean="0"/>
              <a:t>组件</a:t>
            </a:r>
            <a:endParaRPr lang="zh-CN" altLang="en-US" dirty="0"/>
          </a:p>
        </p:txBody>
      </p:sp>
      <p:pic>
        <p:nvPicPr>
          <p:cNvPr id="8" name="内容占位符 7" descr="basho_logo2.jpg"/>
          <p:cNvPicPr>
            <a:picLocks noGrp="1" noChangeAspect="1"/>
          </p:cNvPicPr>
          <p:nvPr>
            <p:ph idx="1"/>
          </p:nvPr>
        </p:nvPicPr>
        <p:blipFill>
          <a:blip r:embed="rId2"/>
          <a:stretch>
            <a:fillRect/>
          </a:stretch>
        </p:blipFill>
        <p:spPr>
          <a:xfrm>
            <a:off x="6948264" y="3789040"/>
            <a:ext cx="1434353" cy="1075765"/>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19</a:t>
            </a:fld>
            <a:endParaRPr lang="zh-CN" altLang="en-US"/>
          </a:p>
        </p:txBody>
      </p:sp>
      <p:pic>
        <p:nvPicPr>
          <p:cNvPr id="5" name="图片 4" descr="erlanglogo.jpg"/>
          <p:cNvPicPr>
            <a:picLocks noChangeAspect="1"/>
          </p:cNvPicPr>
          <p:nvPr/>
        </p:nvPicPr>
        <p:blipFill>
          <a:blip r:embed="rId3" cstate="print"/>
          <a:stretch>
            <a:fillRect/>
          </a:stretch>
        </p:blipFill>
        <p:spPr>
          <a:xfrm>
            <a:off x="4860032" y="3645024"/>
            <a:ext cx="1271161" cy="1296143"/>
          </a:xfrm>
          <a:prstGeom prst="rect">
            <a:avLst/>
          </a:prstGeom>
        </p:spPr>
      </p:pic>
      <p:pic>
        <p:nvPicPr>
          <p:cNvPr id="6" name="图片 5" descr="chicago-boss.png"/>
          <p:cNvPicPr>
            <a:picLocks noChangeAspect="1"/>
          </p:cNvPicPr>
          <p:nvPr/>
        </p:nvPicPr>
        <p:blipFill>
          <a:blip r:embed="rId4"/>
          <a:stretch>
            <a:fillRect/>
          </a:stretch>
        </p:blipFill>
        <p:spPr>
          <a:xfrm>
            <a:off x="4644008" y="1412776"/>
            <a:ext cx="1515848" cy="1921338"/>
          </a:xfrm>
          <a:prstGeom prst="rect">
            <a:avLst/>
          </a:prstGeom>
        </p:spPr>
      </p:pic>
      <p:pic>
        <p:nvPicPr>
          <p:cNvPr id="7" name="Picture 6"/>
          <p:cNvPicPr>
            <a:picLocks noChangeAspect="1" noChangeArrowheads="1"/>
          </p:cNvPicPr>
          <p:nvPr/>
        </p:nvPicPr>
        <p:blipFill>
          <a:blip r:embed="rId5"/>
          <a:srcRect/>
          <a:stretch>
            <a:fillRect/>
          </a:stretch>
        </p:blipFill>
        <p:spPr bwMode="auto">
          <a:xfrm>
            <a:off x="6876256" y="1412776"/>
            <a:ext cx="1490662" cy="1779270"/>
          </a:xfrm>
          <a:prstGeom prst="rect">
            <a:avLst/>
          </a:prstGeom>
          <a:noFill/>
        </p:spPr>
      </p:pic>
      <p:sp>
        <p:nvSpPr>
          <p:cNvPr id="9" name="内容占位符 2"/>
          <p:cNvSpPr txBox="1">
            <a:spLocks/>
          </p:cNvSpPr>
          <p:nvPr/>
        </p:nvSpPr>
        <p:spPr bwMode="auto">
          <a:xfrm>
            <a:off x="457200" y="1600201"/>
            <a:ext cx="4474840" cy="3773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0" i="0" u="none" strike="noStrike" kern="0" cap="none" spc="0" normalizeH="0" baseline="0" noProof="0" dirty="0" smtClean="0">
                <a:ln>
                  <a:noFill/>
                </a:ln>
                <a:solidFill>
                  <a:schemeClr val="tx1"/>
                </a:solidFill>
                <a:effectLst/>
                <a:uLnTx/>
                <a:uFillTx/>
                <a:latin typeface="华文细黑" pitchFamily="2" charset="-122"/>
                <a:ea typeface="华文细黑" pitchFamily="2" charset="-122"/>
                <a:cs typeface="+mn-cs"/>
              </a:rPr>
              <a:t>Chicago</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altLang="zh-CN" sz="2800" kern="0" dirty="0" err="1" smtClean="0">
                <a:latin typeface="华文细黑" pitchFamily="2" charset="-122"/>
                <a:ea typeface="华文细黑" pitchFamily="2" charset="-122"/>
              </a:rPr>
              <a:t>Mochiweb</a:t>
            </a:r>
            <a:endParaRPr lang="en-US" altLang="zh-CN" sz="2800" kern="0" dirty="0" smtClean="0">
              <a:latin typeface="华文细黑" pitchFamily="2" charset="-122"/>
              <a:ea typeface="华文细黑" pitchFamily="2"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altLang="zh-CN" sz="2800" kern="0" dirty="0" smtClean="0">
                <a:latin typeface="华文细黑" pitchFamily="2" charset="-122"/>
                <a:ea typeface="华文细黑" pitchFamily="2" charset="-122"/>
              </a:rPr>
              <a:t>C</a:t>
            </a:r>
            <a:r>
              <a:rPr kumimoji="0" lang="en-US" altLang="zh-CN" sz="2800" b="0" i="0" u="none" strike="noStrike" kern="0" cap="none" spc="0" normalizeH="0" baseline="0" noProof="0" dirty="0" err="1" smtClean="0">
                <a:ln>
                  <a:noFill/>
                </a:ln>
                <a:solidFill>
                  <a:schemeClr val="tx1"/>
                </a:solidFill>
                <a:effectLst/>
                <a:uLnTx/>
                <a:uFillTx/>
                <a:latin typeface="华文细黑" pitchFamily="2" charset="-122"/>
                <a:ea typeface="华文细黑" pitchFamily="2" charset="-122"/>
                <a:cs typeface="+mn-cs"/>
              </a:rPr>
              <a:t>owboy</a:t>
            </a:r>
            <a:endParaRPr kumimoji="0" lang="en-US" altLang="zh-CN" sz="2800" b="0" i="0" u="none" strike="noStrike" kern="0" cap="none" spc="0" normalizeH="0" baseline="0" noProof="0" dirty="0" smtClean="0">
              <a:ln>
                <a:noFill/>
              </a:ln>
              <a:solidFill>
                <a:schemeClr val="tx1"/>
              </a:solidFill>
              <a:effectLst/>
              <a:uLnTx/>
              <a:uFillTx/>
              <a:latin typeface="华文细黑" pitchFamily="2" charset="-122"/>
              <a:ea typeface="华文细黑"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altLang="zh-CN" sz="2800" kern="0" noProof="0" dirty="0" smtClean="0">
                <a:latin typeface="华文细黑" pitchFamily="2" charset="-122"/>
                <a:ea typeface="华文细黑" pitchFamily="2" charset="-122"/>
              </a:rPr>
              <a:t>…</a:t>
            </a:r>
            <a:endParaRPr kumimoji="0" lang="zh-CN" altLang="en-US" sz="2800" b="0" i="0" u="none" strike="noStrike" kern="0" cap="none" spc="0" normalizeH="0" baseline="0" noProof="0" dirty="0">
              <a:ln>
                <a:noFill/>
              </a:ln>
              <a:solidFill>
                <a:schemeClr val="tx1"/>
              </a:solidFill>
              <a:effectLst/>
              <a:uLnTx/>
              <a:uFillTx/>
              <a:latin typeface="华文细黑" pitchFamily="2" charset="-122"/>
              <a:ea typeface="华文细黑" pitchFamily="2"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关于我</a:t>
            </a:r>
            <a:endParaRPr lang="zh-CN" altLang="en-US" dirty="0"/>
          </a:p>
        </p:txBody>
      </p:sp>
      <p:sp>
        <p:nvSpPr>
          <p:cNvPr id="3" name="内容占位符 2"/>
          <p:cNvSpPr>
            <a:spLocks noGrp="1"/>
          </p:cNvSpPr>
          <p:nvPr>
            <p:ph idx="1"/>
          </p:nvPr>
        </p:nvSpPr>
        <p:spPr>
          <a:xfrm>
            <a:off x="374848" y="1556792"/>
            <a:ext cx="8229600" cy="4525963"/>
          </a:xfrm>
        </p:spPr>
        <p:txBody>
          <a:bodyPr/>
          <a:lstStyle/>
          <a:p>
            <a:r>
              <a:rPr lang="zh-CN" altLang="en-US" sz="2000" dirty="0" smtClean="0"/>
              <a:t>淘宝核心系统资深技术专家 余锋</a:t>
            </a:r>
            <a:endParaRPr lang="en-US" altLang="zh-CN" sz="2000" dirty="0" smtClean="0"/>
          </a:p>
          <a:p>
            <a:r>
              <a:rPr lang="zh-CN" altLang="en-US" sz="2000" dirty="0" smtClean="0"/>
              <a:t>超过</a:t>
            </a:r>
            <a:r>
              <a:rPr lang="en-US" altLang="zh-CN" sz="2000" dirty="0" smtClean="0"/>
              <a:t>15</a:t>
            </a:r>
            <a:r>
              <a:rPr lang="zh-CN" altLang="en-US" sz="2000" dirty="0" smtClean="0"/>
              <a:t>年互联网行业的网络、内核以及底层软件开发经验</a:t>
            </a:r>
          </a:p>
          <a:p>
            <a:r>
              <a:rPr lang="zh-CN" altLang="en-US" sz="2000" dirty="0" smtClean="0"/>
              <a:t>专注于高性能分布式服务器的研究和实现</a:t>
            </a:r>
          </a:p>
          <a:p>
            <a:r>
              <a:rPr lang="zh-CN" altLang="en-US" sz="2000" dirty="0" smtClean="0"/>
              <a:t>擅长构建大规模集群服务器</a:t>
            </a:r>
          </a:p>
          <a:p>
            <a:r>
              <a:rPr lang="zh-CN" altLang="en-US" sz="2000" dirty="0" smtClean="0"/>
              <a:t>对数据库系统和分布式文件存储有深入的研究</a:t>
            </a:r>
            <a:endParaRPr lang="zh-CN" altLang="en-US" sz="2000" dirty="0"/>
          </a:p>
        </p:txBody>
      </p:sp>
      <p:pic>
        <p:nvPicPr>
          <p:cNvPr id="4" name="图片 3" descr="1.jpg"/>
          <p:cNvPicPr>
            <a:picLocks noChangeAspect="1"/>
          </p:cNvPicPr>
          <p:nvPr/>
        </p:nvPicPr>
        <p:blipFill>
          <a:blip r:embed="rId3"/>
          <a:stretch>
            <a:fillRect/>
          </a:stretch>
        </p:blipFill>
        <p:spPr>
          <a:xfrm>
            <a:off x="7249988" y="1371600"/>
            <a:ext cx="1714500" cy="2057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srcRect/>
          <a:stretch>
            <a:fillRect/>
          </a:stretch>
        </p:blipFill>
        <p:spPr bwMode="auto">
          <a:xfrm>
            <a:off x="3491880" y="59026"/>
            <a:ext cx="3672408" cy="5914578"/>
          </a:xfrm>
          <a:prstGeom prst="rect">
            <a:avLst/>
          </a:prstGeom>
          <a:noFill/>
        </p:spPr>
      </p:pic>
      <p:pic>
        <p:nvPicPr>
          <p:cNvPr id="9" name="Picture 5"/>
          <p:cNvPicPr>
            <a:picLocks noChangeAspect="1" noChangeArrowheads="1"/>
          </p:cNvPicPr>
          <p:nvPr/>
        </p:nvPicPr>
        <p:blipFill>
          <a:blip r:embed="rId4"/>
          <a:srcRect/>
          <a:stretch>
            <a:fillRect/>
          </a:stretch>
        </p:blipFill>
        <p:spPr bwMode="auto">
          <a:xfrm>
            <a:off x="827585" y="1700808"/>
            <a:ext cx="2339751" cy="396626"/>
          </a:xfrm>
          <a:prstGeom prst="rect">
            <a:avLst/>
          </a:prstGeom>
          <a:noFill/>
        </p:spPr>
      </p:pic>
      <p:sp>
        <p:nvSpPr>
          <p:cNvPr id="11" name="TextBox 10"/>
          <p:cNvSpPr txBox="1"/>
          <p:nvPr/>
        </p:nvSpPr>
        <p:spPr>
          <a:xfrm>
            <a:off x="3707904" y="1614399"/>
            <a:ext cx="3816424" cy="2677656"/>
          </a:xfrm>
          <a:prstGeom prst="rect">
            <a:avLst/>
          </a:prstGeom>
          <a:noFill/>
        </p:spPr>
        <p:txBody>
          <a:bodyPr wrap="square" rtlCol="0">
            <a:spAutoFit/>
          </a:bodyPr>
          <a:lstStyle/>
          <a:p>
            <a:r>
              <a:rPr lang="zh-CN" altLang="en-US" sz="2800" dirty="0" smtClean="0">
                <a:latin typeface="+mj-ea"/>
                <a:ea typeface="+mj-ea"/>
              </a:rPr>
              <a:t>平台设计</a:t>
            </a:r>
            <a:endParaRPr lang="en-US" altLang="zh-CN" sz="2800" dirty="0" smtClean="0">
              <a:latin typeface="+mj-ea"/>
              <a:ea typeface="+mj-ea"/>
            </a:endParaRPr>
          </a:p>
          <a:p>
            <a:r>
              <a:rPr lang="zh-CN" altLang="en-US" sz="2800" dirty="0" smtClean="0">
                <a:latin typeface="+mj-ea"/>
                <a:ea typeface="+mj-ea"/>
              </a:rPr>
              <a:t>平台</a:t>
            </a:r>
            <a:r>
              <a:rPr lang="zh-CN" altLang="en-US" sz="2800" dirty="0" smtClean="0">
                <a:latin typeface="+mj-ea"/>
                <a:ea typeface="+mj-ea"/>
              </a:rPr>
              <a:t>架构</a:t>
            </a:r>
            <a:r>
              <a:rPr lang="zh-CN" altLang="en-US" sz="2800" dirty="0" smtClean="0">
                <a:latin typeface="+mj-ea"/>
                <a:ea typeface="+mj-ea"/>
              </a:rPr>
              <a:t>和部件</a:t>
            </a:r>
            <a:endParaRPr lang="en-US" altLang="zh-CN" sz="2800" dirty="0" smtClean="0">
              <a:latin typeface="+mj-ea"/>
              <a:ea typeface="+mj-ea"/>
            </a:endParaRPr>
          </a:p>
          <a:p>
            <a:r>
              <a:rPr lang="zh-CN" altLang="en-US" sz="2800" dirty="0" smtClean="0">
                <a:solidFill>
                  <a:srgbClr val="FFC000"/>
                </a:solidFill>
                <a:latin typeface="+mj-ea"/>
                <a:ea typeface="+mj-ea"/>
              </a:rPr>
              <a:t>平台开发和运维</a:t>
            </a:r>
            <a:endParaRPr lang="en-US" altLang="zh-CN" sz="2800" dirty="0" smtClean="0">
              <a:solidFill>
                <a:srgbClr val="FFC000"/>
              </a:solidFill>
              <a:latin typeface="+mj-ea"/>
              <a:ea typeface="+mj-ea"/>
            </a:endParaRPr>
          </a:p>
          <a:p>
            <a:r>
              <a:rPr lang="zh-CN" altLang="en-US" sz="2800" dirty="0" smtClean="0">
                <a:latin typeface="+mj-ea"/>
                <a:ea typeface="+mj-ea"/>
              </a:rPr>
              <a:t>讨论</a:t>
            </a:r>
            <a:endParaRPr lang="en-US" altLang="zh-CN" sz="2800" dirty="0" smtClean="0">
              <a:latin typeface="+mj-ea"/>
              <a:ea typeface="+mj-ea"/>
            </a:endParaRPr>
          </a:p>
          <a:p>
            <a:endParaRPr lang="en-US" altLang="zh-CN" sz="2800" dirty="0" smtClean="0">
              <a:latin typeface="+mj-ea"/>
              <a:ea typeface="+mj-ea"/>
            </a:endParaRPr>
          </a:p>
          <a:p>
            <a:endParaRPr lang="zh-CN" altLang="en-US" sz="2800" dirty="0">
              <a:latin typeface="+mj-ea"/>
              <a:ea typeface="+mj-ea"/>
            </a:endParaRPr>
          </a:p>
        </p:txBody>
      </p:sp>
    </p:spTree>
    <p:extLst>
      <p:ext uri="{BB962C8B-B14F-4D97-AF65-F5344CB8AC3E}">
        <p14:creationId xmlns="" xmlns:p14="http://schemas.microsoft.com/office/powerpoint/2010/main" val="29784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a:t>
            </a:r>
            <a:r>
              <a:rPr lang="zh-CN" altLang="en-US" dirty="0" smtClean="0"/>
              <a:t>开发</a:t>
            </a:r>
            <a:endParaRPr lang="zh-CN" altLang="en-US" dirty="0"/>
          </a:p>
        </p:txBody>
      </p:sp>
      <p:sp>
        <p:nvSpPr>
          <p:cNvPr id="3" name="内容占位符 2"/>
          <p:cNvSpPr>
            <a:spLocks noGrp="1"/>
          </p:cNvSpPr>
          <p:nvPr>
            <p:ph idx="1"/>
          </p:nvPr>
        </p:nvSpPr>
        <p:spPr/>
        <p:txBody>
          <a:bodyPr/>
          <a:lstStyle/>
          <a:p>
            <a:pPr marL="342900" lvl="1" indent="-342900">
              <a:buFontTx/>
              <a:buChar char="•"/>
            </a:pPr>
            <a:r>
              <a:rPr lang="zh-CN" altLang="en-US" sz="2800" dirty="0" smtClean="0"/>
              <a:t>系统实现足够简单清晰</a:t>
            </a:r>
            <a:endParaRPr lang="en-US" altLang="zh-CN" sz="2800" dirty="0" smtClean="0"/>
          </a:p>
          <a:p>
            <a:pPr marL="342900" lvl="1" indent="-342900">
              <a:buFontTx/>
              <a:buChar char="•"/>
            </a:pPr>
            <a:r>
              <a:rPr lang="zh-CN" altLang="en-US" sz="2800" dirty="0" smtClean="0"/>
              <a:t>开发效率</a:t>
            </a:r>
            <a:r>
              <a:rPr lang="en-US" altLang="zh-CN" sz="2800" dirty="0" smtClean="0"/>
              <a:t>/</a:t>
            </a:r>
            <a:r>
              <a:rPr lang="zh-CN" altLang="en-US" sz="2800" dirty="0" smtClean="0"/>
              <a:t>运行效率</a:t>
            </a:r>
            <a:r>
              <a:rPr lang="en-US" altLang="zh-CN" sz="2800" dirty="0" smtClean="0"/>
              <a:t>/</a:t>
            </a:r>
            <a:r>
              <a:rPr lang="zh-CN" altLang="en-US" sz="2800" dirty="0" smtClean="0"/>
              <a:t>维护效率方面的考虑</a:t>
            </a:r>
            <a:endParaRPr lang="en-US" altLang="zh-CN" sz="2800" dirty="0" smtClean="0"/>
          </a:p>
          <a:p>
            <a:r>
              <a:rPr lang="zh-CN" altLang="en-US" dirty="0" smtClean="0"/>
              <a:t>平台和工具方面的</a:t>
            </a:r>
            <a:r>
              <a:rPr lang="zh-CN" altLang="en-US" dirty="0" smtClean="0"/>
              <a:t>考虑</a:t>
            </a:r>
            <a:endParaRPr lang="en-US" altLang="zh-CN" dirty="0" smtClean="0"/>
          </a:p>
          <a:p>
            <a:pPr lvl="1"/>
            <a:r>
              <a:rPr lang="en-US" altLang="zh-CN" dirty="0" err="1" smtClean="0"/>
              <a:t>Erlang</a:t>
            </a:r>
            <a:r>
              <a:rPr lang="zh-CN" altLang="en-US" dirty="0" smtClean="0"/>
              <a:t>工具链</a:t>
            </a:r>
            <a:r>
              <a:rPr lang="en-US" altLang="zh-CN" dirty="0" smtClean="0"/>
              <a:t>(</a:t>
            </a:r>
            <a:r>
              <a:rPr lang="zh-CN" altLang="en-US" dirty="0" smtClean="0"/>
              <a:t>特别提到</a:t>
            </a:r>
            <a:r>
              <a:rPr lang="en-US" altLang="zh-CN" dirty="0" smtClean="0"/>
              <a:t>rebar)</a:t>
            </a:r>
            <a:endParaRPr lang="zh-CN" altLang="en-US" dirty="0" smtClean="0"/>
          </a:p>
          <a:p>
            <a:r>
              <a:rPr lang="zh-CN" altLang="en-US" dirty="0" smtClean="0"/>
              <a:t>高并发带来</a:t>
            </a:r>
            <a:r>
              <a:rPr lang="zh-CN" altLang="en-US" dirty="0" smtClean="0"/>
              <a:t>的收益和风险</a:t>
            </a:r>
            <a:endParaRPr lang="zh-CN" altLang="en-US" dirty="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平台单点</a:t>
            </a:r>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t>逻辑</a:t>
            </a:r>
            <a:r>
              <a:rPr lang="zh-CN" altLang="en-US" dirty="0" smtClean="0"/>
              <a:t>单点</a:t>
            </a:r>
            <a:endParaRPr lang="en-US" altLang="zh-CN" dirty="0" smtClean="0"/>
          </a:p>
          <a:p>
            <a:pPr lvl="1"/>
            <a:r>
              <a:rPr lang="zh-CN" altLang="en-US" dirty="0" smtClean="0"/>
              <a:t>单一视图简化系统模型</a:t>
            </a:r>
            <a:endParaRPr lang="en-US" altLang="zh-CN" dirty="0" smtClean="0"/>
          </a:p>
          <a:p>
            <a:r>
              <a:rPr lang="zh-CN" altLang="en-US" dirty="0" smtClean="0"/>
              <a:t>物理单点 </a:t>
            </a:r>
            <a:endParaRPr lang="en-US" altLang="zh-CN" dirty="0" smtClean="0"/>
          </a:p>
          <a:p>
            <a:pPr lvl="1"/>
            <a:r>
              <a:rPr lang="zh-CN" altLang="en-US" dirty="0" smtClean="0"/>
              <a:t>潜在风险点</a:t>
            </a:r>
            <a:r>
              <a:rPr lang="en-US" altLang="zh-CN" dirty="0" smtClean="0"/>
              <a:t>,</a:t>
            </a:r>
            <a:r>
              <a:rPr lang="zh-CN" altLang="en-US" dirty="0" smtClean="0"/>
              <a:t>尽量消除</a:t>
            </a:r>
            <a:endParaRPr lang="en-US" altLang="zh-CN" dirty="0" smtClean="0"/>
          </a:p>
          <a:p>
            <a:pPr lvl="1"/>
            <a:r>
              <a:rPr lang="zh-CN" altLang="en-US" dirty="0" smtClean="0"/>
              <a:t>候补</a:t>
            </a:r>
            <a:r>
              <a:rPr lang="zh-CN" altLang="en-US" dirty="0" smtClean="0"/>
              <a:t>队员</a:t>
            </a:r>
            <a:endParaRPr lang="en-US" altLang="zh-CN" dirty="0" smtClean="0"/>
          </a:p>
          <a:p>
            <a:r>
              <a:rPr lang="zh-CN" altLang="en-US" dirty="0" smtClean="0"/>
              <a:t>目标</a:t>
            </a:r>
            <a:endParaRPr lang="en-US" altLang="zh-CN" dirty="0" smtClean="0"/>
          </a:p>
          <a:p>
            <a:pPr lvl="1"/>
            <a:r>
              <a:rPr lang="zh-CN" altLang="en-US" dirty="0" smtClean="0"/>
              <a:t>在</a:t>
            </a:r>
            <a:r>
              <a:rPr lang="zh-CN" altLang="en-US" dirty="0" smtClean="0"/>
              <a:t>晚上得知节点挂掉后</a:t>
            </a:r>
            <a:r>
              <a:rPr lang="zh-CN" altLang="en-US" dirty="0" smtClean="0"/>
              <a:t>，依然</a:t>
            </a:r>
            <a:r>
              <a:rPr lang="zh-CN" altLang="en-US" dirty="0" smtClean="0"/>
              <a:t>可以去睡觉，留到有时间的时候解决</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a:t>
            </a:r>
            <a:r>
              <a:rPr lang="zh-CN" altLang="en-US" dirty="0" smtClean="0"/>
              <a:t>服务保障</a:t>
            </a:r>
            <a:endParaRPr lang="zh-CN" altLang="en-US" dirty="0"/>
          </a:p>
        </p:txBody>
      </p:sp>
      <p:sp>
        <p:nvSpPr>
          <p:cNvPr id="3" name="内容占位符 2"/>
          <p:cNvSpPr>
            <a:spLocks noGrp="1"/>
          </p:cNvSpPr>
          <p:nvPr>
            <p:ph idx="1"/>
          </p:nvPr>
        </p:nvSpPr>
        <p:spPr/>
        <p:txBody>
          <a:bodyPr/>
          <a:lstStyle/>
          <a:p>
            <a:r>
              <a:rPr lang="zh-CN" altLang="en-US" dirty="0" smtClean="0"/>
              <a:t>不中断服务</a:t>
            </a:r>
            <a:r>
              <a:rPr lang="en-US" altLang="zh-CN" dirty="0" smtClean="0"/>
              <a:t>(</a:t>
            </a:r>
            <a:r>
              <a:rPr lang="zh-CN" altLang="en-US" dirty="0" smtClean="0"/>
              <a:t>公路的例子</a:t>
            </a:r>
            <a:r>
              <a:rPr lang="en-US" altLang="zh-CN" dirty="0" smtClean="0"/>
              <a:t>)</a:t>
            </a:r>
          </a:p>
          <a:p>
            <a:r>
              <a:rPr lang="zh-CN" altLang="en-US" dirty="0" smtClean="0"/>
              <a:t>容量规划</a:t>
            </a:r>
            <a:r>
              <a:rPr lang="en-US" altLang="zh-CN" dirty="0" smtClean="0"/>
              <a:t>(</a:t>
            </a:r>
            <a:r>
              <a:rPr lang="zh-CN" altLang="en-US" dirty="0" smtClean="0"/>
              <a:t>高速公路</a:t>
            </a:r>
            <a:r>
              <a:rPr lang="en-US" altLang="zh-CN" dirty="0" smtClean="0"/>
              <a:t>5</a:t>
            </a:r>
            <a:r>
              <a:rPr lang="zh-CN" altLang="en-US" dirty="0" smtClean="0"/>
              <a:t>车道例子</a:t>
            </a:r>
            <a:r>
              <a:rPr lang="en-US" altLang="zh-CN" dirty="0" smtClean="0"/>
              <a:t>)</a:t>
            </a:r>
            <a:endParaRPr lang="zh-CN" altLang="en-US" dirty="0" smtClean="0"/>
          </a:p>
          <a:p>
            <a:r>
              <a:rPr lang="zh-CN" altLang="en-US" dirty="0" smtClean="0"/>
              <a:t>预警机制 </a:t>
            </a:r>
            <a:r>
              <a:rPr lang="en-US" altLang="zh-CN" dirty="0" smtClean="0"/>
              <a:t>(</a:t>
            </a:r>
            <a:r>
              <a:rPr lang="zh-CN" altLang="en-US" dirty="0" smtClean="0"/>
              <a:t>依据是什么</a:t>
            </a:r>
            <a:r>
              <a:rPr lang="en-US" altLang="zh-CN" dirty="0" smtClean="0"/>
              <a:t>)</a:t>
            </a:r>
            <a:endParaRPr lang="zh-CN" altLang="en-US" dirty="0" smtClean="0"/>
          </a:p>
          <a:p>
            <a:r>
              <a:rPr lang="zh-CN" altLang="en-US" dirty="0" smtClean="0"/>
              <a:t>流量调度</a:t>
            </a:r>
            <a:r>
              <a:rPr lang="en-US" altLang="zh-CN" dirty="0" smtClean="0"/>
              <a:t>/</a:t>
            </a:r>
            <a:r>
              <a:rPr lang="zh-CN" altLang="en-US" dirty="0" smtClean="0"/>
              <a:t>排队机制</a:t>
            </a:r>
            <a:r>
              <a:rPr lang="en-US" altLang="zh-CN" dirty="0" smtClean="0"/>
              <a:t>( </a:t>
            </a:r>
            <a:r>
              <a:rPr lang="zh-CN" altLang="en-US" dirty="0" smtClean="0"/>
              <a:t>国庆高速公路不发卡例子</a:t>
            </a:r>
            <a:r>
              <a:rPr lang="en-US" altLang="zh-CN" dirty="0" smtClean="0"/>
              <a:t>)</a:t>
            </a:r>
            <a:endParaRPr lang="zh-CN" altLang="en-US" dirty="0" smtClean="0"/>
          </a:p>
          <a:p>
            <a:r>
              <a:rPr lang="zh-CN" altLang="en-US" dirty="0" smtClean="0"/>
              <a:t>降级服务 </a:t>
            </a:r>
            <a:r>
              <a:rPr lang="en-US" altLang="zh-CN" dirty="0" smtClean="0"/>
              <a:t>(</a:t>
            </a:r>
            <a:r>
              <a:rPr lang="zh-CN" altLang="en-US" dirty="0" smtClean="0"/>
              <a:t>高速绕行国道例子</a:t>
            </a:r>
            <a:r>
              <a:rPr lang="en-US" altLang="zh-CN" dirty="0" smtClean="0"/>
              <a:t>)</a:t>
            </a:r>
            <a:endParaRPr lang="zh-CN" altLang="en-US" dirty="0" smtClean="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平台保障</a:t>
            </a:r>
            <a:r>
              <a:rPr lang="zh-CN" altLang="en-US" dirty="0" smtClean="0"/>
              <a:t>关键技术</a:t>
            </a:r>
            <a:endParaRPr lang="zh-CN" altLang="en-US" dirty="0"/>
          </a:p>
        </p:txBody>
      </p:sp>
      <p:sp>
        <p:nvSpPr>
          <p:cNvPr id="3" name="内容占位符 2"/>
          <p:cNvSpPr>
            <a:spLocks noGrp="1"/>
          </p:cNvSpPr>
          <p:nvPr>
            <p:ph idx="1"/>
          </p:nvPr>
        </p:nvSpPr>
        <p:spPr/>
        <p:txBody>
          <a:bodyPr/>
          <a:lstStyle/>
          <a:p>
            <a:r>
              <a:rPr lang="zh-CN" altLang="en-US" dirty="0" smtClean="0"/>
              <a:t>流量切割</a:t>
            </a:r>
            <a:endParaRPr lang="en-US" altLang="zh-CN" dirty="0" smtClean="0"/>
          </a:p>
          <a:p>
            <a:pPr lvl="1"/>
            <a:r>
              <a:rPr lang="en-US" altLang="zh-CN" dirty="0" smtClean="0"/>
              <a:t>L4</a:t>
            </a:r>
            <a:r>
              <a:rPr lang="zh-CN" altLang="en-US" dirty="0" smtClean="0"/>
              <a:t>层</a:t>
            </a:r>
            <a:r>
              <a:rPr lang="zh-CN" altLang="en-US" dirty="0" smtClean="0"/>
              <a:t>和</a:t>
            </a:r>
            <a:r>
              <a:rPr lang="en-US" altLang="zh-CN" dirty="0" smtClean="0"/>
              <a:t>L7</a:t>
            </a:r>
            <a:r>
              <a:rPr lang="zh-CN" altLang="en-US" dirty="0" smtClean="0"/>
              <a:t>层</a:t>
            </a:r>
            <a:endParaRPr lang="en-US" altLang="zh-CN" dirty="0" smtClean="0"/>
          </a:p>
          <a:p>
            <a:r>
              <a:rPr lang="zh-CN" altLang="en-US" dirty="0" smtClean="0"/>
              <a:t>角色分工明确</a:t>
            </a:r>
            <a:endParaRPr lang="en-US" altLang="zh-CN" dirty="0" smtClean="0"/>
          </a:p>
          <a:p>
            <a:r>
              <a:rPr lang="zh-CN" altLang="en-US" dirty="0" smtClean="0"/>
              <a:t>名称服务</a:t>
            </a:r>
          </a:p>
          <a:p>
            <a:pPr lvl="1"/>
            <a:r>
              <a:rPr lang="zh-CN" altLang="en-US" dirty="0" smtClean="0"/>
              <a:t>引入间接层</a:t>
            </a:r>
            <a:endParaRPr lang="en-US" altLang="zh-CN" dirty="0" smtClean="0"/>
          </a:p>
          <a:p>
            <a:pPr lvl="1"/>
            <a:r>
              <a:rPr lang="zh-CN" altLang="en-US" dirty="0" smtClean="0"/>
              <a:t>其他服务如全局锁的基础</a:t>
            </a:r>
            <a:endParaRPr lang="en-US" altLang="zh-CN" dirty="0" smtClean="0"/>
          </a:p>
          <a:p>
            <a:r>
              <a:rPr lang="zh-CN" altLang="en-US" dirty="0" smtClean="0"/>
              <a:t>数据冗余</a:t>
            </a:r>
            <a:endParaRPr lang="en-US" altLang="zh-CN" dirty="0" smtClean="0"/>
          </a:p>
          <a:p>
            <a:r>
              <a:rPr lang="zh-CN" altLang="en-US" dirty="0" smtClean="0"/>
              <a:t>故障隔离</a:t>
            </a:r>
            <a:r>
              <a:rPr lang="en-US" altLang="zh-CN" dirty="0" smtClean="0"/>
              <a:t>/</a:t>
            </a:r>
            <a:r>
              <a:rPr lang="zh-CN" altLang="en-US" dirty="0" smtClean="0"/>
              <a:t>恢复</a:t>
            </a:r>
            <a:endParaRPr lang="en-US" altLang="zh-CN" dirty="0" smtClean="0"/>
          </a:p>
          <a:p>
            <a:endParaRPr lang="en-US" altLang="zh-CN" dirty="0" smtClean="0"/>
          </a:p>
          <a:p>
            <a:pPr lvl="1"/>
            <a:endParaRPr lang="zh-CN" altLang="en-US" dirty="0" smtClean="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稳定性和容灾</a:t>
            </a:r>
            <a:endParaRPr lang="zh-CN" altLang="en-US" dirty="0"/>
          </a:p>
        </p:txBody>
      </p:sp>
      <p:sp>
        <p:nvSpPr>
          <p:cNvPr id="3" name="内容占位符 2"/>
          <p:cNvSpPr>
            <a:spLocks noGrp="1"/>
          </p:cNvSpPr>
          <p:nvPr>
            <p:ph idx="1"/>
          </p:nvPr>
        </p:nvSpPr>
        <p:spPr/>
        <p:txBody>
          <a:bodyPr/>
          <a:lstStyle/>
          <a:p>
            <a:r>
              <a:rPr lang="zh-CN" altLang="en-US" dirty="0" smtClean="0"/>
              <a:t>高可用</a:t>
            </a:r>
            <a:r>
              <a:rPr lang="en-US" altLang="zh-CN" dirty="0" smtClean="0"/>
              <a:t>,</a:t>
            </a:r>
            <a:r>
              <a:rPr lang="zh-CN" altLang="en-US" dirty="0" smtClean="0"/>
              <a:t>为失效设计</a:t>
            </a:r>
            <a:endParaRPr lang="en-US" altLang="zh-CN" dirty="0" smtClean="0"/>
          </a:p>
          <a:p>
            <a:pPr lvl="1"/>
            <a:r>
              <a:rPr lang="zh-CN" altLang="en-US" dirty="0" smtClean="0"/>
              <a:t>硬件</a:t>
            </a:r>
            <a:r>
              <a:rPr lang="en-US" altLang="zh-CN" dirty="0" smtClean="0"/>
              <a:t>/</a:t>
            </a:r>
            <a:r>
              <a:rPr lang="zh-CN" altLang="en-US" dirty="0" smtClean="0"/>
              <a:t>软件都会失效</a:t>
            </a:r>
            <a:endParaRPr lang="en-US" altLang="zh-CN" dirty="0" smtClean="0"/>
          </a:p>
          <a:p>
            <a:pPr lvl="1"/>
            <a:r>
              <a:rPr lang="zh-CN" altLang="en-US" dirty="0" smtClean="0"/>
              <a:t>节点自我保护</a:t>
            </a:r>
            <a:r>
              <a:rPr lang="en-US" altLang="zh-CN" dirty="0" smtClean="0"/>
              <a:t>(</a:t>
            </a:r>
            <a:r>
              <a:rPr lang="zh-CN" altLang="en-US" dirty="0" smtClean="0"/>
              <a:t>拒绝服务</a:t>
            </a:r>
            <a:r>
              <a:rPr lang="en-US" altLang="zh-CN" dirty="0" smtClean="0"/>
              <a:t>/</a:t>
            </a:r>
            <a:r>
              <a:rPr lang="zh-CN" altLang="en-US" dirty="0" smtClean="0"/>
              <a:t>服务降级</a:t>
            </a:r>
            <a:r>
              <a:rPr lang="en-US" altLang="zh-CN" dirty="0" smtClean="0"/>
              <a:t>)</a:t>
            </a:r>
          </a:p>
          <a:p>
            <a:pPr lvl="1"/>
            <a:r>
              <a:rPr lang="zh-CN" altLang="en-US" dirty="0" smtClean="0"/>
              <a:t>处处维稳 </a:t>
            </a:r>
            <a:r>
              <a:rPr lang="en-US" altLang="zh-CN" dirty="0" smtClean="0"/>
              <a:t>(</a:t>
            </a:r>
            <a:r>
              <a:rPr lang="zh-CN" altLang="en-US" dirty="0" smtClean="0"/>
              <a:t>非典期间人员监控的例子</a:t>
            </a:r>
            <a:r>
              <a:rPr lang="en-US" altLang="zh-CN" dirty="0" smtClean="0"/>
              <a:t>)</a:t>
            </a:r>
          </a:p>
          <a:p>
            <a:r>
              <a:rPr lang="en-US" dirty="0" smtClean="0"/>
              <a:t>watchdog/heartbeat</a:t>
            </a:r>
            <a:r>
              <a:rPr lang="zh-CN" altLang="en-US" dirty="0" smtClean="0"/>
              <a:t>系统</a:t>
            </a:r>
          </a:p>
          <a:p>
            <a:r>
              <a:rPr lang="en-US" dirty="0" smtClean="0"/>
              <a:t>failover/takeover</a:t>
            </a:r>
            <a:r>
              <a:rPr lang="zh-CN" altLang="en-US" dirty="0" smtClean="0"/>
              <a:t>机制</a:t>
            </a:r>
            <a:endParaRPr lang="en-US"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25</a:t>
            </a:fld>
            <a:endParaRPr lang="zh-CN" altLang="en-US"/>
          </a:p>
        </p:txBody>
      </p:sp>
      <p:pic>
        <p:nvPicPr>
          <p:cNvPr id="5" name="图片 4" descr="robust_reliable_longlived.JPG"/>
          <p:cNvPicPr>
            <a:picLocks noChangeAspect="1"/>
          </p:cNvPicPr>
          <p:nvPr/>
        </p:nvPicPr>
        <p:blipFill>
          <a:blip r:embed="rId3"/>
          <a:stretch>
            <a:fillRect/>
          </a:stretch>
        </p:blipFill>
        <p:spPr>
          <a:xfrm>
            <a:off x="5043997" y="4005064"/>
            <a:ext cx="3632459" cy="216024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可维护性</a:t>
            </a:r>
            <a:endParaRPr lang="zh-CN" altLang="en-US" dirty="0"/>
          </a:p>
        </p:txBody>
      </p:sp>
      <p:sp>
        <p:nvSpPr>
          <p:cNvPr id="3" name="内容占位符 2"/>
          <p:cNvSpPr>
            <a:spLocks noGrp="1"/>
          </p:cNvSpPr>
          <p:nvPr>
            <p:ph idx="1"/>
          </p:nvPr>
        </p:nvSpPr>
        <p:spPr/>
        <p:txBody>
          <a:bodyPr/>
          <a:lstStyle/>
          <a:p>
            <a:pPr marL="342900" lvl="1" indent="-342900">
              <a:buFontTx/>
              <a:buChar char="•"/>
            </a:pPr>
            <a:r>
              <a:rPr lang="zh-CN" altLang="en-US" sz="2800" dirty="0" smtClean="0"/>
              <a:t>系统</a:t>
            </a:r>
            <a:r>
              <a:rPr lang="zh-CN" altLang="en-US" sz="2800" dirty="0" smtClean="0"/>
              <a:t>健康检查</a:t>
            </a:r>
            <a:r>
              <a:rPr lang="zh-CN" altLang="en-US" sz="2800" dirty="0" smtClean="0"/>
              <a:t>和报警</a:t>
            </a:r>
            <a:r>
              <a:rPr lang="zh-CN" altLang="en-US" sz="2800" dirty="0" smtClean="0"/>
              <a:t>日常化</a:t>
            </a:r>
            <a:endParaRPr lang="en-US" altLang="zh-CN" sz="2800" dirty="0" smtClean="0"/>
          </a:p>
          <a:p>
            <a:r>
              <a:rPr lang="zh-CN" altLang="en-US" dirty="0" smtClean="0"/>
              <a:t>双</a:t>
            </a:r>
            <a:r>
              <a:rPr lang="zh-CN" altLang="en-US" dirty="0" smtClean="0"/>
              <a:t>集群保证平滑</a:t>
            </a:r>
            <a:r>
              <a:rPr lang="zh-CN" altLang="en-US" dirty="0" smtClean="0"/>
              <a:t>切换</a:t>
            </a:r>
            <a:endParaRPr lang="en-US" altLang="zh-CN" dirty="0" smtClean="0"/>
          </a:p>
          <a:p>
            <a:pPr lvl="1"/>
            <a:r>
              <a:rPr lang="zh-CN" altLang="en-US" dirty="0" smtClean="0"/>
              <a:t>想想</a:t>
            </a:r>
            <a:r>
              <a:rPr lang="zh-CN" altLang="en-US" dirty="0" smtClean="0"/>
              <a:t>公路</a:t>
            </a:r>
            <a:r>
              <a:rPr lang="zh-CN" altLang="en-US" dirty="0" smtClean="0"/>
              <a:t>修理</a:t>
            </a:r>
            <a:r>
              <a:rPr lang="zh-CN" altLang="en-US" dirty="0" smtClean="0"/>
              <a:t>例子</a:t>
            </a:r>
            <a:endParaRPr lang="en-US" altLang="zh-CN" dirty="0" smtClean="0"/>
          </a:p>
          <a:p>
            <a:pPr marL="342900" lvl="1" indent="-342900">
              <a:buFontTx/>
              <a:buChar char="•"/>
            </a:pPr>
            <a:r>
              <a:rPr lang="zh-CN" altLang="en-US" sz="2800" dirty="0" smtClean="0"/>
              <a:t>系统升级</a:t>
            </a:r>
            <a:r>
              <a:rPr lang="en-US" altLang="zh-CN" sz="2800" dirty="0" smtClean="0"/>
              <a:t>/</a:t>
            </a:r>
            <a:r>
              <a:rPr lang="zh-CN" altLang="en-US" sz="2800" dirty="0" smtClean="0"/>
              <a:t>热</a:t>
            </a:r>
            <a:r>
              <a:rPr lang="zh-CN" altLang="en-US" sz="2800" dirty="0" smtClean="0"/>
              <a:t>部署日常化</a:t>
            </a:r>
            <a:endParaRPr lang="en-US" altLang="zh-CN" sz="2800" dirty="0" smtClean="0"/>
          </a:p>
          <a:p>
            <a:pPr marL="742950" lvl="2" indent="-342900"/>
            <a:r>
              <a:rPr lang="zh-CN" altLang="en-US" sz="2800" dirty="0" smtClean="0"/>
              <a:t>包管理</a:t>
            </a:r>
            <a:endParaRPr lang="en-US" altLang="zh-CN" sz="2800" dirty="0" smtClean="0"/>
          </a:p>
          <a:p>
            <a:pPr marL="742950" lvl="2" indent="-342900"/>
            <a:r>
              <a:rPr lang="zh-CN" altLang="en-US" sz="2800" dirty="0" smtClean="0"/>
              <a:t>代码</a:t>
            </a:r>
            <a:r>
              <a:rPr lang="zh-CN" altLang="en-US" sz="2800" dirty="0" smtClean="0"/>
              <a:t>和</a:t>
            </a:r>
            <a:r>
              <a:rPr lang="zh-CN" altLang="en-US" sz="2800" dirty="0" smtClean="0"/>
              <a:t>配置变更日常</a:t>
            </a:r>
            <a:r>
              <a:rPr lang="zh-CN" altLang="en-US" sz="2800" dirty="0" smtClean="0"/>
              <a:t>化</a:t>
            </a:r>
            <a:endParaRPr lang="en-US" altLang="zh-CN" sz="2800" dirty="0" smtClean="0"/>
          </a:p>
          <a:p>
            <a:pPr marL="342900" lvl="1" indent="-342900">
              <a:buFontTx/>
              <a:buChar char="•"/>
            </a:pPr>
            <a:r>
              <a:rPr lang="zh-CN" altLang="en-US" sz="2800" dirty="0" smtClean="0"/>
              <a:t>节点</a:t>
            </a:r>
            <a:r>
              <a:rPr lang="zh-CN" altLang="en-US" sz="2800" dirty="0" smtClean="0"/>
              <a:t>添加</a:t>
            </a:r>
            <a:r>
              <a:rPr lang="en-US" altLang="zh-CN" sz="2800" dirty="0" smtClean="0"/>
              <a:t>/</a:t>
            </a:r>
            <a:r>
              <a:rPr lang="zh-CN" altLang="en-US" sz="2800" dirty="0" smtClean="0"/>
              <a:t>退出</a:t>
            </a:r>
            <a:endParaRPr lang="en-US" altLang="zh-CN" sz="2800" dirty="0" smtClean="0"/>
          </a:p>
          <a:p>
            <a:pPr marL="742950" lvl="2" indent="-342900"/>
            <a:r>
              <a:rPr lang="zh-CN" altLang="en-US" sz="2800" dirty="0" smtClean="0"/>
              <a:t>通过</a:t>
            </a:r>
            <a:r>
              <a:rPr lang="en-US" altLang="zh-CN" sz="2800" dirty="0" err="1" smtClean="0"/>
              <a:t>ssh</a:t>
            </a:r>
            <a:r>
              <a:rPr lang="zh-CN" altLang="en-US" sz="2800" dirty="0" smtClean="0"/>
              <a:t>自动化部署</a:t>
            </a:r>
            <a:endParaRPr lang="en-US" altLang="zh-CN" sz="2800" dirty="0" smtClean="0"/>
          </a:p>
          <a:p>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平台问题定位</a:t>
            </a:r>
            <a:endParaRPr lang="zh-CN" altLang="en-US" dirty="0"/>
          </a:p>
        </p:txBody>
      </p:sp>
      <p:sp>
        <p:nvSpPr>
          <p:cNvPr id="3" name="内容占位符 2"/>
          <p:cNvSpPr>
            <a:spLocks noGrp="1"/>
          </p:cNvSpPr>
          <p:nvPr>
            <p:ph idx="1"/>
          </p:nvPr>
        </p:nvSpPr>
        <p:spPr/>
        <p:txBody>
          <a:bodyPr/>
          <a:lstStyle/>
          <a:p>
            <a:r>
              <a:rPr lang="zh-CN" altLang="en-US" dirty="0" smtClean="0"/>
              <a:t>为诊断而开发</a:t>
            </a:r>
            <a:endParaRPr lang="en-US" altLang="zh-CN" dirty="0" smtClean="0"/>
          </a:p>
          <a:p>
            <a:r>
              <a:rPr lang="zh-CN" altLang="en-US" dirty="0" smtClean="0"/>
              <a:t>日志</a:t>
            </a:r>
            <a:r>
              <a:rPr lang="en-US" altLang="zh-CN" dirty="0" smtClean="0"/>
              <a:t>/</a:t>
            </a:r>
            <a:r>
              <a:rPr lang="zh-CN" altLang="en-US" dirty="0" smtClean="0"/>
              <a:t>收集分析融入到集群</a:t>
            </a:r>
            <a:endParaRPr lang="en-US" altLang="zh-CN" dirty="0" smtClean="0"/>
          </a:p>
          <a:p>
            <a:pPr lvl="1"/>
            <a:r>
              <a:rPr lang="zh-CN" altLang="en-US" dirty="0" smtClean="0"/>
              <a:t>信息尽可能的能自描述所做的事情</a:t>
            </a:r>
          </a:p>
          <a:p>
            <a:r>
              <a:rPr lang="zh-CN" altLang="en-US" dirty="0" smtClean="0"/>
              <a:t>监控系统</a:t>
            </a:r>
            <a:endParaRPr lang="en-US" altLang="zh-CN" dirty="0" smtClean="0"/>
          </a:p>
          <a:p>
            <a:pPr lvl="1"/>
            <a:r>
              <a:rPr lang="en-US" altLang="zh-CN" dirty="0" err="1" smtClean="0"/>
              <a:t>snmp</a:t>
            </a:r>
            <a:r>
              <a:rPr lang="zh-CN" altLang="en-US" dirty="0" smtClean="0"/>
              <a:t>协议</a:t>
            </a:r>
            <a:r>
              <a:rPr lang="en-US" altLang="zh-CN" dirty="0" smtClean="0"/>
              <a:t>/web portal</a:t>
            </a:r>
          </a:p>
          <a:p>
            <a:pPr lvl="1"/>
            <a:r>
              <a:rPr lang="zh-CN" altLang="en-US" dirty="0" smtClean="0"/>
              <a:t>图形说话</a:t>
            </a:r>
          </a:p>
          <a:p>
            <a:r>
              <a:rPr lang="zh-CN" altLang="en-US" dirty="0" smtClean="0"/>
              <a:t>主动诊断工具</a:t>
            </a:r>
            <a:endParaRPr lang="en-US" altLang="zh-CN" dirty="0" smtClean="0"/>
          </a:p>
          <a:p>
            <a:pPr lvl="1"/>
            <a:r>
              <a:rPr lang="zh-CN" altLang="en-US" dirty="0" smtClean="0"/>
              <a:t>系统环境随着时间在变化</a:t>
            </a:r>
          </a:p>
          <a:p>
            <a:r>
              <a:rPr lang="zh-CN" altLang="en-US" dirty="0" smtClean="0"/>
              <a:t>事后</a:t>
            </a:r>
            <a:r>
              <a:rPr lang="zh-CN" altLang="en-US" dirty="0" smtClean="0"/>
              <a:t>审计</a:t>
            </a:r>
            <a:endParaRPr lang="en-US" altLang="zh-CN" dirty="0" smtClean="0"/>
          </a:p>
          <a:p>
            <a:pPr lvl="1"/>
            <a:r>
              <a:rPr lang="zh-CN" altLang="en-US" dirty="0" smtClean="0"/>
              <a:t>想想</a:t>
            </a:r>
            <a:r>
              <a:rPr lang="zh-CN" altLang="en-US" dirty="0" smtClean="0"/>
              <a:t>超速例子</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提问时间</a:t>
            </a:r>
            <a:endParaRPr lang="zh-CN" altLang="en-US" dirty="0"/>
          </a:p>
        </p:txBody>
      </p:sp>
      <p:sp>
        <p:nvSpPr>
          <p:cNvPr id="3" name="内容占位符 2"/>
          <p:cNvSpPr>
            <a:spLocks noGrp="1"/>
          </p:cNvSpPr>
          <p:nvPr>
            <p:ph idx="1"/>
          </p:nvPr>
        </p:nvSpPr>
        <p:spPr/>
        <p:txBody>
          <a:bodyPr/>
          <a:lstStyle/>
          <a:p>
            <a:pPr lvl="1" algn="ctr">
              <a:buNone/>
            </a:pPr>
            <a:endParaRPr lang="en-US" altLang="zh-CN" sz="6000" dirty="0" smtClean="0"/>
          </a:p>
          <a:p>
            <a:pPr lvl="1" algn="ctr">
              <a:buNone/>
            </a:pPr>
            <a:r>
              <a:rPr lang="zh-CN" altLang="en-US" sz="6000" dirty="0" smtClean="0"/>
              <a:t>谢谢大家！</a:t>
            </a:r>
            <a:endParaRPr lang="en-US" altLang="zh-CN" sz="6000" dirty="0" smtClean="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dashboard.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srcRect/>
          <a:stretch>
            <a:fillRect/>
          </a:stretch>
        </p:blipFill>
        <p:spPr bwMode="auto">
          <a:xfrm>
            <a:off x="3491880" y="59026"/>
            <a:ext cx="3672408" cy="5914578"/>
          </a:xfrm>
          <a:prstGeom prst="rect">
            <a:avLst/>
          </a:prstGeom>
          <a:noFill/>
        </p:spPr>
      </p:pic>
      <p:pic>
        <p:nvPicPr>
          <p:cNvPr id="9" name="Picture 5"/>
          <p:cNvPicPr>
            <a:picLocks noChangeAspect="1" noChangeArrowheads="1"/>
          </p:cNvPicPr>
          <p:nvPr/>
        </p:nvPicPr>
        <p:blipFill>
          <a:blip r:embed="rId4"/>
          <a:srcRect/>
          <a:stretch>
            <a:fillRect/>
          </a:stretch>
        </p:blipFill>
        <p:spPr bwMode="auto">
          <a:xfrm>
            <a:off x="827585" y="1700808"/>
            <a:ext cx="2339751" cy="396626"/>
          </a:xfrm>
          <a:prstGeom prst="rect">
            <a:avLst/>
          </a:prstGeom>
          <a:noFill/>
        </p:spPr>
      </p:pic>
      <p:sp>
        <p:nvSpPr>
          <p:cNvPr id="11" name="TextBox 10"/>
          <p:cNvSpPr txBox="1"/>
          <p:nvPr/>
        </p:nvSpPr>
        <p:spPr>
          <a:xfrm>
            <a:off x="3707904" y="1614399"/>
            <a:ext cx="3816424" cy="2677656"/>
          </a:xfrm>
          <a:prstGeom prst="rect">
            <a:avLst/>
          </a:prstGeom>
          <a:noFill/>
        </p:spPr>
        <p:txBody>
          <a:bodyPr wrap="square" rtlCol="0">
            <a:spAutoFit/>
          </a:bodyPr>
          <a:lstStyle/>
          <a:p>
            <a:r>
              <a:rPr lang="zh-CN" altLang="en-US" sz="2800" dirty="0" smtClean="0">
                <a:solidFill>
                  <a:srgbClr val="FFC000"/>
                </a:solidFill>
                <a:latin typeface="+mj-ea"/>
                <a:ea typeface="+mj-ea"/>
              </a:rPr>
              <a:t>平台设计</a:t>
            </a:r>
            <a:endParaRPr lang="en-US" altLang="zh-CN" sz="2800" dirty="0" smtClean="0">
              <a:solidFill>
                <a:srgbClr val="FFC000"/>
              </a:solidFill>
              <a:latin typeface="+mj-ea"/>
              <a:ea typeface="+mj-ea"/>
            </a:endParaRPr>
          </a:p>
          <a:p>
            <a:r>
              <a:rPr lang="zh-CN" altLang="en-US" sz="2800" dirty="0" smtClean="0">
                <a:latin typeface="+mj-ea"/>
                <a:ea typeface="+mj-ea"/>
              </a:rPr>
              <a:t>平台</a:t>
            </a:r>
            <a:r>
              <a:rPr lang="zh-CN" altLang="en-US" sz="2800" dirty="0" smtClean="0">
                <a:latin typeface="+mj-ea"/>
                <a:ea typeface="+mj-ea"/>
              </a:rPr>
              <a:t>架构</a:t>
            </a:r>
            <a:r>
              <a:rPr lang="zh-CN" altLang="en-US" sz="2800" dirty="0" smtClean="0">
                <a:latin typeface="+mj-ea"/>
                <a:ea typeface="+mj-ea"/>
              </a:rPr>
              <a:t>和部件</a:t>
            </a:r>
            <a:endParaRPr lang="en-US" altLang="zh-CN" sz="2800" dirty="0" smtClean="0">
              <a:latin typeface="+mj-ea"/>
              <a:ea typeface="+mj-ea"/>
            </a:endParaRPr>
          </a:p>
          <a:p>
            <a:r>
              <a:rPr lang="zh-CN" altLang="en-US" sz="2800" dirty="0" smtClean="0">
                <a:latin typeface="+mj-ea"/>
                <a:ea typeface="+mj-ea"/>
              </a:rPr>
              <a:t>平台开发和运维</a:t>
            </a:r>
            <a:endParaRPr lang="en-US" altLang="zh-CN" sz="2800" dirty="0" smtClean="0">
              <a:latin typeface="+mj-ea"/>
              <a:ea typeface="+mj-ea"/>
            </a:endParaRPr>
          </a:p>
          <a:p>
            <a:r>
              <a:rPr lang="zh-CN" altLang="en-US" sz="2800" dirty="0" smtClean="0">
                <a:latin typeface="+mj-ea"/>
                <a:ea typeface="+mj-ea"/>
              </a:rPr>
              <a:t>讨论</a:t>
            </a:r>
            <a:endParaRPr lang="en-US" altLang="zh-CN" sz="2800" dirty="0" smtClean="0">
              <a:latin typeface="+mj-ea"/>
              <a:ea typeface="+mj-ea"/>
            </a:endParaRPr>
          </a:p>
          <a:p>
            <a:endParaRPr lang="en-US" altLang="zh-CN" sz="2800" dirty="0" smtClean="0">
              <a:latin typeface="+mj-ea"/>
              <a:ea typeface="+mj-ea"/>
            </a:endParaRPr>
          </a:p>
          <a:p>
            <a:endParaRPr lang="zh-CN" altLang="en-US" sz="2800" dirty="0">
              <a:latin typeface="+mj-ea"/>
              <a:ea typeface="+mj-ea"/>
            </a:endParaRPr>
          </a:p>
        </p:txBody>
      </p:sp>
    </p:spTree>
    <p:extLst>
      <p:ext uri="{BB962C8B-B14F-4D97-AF65-F5344CB8AC3E}">
        <p14:creationId xmlns="" xmlns:p14="http://schemas.microsoft.com/office/powerpoint/2010/main" val="29784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nodes.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mysql.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resources.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flow.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mqzk.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services.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users.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user.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user_resource.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jobs.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平台设计原则</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t>平台对外保持单一入口，对内维护单一的</a:t>
            </a:r>
            <a:r>
              <a:rPr lang="zh-CN" altLang="en-US" dirty="0" smtClean="0"/>
              <a:t>资源池</a:t>
            </a:r>
            <a:endParaRPr lang="zh-CN" altLang="en-US" dirty="0" smtClean="0"/>
          </a:p>
          <a:p>
            <a:r>
              <a:rPr lang="zh-CN" altLang="en-US" dirty="0" smtClean="0"/>
              <a:t>保证服务的高可用性，消除单点故障</a:t>
            </a:r>
          </a:p>
          <a:p>
            <a:r>
              <a:rPr lang="zh-CN" altLang="en-US" dirty="0" smtClean="0"/>
              <a:t>保证系统是弹性可伸缩的，可以动态的增加、删减计算与存储节点。</a:t>
            </a:r>
          </a:p>
          <a:p>
            <a:r>
              <a:rPr lang="zh-CN" altLang="en-US" dirty="0" smtClean="0"/>
              <a:t>保证分配给用户的资源也是弹性可伸缩的，资源之间相互隔离。</a:t>
            </a:r>
          </a:p>
          <a:p>
            <a:endParaRPr lang="zh-CN" altLang="en-US" dirty="0" smtClean="0"/>
          </a:p>
        </p:txBody>
      </p:sp>
    </p:spTree>
    <p:extLst>
      <p:ext uri="{BB962C8B-B14F-4D97-AF65-F5344CB8AC3E}">
        <p14:creationId xmlns="" xmlns:p14="http://schemas.microsoft.com/office/powerpoint/2010/main" val="3742019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备用</a:t>
            </a:r>
            <a:r>
              <a:rPr lang="en-US" altLang="zh-CN" dirty="0" smtClean="0"/>
              <a:t>-Portal</a:t>
            </a:r>
            <a:r>
              <a:rPr lang="zh-CN" altLang="en-US" dirty="0" smtClean="0"/>
              <a:t>界面</a:t>
            </a:r>
            <a:endParaRPr lang="zh-CN" altLang="en-US" dirty="0"/>
          </a:p>
        </p:txBody>
      </p:sp>
      <p:pic>
        <p:nvPicPr>
          <p:cNvPr id="5" name="内容占位符 4" descr="portal_version.JPG"/>
          <p:cNvPicPr>
            <a:picLocks noGrp="1" noChangeAspect="1"/>
          </p:cNvPicPr>
          <p:nvPr>
            <p:ph idx="1"/>
          </p:nvPr>
        </p:nvPicPr>
        <p:blipFill>
          <a:blip r:embed="rId2"/>
          <a:stretch>
            <a:fillRect/>
          </a:stretch>
        </p:blipFill>
        <p:spPr>
          <a:xfrm>
            <a:off x="457200" y="1853978"/>
            <a:ext cx="8229600" cy="4018406"/>
          </a:xfrm>
        </p:spPr>
      </p:pic>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40</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平台设计层次</a:t>
            </a:r>
            <a:endParaRPr lang="zh-CN" altLang="en-US" dirty="0"/>
          </a:p>
        </p:txBody>
      </p:sp>
      <p:sp>
        <p:nvSpPr>
          <p:cNvPr id="3" name="内容占位符 2"/>
          <p:cNvSpPr>
            <a:spLocks noGrp="1"/>
          </p:cNvSpPr>
          <p:nvPr>
            <p:ph idx="1"/>
          </p:nvPr>
        </p:nvSpPr>
        <p:spPr/>
        <p:txBody>
          <a:bodyPr/>
          <a:lstStyle/>
          <a:p>
            <a:r>
              <a:rPr lang="zh-CN" altLang="en-US" dirty="0" smtClean="0"/>
              <a:t>通过层次消化复杂性</a:t>
            </a:r>
            <a:r>
              <a:rPr lang="en-US" altLang="zh-CN" dirty="0" smtClean="0"/>
              <a:t>,</a:t>
            </a:r>
            <a:r>
              <a:rPr lang="zh-CN" altLang="en-US" dirty="0" smtClean="0"/>
              <a:t>层越靠后业务越单纯</a:t>
            </a:r>
            <a:endParaRPr lang="en-US" altLang="zh-CN" dirty="0" smtClean="0"/>
          </a:p>
          <a:p>
            <a:r>
              <a:rPr lang="zh-CN" altLang="en-US" dirty="0" smtClean="0"/>
              <a:t>前端状态尽可能的推到后一层</a:t>
            </a:r>
          </a:p>
          <a:p>
            <a:r>
              <a:rPr lang="zh-CN" altLang="en-US" dirty="0" smtClean="0"/>
              <a:t>后端功能单一、结构简单，性能和可靠性容易做到极致</a:t>
            </a:r>
            <a:endParaRPr lang="en-US" altLang="zh-CN" dirty="0" smtClean="0"/>
          </a:p>
          <a:p>
            <a:r>
              <a:rPr lang="zh-CN" altLang="en-US" dirty="0" smtClean="0"/>
              <a:t>性能不够</a:t>
            </a:r>
            <a:r>
              <a:rPr lang="en-US" altLang="zh-CN" dirty="0" smtClean="0"/>
              <a:t>,</a:t>
            </a:r>
            <a:r>
              <a:rPr lang="zh-CN" altLang="en-US" dirty="0" smtClean="0"/>
              <a:t>通常可引入</a:t>
            </a:r>
            <a:r>
              <a:rPr lang="en-US" altLang="zh-CN" dirty="0" smtClean="0"/>
              <a:t>cache</a:t>
            </a:r>
            <a:r>
              <a:rPr lang="zh-CN" altLang="en-US" dirty="0" smtClean="0"/>
              <a:t>层解决</a:t>
            </a:r>
            <a:endParaRPr lang="en-US" altLang="zh-CN" dirty="0" smtClean="0"/>
          </a:p>
          <a:p>
            <a:r>
              <a:rPr lang="zh-CN" altLang="en-US" dirty="0" smtClean="0"/>
              <a:t>三层是个好的选择</a:t>
            </a:r>
            <a:endParaRPr lang="en-US" altLang="zh-CN" dirty="0" smtClean="0"/>
          </a:p>
          <a:p>
            <a:endParaRPr lang="en-US" altLang="zh-CN"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技术选择</a:t>
            </a:r>
            <a:endParaRPr lang="zh-CN" altLang="en-US" dirty="0"/>
          </a:p>
        </p:txBody>
      </p:sp>
      <p:sp>
        <p:nvSpPr>
          <p:cNvPr id="3" name="内容占位符 2"/>
          <p:cNvSpPr>
            <a:spLocks noGrp="1"/>
          </p:cNvSpPr>
          <p:nvPr>
            <p:ph idx="1"/>
          </p:nvPr>
        </p:nvSpPr>
        <p:spPr/>
        <p:txBody>
          <a:bodyPr/>
          <a:lstStyle/>
          <a:p>
            <a:r>
              <a:rPr lang="zh-CN" altLang="en-US" dirty="0" smtClean="0"/>
              <a:t>采用成熟主流的技术</a:t>
            </a:r>
            <a:endParaRPr lang="en-US" dirty="0" smtClean="0"/>
          </a:p>
          <a:p>
            <a:pPr lvl="1"/>
            <a:r>
              <a:rPr lang="en-US" dirty="0" smtClean="0"/>
              <a:t>Massive adoption leads to massive investment.</a:t>
            </a:r>
          </a:p>
          <a:p>
            <a:pPr lvl="1"/>
            <a:r>
              <a:rPr lang="en-US" dirty="0" smtClean="0"/>
              <a:t>Massive investment leads to better tools, better and faster VMs.</a:t>
            </a:r>
          </a:p>
          <a:p>
            <a:r>
              <a:rPr lang="zh-CN" altLang="en-US" dirty="0" smtClean="0"/>
              <a:t>复用工业强度的部件</a:t>
            </a:r>
            <a:r>
              <a:rPr lang="en-US" altLang="zh-CN" dirty="0" smtClean="0"/>
              <a:t>,</a:t>
            </a:r>
            <a:r>
              <a:rPr lang="zh-CN" altLang="en-US" dirty="0" smtClean="0"/>
              <a:t>避免造轮子</a:t>
            </a:r>
            <a:endParaRPr lang="en-US" altLang="zh-CN" dirty="0" smtClean="0"/>
          </a:p>
          <a:p>
            <a:pPr lvl="1"/>
            <a:endParaRPr lang="zh-CN" altLang="en-US" dirty="0" smtClean="0"/>
          </a:p>
          <a:p>
            <a:endParaRPr 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691C4644-D6E2-441C-8373-2852685CA249}" type="slidenum">
              <a:rPr lang="zh-CN" altLang="en-US" smtClean="0"/>
              <a:pPr>
                <a:defRPr/>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为什么要用</a:t>
            </a:r>
            <a:r>
              <a:rPr lang="en-US" altLang="zh-CN" dirty="0" err="1" smtClean="0"/>
              <a:t>Erlang</a:t>
            </a:r>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sz="2000" dirty="0" smtClean="0"/>
              <a:t>高并发</a:t>
            </a:r>
            <a:r>
              <a:rPr lang="en-US" altLang="zh-CN" sz="2000" dirty="0" smtClean="0"/>
              <a:t>,</a:t>
            </a:r>
            <a:r>
              <a:rPr lang="zh-CN" altLang="en-US" sz="2000" dirty="0" smtClean="0"/>
              <a:t>高性能</a:t>
            </a:r>
            <a:r>
              <a:rPr lang="en-US" altLang="zh-CN" sz="2000" dirty="0" smtClean="0"/>
              <a:t>,</a:t>
            </a:r>
            <a:r>
              <a:rPr lang="zh-CN" altLang="en-US" sz="2000" dirty="0" smtClean="0"/>
              <a:t>集群易扩展</a:t>
            </a:r>
          </a:p>
          <a:p>
            <a:r>
              <a:rPr lang="zh-CN" altLang="en-US" sz="2000" dirty="0" smtClean="0"/>
              <a:t>时间检验的高可靠</a:t>
            </a:r>
          </a:p>
          <a:p>
            <a:r>
              <a:rPr lang="zh-CN" altLang="en-US" sz="2000" dirty="0" smtClean="0"/>
              <a:t>强大的管理功能</a:t>
            </a:r>
            <a:r>
              <a:rPr lang="en-US" altLang="zh-CN" sz="2000" dirty="0" smtClean="0"/>
              <a:t>,</a:t>
            </a:r>
            <a:r>
              <a:rPr lang="zh-CN" altLang="en-US" sz="2000" dirty="0" smtClean="0"/>
              <a:t>方便的问题定位支持</a:t>
            </a:r>
            <a:endParaRPr lang="en-US" altLang="zh-CN" sz="2000" dirty="0" smtClean="0"/>
          </a:p>
          <a:p>
            <a:r>
              <a:rPr lang="zh-CN" altLang="en-US" sz="2000" dirty="0" smtClean="0"/>
              <a:t>强大的交互性</a:t>
            </a:r>
            <a:r>
              <a:rPr lang="en-US" altLang="zh-CN" sz="2000" dirty="0" smtClean="0"/>
              <a:t>, </a:t>
            </a:r>
            <a:r>
              <a:rPr lang="zh-CN" altLang="en-US" sz="2000" dirty="0" smtClean="0"/>
              <a:t>与其他系统整合能力</a:t>
            </a:r>
            <a:endParaRPr lang="en-US" altLang="zh-CN" sz="2000" dirty="0" smtClean="0"/>
          </a:p>
          <a:p>
            <a:endParaRPr lang="zh-CN" altLang="en-US" sz="2000" dirty="0"/>
          </a:p>
        </p:txBody>
      </p:sp>
      <p:pic>
        <p:nvPicPr>
          <p:cNvPr id="4" name="Picture 4"/>
          <p:cNvPicPr>
            <a:picLocks noChangeAspect="1" noChangeArrowheads="1"/>
          </p:cNvPicPr>
          <p:nvPr/>
        </p:nvPicPr>
        <p:blipFill>
          <a:blip r:embed="rId3"/>
          <a:srcRect/>
          <a:stretch>
            <a:fillRect/>
          </a:stretch>
        </p:blipFill>
        <p:spPr bwMode="auto">
          <a:xfrm>
            <a:off x="4572000" y="3212976"/>
            <a:ext cx="4049065" cy="3281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srcRect/>
          <a:stretch>
            <a:fillRect/>
          </a:stretch>
        </p:blipFill>
        <p:spPr bwMode="auto">
          <a:xfrm>
            <a:off x="3491880" y="59026"/>
            <a:ext cx="3672408" cy="5914578"/>
          </a:xfrm>
          <a:prstGeom prst="rect">
            <a:avLst/>
          </a:prstGeom>
          <a:noFill/>
        </p:spPr>
      </p:pic>
      <p:pic>
        <p:nvPicPr>
          <p:cNvPr id="9" name="Picture 5"/>
          <p:cNvPicPr>
            <a:picLocks noChangeAspect="1" noChangeArrowheads="1"/>
          </p:cNvPicPr>
          <p:nvPr/>
        </p:nvPicPr>
        <p:blipFill>
          <a:blip r:embed="rId4"/>
          <a:srcRect/>
          <a:stretch>
            <a:fillRect/>
          </a:stretch>
        </p:blipFill>
        <p:spPr bwMode="auto">
          <a:xfrm>
            <a:off x="827585" y="1700808"/>
            <a:ext cx="2339751" cy="396626"/>
          </a:xfrm>
          <a:prstGeom prst="rect">
            <a:avLst/>
          </a:prstGeom>
          <a:noFill/>
        </p:spPr>
      </p:pic>
      <p:sp>
        <p:nvSpPr>
          <p:cNvPr id="11" name="TextBox 10"/>
          <p:cNvSpPr txBox="1"/>
          <p:nvPr/>
        </p:nvSpPr>
        <p:spPr>
          <a:xfrm>
            <a:off x="3707904" y="1614399"/>
            <a:ext cx="3816424" cy="2677656"/>
          </a:xfrm>
          <a:prstGeom prst="rect">
            <a:avLst/>
          </a:prstGeom>
          <a:noFill/>
        </p:spPr>
        <p:txBody>
          <a:bodyPr wrap="square" rtlCol="0">
            <a:spAutoFit/>
          </a:bodyPr>
          <a:lstStyle/>
          <a:p>
            <a:r>
              <a:rPr lang="zh-CN" altLang="en-US" sz="2800" dirty="0" smtClean="0">
                <a:latin typeface="+mj-ea"/>
                <a:ea typeface="+mj-ea"/>
              </a:rPr>
              <a:t>平台设计</a:t>
            </a:r>
            <a:endParaRPr lang="en-US" altLang="zh-CN" sz="2800" dirty="0" smtClean="0">
              <a:latin typeface="+mj-ea"/>
              <a:ea typeface="+mj-ea"/>
            </a:endParaRPr>
          </a:p>
          <a:p>
            <a:r>
              <a:rPr lang="zh-CN" altLang="en-US" sz="2800" dirty="0" smtClean="0">
                <a:solidFill>
                  <a:srgbClr val="FFC000"/>
                </a:solidFill>
                <a:latin typeface="+mj-ea"/>
                <a:ea typeface="+mj-ea"/>
              </a:rPr>
              <a:t>平台</a:t>
            </a:r>
            <a:r>
              <a:rPr lang="zh-CN" altLang="en-US" sz="2800" dirty="0" smtClean="0">
                <a:solidFill>
                  <a:srgbClr val="FFC000"/>
                </a:solidFill>
                <a:latin typeface="+mj-ea"/>
                <a:ea typeface="+mj-ea"/>
              </a:rPr>
              <a:t>架构</a:t>
            </a:r>
            <a:r>
              <a:rPr lang="zh-CN" altLang="en-US" sz="2800" dirty="0" smtClean="0">
                <a:solidFill>
                  <a:srgbClr val="FFC000"/>
                </a:solidFill>
                <a:latin typeface="+mj-ea"/>
                <a:ea typeface="+mj-ea"/>
              </a:rPr>
              <a:t>和部件</a:t>
            </a:r>
            <a:endParaRPr lang="en-US" altLang="zh-CN" sz="2800" dirty="0" smtClean="0">
              <a:solidFill>
                <a:srgbClr val="FFC000"/>
              </a:solidFill>
              <a:latin typeface="+mj-ea"/>
              <a:ea typeface="+mj-ea"/>
            </a:endParaRPr>
          </a:p>
          <a:p>
            <a:r>
              <a:rPr lang="zh-CN" altLang="en-US" sz="2800" dirty="0" smtClean="0">
                <a:latin typeface="+mj-ea"/>
                <a:ea typeface="+mj-ea"/>
              </a:rPr>
              <a:t>平台开发和运维</a:t>
            </a:r>
            <a:endParaRPr lang="en-US" altLang="zh-CN" sz="2800" dirty="0" smtClean="0">
              <a:latin typeface="+mj-ea"/>
              <a:ea typeface="+mj-ea"/>
            </a:endParaRPr>
          </a:p>
          <a:p>
            <a:r>
              <a:rPr lang="zh-CN" altLang="en-US" sz="2800" dirty="0" smtClean="0">
                <a:latin typeface="+mj-ea"/>
                <a:ea typeface="+mj-ea"/>
              </a:rPr>
              <a:t>讨论</a:t>
            </a:r>
            <a:endParaRPr lang="en-US" altLang="zh-CN" sz="2800" dirty="0" smtClean="0">
              <a:latin typeface="+mj-ea"/>
              <a:ea typeface="+mj-ea"/>
            </a:endParaRPr>
          </a:p>
          <a:p>
            <a:endParaRPr lang="en-US" altLang="zh-CN" sz="2800" dirty="0" smtClean="0">
              <a:latin typeface="+mj-ea"/>
              <a:ea typeface="+mj-ea"/>
            </a:endParaRPr>
          </a:p>
          <a:p>
            <a:endParaRPr lang="zh-CN" altLang="en-US" sz="2800" dirty="0">
              <a:latin typeface="+mj-ea"/>
              <a:ea typeface="+mj-ea"/>
            </a:endParaRPr>
          </a:p>
        </p:txBody>
      </p:sp>
    </p:spTree>
    <p:extLst>
      <p:ext uri="{BB962C8B-B14F-4D97-AF65-F5344CB8AC3E}">
        <p14:creationId xmlns="" xmlns:p14="http://schemas.microsoft.com/office/powerpoint/2010/main" val="2978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系统架构</a:t>
            </a:r>
            <a:endParaRPr lang="zh-CN" altLang="en-US" dirty="0">
              <a:latin typeface="微软雅黑" pitchFamily="34" charset="-122"/>
              <a:ea typeface="微软雅黑" pitchFamily="34" charset="-122"/>
            </a:endParaRPr>
          </a:p>
        </p:txBody>
      </p:sp>
      <p:pic>
        <p:nvPicPr>
          <p:cNvPr id="1026" name="Picture 2"/>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755576" y="1556792"/>
            <a:ext cx="7488832" cy="5100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495652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 val="Bosto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核心系统-内核组&amp;#x0D;&amp;#x0A;2011年工作规划&amp;quot;&quot;/&gt;&lt;property id=&quot;20307&quot; value=&quot;439&quot;/&gt;&lt;/object&gt;&lt;object type=&quot;3&quot; unique_id=&quot;10005&quot;&gt;&lt;property id=&quot;20148&quot; value=&quot;5&quot;/&gt;&lt;property id=&quot;20300&quot; value=&quot;Slide 2 - &amp;quot;总体原则&amp;quot;&quot;/&gt;&lt;property id=&quot;20307&quot; value=&quot;446&quot;/&gt;&lt;/object&gt;&lt;object type=&quot;3&quot; unique_id=&quot;10006&quot;&gt;&lt;property id=&quot;20148&quot; value=&quot;5&quot;/&gt;&lt;property id=&quot;20300&quot; value=&quot;Slide 3 - &amp;quot;工作方向&amp;quot;&quot;/&gt;&lt;property id=&quot;20307&quot; value=&quot;438&quot;/&gt;&lt;/object&gt;&lt;object type=&quot;3&quot; unique_id=&quot;10079&quot;&gt;&lt;property id=&quot;20148&quot; value=&quot;5&quot;/&gt;&lt;property id=&quot;20300&quot; value=&quot;Slide 4 - &amp;quot;工作方向(Cont.)&amp;quot;&quot;/&gt;&lt;property id=&quot;20307&quot; value=&quot;447&quot;/&gt;&lt;/object&gt;&lt;object type=&quot;3&quot; unique_id=&quot;10116&quot;&gt;&lt;property id=&quot;20148&quot; value=&quot;5&quot;/&gt;&lt;property id=&quot;20300&quot; value=&quot;Slide 5 - &amp;quot;工作方向(Cont.)&amp;quot;&quot;/&gt;&lt;property id=&quot;20307&quot; value=&quot;448&quot;/&gt;&lt;/object&gt;&lt;object type=&quot;3&quot; unique_id=&quot;10182&quot;&gt;&lt;property id=&quot;20148&quot; value=&quot;5&quot;/&gt;&lt;property id=&quot;20300&quot; value=&quot;Slide 6 - &amp;quot;时间点&amp;quot;&quot;/&gt;&lt;property id=&quot;20307&quot; value=&quot;449&quot;/&gt;&lt;/object&gt;&lt;object type=&quot;3&quot; unique_id=&quot;10213&quot;&gt;&lt;property id=&quot;20148&quot; value=&quot;5&quot;/&gt;&lt;property id=&quot;20300&quot; value=&quot;Slide 8 - &amp;quot;全年考核标准&amp;quot;&quot;/&gt;&lt;property id=&quot;20307&quot; value=&quot;450&quot;/&gt;&lt;/object&gt;&lt;object type=&quot;3&quot; unique_id=&quot;10250&quot;&gt;&lt;property id=&quot;20148&quot; value=&quot;5&quot;/&gt;&lt;property id=&quot;20300&quot; value=&quot;Slide 9 - &amp;quot;全年考核标准 (Cont.)&amp;quot;&quot;/&gt;&lt;property id=&quot;20307&quot; value=&quot;451&quot;/&gt;&lt;/object&gt;&lt;object type=&quot;3&quot; unique_id=&quot;10251&quot;&gt;&lt;property id=&quot;20148&quot; value=&quot;5&quot;/&gt;&lt;property id=&quot;20300&quot; value=&quot;Slide 7 - &amp;quot;全年考核标准&amp;quot;&quot;/&gt;&lt;property id=&quot;20307&quot; value=&quot;452&quot;/&gt;&lt;/object&gt;&lt;object type=&quot;3&quot; unique_id=&quot;10307&quot;&gt;&lt;property id=&quot;20148&quot; value=&quot;5&quot;/&gt;&lt;property id=&quot;20300&quot; value=&quot;Slide 10 - &amp;quot;全年考核标准 (Cont.)&amp;quot;&quot;/&gt;&lt;property id=&quot;20307&quot; value=&quot;453&quot;/&gt;&lt;/object&gt;&lt;/object&gt;&lt;/object&gt;&lt;/database&gt;"/>
  <p:tag name="SECTOMILLISECCONVERTED" val="1"/>
</p:tagLst>
</file>

<file path=ppt/theme/theme1.xml><?xml version="1.0" encoding="utf-8"?>
<a:theme xmlns:a="http://schemas.openxmlformats.org/drawingml/2006/main" name="淘宝PPT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淘宝PPT模版</Template>
  <TotalTime>26577</TotalTime>
  <Words>1004</Words>
  <Application>Microsoft Office PowerPoint</Application>
  <PresentationFormat>全屏显示(4:3)</PresentationFormat>
  <Paragraphs>224</Paragraphs>
  <Slides>40</Slides>
  <Notes>27</Notes>
  <HiddenSlides>0</HiddenSlides>
  <MMClips>0</MMClips>
  <ScaleCrop>false</ScaleCrop>
  <HeadingPairs>
    <vt:vector size="4" baseType="variant">
      <vt:variant>
        <vt:lpstr>主题</vt:lpstr>
      </vt:variant>
      <vt:variant>
        <vt:i4>2</vt:i4>
      </vt:variant>
      <vt:variant>
        <vt:lpstr>幻灯片标题</vt:lpstr>
      </vt:variant>
      <vt:variant>
        <vt:i4>40</vt:i4>
      </vt:variant>
    </vt:vector>
  </HeadingPairs>
  <TitlesOfParts>
    <vt:vector size="42" baseType="lpstr">
      <vt:lpstr>淘宝PPT模版</vt:lpstr>
      <vt:lpstr>1_默认设计模板</vt:lpstr>
      <vt:lpstr>MySQL云平台和Erlang实现</vt:lpstr>
      <vt:lpstr>关于我</vt:lpstr>
      <vt:lpstr>幻灯片 3</vt:lpstr>
      <vt:lpstr>平台设计原则</vt:lpstr>
      <vt:lpstr>平台设计层次</vt:lpstr>
      <vt:lpstr>技术选择</vt:lpstr>
      <vt:lpstr>为什么要用Erlang实现</vt:lpstr>
      <vt:lpstr>幻灯片 8</vt:lpstr>
      <vt:lpstr>系统架构</vt:lpstr>
      <vt:lpstr>平台特性</vt:lpstr>
      <vt:lpstr>平台概况</vt:lpstr>
      <vt:lpstr>系统组件</vt:lpstr>
      <vt:lpstr>创建数据库实例流程</vt:lpstr>
      <vt:lpstr>数据主路径流程</vt:lpstr>
      <vt:lpstr>LVS</vt:lpstr>
      <vt:lpstr>ZooKeeper </vt:lpstr>
      <vt:lpstr>RabbitMQ</vt:lpstr>
      <vt:lpstr>Mnesia分布式数据库</vt:lpstr>
      <vt:lpstr>其他Erlang组件</vt:lpstr>
      <vt:lpstr>幻灯片 20</vt:lpstr>
      <vt:lpstr>平台开发</vt:lpstr>
      <vt:lpstr>平台单点问题</vt:lpstr>
      <vt:lpstr>平台服务保障</vt:lpstr>
      <vt:lpstr>平台保障关键技术</vt:lpstr>
      <vt:lpstr>稳定性和容灾</vt:lpstr>
      <vt:lpstr>可维护性</vt:lpstr>
      <vt:lpstr>平台问题定位</vt:lpstr>
      <vt:lpstr>提问时间</vt:lpstr>
      <vt:lpstr>备用-Portal界面</vt:lpstr>
      <vt:lpstr>备用-Portal界面</vt:lpstr>
      <vt:lpstr>备用-Portal界面</vt:lpstr>
      <vt:lpstr>备用-Portal界面</vt:lpstr>
      <vt:lpstr>备用-Portal界面</vt:lpstr>
      <vt:lpstr>备用-Portal界面</vt:lpstr>
      <vt:lpstr>备用-Portal界面</vt:lpstr>
      <vt:lpstr>备用-Portal界面</vt:lpstr>
      <vt:lpstr>备用-Portal界面</vt:lpstr>
      <vt:lpstr>备用-Portal界面</vt:lpstr>
      <vt:lpstr>备用-Portal界面</vt:lpstr>
      <vt:lpstr>备用-Portal界面</vt:lpstr>
    </vt:vector>
  </TitlesOfParts>
  <Company>alibaba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MySQL云平台和Erlang实现</dc:title>
  <dc:creator>褚霸</dc:creator>
  <cp:keywords>Erlang</cp:keywords>
  <cp:lastModifiedBy>chuba.yf</cp:lastModifiedBy>
  <cp:revision>215</cp:revision>
  <dcterms:created xsi:type="dcterms:W3CDTF">2008-10-18T12:39:51Z</dcterms:created>
  <dcterms:modified xsi:type="dcterms:W3CDTF">2012-12-16T14:23:25Z</dcterms:modified>
</cp:coreProperties>
</file>