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67" r:id="rId13"/>
    <p:sldId id="270" r:id="rId14"/>
    <p:sldId id="271" r:id="rId15"/>
    <p:sldId id="268" r:id="rId16"/>
    <p:sldId id="273" r:id="rId17"/>
    <p:sldId id="281" r:id="rId18"/>
    <p:sldId id="284" r:id="rId19"/>
    <p:sldId id="283" r:id="rId20"/>
    <p:sldId id="280" r:id="rId21"/>
    <p:sldId id="277" r:id="rId22"/>
    <p:sldId id="274" r:id="rId23"/>
    <p:sldId id="275" r:id="rId24"/>
    <p:sldId id="278" r:id="rId25"/>
    <p:sldId id="279" r:id="rId26"/>
    <p:sldId id="272" r:id="rId27"/>
    <p:sldId id="285" r:id="rId28"/>
    <p:sldId id="287" r:id="rId29"/>
    <p:sldId id="293" r:id="rId30"/>
    <p:sldId id="286" r:id="rId31"/>
    <p:sldId id="288" r:id="rId32"/>
    <p:sldId id="289" r:id="rId33"/>
    <p:sldId id="290" r:id="rId34"/>
    <p:sldId id="291" r:id="rId35"/>
    <p:sldId id="292" r:id="rId3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5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29" autoAdjust="0"/>
  </p:normalViewPr>
  <p:slideViewPr>
    <p:cSldViewPr snapToGrid="0" snapToObjects="1">
      <p:cViewPr varScale="1">
        <p:scale>
          <a:sx n="96" d="100"/>
          <a:sy n="96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249F-8FE7-9F47-8598-4EF6CF6178AF}" type="datetimeFigureOut">
              <a:rPr kumimoji="1" lang="zh-CN" altLang="en-US" smtClean="0"/>
              <a:t>12-12-14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5BC7-F098-0149-91F6-1A9BECD1D5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5475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5BC7-F098-0149-91F6-1A9BECD1D52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8481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kumimoji="1" lang="en-US" altLang="zh-CN" dirty="0" smtClean="0"/>
              <a:t>Pipeline 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 tar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gzip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是并行执行的，而</a:t>
            </a:r>
            <a:r>
              <a:rPr kumimoji="1" lang="en-US" altLang="zh-CN" dirty="0" smtClean="0"/>
              <a:t> Filter </a:t>
            </a:r>
            <a:r>
              <a:rPr kumimoji="1" lang="zh-CN" altLang="en-US" dirty="0" smtClean="0"/>
              <a:t>模式中，</a:t>
            </a:r>
            <a:r>
              <a:rPr kumimoji="1" lang="en-US" altLang="zh-CN" dirty="0" smtClean="0"/>
              <a:t>tar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gzip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是串行执行的。</a:t>
            </a:r>
            <a:endParaRPr kumimoji="1" lang="en-US" altLang="zh-CN" dirty="0" smtClean="0"/>
          </a:p>
          <a:p>
            <a:pPr marL="171450" indent="-171450">
              <a:buFont typeface="Arial"/>
              <a:buChar char="•"/>
            </a:pPr>
            <a:r>
              <a:rPr kumimoji="1" lang="zh-CN" altLang="en-US" dirty="0" smtClean="0"/>
              <a:t>无所谓谁好谁不好。主要看成本：通讯成本高，还是</a:t>
            </a:r>
            <a:r>
              <a:rPr kumimoji="1" lang="en-US" altLang="zh-CN" dirty="0" smtClean="0"/>
              <a:t> app </a:t>
            </a:r>
            <a:r>
              <a:rPr kumimoji="1" lang="zh-CN" altLang="en-US" dirty="0" smtClean="0"/>
              <a:t>执行任务的成本高。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5BC7-F098-0149-91F6-1A9BECD1D52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1507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kumimoji="1" lang="zh-CN" altLang="en-US" dirty="0" smtClean="0"/>
              <a:t>请注意与</a:t>
            </a:r>
            <a:r>
              <a:rPr kumimoji="1" lang="en-US" altLang="zh-CN" dirty="0" smtClean="0"/>
              <a:t> Java </a:t>
            </a:r>
            <a:r>
              <a:rPr kumimoji="1" lang="zh-CN" altLang="en-US" dirty="0" smtClean="0"/>
              <a:t>版本的不同，</a:t>
            </a:r>
            <a:r>
              <a:rPr kumimoji="1" lang="en-US" altLang="zh-CN" dirty="0" smtClean="0"/>
              <a:t>Shape </a:t>
            </a:r>
            <a:r>
              <a:rPr kumimoji="1" lang="zh-CN" altLang="en-US" dirty="0" smtClean="0"/>
              <a:t>接口这里和全局方法</a:t>
            </a:r>
            <a:r>
              <a:rPr kumimoji="1" lang="en-US" altLang="zh-CN" dirty="0" smtClean="0"/>
              <a:t> Area </a:t>
            </a:r>
            <a:r>
              <a:rPr kumimoji="1" lang="zh-CN" altLang="en-US" dirty="0" smtClean="0"/>
              <a:t>放在了一起。</a:t>
            </a:r>
            <a:endParaRPr kumimoji="1" lang="en-US" altLang="zh-CN" dirty="0" smtClean="0"/>
          </a:p>
          <a:p>
            <a:pPr marL="171450" indent="-171450">
              <a:buFont typeface="Arial"/>
              <a:buChar char="•"/>
            </a:pPr>
            <a:r>
              <a:rPr kumimoji="1" lang="en-US" altLang="zh-CN" dirty="0" smtClean="0"/>
              <a:t>Shape </a:t>
            </a:r>
            <a:r>
              <a:rPr kumimoji="1" lang="zh-CN" altLang="en-US" dirty="0" smtClean="0"/>
              <a:t>接口是全局方法</a:t>
            </a:r>
            <a:r>
              <a:rPr kumimoji="1" lang="en-US" altLang="zh-CN" dirty="0" smtClean="0"/>
              <a:t> Area </a:t>
            </a:r>
            <a:r>
              <a:rPr kumimoji="1" lang="zh-CN" altLang="en-US" dirty="0" smtClean="0"/>
              <a:t>要求的，而不是前面</a:t>
            </a:r>
            <a:r>
              <a:rPr kumimoji="1" lang="en-US" altLang="zh-CN" dirty="0" smtClean="0"/>
              <a:t> Circle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Rect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类要求的。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5BC7-F098-0149-91F6-1A9BECD1D52E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065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56E4-0D46-6148-9411-78BD385827DB}" type="datetimeFigureOut">
              <a:rPr kumimoji="1" lang="zh-CN" altLang="en-US" smtClean="0"/>
              <a:t>12-12-14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1E41-616E-1A4F-8365-7220C9CE55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322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56E4-0D46-6148-9411-78BD385827DB}" type="datetimeFigureOut">
              <a:rPr kumimoji="1" lang="zh-CN" altLang="en-US" smtClean="0"/>
              <a:t>12-12-14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1E41-616E-1A4F-8365-7220C9CE55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229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56E4-0D46-6148-9411-78BD385827DB}" type="datetimeFigureOut">
              <a:rPr kumimoji="1" lang="zh-CN" altLang="en-US" smtClean="0"/>
              <a:t>12-12-14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1E41-616E-1A4F-8365-7220C9CE55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398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56E4-0D46-6148-9411-78BD385827DB}" type="datetimeFigureOut">
              <a:rPr kumimoji="1" lang="zh-CN" altLang="en-US" smtClean="0"/>
              <a:t>12-12-14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1E41-616E-1A4F-8365-7220C9CE55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84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56E4-0D46-6148-9411-78BD385827DB}" type="datetimeFigureOut">
              <a:rPr kumimoji="1" lang="zh-CN" altLang="en-US" smtClean="0"/>
              <a:t>12-12-14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1E41-616E-1A4F-8365-7220C9CE55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71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56E4-0D46-6148-9411-78BD385827DB}" type="datetimeFigureOut">
              <a:rPr kumimoji="1" lang="zh-CN" altLang="en-US" smtClean="0"/>
              <a:t>12-12-14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1E41-616E-1A4F-8365-7220C9CE55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023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56E4-0D46-6148-9411-78BD385827DB}" type="datetimeFigureOut">
              <a:rPr kumimoji="1" lang="zh-CN" altLang="en-US" smtClean="0"/>
              <a:t>12-12-14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1E41-616E-1A4F-8365-7220C9CE55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83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56E4-0D46-6148-9411-78BD385827DB}" type="datetimeFigureOut">
              <a:rPr kumimoji="1" lang="zh-CN" altLang="en-US" smtClean="0"/>
              <a:t>12-12-14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1E41-616E-1A4F-8365-7220C9CE55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17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56E4-0D46-6148-9411-78BD385827DB}" type="datetimeFigureOut">
              <a:rPr kumimoji="1" lang="zh-CN" altLang="en-US" smtClean="0"/>
              <a:t>12-12-14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1E41-616E-1A4F-8365-7220C9CE55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97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56E4-0D46-6148-9411-78BD385827DB}" type="datetimeFigureOut">
              <a:rPr kumimoji="1" lang="zh-CN" altLang="en-US" smtClean="0"/>
              <a:t>12-12-14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1E41-616E-1A4F-8365-7220C9CE55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113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56E4-0D46-6148-9411-78BD385827DB}" type="datetimeFigureOut">
              <a:rPr kumimoji="1" lang="zh-CN" altLang="en-US" smtClean="0"/>
              <a:t>12-12-14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D1E41-616E-1A4F-8365-7220C9CE55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09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956E4-0D46-6148-9411-78BD385827DB}" type="datetimeFigureOut">
              <a:rPr kumimoji="1" lang="zh-CN" altLang="en-US" smtClean="0"/>
              <a:t>12-12-14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D1E41-616E-1A4F-8365-7220C9CE55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947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Go, </a:t>
            </a:r>
            <a:r>
              <a:rPr kumimoji="1" lang="zh-CN" altLang="en-US" dirty="0" smtClean="0"/>
              <a:t>基于连接与组合的语言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许式伟</a:t>
            </a:r>
            <a:endParaRPr kumimoji="1" lang="en-US" altLang="zh-CN" dirty="0" smtClean="0"/>
          </a:p>
          <a:p>
            <a:r>
              <a:rPr kumimoji="1" lang="en-US" altLang="zh-CN" dirty="0" smtClean="0"/>
              <a:t>@</a:t>
            </a:r>
            <a:r>
              <a:rPr kumimoji="1" lang="zh-CN" altLang="en-US" dirty="0" smtClean="0"/>
              <a:t>七牛云存储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28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Go </a:t>
            </a:r>
            <a:r>
              <a:rPr kumimoji="1" lang="zh-CN" altLang="en-US" dirty="0"/>
              <a:t>对</a:t>
            </a:r>
            <a:r>
              <a:rPr kumimoji="1" lang="en-US" altLang="zh-CN" dirty="0"/>
              <a:t> Unix Pipeline </a:t>
            </a:r>
            <a:r>
              <a:rPr kumimoji="1" lang="zh-CN" altLang="en-US" dirty="0"/>
              <a:t>的仿真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86970"/>
            <a:ext cx="8229600" cy="50940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CN" sz="2800" dirty="0" err="1" smtClean="0">
                <a:solidFill>
                  <a:srgbClr val="0000FF"/>
                </a:solidFill>
              </a:rPr>
              <a:t>func</a:t>
            </a:r>
            <a:r>
              <a:rPr kumimoji="1" lang="en-US" altLang="zh-CN" sz="2800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sz="2800" dirty="0" smtClean="0"/>
              <a:t>pipe(</a:t>
            </a:r>
          </a:p>
          <a:p>
            <a:pPr marL="0" indent="0">
              <a:buNone/>
            </a:pPr>
            <a:r>
              <a:rPr kumimoji="1" lang="en-US" altLang="zh-CN" sz="2800" dirty="0"/>
              <a:t>	</a:t>
            </a:r>
            <a:r>
              <a:rPr kumimoji="1" lang="en-US" altLang="zh-CN" sz="2800" dirty="0" smtClean="0"/>
              <a:t>app1 </a:t>
            </a:r>
            <a:r>
              <a:rPr kumimoji="1" lang="en-US" altLang="zh-CN" sz="2800" dirty="0" err="1" smtClean="0">
                <a:solidFill>
                  <a:srgbClr val="0000FF"/>
                </a:solidFill>
              </a:rPr>
              <a:t>func</a:t>
            </a:r>
            <a:r>
              <a:rPr kumimoji="1" lang="en-US" altLang="zh-CN" sz="2800" dirty="0"/>
              <a:t>(in </a:t>
            </a:r>
            <a:r>
              <a:rPr kumimoji="1" lang="en-US" altLang="zh-CN" sz="2800" dirty="0" err="1">
                <a:solidFill>
                  <a:srgbClr val="0000FF"/>
                </a:solidFill>
              </a:rPr>
              <a:t>io.Reader</a:t>
            </a:r>
            <a:r>
              <a:rPr kumimoji="1" lang="en-US" altLang="zh-CN" sz="2800" dirty="0"/>
              <a:t>, out </a:t>
            </a:r>
            <a:r>
              <a:rPr kumimoji="1" lang="en-US" altLang="zh-CN" sz="2800" dirty="0" err="1" smtClean="0">
                <a:solidFill>
                  <a:srgbClr val="0000FF"/>
                </a:solidFill>
              </a:rPr>
              <a:t>io.Writer</a:t>
            </a:r>
            <a:r>
              <a:rPr kumimoji="1" lang="en-US" altLang="zh-CN" sz="2800" dirty="0" smtClean="0"/>
              <a:t>),</a:t>
            </a:r>
          </a:p>
          <a:p>
            <a:pPr marL="0" indent="0">
              <a:buNone/>
            </a:pPr>
            <a:r>
              <a:rPr kumimoji="1" lang="en-US" altLang="zh-CN" sz="2800" dirty="0"/>
              <a:t>	</a:t>
            </a:r>
            <a:r>
              <a:rPr kumimoji="1" lang="en-US" altLang="zh-CN" sz="2800" dirty="0" smtClean="0"/>
              <a:t>app2 </a:t>
            </a:r>
            <a:r>
              <a:rPr kumimoji="1" lang="en-US" altLang="zh-CN" sz="2800" dirty="0" err="1">
                <a:solidFill>
                  <a:srgbClr val="0000FF"/>
                </a:solidFill>
              </a:rPr>
              <a:t>func</a:t>
            </a:r>
            <a:r>
              <a:rPr kumimoji="1" lang="en-US" altLang="zh-CN" sz="2800" dirty="0"/>
              <a:t>(in </a:t>
            </a:r>
            <a:r>
              <a:rPr kumimoji="1" lang="en-US" altLang="zh-CN" sz="2800" dirty="0" err="1">
                <a:solidFill>
                  <a:srgbClr val="0000FF"/>
                </a:solidFill>
              </a:rPr>
              <a:t>io.Reader</a:t>
            </a:r>
            <a:r>
              <a:rPr kumimoji="1" lang="en-US" altLang="zh-CN" sz="2800" dirty="0"/>
              <a:t>, out </a:t>
            </a:r>
            <a:r>
              <a:rPr kumimoji="1" lang="en-US" altLang="zh-CN" sz="2800" dirty="0" err="1">
                <a:solidFill>
                  <a:srgbClr val="0000FF"/>
                </a:solidFill>
              </a:rPr>
              <a:t>io.Writer</a:t>
            </a:r>
            <a:r>
              <a:rPr kumimoji="1" lang="en-US" altLang="zh-CN" sz="2800" dirty="0" smtClean="0"/>
              <a:t>)</a:t>
            </a:r>
          </a:p>
          <a:p>
            <a:pPr marL="0" indent="0">
              <a:buNone/>
            </a:pPr>
            <a:r>
              <a:rPr kumimoji="1" lang="en-US" altLang="zh-CN" sz="2800" dirty="0" smtClean="0"/>
              <a:t>) </a:t>
            </a:r>
            <a:r>
              <a:rPr kumimoji="1" lang="en-US" altLang="zh-CN" sz="2800" dirty="0" err="1">
                <a:solidFill>
                  <a:srgbClr val="0000FF"/>
                </a:solidFill>
              </a:rPr>
              <a:t>func</a:t>
            </a:r>
            <a:r>
              <a:rPr kumimoji="1" lang="en-US" altLang="zh-CN" sz="2800" dirty="0"/>
              <a:t>(in </a:t>
            </a:r>
            <a:r>
              <a:rPr kumimoji="1" lang="en-US" altLang="zh-CN" sz="2800" dirty="0" err="1">
                <a:solidFill>
                  <a:srgbClr val="0000FF"/>
                </a:solidFill>
              </a:rPr>
              <a:t>io.Reader</a:t>
            </a:r>
            <a:r>
              <a:rPr kumimoji="1" lang="en-US" altLang="zh-CN" sz="2800" dirty="0"/>
              <a:t>, out </a:t>
            </a:r>
            <a:r>
              <a:rPr kumimoji="1" lang="en-US" altLang="zh-CN" sz="2800" dirty="0" err="1" smtClean="0">
                <a:solidFill>
                  <a:srgbClr val="0000FF"/>
                </a:solidFill>
              </a:rPr>
              <a:t>io.Writer</a:t>
            </a:r>
            <a:r>
              <a:rPr kumimoji="1" lang="en-US" altLang="zh-CN" sz="2800" dirty="0" smtClean="0"/>
              <a:t>) {</a:t>
            </a:r>
          </a:p>
          <a:p>
            <a:pPr marL="0" indent="0">
              <a:buNone/>
            </a:pPr>
            <a:endParaRPr kumimoji="1" lang="en-US" altLang="zh-CN" sz="1400" dirty="0" smtClean="0"/>
          </a:p>
          <a:p>
            <a:pPr marL="0" indent="0">
              <a:buNone/>
            </a:pPr>
            <a:r>
              <a:rPr kumimoji="1" lang="en-US" altLang="zh-CN" sz="2800" dirty="0"/>
              <a:t>	</a:t>
            </a:r>
            <a:r>
              <a:rPr kumimoji="1" lang="en-US" altLang="zh-CN" sz="2800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sz="2800" dirty="0" smtClean="0"/>
              <a:t> </a:t>
            </a:r>
            <a:r>
              <a:rPr kumimoji="1" lang="en-US" altLang="zh-CN" sz="2800" dirty="0" err="1">
                <a:solidFill>
                  <a:srgbClr val="0000FF"/>
                </a:solidFill>
              </a:rPr>
              <a:t>func</a:t>
            </a:r>
            <a:r>
              <a:rPr kumimoji="1" lang="en-US" altLang="zh-CN" sz="2800" dirty="0"/>
              <a:t>(in </a:t>
            </a:r>
            <a:r>
              <a:rPr kumimoji="1" lang="en-US" altLang="zh-CN" sz="2800" dirty="0" err="1">
                <a:solidFill>
                  <a:srgbClr val="0000FF"/>
                </a:solidFill>
              </a:rPr>
              <a:t>io.Reader</a:t>
            </a:r>
            <a:r>
              <a:rPr kumimoji="1" lang="en-US" altLang="zh-CN" sz="2800" dirty="0"/>
              <a:t>, out </a:t>
            </a:r>
            <a:r>
              <a:rPr kumimoji="1" lang="en-US" altLang="zh-CN" sz="2800" dirty="0" err="1">
                <a:solidFill>
                  <a:srgbClr val="0000FF"/>
                </a:solidFill>
              </a:rPr>
              <a:t>io.Writer</a:t>
            </a:r>
            <a:r>
              <a:rPr kumimoji="1" lang="en-US" altLang="zh-CN" sz="2800" dirty="0" smtClean="0"/>
              <a:t>) {</a:t>
            </a:r>
          </a:p>
          <a:p>
            <a:pPr marL="0" indent="0">
              <a:buNone/>
            </a:pPr>
            <a:r>
              <a:rPr kumimoji="1" lang="en-US" altLang="zh-CN" sz="2800" dirty="0" smtClean="0"/>
              <a:t>	</a:t>
            </a:r>
            <a:r>
              <a:rPr kumimoji="1" lang="en-US" altLang="zh-CN" sz="2800" dirty="0"/>
              <a:t>	</a:t>
            </a:r>
            <a:r>
              <a:rPr kumimoji="1" lang="en-US" altLang="zh-CN" sz="2800" dirty="0" err="1"/>
              <a:t>p</a:t>
            </a:r>
            <a:r>
              <a:rPr kumimoji="1" lang="en-US" altLang="zh-CN" sz="2800" dirty="0" err="1" smtClean="0"/>
              <a:t>r</a:t>
            </a:r>
            <a:r>
              <a:rPr kumimoji="1" lang="en-US" altLang="zh-CN" sz="2800" dirty="0"/>
              <a:t>, </a:t>
            </a:r>
            <a:r>
              <a:rPr kumimoji="1" lang="en-US" altLang="zh-CN" sz="2800" dirty="0" smtClean="0"/>
              <a:t>pw </a:t>
            </a:r>
            <a:r>
              <a:rPr kumimoji="1" lang="en-US" altLang="zh-CN" sz="2800" dirty="0"/>
              <a:t>:= </a:t>
            </a:r>
            <a:r>
              <a:rPr kumimoji="1" lang="en-US" altLang="zh-CN" sz="2800" dirty="0" err="1"/>
              <a:t>io.Pipe</a:t>
            </a:r>
            <a:r>
              <a:rPr kumimoji="1" lang="en-US" altLang="zh-CN" sz="2800" dirty="0"/>
              <a:t>(</a:t>
            </a:r>
            <a:r>
              <a:rPr kumimoji="1" lang="en-US" altLang="zh-CN" sz="2800" dirty="0" smtClean="0"/>
              <a:t>)</a:t>
            </a:r>
          </a:p>
          <a:p>
            <a:pPr marL="0" indent="0">
              <a:buNone/>
            </a:pPr>
            <a:r>
              <a:rPr kumimoji="1" lang="en-US" altLang="zh-CN" sz="2800" dirty="0"/>
              <a:t>	</a:t>
            </a:r>
            <a:r>
              <a:rPr kumimoji="1" lang="en-US" altLang="zh-CN" sz="2800" dirty="0" smtClean="0"/>
              <a:t>	</a:t>
            </a:r>
            <a:r>
              <a:rPr kumimoji="1" lang="en-US" altLang="zh-CN" sz="2800" dirty="0" smtClean="0">
                <a:solidFill>
                  <a:srgbClr val="0000FF"/>
                </a:solidFill>
              </a:rPr>
              <a:t>defer</a:t>
            </a:r>
            <a:r>
              <a:rPr kumimoji="1" lang="en-US" altLang="zh-CN" sz="2800" dirty="0" smtClean="0"/>
              <a:t> </a:t>
            </a:r>
            <a:r>
              <a:rPr kumimoji="1" lang="en-US" altLang="zh-CN" sz="2800" dirty="0" err="1" smtClean="0"/>
              <a:t>pw.Close</a:t>
            </a:r>
            <a:r>
              <a:rPr kumimoji="1" lang="en-US" altLang="zh-CN" sz="2800" dirty="0" smtClean="0"/>
              <a:t>()</a:t>
            </a:r>
            <a:endParaRPr kumimoji="1" lang="en-US" altLang="zh-CN" sz="2800" dirty="0"/>
          </a:p>
          <a:p>
            <a:pPr marL="0" indent="0">
              <a:buNone/>
            </a:pPr>
            <a:r>
              <a:rPr kumimoji="1" lang="en-US" altLang="zh-CN" sz="2800" dirty="0" smtClean="0"/>
              <a:t>	</a:t>
            </a:r>
            <a:r>
              <a:rPr kumimoji="1" lang="en-US" altLang="zh-CN" sz="2800" dirty="0"/>
              <a:t>	</a:t>
            </a:r>
            <a:r>
              <a:rPr kumimoji="1" lang="en-US" altLang="zh-CN" sz="2800" dirty="0">
                <a:solidFill>
                  <a:srgbClr val="0000FF"/>
                </a:solidFill>
              </a:rPr>
              <a:t>go </a:t>
            </a:r>
            <a:r>
              <a:rPr kumimoji="1" lang="en-US" altLang="zh-CN" sz="2800" dirty="0" err="1">
                <a:solidFill>
                  <a:srgbClr val="0000FF"/>
                </a:solidFill>
              </a:rPr>
              <a:t>func</a:t>
            </a:r>
            <a:r>
              <a:rPr kumimoji="1" lang="en-US" altLang="zh-CN" sz="2800" dirty="0"/>
              <a:t>() {</a:t>
            </a:r>
          </a:p>
          <a:p>
            <a:pPr marL="0" indent="0">
              <a:buNone/>
            </a:pPr>
            <a:r>
              <a:rPr kumimoji="1" lang="en-US" altLang="zh-CN" sz="2800" dirty="0" smtClean="0"/>
              <a:t>	</a:t>
            </a:r>
            <a:r>
              <a:rPr kumimoji="1" lang="en-US" altLang="zh-CN" sz="2800" dirty="0"/>
              <a:t>		</a:t>
            </a:r>
            <a:r>
              <a:rPr kumimoji="1" lang="en-US" altLang="zh-CN" sz="2800" dirty="0">
                <a:solidFill>
                  <a:srgbClr val="0000FF"/>
                </a:solidFill>
              </a:rPr>
              <a:t>defer</a:t>
            </a:r>
            <a:r>
              <a:rPr kumimoji="1" lang="en-US" altLang="zh-CN" sz="2800" dirty="0"/>
              <a:t> </a:t>
            </a:r>
            <a:r>
              <a:rPr kumimoji="1" lang="en-US" altLang="zh-CN" sz="2800" dirty="0" err="1" smtClean="0"/>
              <a:t>pr.Close</a:t>
            </a:r>
            <a:r>
              <a:rPr kumimoji="1" lang="en-US" altLang="zh-CN" sz="2800" dirty="0"/>
              <a:t>()</a:t>
            </a:r>
          </a:p>
          <a:p>
            <a:pPr marL="0" indent="0">
              <a:buNone/>
            </a:pPr>
            <a:r>
              <a:rPr kumimoji="1" lang="en-US" altLang="zh-CN" sz="2800" dirty="0" smtClean="0"/>
              <a:t>	</a:t>
            </a:r>
            <a:r>
              <a:rPr kumimoji="1" lang="en-US" altLang="zh-CN" sz="2800" dirty="0"/>
              <a:t>		app2</a:t>
            </a:r>
            <a:r>
              <a:rPr kumimoji="1" lang="en-US" altLang="zh-CN" sz="2800" dirty="0" smtClean="0"/>
              <a:t>(</a:t>
            </a:r>
            <a:r>
              <a:rPr kumimoji="1" lang="en-US" altLang="zh-CN" sz="2800" dirty="0" err="1" smtClean="0"/>
              <a:t>pr</a:t>
            </a:r>
            <a:r>
              <a:rPr kumimoji="1" lang="en-US" altLang="zh-CN" sz="2800" dirty="0"/>
              <a:t>, out)</a:t>
            </a:r>
          </a:p>
          <a:p>
            <a:pPr marL="0" indent="0">
              <a:buNone/>
            </a:pPr>
            <a:r>
              <a:rPr kumimoji="1" lang="en-US" altLang="zh-CN" sz="2800" dirty="0" smtClean="0"/>
              <a:t>	</a:t>
            </a:r>
            <a:r>
              <a:rPr kumimoji="1" lang="en-US" altLang="zh-CN" sz="2800" dirty="0"/>
              <a:t>	</a:t>
            </a:r>
            <a:r>
              <a:rPr kumimoji="1" lang="en-US" altLang="zh-CN" sz="2800" dirty="0" smtClean="0"/>
              <a:t>}()</a:t>
            </a:r>
            <a:endParaRPr kumimoji="1" lang="en-US" altLang="zh-CN" sz="2800" dirty="0"/>
          </a:p>
          <a:p>
            <a:pPr marL="0" indent="0">
              <a:buNone/>
            </a:pPr>
            <a:r>
              <a:rPr kumimoji="1" lang="en-US" altLang="zh-CN" sz="2800" dirty="0"/>
              <a:t>	</a:t>
            </a:r>
            <a:r>
              <a:rPr kumimoji="1" lang="en-US" altLang="zh-CN" sz="2800" dirty="0" smtClean="0"/>
              <a:t>	app1(in, pw)</a:t>
            </a:r>
          </a:p>
          <a:p>
            <a:pPr marL="0" indent="0">
              <a:buNone/>
            </a:pPr>
            <a:r>
              <a:rPr kumimoji="1" lang="en-US" altLang="zh-CN" sz="2800" dirty="0"/>
              <a:t>	</a:t>
            </a:r>
            <a:r>
              <a:rPr kumimoji="1" lang="en-US" altLang="zh-CN" sz="2800" dirty="0" smtClean="0"/>
              <a:t>}</a:t>
            </a:r>
          </a:p>
          <a:p>
            <a:pPr marL="0" indent="0">
              <a:buNone/>
            </a:pPr>
            <a:r>
              <a:rPr kumimoji="1" lang="en-US" altLang="zh-CN" sz="2800" dirty="0"/>
              <a:t>}</a:t>
            </a:r>
            <a:endParaRPr kumimoji="1" lang="en-US" altLang="zh-CN" sz="2800" dirty="0" smtClean="0"/>
          </a:p>
          <a:p>
            <a:pPr marL="0" indent="0">
              <a:buNone/>
            </a:pP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5763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Go </a:t>
            </a:r>
            <a:r>
              <a:rPr kumimoji="1" lang="zh-CN" altLang="en-US" dirty="0"/>
              <a:t>对</a:t>
            </a:r>
            <a:r>
              <a:rPr kumimoji="1" lang="en-US" altLang="zh-CN" dirty="0"/>
              <a:t> Unix Pipeline </a:t>
            </a:r>
            <a:r>
              <a:rPr kumimoji="1" lang="zh-CN" altLang="en-US" dirty="0"/>
              <a:t>的仿真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86970"/>
            <a:ext cx="8229600" cy="5080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1600" dirty="0" err="1" smtClean="0">
                <a:solidFill>
                  <a:srgbClr val="0000FF"/>
                </a:solidFill>
              </a:rPr>
              <a:t>func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sz="1600" dirty="0" smtClean="0"/>
              <a:t>pipe(apps ...</a:t>
            </a:r>
            <a:r>
              <a:rPr kumimoji="1" lang="en-US" altLang="zh-CN" sz="1600" dirty="0" err="1" smtClean="0">
                <a:solidFill>
                  <a:srgbClr val="0000FF"/>
                </a:solidFill>
              </a:rPr>
              <a:t>func</a:t>
            </a:r>
            <a:r>
              <a:rPr kumimoji="1" lang="en-US" altLang="zh-CN" sz="1600" dirty="0"/>
              <a:t>(in </a:t>
            </a:r>
            <a:r>
              <a:rPr kumimoji="1" lang="en-US" altLang="zh-CN" sz="1600" dirty="0" err="1">
                <a:solidFill>
                  <a:srgbClr val="0000FF"/>
                </a:solidFill>
              </a:rPr>
              <a:t>io.Reader</a:t>
            </a:r>
            <a:r>
              <a:rPr kumimoji="1" lang="en-US" altLang="zh-CN" sz="1600" dirty="0"/>
              <a:t>, out </a:t>
            </a:r>
            <a:r>
              <a:rPr kumimoji="1" lang="en-US" altLang="zh-CN" sz="1600" dirty="0" err="1" smtClean="0">
                <a:solidFill>
                  <a:srgbClr val="0000FF"/>
                </a:solidFill>
              </a:rPr>
              <a:t>io.Writer</a:t>
            </a:r>
            <a:r>
              <a:rPr kumimoji="1" lang="en-US" altLang="zh-CN" sz="1600" dirty="0" smtClean="0"/>
              <a:t>)) </a:t>
            </a:r>
            <a:r>
              <a:rPr kumimoji="1" lang="en-US" altLang="zh-CN" sz="1600" dirty="0" err="1">
                <a:solidFill>
                  <a:srgbClr val="0000FF"/>
                </a:solidFill>
              </a:rPr>
              <a:t>func</a:t>
            </a:r>
            <a:r>
              <a:rPr kumimoji="1" lang="en-US" altLang="zh-CN" sz="1600" dirty="0"/>
              <a:t>(in </a:t>
            </a:r>
            <a:r>
              <a:rPr kumimoji="1" lang="en-US" altLang="zh-CN" sz="1600" dirty="0" err="1">
                <a:solidFill>
                  <a:srgbClr val="0000FF"/>
                </a:solidFill>
              </a:rPr>
              <a:t>io.Reader</a:t>
            </a:r>
            <a:r>
              <a:rPr kumimoji="1" lang="en-US" altLang="zh-CN" sz="1600" dirty="0"/>
              <a:t>, out </a:t>
            </a:r>
            <a:r>
              <a:rPr kumimoji="1" lang="en-US" altLang="zh-CN" sz="1600" dirty="0" err="1" smtClean="0">
                <a:solidFill>
                  <a:srgbClr val="0000FF"/>
                </a:solidFill>
              </a:rPr>
              <a:t>io.Writer</a:t>
            </a:r>
            <a:r>
              <a:rPr kumimoji="1" lang="en-US" altLang="zh-CN" sz="1600" dirty="0" smtClean="0"/>
              <a:t>) {</a:t>
            </a:r>
            <a:endParaRPr kumimoji="1" lang="en-US" altLang="zh-CN" sz="900" dirty="0" smtClean="0"/>
          </a:p>
          <a:p>
            <a:pPr marL="0" indent="0">
              <a:buNone/>
            </a:pPr>
            <a:endParaRPr kumimoji="1" lang="en-US" altLang="zh-CN" sz="500" dirty="0" smtClean="0"/>
          </a:p>
          <a:p>
            <a:pPr marL="0" indent="0">
              <a:buNone/>
            </a:pPr>
            <a:r>
              <a:rPr kumimoji="1" lang="en-US" altLang="zh-CN" sz="1600" dirty="0"/>
              <a:t>	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if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 err="1" smtClean="0">
                <a:solidFill>
                  <a:srgbClr val="0000FF"/>
                </a:solidFill>
              </a:rPr>
              <a:t>len</a:t>
            </a:r>
            <a:r>
              <a:rPr kumimoji="1" lang="en-US" altLang="zh-CN" sz="1600" dirty="0" smtClean="0"/>
              <a:t>(apps) == 0 { 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nil</a:t>
            </a:r>
            <a:r>
              <a:rPr kumimoji="1" lang="en-US" altLang="zh-CN" sz="1600" dirty="0" smtClean="0"/>
              <a:t> }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en-US" altLang="zh-CN" sz="1600" dirty="0" smtClean="0"/>
              <a:t>	app := apps[0]</a:t>
            </a:r>
          </a:p>
          <a:p>
            <a:pPr marL="0" indent="0">
              <a:buNone/>
            </a:pPr>
            <a:r>
              <a:rPr kumimoji="1" lang="en-US" altLang="zh-CN" sz="1600" dirty="0"/>
              <a:t>	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for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 err="1" smtClean="0"/>
              <a:t>i</a:t>
            </a:r>
            <a:r>
              <a:rPr kumimoji="1" lang="en-US" altLang="zh-CN" sz="1600" dirty="0" smtClean="0"/>
              <a:t> := 1; </a:t>
            </a:r>
            <a:r>
              <a:rPr kumimoji="1" lang="en-US" altLang="zh-CN" sz="1600" dirty="0" err="1" smtClean="0"/>
              <a:t>i</a:t>
            </a:r>
            <a:r>
              <a:rPr kumimoji="1" lang="en-US" altLang="zh-CN" sz="1600" dirty="0" smtClean="0"/>
              <a:t> &lt; </a:t>
            </a:r>
            <a:r>
              <a:rPr kumimoji="1" lang="en-US" altLang="zh-CN" sz="1600" dirty="0" err="1" smtClean="0">
                <a:solidFill>
                  <a:srgbClr val="0000FF"/>
                </a:solidFill>
              </a:rPr>
              <a:t>len</a:t>
            </a:r>
            <a:r>
              <a:rPr kumimoji="1" lang="en-US" altLang="zh-CN" sz="1600" dirty="0" smtClean="0"/>
              <a:t>(apps); </a:t>
            </a:r>
            <a:r>
              <a:rPr kumimoji="1" lang="en-US" altLang="zh-CN" sz="1600" dirty="0" err="1" smtClean="0"/>
              <a:t>i</a:t>
            </a:r>
            <a:r>
              <a:rPr kumimoji="1" lang="en-US" altLang="zh-CN" sz="1600" dirty="0" smtClean="0"/>
              <a:t>++ {</a:t>
            </a:r>
          </a:p>
          <a:p>
            <a:pPr marL="0" indent="0">
              <a:buNone/>
            </a:pPr>
            <a:r>
              <a:rPr kumimoji="1" lang="en-US" altLang="zh-CN" sz="1600" dirty="0"/>
              <a:t>	</a:t>
            </a:r>
            <a:r>
              <a:rPr kumimoji="1" lang="en-US" altLang="zh-CN" sz="1600" dirty="0" smtClean="0"/>
              <a:t>	app1, app2 := app, apps[</a:t>
            </a:r>
            <a:r>
              <a:rPr kumimoji="1" lang="en-US" altLang="zh-CN" sz="1600" dirty="0" err="1" smtClean="0"/>
              <a:t>i</a:t>
            </a:r>
            <a:r>
              <a:rPr kumimoji="1" lang="en-US" altLang="zh-CN" sz="1600" dirty="0" smtClean="0"/>
              <a:t>]</a:t>
            </a:r>
          </a:p>
          <a:p>
            <a:pPr marL="0" indent="0">
              <a:buNone/>
            </a:pPr>
            <a:r>
              <a:rPr kumimoji="1" lang="en-US" altLang="zh-CN" sz="1600" dirty="0" smtClean="0"/>
              <a:t>		app = </a:t>
            </a:r>
            <a:r>
              <a:rPr kumimoji="1" lang="en-US" altLang="zh-CN" sz="1600" dirty="0" err="1" smtClean="0">
                <a:solidFill>
                  <a:srgbClr val="0000FF"/>
                </a:solidFill>
              </a:rPr>
              <a:t>func</a:t>
            </a:r>
            <a:r>
              <a:rPr kumimoji="1" lang="en-US" altLang="zh-CN" sz="1600" dirty="0"/>
              <a:t>(in </a:t>
            </a:r>
            <a:r>
              <a:rPr kumimoji="1" lang="en-US" altLang="zh-CN" sz="1600" dirty="0" err="1">
                <a:solidFill>
                  <a:srgbClr val="0000FF"/>
                </a:solidFill>
              </a:rPr>
              <a:t>io.Reader</a:t>
            </a:r>
            <a:r>
              <a:rPr kumimoji="1" lang="en-US" altLang="zh-CN" sz="1600" dirty="0"/>
              <a:t>, out </a:t>
            </a:r>
            <a:r>
              <a:rPr kumimoji="1" lang="en-US" altLang="zh-CN" sz="1600" dirty="0" err="1">
                <a:solidFill>
                  <a:srgbClr val="0000FF"/>
                </a:solidFill>
              </a:rPr>
              <a:t>io.Writer</a:t>
            </a:r>
            <a:r>
              <a:rPr kumimoji="1" lang="en-US" altLang="zh-CN" sz="1600" dirty="0" smtClean="0"/>
              <a:t>) {</a:t>
            </a:r>
          </a:p>
          <a:p>
            <a:pPr marL="0" indent="0">
              <a:buNone/>
            </a:pPr>
            <a:r>
              <a:rPr kumimoji="1" lang="en-US" altLang="zh-CN" sz="1600" dirty="0" smtClean="0"/>
              <a:t>		</a:t>
            </a:r>
            <a:r>
              <a:rPr kumimoji="1" lang="en-US" altLang="zh-CN" sz="1600" dirty="0"/>
              <a:t>	</a:t>
            </a:r>
            <a:r>
              <a:rPr kumimoji="1" lang="en-US" altLang="zh-CN" sz="1600" dirty="0" err="1"/>
              <a:t>p</a:t>
            </a:r>
            <a:r>
              <a:rPr kumimoji="1" lang="en-US" altLang="zh-CN" sz="1600" dirty="0" err="1" smtClean="0"/>
              <a:t>r</a:t>
            </a:r>
            <a:r>
              <a:rPr kumimoji="1" lang="en-US" altLang="zh-CN" sz="1600" dirty="0"/>
              <a:t>, </a:t>
            </a:r>
            <a:r>
              <a:rPr kumimoji="1" lang="en-US" altLang="zh-CN" sz="1600" dirty="0" smtClean="0"/>
              <a:t>pw </a:t>
            </a:r>
            <a:r>
              <a:rPr kumimoji="1" lang="en-US" altLang="zh-CN" sz="1600" dirty="0"/>
              <a:t>:= </a:t>
            </a:r>
            <a:r>
              <a:rPr kumimoji="1" lang="en-US" altLang="zh-CN" sz="1600" dirty="0" err="1"/>
              <a:t>io.Pipe</a:t>
            </a:r>
            <a:r>
              <a:rPr kumimoji="1" lang="en-US" altLang="zh-CN" sz="1600" dirty="0"/>
              <a:t>(</a:t>
            </a:r>
            <a:r>
              <a:rPr kumimoji="1" lang="en-US" altLang="zh-CN" sz="1600" dirty="0" smtClean="0"/>
              <a:t>)</a:t>
            </a:r>
          </a:p>
          <a:p>
            <a:pPr marL="0" indent="0">
              <a:buNone/>
            </a:pPr>
            <a:r>
              <a:rPr kumimoji="1" lang="en-US" altLang="zh-CN" sz="1600" dirty="0" smtClean="0"/>
              <a:t>	</a:t>
            </a:r>
            <a:r>
              <a:rPr kumimoji="1" lang="en-US" altLang="zh-CN" sz="1600" dirty="0"/>
              <a:t>	</a:t>
            </a:r>
            <a:r>
              <a:rPr kumimoji="1" lang="en-US" altLang="zh-CN" sz="1600" dirty="0" smtClean="0"/>
              <a:t>	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defer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 err="1" smtClean="0"/>
              <a:t>pw.Close</a:t>
            </a:r>
            <a:r>
              <a:rPr kumimoji="1" lang="en-US" altLang="zh-CN" sz="1600" dirty="0" smtClean="0"/>
              <a:t>()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en-US" altLang="zh-CN" sz="1600" dirty="0" smtClean="0"/>
              <a:t>		</a:t>
            </a:r>
            <a:r>
              <a:rPr kumimoji="1" lang="en-US" altLang="zh-CN" sz="1600" dirty="0"/>
              <a:t>	</a:t>
            </a:r>
            <a:r>
              <a:rPr kumimoji="1" lang="en-US" altLang="zh-CN" sz="1600" dirty="0">
                <a:solidFill>
                  <a:srgbClr val="0000FF"/>
                </a:solidFill>
              </a:rPr>
              <a:t>go </a:t>
            </a:r>
            <a:r>
              <a:rPr kumimoji="1" lang="en-US" altLang="zh-CN" sz="1600" dirty="0" err="1">
                <a:solidFill>
                  <a:srgbClr val="0000FF"/>
                </a:solidFill>
              </a:rPr>
              <a:t>func</a:t>
            </a:r>
            <a:r>
              <a:rPr kumimoji="1" lang="en-US" altLang="zh-CN" sz="1600" dirty="0"/>
              <a:t>() {</a:t>
            </a:r>
          </a:p>
          <a:p>
            <a:pPr marL="0" indent="0">
              <a:buNone/>
            </a:pPr>
            <a:r>
              <a:rPr kumimoji="1" lang="en-US" altLang="zh-CN" sz="1600" dirty="0" smtClean="0"/>
              <a:t>	</a:t>
            </a:r>
            <a:r>
              <a:rPr kumimoji="1" lang="en-US" altLang="zh-CN" sz="1600" dirty="0"/>
              <a:t>	</a:t>
            </a:r>
            <a:r>
              <a:rPr kumimoji="1" lang="en-US" altLang="zh-CN" sz="1600" dirty="0" smtClean="0"/>
              <a:t>	</a:t>
            </a:r>
            <a:r>
              <a:rPr kumimoji="1" lang="en-US" altLang="zh-CN" sz="1600" dirty="0"/>
              <a:t>	</a:t>
            </a:r>
            <a:r>
              <a:rPr kumimoji="1" lang="en-US" altLang="zh-CN" sz="1600" dirty="0">
                <a:solidFill>
                  <a:srgbClr val="0000FF"/>
                </a:solidFill>
              </a:rPr>
              <a:t>defer</a:t>
            </a:r>
            <a:r>
              <a:rPr kumimoji="1" lang="en-US" altLang="zh-CN" sz="1600" dirty="0"/>
              <a:t> </a:t>
            </a:r>
            <a:r>
              <a:rPr kumimoji="1" lang="en-US" altLang="zh-CN" sz="1600" dirty="0" err="1" smtClean="0"/>
              <a:t>pr.Close</a:t>
            </a:r>
            <a:r>
              <a:rPr kumimoji="1" lang="en-US" altLang="zh-CN" sz="1600" dirty="0"/>
              <a:t>()</a:t>
            </a:r>
          </a:p>
          <a:p>
            <a:pPr marL="0" indent="0">
              <a:buNone/>
            </a:pPr>
            <a:r>
              <a:rPr kumimoji="1" lang="en-US" altLang="zh-CN" sz="1600" dirty="0" smtClean="0"/>
              <a:t>	</a:t>
            </a:r>
            <a:r>
              <a:rPr kumimoji="1" lang="en-US" altLang="zh-CN" sz="1600" dirty="0"/>
              <a:t>	</a:t>
            </a:r>
            <a:r>
              <a:rPr kumimoji="1" lang="en-US" altLang="zh-CN" sz="1600" dirty="0" smtClean="0"/>
              <a:t>	</a:t>
            </a:r>
            <a:r>
              <a:rPr kumimoji="1" lang="en-US" altLang="zh-CN" sz="1600" dirty="0"/>
              <a:t>	app2</a:t>
            </a:r>
            <a:r>
              <a:rPr kumimoji="1" lang="en-US" altLang="zh-CN" sz="1600" dirty="0" smtClean="0"/>
              <a:t>(</a:t>
            </a:r>
            <a:r>
              <a:rPr kumimoji="1" lang="en-US" altLang="zh-CN" sz="1600" dirty="0" err="1" smtClean="0"/>
              <a:t>pr</a:t>
            </a:r>
            <a:r>
              <a:rPr kumimoji="1" lang="en-US" altLang="zh-CN" sz="1600" dirty="0"/>
              <a:t>, out)</a:t>
            </a:r>
          </a:p>
          <a:p>
            <a:pPr marL="0" indent="0">
              <a:buNone/>
            </a:pPr>
            <a:r>
              <a:rPr kumimoji="1" lang="en-US" altLang="zh-CN" sz="1600" dirty="0" smtClean="0"/>
              <a:t>	</a:t>
            </a:r>
            <a:r>
              <a:rPr kumimoji="1" lang="en-US" altLang="zh-CN" sz="1600" dirty="0"/>
              <a:t>	</a:t>
            </a:r>
            <a:r>
              <a:rPr kumimoji="1" lang="en-US" altLang="zh-CN" sz="1600" dirty="0" smtClean="0"/>
              <a:t>	}()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en-US" altLang="zh-CN" sz="1600" dirty="0" smtClean="0"/>
              <a:t>	</a:t>
            </a:r>
            <a:r>
              <a:rPr kumimoji="1" lang="en-US" altLang="zh-CN" sz="1600" dirty="0"/>
              <a:t>	</a:t>
            </a:r>
            <a:r>
              <a:rPr kumimoji="1" lang="en-US" altLang="zh-CN" sz="1600" dirty="0" smtClean="0"/>
              <a:t>	app1(in, pw)</a:t>
            </a:r>
          </a:p>
          <a:p>
            <a:pPr marL="0" indent="0">
              <a:buNone/>
            </a:pPr>
            <a:r>
              <a:rPr kumimoji="1" lang="en-US" altLang="zh-CN" sz="1600" dirty="0"/>
              <a:t>	</a:t>
            </a:r>
            <a:r>
              <a:rPr kumimoji="1" lang="en-US" altLang="zh-CN" sz="1600" dirty="0" smtClean="0"/>
              <a:t>	}</a:t>
            </a:r>
          </a:p>
          <a:p>
            <a:pPr marL="0" indent="0">
              <a:buNone/>
            </a:pPr>
            <a:r>
              <a:rPr kumimoji="1" lang="en-US" altLang="zh-CN" sz="1600" dirty="0"/>
              <a:t>	</a:t>
            </a:r>
            <a:r>
              <a:rPr kumimoji="1" lang="en-US" altLang="zh-CN" sz="1600" dirty="0" smtClean="0"/>
              <a:t>}</a:t>
            </a:r>
          </a:p>
          <a:p>
            <a:pPr marL="0" indent="0">
              <a:buNone/>
            </a:pPr>
            <a:r>
              <a:rPr kumimoji="1" lang="en-US" altLang="zh-CN" sz="1600" dirty="0"/>
              <a:t>	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sz="1600" dirty="0" smtClean="0"/>
              <a:t> app</a:t>
            </a:r>
          </a:p>
          <a:p>
            <a:pPr marL="0" indent="0">
              <a:buNone/>
            </a:pPr>
            <a:r>
              <a:rPr kumimoji="1" lang="en-US" altLang="zh-CN" sz="1600" dirty="0" smtClean="0"/>
              <a:t>}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4854754" y="4233536"/>
            <a:ext cx="2513360" cy="952547"/>
          </a:xfrm>
          <a:prstGeom prst="wedgeRoundRectCallout">
            <a:avLst>
              <a:gd name="adj1" fmla="val -43163"/>
              <a:gd name="adj2" fmla="val -7015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难以想象的优雅！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11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Pipeline vs. Filter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Pipeline</a:t>
            </a:r>
          </a:p>
          <a:p>
            <a:pPr marL="457200" lvl="1" indent="0">
              <a:buNone/>
            </a:pPr>
            <a:r>
              <a:rPr kumimoji="1" lang="en-US" altLang="zh-CN" dirty="0" err="1" smtClean="0">
                <a:solidFill>
                  <a:srgbClr val="0000FF"/>
                </a:solidFill>
              </a:rPr>
              <a:t>func</a:t>
            </a:r>
            <a:r>
              <a:rPr kumimoji="1" lang="en-US" altLang="zh-CN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dirty="0" smtClean="0"/>
              <a:t>tar(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io.Reader</a:t>
            </a:r>
            <a:r>
              <a:rPr kumimoji="1" lang="en-US" altLang="zh-CN" dirty="0" smtClean="0"/>
              <a:t>, out 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io.Writer</a:t>
            </a:r>
            <a:r>
              <a:rPr kumimoji="1" lang="en-US" altLang="zh-CN" dirty="0" smtClean="0"/>
              <a:t>, files </a:t>
            </a:r>
            <a:r>
              <a:rPr kumimoji="1" lang="en-US" altLang="zh-CN" dirty="0" smtClean="0">
                <a:solidFill>
                  <a:srgbClr val="0000FF"/>
                </a:solidFill>
              </a:rPr>
              <a:t>[]string</a:t>
            </a:r>
            <a:r>
              <a:rPr kumimoji="1" lang="en-US" altLang="zh-CN" dirty="0" smtClean="0"/>
              <a:t>)</a:t>
            </a:r>
          </a:p>
          <a:p>
            <a:pPr marL="457200" lvl="1" indent="0">
              <a:buNone/>
            </a:pPr>
            <a:r>
              <a:rPr kumimoji="1" lang="en-US" altLang="zh-CN" dirty="0" err="1" smtClean="0">
                <a:solidFill>
                  <a:srgbClr val="0000FF"/>
                </a:solidFill>
              </a:rPr>
              <a:t>func</a:t>
            </a:r>
            <a:r>
              <a:rPr kumimoji="1" lang="en-US" altLang="zh-CN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dirty="0" err="1" smtClean="0"/>
              <a:t>gzip</a:t>
            </a:r>
            <a:r>
              <a:rPr kumimoji="1" lang="en-US" altLang="zh-CN" dirty="0" smtClean="0"/>
              <a:t>(in 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io.Reader</a:t>
            </a:r>
            <a:r>
              <a:rPr kumimoji="1" lang="en-US" altLang="zh-CN" dirty="0" smtClean="0"/>
              <a:t>, out 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io.Writer</a:t>
            </a:r>
            <a:r>
              <a:rPr kumimoji="1" lang="en-US" altLang="zh-CN" dirty="0" smtClean="0"/>
              <a:t>)</a:t>
            </a:r>
            <a:endParaRPr kumimoji="1" lang="en-US" altLang="zh-CN" sz="1100" dirty="0"/>
          </a:p>
          <a:p>
            <a:pPr marL="457200" lvl="1" indent="0">
              <a:buNone/>
            </a:pPr>
            <a:r>
              <a:rPr kumimoji="1" lang="en-US" altLang="zh-CN" dirty="0" smtClean="0">
                <a:solidFill>
                  <a:srgbClr val="008000"/>
                </a:solidFill>
              </a:rPr>
              <a:t>pipe(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bind(tar, files)</a:t>
            </a:r>
            <a:r>
              <a:rPr kumimoji="1" lang="en-US" altLang="zh-CN" dirty="0" smtClean="0">
                <a:solidFill>
                  <a:srgbClr val="008000"/>
                </a:solidFill>
              </a:rPr>
              <a:t>,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gzip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008000"/>
                </a:solidFill>
              </a:rPr>
              <a:t>)(nil, out)</a:t>
            </a:r>
          </a:p>
          <a:p>
            <a:r>
              <a:rPr kumimoji="1" lang="en-US" altLang="zh-CN" dirty="0" smtClean="0"/>
              <a:t>Filter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 err="1">
                <a:solidFill>
                  <a:srgbClr val="0000FF"/>
                </a:solidFill>
              </a:rPr>
              <a:t>func</a:t>
            </a:r>
            <a:r>
              <a:rPr kumimoji="1" lang="en-US" altLang="zh-CN" dirty="0">
                <a:solidFill>
                  <a:srgbClr val="0000FF"/>
                </a:solidFill>
              </a:rPr>
              <a:t> </a:t>
            </a:r>
            <a:r>
              <a:rPr kumimoji="1" lang="en-US" altLang="zh-CN" dirty="0"/>
              <a:t>tar(</a:t>
            </a:r>
            <a:r>
              <a:rPr kumimoji="1" lang="en-US" altLang="zh-CN" dirty="0" err="1">
                <a:solidFill>
                  <a:srgbClr val="0000FF"/>
                </a:solidFill>
              </a:rPr>
              <a:t>io.Reader</a:t>
            </a:r>
            <a:r>
              <a:rPr kumimoji="1" lang="en-US" altLang="zh-CN" dirty="0"/>
              <a:t>, out </a:t>
            </a:r>
            <a:r>
              <a:rPr kumimoji="1" lang="en-US" altLang="zh-CN" dirty="0" err="1">
                <a:solidFill>
                  <a:srgbClr val="0000FF"/>
                </a:solidFill>
              </a:rPr>
              <a:t>io.Writer</a:t>
            </a:r>
            <a:r>
              <a:rPr kumimoji="1" lang="en-US" altLang="zh-CN" dirty="0"/>
              <a:t>, files </a:t>
            </a:r>
            <a:r>
              <a:rPr kumimoji="1" lang="en-US" altLang="zh-CN" dirty="0">
                <a:solidFill>
                  <a:srgbClr val="0000FF"/>
                </a:solidFill>
              </a:rPr>
              <a:t>[]string</a:t>
            </a:r>
            <a:r>
              <a:rPr kumimoji="1" lang="en-US" altLang="zh-CN" dirty="0"/>
              <a:t>)</a:t>
            </a:r>
          </a:p>
          <a:p>
            <a:pPr marL="457200" lvl="1" indent="0">
              <a:buNone/>
            </a:pPr>
            <a:r>
              <a:rPr kumimoji="1" lang="en-US" altLang="zh-CN" dirty="0" err="1">
                <a:solidFill>
                  <a:srgbClr val="0000FF"/>
                </a:solidFill>
              </a:rPr>
              <a:t>func</a:t>
            </a:r>
            <a:r>
              <a:rPr kumimoji="1" lang="en-US" altLang="zh-CN" dirty="0">
                <a:solidFill>
                  <a:srgbClr val="0000FF"/>
                </a:solidFill>
              </a:rPr>
              <a:t> </a:t>
            </a:r>
            <a:r>
              <a:rPr kumimoji="1" lang="en-US" altLang="zh-CN" dirty="0" err="1" smtClean="0"/>
              <a:t>gzipf</a:t>
            </a:r>
            <a:r>
              <a:rPr kumimoji="1" lang="en-US" altLang="zh-CN" dirty="0" smtClean="0"/>
              <a:t>(w 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io.Writer</a:t>
            </a:r>
            <a:r>
              <a:rPr kumimoji="1" lang="en-US" altLang="zh-CN" dirty="0"/>
              <a:t>)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io.Writer</a:t>
            </a:r>
            <a:endParaRPr kumimoji="1" lang="en-US" altLang="zh-CN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kumimoji="1" lang="en-US" altLang="zh-CN" dirty="0" smtClean="0">
                <a:solidFill>
                  <a:srgbClr val="008000"/>
                </a:solidFill>
              </a:rPr>
              <a:t>tar( nil,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gzipf</a:t>
            </a:r>
            <a:r>
              <a:rPr kumimoji="1" lang="en-US" altLang="zh-CN" dirty="0" smtClean="0">
                <a:solidFill>
                  <a:srgbClr val="FF0000"/>
                </a:solidFill>
              </a:rPr>
              <a:t>(out)</a:t>
            </a:r>
            <a:r>
              <a:rPr kumimoji="1" lang="en-US" altLang="zh-CN" dirty="0" smtClean="0">
                <a:solidFill>
                  <a:srgbClr val="008000"/>
                </a:solidFill>
              </a:rPr>
              <a:t>, files )</a:t>
            </a:r>
            <a:endParaRPr kumimoji="1" lang="en-US" altLang="zh-CN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1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转换为 </a:t>
            </a:r>
            <a:r>
              <a:rPr kumimoji="1" lang="en-US" altLang="zh-CN" dirty="0" smtClean="0"/>
              <a:t>Filter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zh-CN" dirty="0" err="1" smtClean="0">
                <a:solidFill>
                  <a:srgbClr val="0000FF"/>
                </a:solidFill>
              </a:rPr>
              <a:t>func</a:t>
            </a:r>
            <a:r>
              <a:rPr kumimoji="1" lang="en-US" altLang="zh-CN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dirty="0" smtClean="0"/>
              <a:t>filter(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app 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func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in </a:t>
            </a:r>
            <a:r>
              <a:rPr kumimoji="1" lang="en-US" altLang="zh-CN" dirty="0" err="1">
                <a:solidFill>
                  <a:srgbClr val="0000FF"/>
                </a:solidFill>
              </a:rPr>
              <a:t>io.Reader</a:t>
            </a:r>
            <a:r>
              <a:rPr kumimoji="1" lang="en-US" altLang="zh-CN" dirty="0"/>
              <a:t>, out </a:t>
            </a:r>
            <a:r>
              <a:rPr kumimoji="1" lang="en-US" altLang="zh-CN" dirty="0" err="1">
                <a:solidFill>
                  <a:srgbClr val="0000FF"/>
                </a:solidFill>
              </a:rPr>
              <a:t>io.Writer</a:t>
            </a:r>
            <a:r>
              <a:rPr kumimoji="1" lang="en-US" altLang="zh-CN" dirty="0" smtClean="0"/>
              <a:t>)</a:t>
            </a:r>
          </a:p>
          <a:p>
            <a:pPr marL="0" indent="0">
              <a:buNone/>
            </a:pPr>
            <a:r>
              <a:rPr kumimoji="1" lang="en-US" altLang="zh-CN" dirty="0" smtClean="0"/>
              <a:t>) 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func</a:t>
            </a:r>
            <a:r>
              <a:rPr kumimoji="1" lang="en-US" altLang="zh-CN" dirty="0" smtClean="0"/>
              <a:t>(w 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io.Writer</a:t>
            </a:r>
            <a:r>
              <a:rPr kumimoji="1" lang="en-US" altLang="zh-CN" dirty="0" smtClean="0"/>
              <a:t>) 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io.WriteCloser</a:t>
            </a:r>
            <a:r>
              <a:rPr kumimoji="1" lang="en-US" altLang="zh-CN" dirty="0" smtClean="0"/>
              <a:t> {</a:t>
            </a:r>
          </a:p>
          <a:p>
            <a:pPr marL="0" indent="0">
              <a:buNone/>
            </a:pPr>
            <a:endParaRPr kumimoji="1" lang="en-US" altLang="zh-CN" sz="1700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dirty="0" smtClean="0"/>
              <a:t> </a:t>
            </a:r>
            <a:r>
              <a:rPr kumimoji="1" lang="en-US" altLang="zh-CN" dirty="0" err="1">
                <a:solidFill>
                  <a:srgbClr val="0000FF"/>
                </a:solidFill>
              </a:rPr>
              <a:t>func</a:t>
            </a:r>
            <a:r>
              <a:rPr kumimoji="1" lang="en-US" altLang="zh-CN" dirty="0"/>
              <a:t>(w </a:t>
            </a:r>
            <a:r>
              <a:rPr kumimoji="1" lang="en-US" altLang="zh-CN" dirty="0" err="1">
                <a:solidFill>
                  <a:srgbClr val="0000FF"/>
                </a:solidFill>
              </a:rPr>
              <a:t>io.Writer</a:t>
            </a:r>
            <a:r>
              <a:rPr kumimoji="1" lang="en-US" altLang="zh-CN" dirty="0"/>
              <a:t>) </a:t>
            </a:r>
            <a:r>
              <a:rPr kumimoji="1" lang="en-US" altLang="zh-CN" dirty="0" err="1">
                <a:solidFill>
                  <a:srgbClr val="0000FF"/>
                </a:solidFill>
              </a:rPr>
              <a:t>io.WriteCloser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{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pr</a:t>
            </a:r>
            <a:r>
              <a:rPr kumimoji="1" lang="en-US" altLang="zh-CN" dirty="0" smtClean="0"/>
              <a:t>, pw := </a:t>
            </a:r>
            <a:r>
              <a:rPr kumimoji="1" lang="en-US" altLang="zh-CN" dirty="0" err="1" smtClean="0"/>
              <a:t>io.Pipe</a:t>
            </a:r>
            <a:r>
              <a:rPr kumimoji="1" lang="en-US" altLang="zh-CN" dirty="0" smtClean="0"/>
              <a:t>()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  <a:r>
              <a:rPr kumimoji="1" lang="en-US" altLang="zh-CN" dirty="0" smtClean="0">
                <a:solidFill>
                  <a:srgbClr val="0000FF"/>
                </a:solidFill>
              </a:rPr>
              <a:t>go 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func</a:t>
            </a:r>
            <a:r>
              <a:rPr kumimoji="1" lang="en-US" altLang="zh-CN" dirty="0" smtClean="0"/>
              <a:t>() {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	</a:t>
            </a:r>
            <a:r>
              <a:rPr kumimoji="1" lang="en-US" altLang="zh-CN" dirty="0" smtClean="0">
                <a:solidFill>
                  <a:srgbClr val="0000FF"/>
                </a:solidFill>
              </a:rPr>
              <a:t>defer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pr.Close</a:t>
            </a:r>
            <a:r>
              <a:rPr kumimoji="1" lang="en-US" altLang="zh-CN" dirty="0" smtClean="0"/>
              <a:t>()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	app(</a:t>
            </a:r>
            <a:r>
              <a:rPr kumimoji="1" lang="en-US" altLang="zh-CN" dirty="0" err="1" smtClean="0"/>
              <a:t>pr</a:t>
            </a:r>
            <a:r>
              <a:rPr kumimoji="1" lang="en-US" altLang="zh-CN" dirty="0" smtClean="0"/>
              <a:t>, w)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}()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  <a:r>
              <a:rPr kumimoji="1" lang="en-US" altLang="zh-CN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dirty="0" smtClean="0"/>
              <a:t> pw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040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更严格的</a:t>
            </a:r>
            <a:r>
              <a:rPr kumimoji="1" lang="en-US" altLang="zh-CN" dirty="0" smtClean="0"/>
              <a:t> Filter </a:t>
            </a:r>
            <a:r>
              <a:rPr kumimoji="1" lang="zh-CN" altLang="en-US" dirty="0" smtClean="0"/>
              <a:t>范式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kumimoji="1" lang="en-US" altLang="zh-CN" dirty="0" err="1" smtClean="0">
                <a:solidFill>
                  <a:srgbClr val="0000FF"/>
                </a:solidFill>
              </a:rPr>
              <a:t>func</a:t>
            </a:r>
            <a:r>
              <a:rPr kumimoji="1" lang="en-US" altLang="zh-CN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dirty="0"/>
              <a:t>tar(</a:t>
            </a:r>
            <a:r>
              <a:rPr kumimoji="1" lang="en-US" altLang="zh-CN" dirty="0" err="1">
                <a:solidFill>
                  <a:srgbClr val="0000FF"/>
                </a:solidFill>
              </a:rPr>
              <a:t>io.Reader</a:t>
            </a:r>
            <a:r>
              <a:rPr kumimoji="1" lang="en-US" altLang="zh-CN" dirty="0"/>
              <a:t>, out </a:t>
            </a:r>
            <a:r>
              <a:rPr kumimoji="1" lang="en-US" altLang="zh-CN" dirty="0" err="1">
                <a:solidFill>
                  <a:srgbClr val="0000FF"/>
                </a:solidFill>
              </a:rPr>
              <a:t>io.Writer</a:t>
            </a:r>
            <a:r>
              <a:rPr kumimoji="1" lang="en-US" altLang="zh-CN" dirty="0"/>
              <a:t>, files </a:t>
            </a:r>
            <a:r>
              <a:rPr kumimoji="1" lang="en-US" altLang="zh-CN" dirty="0">
                <a:solidFill>
                  <a:srgbClr val="0000FF"/>
                </a:solidFill>
              </a:rPr>
              <a:t>[]string</a:t>
            </a:r>
            <a:r>
              <a:rPr kumimoji="1" lang="en-US" altLang="zh-CN" dirty="0"/>
              <a:t>)</a:t>
            </a:r>
          </a:p>
          <a:p>
            <a:pPr marL="57150" indent="0">
              <a:buNone/>
            </a:pPr>
            <a:r>
              <a:rPr kumimoji="1" lang="en-US" altLang="zh-CN" dirty="0" err="1">
                <a:solidFill>
                  <a:srgbClr val="0000FF"/>
                </a:solidFill>
              </a:rPr>
              <a:t>func</a:t>
            </a:r>
            <a:r>
              <a:rPr kumimoji="1" lang="en-US" altLang="zh-CN" dirty="0">
                <a:solidFill>
                  <a:srgbClr val="0000FF"/>
                </a:solidFill>
              </a:rPr>
              <a:t> </a:t>
            </a:r>
            <a:r>
              <a:rPr kumimoji="1" lang="en-US" altLang="zh-CN" dirty="0" err="1" smtClean="0"/>
              <a:t>gzipf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w </a:t>
            </a:r>
            <a:r>
              <a:rPr kumimoji="1" lang="en-US" altLang="zh-CN" dirty="0" err="1">
                <a:solidFill>
                  <a:srgbClr val="0000FF"/>
                </a:solidFill>
              </a:rPr>
              <a:t>io.Writer</a:t>
            </a:r>
            <a:r>
              <a:rPr kumimoji="1" lang="en-US" altLang="zh-CN" dirty="0"/>
              <a:t>)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io.WriteCloser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marL="57150" indent="0">
              <a:buNone/>
            </a:pPr>
            <a:endParaRPr kumimoji="1" lang="en-US" altLang="zh-CN" sz="800" dirty="0">
              <a:solidFill>
                <a:srgbClr val="0000FF"/>
              </a:solidFill>
            </a:endParaRPr>
          </a:p>
          <a:p>
            <a:pPr marL="57150" indent="0">
              <a:buNone/>
            </a:pPr>
            <a:r>
              <a:rPr kumimoji="1" lang="en-US" altLang="zh-CN" dirty="0" err="1" smtClean="0">
                <a:solidFill>
                  <a:srgbClr val="FF0000"/>
                </a:solidFill>
              </a:rPr>
              <a:t>gw</a:t>
            </a:r>
            <a:r>
              <a:rPr kumimoji="1" lang="en-US" altLang="zh-CN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008000"/>
                </a:solidFill>
              </a:rPr>
              <a:t>:=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gzipf</a:t>
            </a:r>
            <a:r>
              <a:rPr kumimoji="1" lang="en-US" altLang="zh-CN" dirty="0" smtClean="0">
                <a:solidFill>
                  <a:srgbClr val="FF0000"/>
                </a:solidFill>
              </a:rPr>
              <a:t>(out)</a:t>
            </a:r>
            <a:endParaRPr kumimoji="1" lang="en-US" altLang="zh-CN" dirty="0">
              <a:solidFill>
                <a:srgbClr val="008000"/>
              </a:solidFill>
            </a:endParaRPr>
          </a:p>
          <a:p>
            <a:pPr marL="57150" indent="0"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defer</a:t>
            </a:r>
            <a:r>
              <a:rPr kumimoji="1" lang="en-US" altLang="zh-CN" dirty="0" smtClean="0">
                <a:solidFill>
                  <a:srgbClr val="00800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gw</a:t>
            </a:r>
            <a:r>
              <a:rPr kumimoji="1" lang="en-US" altLang="zh-CN" dirty="0" err="1" smtClean="0">
                <a:solidFill>
                  <a:srgbClr val="008000"/>
                </a:solidFill>
              </a:rPr>
              <a:t>.Close</a:t>
            </a:r>
            <a:r>
              <a:rPr kumimoji="1" lang="en-US" altLang="zh-CN" dirty="0" smtClean="0">
                <a:solidFill>
                  <a:srgbClr val="008000"/>
                </a:solidFill>
              </a:rPr>
              <a:t>()</a:t>
            </a:r>
          </a:p>
          <a:p>
            <a:pPr marL="57150" indent="0">
              <a:buNone/>
            </a:pPr>
            <a:r>
              <a:rPr kumimoji="1" lang="en-US" altLang="zh-CN" dirty="0" smtClean="0">
                <a:solidFill>
                  <a:srgbClr val="008000"/>
                </a:solidFill>
              </a:rPr>
              <a:t>tar(nil</a:t>
            </a:r>
            <a:r>
              <a:rPr kumimoji="1" lang="en-US" altLang="zh-CN" dirty="0">
                <a:solidFill>
                  <a:srgbClr val="008000"/>
                </a:solidFill>
              </a:rPr>
              <a:t>,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gw</a:t>
            </a:r>
            <a:r>
              <a:rPr kumimoji="1" lang="en-US" altLang="zh-CN" dirty="0" smtClean="0">
                <a:solidFill>
                  <a:srgbClr val="008000"/>
                </a:solidFill>
              </a:rPr>
              <a:t>, files)</a:t>
            </a:r>
          </a:p>
        </p:txBody>
      </p:sp>
    </p:spTree>
    <p:extLst>
      <p:ext uri="{BB962C8B-B14F-4D97-AF65-F5344CB8AC3E}">
        <p14:creationId xmlns:p14="http://schemas.microsoft.com/office/powerpoint/2010/main" val="808327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 Go </a:t>
            </a:r>
            <a:r>
              <a:rPr kumimoji="1" lang="zh-CN" altLang="en-US" dirty="0" smtClean="0"/>
              <a:t>中实施</a:t>
            </a:r>
            <a:r>
              <a:rPr kumimoji="1" lang="en-US" altLang="zh-CN" dirty="0" smtClean="0"/>
              <a:t> Pipeline </a:t>
            </a:r>
            <a:r>
              <a:rPr kumimoji="1" lang="zh-CN" altLang="en-US" dirty="0" smtClean="0"/>
              <a:t>非常容易。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 Go </a:t>
            </a:r>
            <a:r>
              <a:rPr kumimoji="1" lang="zh-CN" altLang="en-US" dirty="0" smtClean="0"/>
              <a:t>中让任务并行化非常容易。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5609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面向对象经典故事：</a:t>
            </a:r>
            <a:r>
              <a:rPr kumimoji="1" lang="en-US" altLang="zh-CN" dirty="0" smtClean="0"/>
              <a:t>Shape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Java </a:t>
            </a:r>
            <a:r>
              <a:rPr kumimoji="1" lang="zh-CN" altLang="en-US" dirty="0" smtClean="0"/>
              <a:t>版本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sz="2900" dirty="0" smtClean="0"/>
              <a:t>	</a:t>
            </a:r>
            <a:r>
              <a:rPr kumimoji="1" lang="en-US" altLang="zh-CN" sz="2900" dirty="0" smtClean="0">
                <a:solidFill>
                  <a:srgbClr val="0000FF"/>
                </a:solidFill>
              </a:rPr>
              <a:t>interface</a:t>
            </a:r>
            <a:r>
              <a:rPr kumimoji="1" lang="en-US" altLang="zh-CN" sz="2900" dirty="0" smtClean="0"/>
              <a:t> Shape {</a:t>
            </a:r>
          </a:p>
          <a:p>
            <a:pPr marL="0" indent="0">
              <a:buNone/>
            </a:pPr>
            <a:r>
              <a:rPr kumimoji="1" lang="en-US" altLang="zh-CN" sz="2900" dirty="0"/>
              <a:t>	</a:t>
            </a:r>
            <a:r>
              <a:rPr kumimoji="1" lang="en-US" altLang="zh-CN" sz="2900" dirty="0" smtClean="0"/>
              <a:t>	</a:t>
            </a:r>
            <a:r>
              <a:rPr kumimoji="1" lang="en-US" altLang="zh-CN" sz="2900" dirty="0" smtClean="0">
                <a:solidFill>
                  <a:srgbClr val="0000FF"/>
                </a:solidFill>
              </a:rPr>
              <a:t>double</a:t>
            </a:r>
            <a:r>
              <a:rPr kumimoji="1" lang="en-US" altLang="zh-CN" sz="2900" dirty="0" smtClean="0"/>
              <a:t> area();</a:t>
            </a:r>
            <a:endParaRPr kumimoji="1" lang="en-US" altLang="zh-CN" sz="29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kumimoji="1" lang="en-US" altLang="zh-CN" sz="2900" dirty="0" smtClean="0"/>
              <a:t>	}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3717128" y="3439748"/>
            <a:ext cx="2725011" cy="1019301"/>
          </a:xfrm>
          <a:prstGeom prst="wedgeRoundRectCallout">
            <a:avLst>
              <a:gd name="adj1" fmla="val -65061"/>
              <a:gd name="adj2" fmla="val -5734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名不符实的</a:t>
            </a:r>
            <a:r>
              <a:rPr kumimoji="1" lang="en-US" altLang="zh-CN" dirty="0" smtClean="0"/>
              <a:t> Shape </a:t>
            </a:r>
            <a:r>
              <a:rPr kumimoji="1" lang="zh-CN" altLang="en-US" dirty="0" smtClean="0"/>
              <a:t>定义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04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面向对象经典故事：</a:t>
            </a:r>
            <a:r>
              <a:rPr kumimoji="1" lang="en-US" altLang="zh-CN" dirty="0" smtClean="0"/>
              <a:t>Shape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Circle</a:t>
            </a:r>
          </a:p>
          <a:p>
            <a:pPr marL="0" indent="0">
              <a:buNone/>
            </a:pPr>
            <a:r>
              <a:rPr kumimoji="1" lang="en-US" altLang="zh-CN" sz="2900" dirty="0" smtClean="0"/>
              <a:t>	</a:t>
            </a:r>
            <a:r>
              <a:rPr kumimoji="1" lang="en-US" altLang="zh-CN" sz="2900" dirty="0" smtClean="0">
                <a:solidFill>
                  <a:srgbClr val="0000FF"/>
                </a:solidFill>
              </a:rPr>
              <a:t>class</a:t>
            </a:r>
            <a:r>
              <a:rPr kumimoji="1" lang="en-US" altLang="zh-CN" sz="2900" dirty="0" smtClean="0"/>
              <a:t> Circle </a:t>
            </a:r>
            <a:r>
              <a:rPr kumimoji="1" lang="en-US" altLang="zh-CN" sz="2900" dirty="0" smtClean="0">
                <a:solidFill>
                  <a:srgbClr val="0000FF"/>
                </a:solidFill>
              </a:rPr>
              <a:t>implement</a:t>
            </a:r>
            <a:r>
              <a:rPr kumimoji="1" lang="en-US" altLang="zh-CN" sz="2900" dirty="0" smtClean="0"/>
              <a:t> Shape {</a:t>
            </a:r>
          </a:p>
          <a:p>
            <a:pPr marL="0" indent="0">
              <a:buNone/>
            </a:pPr>
            <a:r>
              <a:rPr kumimoji="1" lang="en-US" altLang="zh-CN" sz="2900" dirty="0"/>
              <a:t>	</a:t>
            </a:r>
            <a:r>
              <a:rPr kumimoji="1" lang="en-US" altLang="zh-CN" sz="2900" dirty="0" smtClean="0"/>
              <a:t>	</a:t>
            </a:r>
            <a:r>
              <a:rPr kumimoji="1" lang="en-US" altLang="zh-CN" sz="2900" dirty="0" smtClean="0">
                <a:solidFill>
                  <a:srgbClr val="0000FF"/>
                </a:solidFill>
              </a:rPr>
              <a:t>private double</a:t>
            </a:r>
            <a:r>
              <a:rPr kumimoji="1" lang="en-US" altLang="zh-CN" sz="2900" dirty="0" smtClean="0"/>
              <a:t> x, y, r;</a:t>
            </a:r>
          </a:p>
          <a:p>
            <a:pPr marL="0" indent="0">
              <a:buNone/>
            </a:pPr>
            <a:r>
              <a:rPr kumimoji="1" lang="en-US" altLang="zh-CN" sz="2900" dirty="0" smtClean="0"/>
              <a:t>		</a:t>
            </a:r>
            <a:r>
              <a:rPr kumimoji="1" lang="en-US" altLang="zh-CN" sz="2900" dirty="0" smtClean="0">
                <a:solidFill>
                  <a:srgbClr val="0000FF"/>
                </a:solidFill>
              </a:rPr>
              <a:t>public double</a:t>
            </a:r>
            <a:r>
              <a:rPr kumimoji="1" lang="en-US" altLang="zh-CN" sz="2900" dirty="0" smtClean="0"/>
              <a:t> area() {</a:t>
            </a:r>
          </a:p>
          <a:p>
            <a:pPr marL="0" indent="0">
              <a:buNone/>
            </a:pPr>
            <a:r>
              <a:rPr kumimoji="1" lang="en-US" altLang="zh-CN" sz="2900" dirty="0" smtClean="0"/>
              <a:t>	</a:t>
            </a:r>
            <a:r>
              <a:rPr kumimoji="1" lang="en-US" altLang="zh-CN" sz="2900" dirty="0"/>
              <a:t>	</a:t>
            </a:r>
            <a:r>
              <a:rPr kumimoji="1" lang="en-US" altLang="zh-CN" sz="2900" dirty="0" smtClean="0"/>
              <a:t>	</a:t>
            </a:r>
            <a:r>
              <a:rPr kumimoji="1" lang="en-US" altLang="zh-CN" sz="2900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sz="2900" dirty="0" smtClean="0"/>
              <a:t> </a:t>
            </a:r>
            <a:r>
              <a:rPr kumimoji="1" lang="en-US" altLang="zh-CN" sz="2900" dirty="0" err="1" smtClean="0"/>
              <a:t>math.Pi</a:t>
            </a:r>
            <a:r>
              <a:rPr kumimoji="1" lang="en-US" altLang="zh-CN" sz="2900" dirty="0" smtClean="0"/>
              <a:t>/2 * </a:t>
            </a:r>
            <a:r>
              <a:rPr kumimoji="1" lang="en-US" altLang="zh-CN" sz="2900" dirty="0" err="1" smtClean="0">
                <a:solidFill>
                  <a:srgbClr val="0000FF"/>
                </a:solidFill>
              </a:rPr>
              <a:t>this</a:t>
            </a:r>
            <a:r>
              <a:rPr kumimoji="1" lang="en-US" altLang="zh-CN" sz="2900" dirty="0" err="1" smtClean="0"/>
              <a:t>.r</a:t>
            </a:r>
            <a:r>
              <a:rPr kumimoji="1" lang="en-US" altLang="zh-CN" sz="2900" dirty="0" smtClean="0"/>
              <a:t> * </a:t>
            </a:r>
            <a:r>
              <a:rPr kumimoji="1" lang="en-US" altLang="zh-CN" sz="2900" dirty="0" err="1" smtClean="0">
                <a:solidFill>
                  <a:srgbClr val="0000FF"/>
                </a:solidFill>
              </a:rPr>
              <a:t>this</a:t>
            </a:r>
            <a:r>
              <a:rPr kumimoji="1" lang="en-US" altLang="zh-CN" sz="2900" dirty="0" err="1" smtClean="0"/>
              <a:t>.r</a:t>
            </a:r>
            <a:r>
              <a:rPr kumimoji="1" lang="en-US" altLang="zh-CN" sz="2900" dirty="0" smtClean="0"/>
              <a:t>;</a:t>
            </a:r>
          </a:p>
          <a:p>
            <a:pPr marL="0" indent="0">
              <a:buNone/>
            </a:pPr>
            <a:r>
              <a:rPr kumimoji="1" lang="en-US" altLang="zh-CN" sz="2900" dirty="0" smtClean="0"/>
              <a:t>	</a:t>
            </a:r>
            <a:r>
              <a:rPr kumimoji="1" lang="en-US" altLang="zh-CN" sz="2900" dirty="0"/>
              <a:t>	</a:t>
            </a:r>
            <a:r>
              <a:rPr kumimoji="1" lang="en-US" altLang="zh-CN" sz="2900" dirty="0" smtClean="0"/>
              <a:t>}</a:t>
            </a:r>
          </a:p>
          <a:p>
            <a:pPr marL="0" indent="0">
              <a:buNone/>
            </a:pPr>
            <a:r>
              <a:rPr kumimoji="1" lang="en-US" altLang="zh-CN" sz="2900" dirty="0"/>
              <a:t>	</a:t>
            </a:r>
            <a:r>
              <a:rPr kumimoji="1" lang="en-US" altLang="zh-CN" sz="2900" dirty="0" smtClean="0"/>
              <a:t>}</a:t>
            </a:r>
            <a:endParaRPr kumimoji="1" lang="en-US" altLang="zh-CN" sz="3400" dirty="0" smtClean="0"/>
          </a:p>
          <a:p>
            <a:r>
              <a:rPr kumimoji="1" lang="en-US" altLang="zh-CN" dirty="0" err="1" smtClean="0"/>
              <a:t>Rect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Rect</a:t>
            </a:r>
            <a:r>
              <a:rPr kumimoji="1" lang="en-US" altLang="zh-CN" dirty="0" smtClean="0"/>
              <a:t> </a:t>
            </a:r>
            <a:r>
              <a:rPr kumimoji="1" lang="en-US" altLang="zh-CN" dirty="0">
                <a:solidFill>
                  <a:srgbClr val="0000FF"/>
                </a:solidFill>
              </a:rPr>
              <a:t>implement</a:t>
            </a:r>
            <a:r>
              <a:rPr kumimoji="1" lang="en-US" altLang="zh-CN" dirty="0"/>
              <a:t> Shape </a:t>
            </a:r>
            <a:r>
              <a:rPr kumimoji="1" lang="en-US" altLang="zh-CN" dirty="0" smtClean="0"/>
              <a:t>{</a:t>
            </a:r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>
                <a:solidFill>
                  <a:srgbClr val="0000FF"/>
                </a:solidFill>
              </a:rPr>
              <a:t>private double</a:t>
            </a:r>
            <a:r>
              <a:rPr kumimoji="1" lang="en-US" altLang="zh-CN" dirty="0" smtClean="0"/>
              <a:t> x, y, w, h;</a:t>
            </a:r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>
                <a:solidFill>
                  <a:srgbClr val="0000FF"/>
                </a:solidFill>
              </a:rPr>
              <a:t>public double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a</a:t>
            </a:r>
            <a:r>
              <a:rPr kumimoji="1" lang="en-US" altLang="zh-CN" dirty="0" smtClean="0"/>
              <a:t>rea() {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/>
              <a:t>	</a:t>
            </a:r>
            <a:r>
              <a:rPr kumimoji="1" lang="en-US" altLang="zh-CN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this.w</a:t>
            </a:r>
            <a:r>
              <a:rPr kumimoji="1" lang="en-US" altLang="zh-CN" dirty="0" smtClean="0"/>
              <a:t> * </a:t>
            </a:r>
            <a:r>
              <a:rPr kumimoji="1" lang="en-US" altLang="zh-CN" dirty="0" err="1" smtClean="0"/>
              <a:t>this.h</a:t>
            </a:r>
            <a:r>
              <a:rPr kumimoji="1" lang="en-US" altLang="zh-CN" dirty="0" smtClean="0"/>
              <a:t>;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	}</a:t>
            </a:r>
          </a:p>
          <a:p>
            <a:pPr marL="457200" lvl="1" indent="0">
              <a:buNone/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929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面向对象经典故事：</a:t>
            </a:r>
            <a:r>
              <a:rPr kumimoji="1" lang="en-US" altLang="zh-CN" dirty="0"/>
              <a:t>Shape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233" y="1600200"/>
            <a:ext cx="8537984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class </a:t>
            </a:r>
            <a:r>
              <a:rPr kumimoji="1" lang="en-US" altLang="zh-CN" dirty="0" smtClean="0"/>
              <a:t>Algorithm {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	static public double </a:t>
            </a:r>
            <a:r>
              <a:rPr kumimoji="1" lang="en-US" altLang="zh-CN" dirty="0"/>
              <a:t>a</a:t>
            </a:r>
            <a:r>
              <a:rPr kumimoji="1" lang="en-US" altLang="zh-CN" dirty="0" smtClean="0"/>
              <a:t>rea(Shape... shapes) </a:t>
            </a:r>
            <a:r>
              <a:rPr kumimoji="1" lang="en-US" altLang="zh-CN" dirty="0"/>
              <a:t>{</a:t>
            </a:r>
          </a:p>
          <a:p>
            <a:pPr marL="0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dirty="0" smtClean="0">
                <a:solidFill>
                  <a:srgbClr val="0000FF"/>
                </a:solidFill>
              </a:rPr>
              <a:t>double</a:t>
            </a:r>
            <a:r>
              <a:rPr kumimoji="1" lang="en-US" altLang="zh-CN" dirty="0" smtClean="0"/>
              <a:t> result = 0;</a:t>
            </a:r>
            <a:endParaRPr kumimoji="1"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dirty="0">
                <a:solidFill>
                  <a:srgbClr val="0000FF"/>
                </a:solidFill>
              </a:rPr>
              <a:t>for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(Shape shape: shapes) </a:t>
            </a:r>
            <a:r>
              <a:rPr kumimoji="1" lang="en-US" altLang="zh-CN" dirty="0"/>
              <a:t>{</a:t>
            </a:r>
          </a:p>
          <a:p>
            <a:pPr marL="0" indent="0">
              <a:buNone/>
            </a:pPr>
            <a:r>
              <a:rPr kumimoji="1" lang="en-US" altLang="zh-CN" dirty="0"/>
              <a:t>			result += </a:t>
            </a:r>
            <a:r>
              <a:rPr kumimoji="1" lang="en-US" altLang="zh-CN" dirty="0" err="1"/>
              <a:t>shape.Area</a:t>
            </a:r>
            <a:r>
              <a:rPr kumimoji="1" lang="en-US" altLang="zh-CN" dirty="0"/>
              <a:t>(</a:t>
            </a:r>
            <a:r>
              <a:rPr kumimoji="1" lang="en-US" altLang="zh-CN" dirty="0" smtClean="0"/>
              <a:t>);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	}</a:t>
            </a:r>
          </a:p>
          <a:p>
            <a:pPr marL="0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dirty="0">
                <a:solidFill>
                  <a:srgbClr val="0000FF"/>
                </a:solidFill>
              </a:rPr>
              <a:t>return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result;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	}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36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面向对象经典故事：</a:t>
            </a:r>
            <a:r>
              <a:rPr kumimoji="1" lang="en-US" altLang="zh-CN" dirty="0" smtClean="0"/>
              <a:t>Shape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Go </a:t>
            </a:r>
            <a:r>
              <a:rPr kumimoji="1" lang="zh-CN" altLang="en-US" dirty="0" smtClean="0"/>
              <a:t>版本</a:t>
            </a:r>
            <a:r>
              <a:rPr kumimoji="1" lang="en-US" altLang="zh-CN" dirty="0"/>
              <a:t>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1007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编程范式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过程式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</a:t>
            </a:r>
          </a:p>
          <a:p>
            <a:r>
              <a:rPr kumimoji="1" lang="zh-CN" altLang="en-US" dirty="0" smtClean="0"/>
              <a:t>面向对象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C#</a:t>
            </a:r>
          </a:p>
          <a:p>
            <a:r>
              <a:rPr kumimoji="1" lang="zh-CN" altLang="en-US" dirty="0" smtClean="0"/>
              <a:t>面向消息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Erlang</a:t>
            </a:r>
          </a:p>
          <a:p>
            <a:r>
              <a:rPr kumimoji="1" lang="zh-CN" altLang="en-US" dirty="0" smtClean="0"/>
              <a:t>函数式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Haskell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9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面向对象经典故事：</a:t>
            </a:r>
            <a:r>
              <a:rPr kumimoji="1" lang="en-US" altLang="zh-CN" dirty="0" smtClean="0"/>
              <a:t>Shape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zh-CN" dirty="0" smtClean="0"/>
              <a:t>Circle</a:t>
            </a:r>
          </a:p>
          <a:p>
            <a:pPr marL="0" indent="0">
              <a:buNone/>
            </a:pPr>
            <a:r>
              <a:rPr kumimoji="1" lang="en-US" altLang="zh-CN" sz="2900" dirty="0" smtClean="0"/>
              <a:t>	</a:t>
            </a:r>
            <a:r>
              <a:rPr kumimoji="1" lang="en-US" altLang="zh-CN" sz="2900" dirty="0" smtClean="0">
                <a:solidFill>
                  <a:srgbClr val="0000FF"/>
                </a:solidFill>
              </a:rPr>
              <a:t>type</a:t>
            </a:r>
            <a:r>
              <a:rPr kumimoji="1" lang="en-US" altLang="zh-CN" sz="2900" dirty="0" smtClean="0"/>
              <a:t> Circle </a:t>
            </a:r>
            <a:r>
              <a:rPr kumimoji="1" lang="en-US" altLang="zh-CN" sz="2900" dirty="0" smtClean="0">
                <a:solidFill>
                  <a:srgbClr val="0000FF"/>
                </a:solidFill>
              </a:rPr>
              <a:t>struct</a:t>
            </a:r>
            <a:r>
              <a:rPr kumimoji="1" lang="en-US" altLang="zh-CN" sz="2900" dirty="0" smtClean="0"/>
              <a:t> {</a:t>
            </a:r>
          </a:p>
          <a:p>
            <a:pPr marL="0" indent="0">
              <a:buNone/>
            </a:pPr>
            <a:r>
              <a:rPr kumimoji="1" lang="en-US" altLang="zh-CN" sz="2900" dirty="0"/>
              <a:t>	</a:t>
            </a:r>
            <a:r>
              <a:rPr kumimoji="1" lang="en-US" altLang="zh-CN" sz="2900" dirty="0" smtClean="0"/>
              <a:t>	x, y, r </a:t>
            </a:r>
            <a:r>
              <a:rPr kumimoji="1" lang="en-US" altLang="zh-CN" sz="2900" dirty="0" smtClean="0">
                <a:solidFill>
                  <a:srgbClr val="0000FF"/>
                </a:solidFill>
              </a:rPr>
              <a:t>float64</a:t>
            </a:r>
          </a:p>
          <a:p>
            <a:pPr marL="0" indent="0">
              <a:buNone/>
            </a:pPr>
            <a:r>
              <a:rPr kumimoji="1" lang="en-US" altLang="zh-CN" sz="2900" dirty="0" smtClean="0"/>
              <a:t>	}</a:t>
            </a:r>
          </a:p>
          <a:p>
            <a:pPr marL="0" indent="0">
              <a:buNone/>
            </a:pPr>
            <a:r>
              <a:rPr kumimoji="1" lang="en-US" altLang="zh-CN" sz="2900" dirty="0"/>
              <a:t>	</a:t>
            </a:r>
            <a:r>
              <a:rPr kumimoji="1" lang="en-US" altLang="zh-CN" sz="2900" dirty="0" err="1" smtClean="0">
                <a:solidFill>
                  <a:srgbClr val="0000FF"/>
                </a:solidFill>
              </a:rPr>
              <a:t>func</a:t>
            </a:r>
            <a:r>
              <a:rPr kumimoji="1" lang="en-US" altLang="zh-CN" sz="2900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sz="2900" dirty="0" smtClean="0"/>
              <a:t>(this *Circle) Area() </a:t>
            </a:r>
            <a:r>
              <a:rPr kumimoji="1" lang="en-US" altLang="zh-CN" sz="2900" dirty="0" smtClean="0">
                <a:solidFill>
                  <a:srgbClr val="0000FF"/>
                </a:solidFill>
              </a:rPr>
              <a:t>float64</a:t>
            </a:r>
            <a:r>
              <a:rPr kumimoji="1" lang="en-US" altLang="zh-CN" sz="2900" dirty="0" smtClean="0"/>
              <a:t> {</a:t>
            </a:r>
          </a:p>
          <a:p>
            <a:pPr marL="0" indent="0">
              <a:buNone/>
            </a:pPr>
            <a:r>
              <a:rPr kumimoji="1" lang="en-US" altLang="zh-CN" sz="2900" dirty="0"/>
              <a:t>	</a:t>
            </a:r>
            <a:r>
              <a:rPr kumimoji="1" lang="en-US" altLang="zh-CN" sz="2900" dirty="0" smtClean="0"/>
              <a:t>	</a:t>
            </a:r>
            <a:r>
              <a:rPr kumimoji="1" lang="en-US" altLang="zh-CN" sz="2900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sz="2900" dirty="0" smtClean="0"/>
              <a:t> </a:t>
            </a:r>
            <a:r>
              <a:rPr kumimoji="1" lang="en-US" altLang="zh-CN" sz="2900" dirty="0" err="1" smtClean="0"/>
              <a:t>math.Pi</a:t>
            </a:r>
            <a:r>
              <a:rPr kumimoji="1" lang="en-US" altLang="zh-CN" sz="2900" dirty="0" smtClean="0"/>
              <a:t>/2 * </a:t>
            </a:r>
            <a:r>
              <a:rPr kumimoji="1" lang="en-US" altLang="zh-CN" sz="2900" dirty="0" err="1" smtClean="0"/>
              <a:t>this.r</a:t>
            </a:r>
            <a:r>
              <a:rPr kumimoji="1" lang="en-US" altLang="zh-CN" sz="2900" dirty="0" smtClean="0"/>
              <a:t> * </a:t>
            </a:r>
            <a:r>
              <a:rPr kumimoji="1" lang="en-US" altLang="zh-CN" sz="2900" dirty="0" err="1" smtClean="0"/>
              <a:t>this.r</a:t>
            </a:r>
            <a:endParaRPr kumimoji="1" lang="en-US" altLang="zh-CN" sz="2900" dirty="0" smtClean="0"/>
          </a:p>
          <a:p>
            <a:pPr marL="0" indent="0">
              <a:buNone/>
            </a:pPr>
            <a:r>
              <a:rPr kumimoji="1" lang="en-US" altLang="zh-CN" sz="2900" dirty="0"/>
              <a:t>	</a:t>
            </a:r>
            <a:r>
              <a:rPr kumimoji="1" lang="en-US" altLang="zh-CN" sz="2900" dirty="0" smtClean="0"/>
              <a:t>}</a:t>
            </a:r>
          </a:p>
          <a:p>
            <a:pPr marL="0" indent="0">
              <a:buNone/>
            </a:pPr>
            <a:endParaRPr kumimoji="1" lang="en-US" altLang="zh-CN" sz="3400" dirty="0" smtClean="0"/>
          </a:p>
          <a:p>
            <a:r>
              <a:rPr kumimoji="1" lang="en-US" altLang="zh-CN" dirty="0" err="1" smtClean="0"/>
              <a:t>Rect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type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Rect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struct</a:t>
            </a:r>
            <a:r>
              <a:rPr kumimoji="1" lang="en-US" altLang="zh-CN" dirty="0" smtClean="0"/>
              <a:t> {</a:t>
            </a:r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x, y, w, h </a:t>
            </a:r>
            <a:r>
              <a:rPr kumimoji="1" lang="en-US" altLang="zh-CN" dirty="0" smtClean="0">
                <a:solidFill>
                  <a:srgbClr val="0000FF"/>
                </a:solidFill>
              </a:rPr>
              <a:t>float64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}</a:t>
            </a:r>
          </a:p>
          <a:p>
            <a:pPr marL="457200" lvl="1" indent="0">
              <a:buNone/>
            </a:pPr>
            <a:r>
              <a:rPr kumimoji="1" lang="en-US" altLang="zh-CN" dirty="0" err="1" smtClean="0">
                <a:solidFill>
                  <a:srgbClr val="0000FF"/>
                </a:solidFill>
              </a:rPr>
              <a:t>func</a:t>
            </a:r>
            <a:r>
              <a:rPr kumimoji="1" lang="en-US" altLang="zh-CN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dirty="0" smtClean="0"/>
              <a:t>(this *</a:t>
            </a:r>
            <a:r>
              <a:rPr kumimoji="1" lang="en-US" altLang="zh-CN" dirty="0" err="1" smtClean="0"/>
              <a:t>Rect</a:t>
            </a:r>
            <a:r>
              <a:rPr kumimoji="1" lang="en-US" altLang="zh-CN" dirty="0" smtClean="0"/>
              <a:t>) Area() </a:t>
            </a:r>
            <a:r>
              <a:rPr kumimoji="1" lang="en-US" altLang="zh-CN" dirty="0" smtClean="0">
                <a:solidFill>
                  <a:srgbClr val="0000FF"/>
                </a:solidFill>
              </a:rPr>
              <a:t>float64</a:t>
            </a:r>
            <a:r>
              <a:rPr kumimoji="1" lang="en-US" altLang="zh-CN" dirty="0" smtClean="0"/>
              <a:t> {</a:t>
            </a:r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this.w</a:t>
            </a:r>
            <a:r>
              <a:rPr kumimoji="1" lang="en-US" altLang="zh-CN" dirty="0" smtClean="0"/>
              <a:t> * </a:t>
            </a:r>
            <a:r>
              <a:rPr kumimoji="1" lang="en-US" altLang="zh-CN" dirty="0" err="1" smtClean="0"/>
              <a:t>this.h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514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面向对象经典故事：</a:t>
            </a:r>
            <a:r>
              <a:rPr kumimoji="1" lang="en-US" altLang="zh-CN" dirty="0"/>
              <a:t>Shape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Shape</a:t>
            </a:r>
          </a:p>
          <a:p>
            <a:pPr marL="400050" lvl="1" indent="0">
              <a:buNone/>
            </a:pPr>
            <a:endParaRPr kumimoji="1" lang="en-US" altLang="zh-CN" sz="1200" dirty="0" smtClean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type</a:t>
            </a:r>
            <a:r>
              <a:rPr kumimoji="1" lang="en-US" altLang="zh-CN" dirty="0" smtClean="0"/>
              <a:t> Shape </a:t>
            </a:r>
            <a:r>
              <a:rPr kumimoji="1" lang="en-US" altLang="zh-CN" dirty="0" smtClean="0">
                <a:solidFill>
                  <a:srgbClr val="0000FF"/>
                </a:solidFill>
              </a:rPr>
              <a:t>interface</a:t>
            </a:r>
            <a:r>
              <a:rPr kumimoji="1" lang="en-US" altLang="zh-CN" dirty="0" smtClean="0"/>
              <a:t> {</a:t>
            </a:r>
          </a:p>
          <a:p>
            <a:pPr marL="40005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Area() </a:t>
            </a:r>
            <a:r>
              <a:rPr kumimoji="1" lang="en-US" altLang="zh-CN" dirty="0" smtClean="0">
                <a:solidFill>
                  <a:srgbClr val="0000FF"/>
                </a:solidFill>
              </a:rPr>
              <a:t>float64</a:t>
            </a:r>
          </a:p>
          <a:p>
            <a:pPr marL="400050" lvl="1" indent="0">
              <a:buNone/>
            </a:pPr>
            <a:r>
              <a:rPr kumimoji="1" lang="en-US" altLang="zh-CN" dirty="0" smtClean="0"/>
              <a:t>}</a:t>
            </a:r>
          </a:p>
          <a:p>
            <a:pPr marL="400050" lvl="1" indent="0">
              <a:buNone/>
            </a:pPr>
            <a:endParaRPr kumimoji="1" lang="en-US" altLang="zh-CN" sz="1900" dirty="0" smtClean="0"/>
          </a:p>
          <a:p>
            <a:pPr marL="400050" lvl="1" indent="0">
              <a:buNone/>
            </a:pPr>
            <a:r>
              <a:rPr kumimoji="1" lang="en-US" altLang="zh-CN" dirty="0" err="1" smtClean="0">
                <a:solidFill>
                  <a:srgbClr val="0000FF"/>
                </a:solidFill>
              </a:rPr>
              <a:t>func</a:t>
            </a:r>
            <a:r>
              <a:rPr kumimoji="1" lang="en-US" altLang="zh-CN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dirty="0" smtClean="0"/>
              <a:t>Area(shapes ...Shape) </a:t>
            </a:r>
            <a:r>
              <a:rPr kumimoji="1" lang="en-US" altLang="zh-CN" dirty="0" smtClean="0">
                <a:solidFill>
                  <a:srgbClr val="0000FF"/>
                </a:solidFill>
              </a:rPr>
              <a:t>float64</a:t>
            </a:r>
            <a:r>
              <a:rPr kumimoji="1" lang="en-US" altLang="zh-CN" dirty="0" smtClean="0"/>
              <a:t> {</a:t>
            </a:r>
          </a:p>
          <a:p>
            <a:pPr marL="40005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var</a:t>
            </a:r>
            <a:r>
              <a:rPr kumimoji="1" lang="en-US" altLang="zh-CN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dirty="0" smtClean="0"/>
              <a:t>result </a:t>
            </a:r>
            <a:r>
              <a:rPr kumimoji="1" lang="en-US" altLang="zh-CN" dirty="0" smtClean="0">
                <a:solidFill>
                  <a:srgbClr val="0000FF"/>
                </a:solidFill>
              </a:rPr>
              <a:t>float64</a:t>
            </a:r>
          </a:p>
          <a:p>
            <a:pPr marL="40005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  <a:r>
              <a:rPr kumimoji="1" lang="en-US" altLang="zh-CN" dirty="0" smtClean="0">
                <a:solidFill>
                  <a:srgbClr val="0000FF"/>
                </a:solidFill>
              </a:rPr>
              <a:t>for</a:t>
            </a:r>
            <a:r>
              <a:rPr kumimoji="1" lang="en-US" altLang="zh-CN" dirty="0" smtClean="0"/>
              <a:t> _, shape := </a:t>
            </a:r>
            <a:r>
              <a:rPr kumimoji="1" lang="en-US" altLang="zh-CN" dirty="0" smtClean="0">
                <a:solidFill>
                  <a:srgbClr val="0000FF"/>
                </a:solidFill>
              </a:rPr>
              <a:t>range</a:t>
            </a:r>
            <a:r>
              <a:rPr kumimoji="1" lang="en-US" altLang="zh-CN" dirty="0" smtClean="0"/>
              <a:t> shapes {</a:t>
            </a:r>
          </a:p>
          <a:p>
            <a:pPr marL="40005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	result += </a:t>
            </a:r>
            <a:r>
              <a:rPr kumimoji="1" lang="en-US" altLang="zh-CN" dirty="0" err="1" smtClean="0"/>
              <a:t>shape.Area</a:t>
            </a:r>
            <a:r>
              <a:rPr kumimoji="1" lang="en-US" altLang="zh-CN" dirty="0" smtClean="0"/>
              <a:t>()</a:t>
            </a:r>
          </a:p>
          <a:p>
            <a:pPr marL="40005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}</a:t>
            </a:r>
          </a:p>
          <a:p>
            <a:pPr marL="40005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  <a:r>
              <a:rPr kumimoji="1" lang="en-US" altLang="zh-CN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result</a:t>
            </a:r>
            <a:endParaRPr kumimoji="1" lang="en-US" altLang="zh-CN" dirty="0" smtClean="0"/>
          </a:p>
          <a:p>
            <a:pPr marL="400050" lvl="1" indent="0">
              <a:buNone/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4153658" y="1878026"/>
            <a:ext cx="2725011" cy="1019301"/>
          </a:xfrm>
          <a:prstGeom prst="wedgeRoundRectCallout">
            <a:avLst>
              <a:gd name="adj1" fmla="val -63119"/>
              <a:gd name="adj2" fmla="val -153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名不符实的</a:t>
            </a:r>
            <a:r>
              <a:rPr kumimoji="1" lang="en-US" altLang="zh-CN" dirty="0" smtClean="0"/>
              <a:t> Shape </a:t>
            </a:r>
            <a:r>
              <a:rPr kumimoji="1" lang="zh-CN" altLang="en-US" dirty="0" smtClean="0"/>
              <a:t>定义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715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面向对象经典故事：</a:t>
            </a:r>
            <a:r>
              <a:rPr kumimoji="1" lang="en-US" altLang="zh-CN" dirty="0"/>
              <a:t>Shape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Shape</a:t>
            </a:r>
          </a:p>
          <a:p>
            <a:pPr marL="400050" lvl="1" indent="0">
              <a:buNone/>
            </a:pPr>
            <a:endParaRPr kumimoji="1" lang="en-US" altLang="zh-CN" sz="1200" dirty="0" smtClean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type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areaGetter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interface</a:t>
            </a:r>
            <a:r>
              <a:rPr kumimoji="1" lang="en-US" altLang="zh-CN" dirty="0" smtClean="0"/>
              <a:t> {</a:t>
            </a:r>
          </a:p>
          <a:p>
            <a:pPr marL="40005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Area() </a:t>
            </a:r>
            <a:r>
              <a:rPr kumimoji="1" lang="en-US" altLang="zh-CN" dirty="0" smtClean="0">
                <a:solidFill>
                  <a:srgbClr val="0000FF"/>
                </a:solidFill>
              </a:rPr>
              <a:t>float64</a:t>
            </a:r>
          </a:p>
          <a:p>
            <a:pPr marL="400050" lvl="1" indent="0">
              <a:buNone/>
            </a:pPr>
            <a:r>
              <a:rPr kumimoji="1" lang="en-US" altLang="zh-CN" dirty="0" smtClean="0"/>
              <a:t>}</a:t>
            </a:r>
          </a:p>
          <a:p>
            <a:pPr marL="400050" lvl="1" indent="0">
              <a:buNone/>
            </a:pPr>
            <a:endParaRPr kumimoji="1" lang="en-US" altLang="zh-CN" sz="1900" dirty="0" smtClean="0"/>
          </a:p>
          <a:p>
            <a:pPr marL="400050" lvl="1" indent="0">
              <a:buNone/>
            </a:pPr>
            <a:r>
              <a:rPr kumimoji="1" lang="en-US" altLang="zh-CN" dirty="0" err="1" smtClean="0">
                <a:solidFill>
                  <a:srgbClr val="0000FF"/>
                </a:solidFill>
              </a:rPr>
              <a:t>func</a:t>
            </a:r>
            <a:r>
              <a:rPr kumimoji="1" lang="en-US" altLang="zh-CN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dirty="0" smtClean="0"/>
              <a:t>Area(shapes ...</a:t>
            </a:r>
            <a:r>
              <a:rPr kumimoji="1" lang="en-US" altLang="zh-CN" dirty="0" err="1" smtClean="0"/>
              <a:t>areaGetter</a:t>
            </a:r>
            <a:r>
              <a:rPr kumimoji="1" lang="en-US" altLang="zh-CN" dirty="0" smtClean="0"/>
              <a:t>) </a:t>
            </a:r>
            <a:r>
              <a:rPr kumimoji="1" lang="en-US" altLang="zh-CN" dirty="0" smtClean="0">
                <a:solidFill>
                  <a:srgbClr val="0000FF"/>
                </a:solidFill>
              </a:rPr>
              <a:t>float64</a:t>
            </a:r>
            <a:r>
              <a:rPr kumimoji="1" lang="en-US" altLang="zh-CN" dirty="0" smtClean="0"/>
              <a:t> {</a:t>
            </a:r>
          </a:p>
          <a:p>
            <a:pPr marL="40005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var</a:t>
            </a:r>
            <a:r>
              <a:rPr kumimoji="1" lang="en-US" altLang="zh-CN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dirty="0" smtClean="0"/>
              <a:t>result </a:t>
            </a:r>
            <a:r>
              <a:rPr kumimoji="1" lang="en-US" altLang="zh-CN" dirty="0" smtClean="0">
                <a:solidFill>
                  <a:srgbClr val="0000FF"/>
                </a:solidFill>
              </a:rPr>
              <a:t>float64</a:t>
            </a:r>
          </a:p>
          <a:p>
            <a:pPr marL="40005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  <a:r>
              <a:rPr kumimoji="1" lang="en-US" altLang="zh-CN" dirty="0" smtClean="0">
                <a:solidFill>
                  <a:srgbClr val="0000FF"/>
                </a:solidFill>
              </a:rPr>
              <a:t>for</a:t>
            </a:r>
            <a:r>
              <a:rPr kumimoji="1" lang="en-US" altLang="zh-CN" dirty="0" smtClean="0"/>
              <a:t> _, shape := </a:t>
            </a:r>
            <a:r>
              <a:rPr kumimoji="1" lang="en-US" altLang="zh-CN" dirty="0" smtClean="0">
                <a:solidFill>
                  <a:srgbClr val="0000FF"/>
                </a:solidFill>
              </a:rPr>
              <a:t>range</a:t>
            </a:r>
            <a:r>
              <a:rPr kumimoji="1" lang="en-US" altLang="zh-CN" dirty="0" smtClean="0"/>
              <a:t> shapes {</a:t>
            </a:r>
          </a:p>
          <a:p>
            <a:pPr marL="40005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	result += </a:t>
            </a:r>
            <a:r>
              <a:rPr kumimoji="1" lang="en-US" altLang="zh-CN" dirty="0" err="1" smtClean="0"/>
              <a:t>shape.Area</a:t>
            </a:r>
            <a:r>
              <a:rPr kumimoji="1" lang="en-US" altLang="zh-CN" dirty="0" smtClean="0"/>
              <a:t>()</a:t>
            </a:r>
          </a:p>
          <a:p>
            <a:pPr marL="40005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}</a:t>
            </a:r>
          </a:p>
          <a:p>
            <a:pPr marL="40005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  <a:r>
              <a:rPr kumimoji="1" lang="en-US" altLang="zh-CN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result</a:t>
            </a:r>
            <a:endParaRPr kumimoji="1" lang="en-US" altLang="zh-CN" dirty="0" smtClean="0"/>
          </a:p>
          <a:p>
            <a:pPr marL="400050" lvl="1" indent="0">
              <a:buNone/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4815068" y="1878026"/>
            <a:ext cx="2725011" cy="1019301"/>
          </a:xfrm>
          <a:prstGeom prst="wedgeRoundRectCallout">
            <a:avLst>
              <a:gd name="adj1" fmla="val -63119"/>
              <a:gd name="adj2" fmla="val -153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 smtClean="0"/>
              <a:t>更贴切的含</a:t>
            </a:r>
            <a:r>
              <a:rPr kumimoji="1" lang="zh-CN" altLang="en-US" dirty="0" smtClean="0"/>
              <a:t>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62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面向对象经典故事：</a:t>
            </a:r>
            <a:r>
              <a:rPr kumimoji="1" lang="en-US" altLang="zh-CN" dirty="0"/>
              <a:t>Shape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233" y="1600200"/>
            <a:ext cx="8537984" cy="4525963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或者：</a:t>
            </a:r>
            <a:endParaRPr kumimoji="1" lang="en-US" altLang="zh-CN" dirty="0" smtClean="0"/>
          </a:p>
          <a:p>
            <a:pPr marL="400050" lvl="1" indent="0">
              <a:buNone/>
            </a:pPr>
            <a:endParaRPr kumimoji="1" lang="en-US" altLang="zh-CN" sz="1100" dirty="0" smtClean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kumimoji="1" lang="en-US" altLang="zh-CN" dirty="0" err="1" smtClean="0">
                <a:solidFill>
                  <a:srgbClr val="0000FF"/>
                </a:solidFill>
              </a:rPr>
              <a:t>func</a:t>
            </a:r>
            <a:r>
              <a:rPr kumimoji="1" lang="en-US" altLang="zh-CN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dirty="0"/>
              <a:t>Area(shapes ..</a:t>
            </a:r>
            <a:r>
              <a:rPr kumimoji="1" lang="en-US" altLang="zh-CN" dirty="0" smtClean="0"/>
              <a:t>.</a:t>
            </a:r>
            <a:r>
              <a:rPr kumimoji="1" lang="en-US" altLang="zh-CN" dirty="0" smtClean="0">
                <a:solidFill>
                  <a:srgbClr val="0000FF"/>
                </a:solidFill>
              </a:rPr>
              <a:t>interface</a:t>
            </a:r>
            <a:r>
              <a:rPr kumimoji="1" lang="en-US" altLang="zh-CN" dirty="0" smtClean="0"/>
              <a:t>{ Area() </a:t>
            </a:r>
            <a:r>
              <a:rPr kumimoji="1" lang="en-US" altLang="zh-CN" dirty="0" smtClean="0">
                <a:solidFill>
                  <a:srgbClr val="0000FF"/>
                </a:solidFill>
              </a:rPr>
              <a:t>float64</a:t>
            </a:r>
            <a:r>
              <a:rPr kumimoji="1" lang="en-US" altLang="zh-CN" dirty="0" smtClean="0"/>
              <a:t> }) </a:t>
            </a:r>
            <a:r>
              <a:rPr kumimoji="1" lang="en-US" altLang="zh-CN" dirty="0">
                <a:solidFill>
                  <a:srgbClr val="0000FF"/>
                </a:solidFill>
              </a:rPr>
              <a:t>float64</a:t>
            </a:r>
            <a:r>
              <a:rPr kumimoji="1" lang="en-US" altLang="zh-CN" dirty="0"/>
              <a:t> {</a:t>
            </a:r>
          </a:p>
          <a:p>
            <a:pPr marL="400050" lvl="1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dirty="0" err="1">
                <a:solidFill>
                  <a:srgbClr val="0000FF"/>
                </a:solidFill>
              </a:rPr>
              <a:t>var</a:t>
            </a:r>
            <a:r>
              <a:rPr kumimoji="1" lang="en-US" altLang="zh-CN" dirty="0">
                <a:solidFill>
                  <a:srgbClr val="0000FF"/>
                </a:solidFill>
              </a:rPr>
              <a:t> </a:t>
            </a:r>
            <a:r>
              <a:rPr kumimoji="1" lang="en-US" altLang="zh-CN" dirty="0"/>
              <a:t>result </a:t>
            </a:r>
            <a:r>
              <a:rPr kumimoji="1" lang="en-US" altLang="zh-CN" dirty="0">
                <a:solidFill>
                  <a:srgbClr val="0000FF"/>
                </a:solidFill>
              </a:rPr>
              <a:t>float64</a:t>
            </a:r>
          </a:p>
          <a:p>
            <a:pPr marL="400050" lvl="1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dirty="0">
                <a:solidFill>
                  <a:srgbClr val="0000FF"/>
                </a:solidFill>
              </a:rPr>
              <a:t>for</a:t>
            </a:r>
            <a:r>
              <a:rPr kumimoji="1" lang="en-US" altLang="zh-CN" dirty="0"/>
              <a:t> _, shape := </a:t>
            </a:r>
            <a:r>
              <a:rPr kumimoji="1" lang="en-US" altLang="zh-CN" dirty="0">
                <a:solidFill>
                  <a:srgbClr val="0000FF"/>
                </a:solidFill>
              </a:rPr>
              <a:t>range</a:t>
            </a:r>
            <a:r>
              <a:rPr kumimoji="1" lang="en-US" altLang="zh-CN" dirty="0"/>
              <a:t> shapes {</a:t>
            </a:r>
          </a:p>
          <a:p>
            <a:pPr marL="400050" lvl="1" indent="0">
              <a:buNone/>
            </a:pPr>
            <a:r>
              <a:rPr kumimoji="1" lang="en-US" altLang="zh-CN" dirty="0"/>
              <a:t>			result += </a:t>
            </a:r>
            <a:r>
              <a:rPr kumimoji="1" lang="en-US" altLang="zh-CN" dirty="0" err="1"/>
              <a:t>shape.Area</a:t>
            </a:r>
            <a:r>
              <a:rPr kumimoji="1" lang="en-US" altLang="zh-CN" dirty="0"/>
              <a:t>()</a:t>
            </a:r>
          </a:p>
          <a:p>
            <a:pPr marL="400050" lvl="1" indent="0">
              <a:buNone/>
            </a:pPr>
            <a:r>
              <a:rPr kumimoji="1" lang="en-US" altLang="zh-CN" dirty="0"/>
              <a:t>		}</a:t>
            </a:r>
          </a:p>
          <a:p>
            <a:pPr marL="400050" lvl="1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dirty="0">
                <a:solidFill>
                  <a:srgbClr val="0000FF"/>
                </a:solidFill>
              </a:rPr>
              <a:t>return</a:t>
            </a:r>
            <a:r>
              <a:rPr kumimoji="1" lang="en-US" altLang="zh-CN" dirty="0"/>
              <a:t> result</a:t>
            </a:r>
          </a:p>
          <a:p>
            <a:pPr marL="400050" lvl="1" indent="0">
              <a:buNone/>
            </a:pPr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627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面向对象经典故事：</a:t>
            </a:r>
            <a:r>
              <a:rPr kumimoji="1" lang="en-US" altLang="zh-CN" dirty="0"/>
              <a:t>Shape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如何连接这些组件？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sz="800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area := Area( &amp;</a:t>
            </a:r>
            <a:r>
              <a:rPr kumimoji="1" lang="en-US" altLang="zh-CN" dirty="0" err="1" smtClean="0"/>
              <a:t>Rect</a:t>
            </a:r>
            <a:r>
              <a:rPr kumimoji="1" lang="en-US" altLang="zh-CN" dirty="0" smtClean="0"/>
              <a:t>{w: 20, h: 30}, &amp;Circle{r: 20} )</a:t>
            </a:r>
          </a:p>
          <a:p>
            <a:pPr marL="457200" lvl="1" indent="0">
              <a:buNone/>
            </a:pPr>
            <a:r>
              <a:rPr kumimoji="1" lang="en-US" altLang="zh-CN" dirty="0" err="1" smtClean="0"/>
              <a:t>fmt.Println</a:t>
            </a:r>
            <a:r>
              <a:rPr kumimoji="1" lang="en-US" altLang="zh-CN" dirty="0" smtClean="0"/>
              <a:t>(“area:”, area)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41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Go </a:t>
            </a:r>
            <a:r>
              <a:rPr kumimoji="1" lang="zh-CN" altLang="en-US" dirty="0" smtClean="0"/>
              <a:t>组件的连接是松散耦合的</a:t>
            </a:r>
            <a:r>
              <a:rPr kumimoji="1" lang="en-US" altLang="en-US" dirty="0" smtClean="0"/>
              <a:t>。</a:t>
            </a:r>
            <a:r>
              <a:rPr kumimoji="1" lang="zh-CN" altLang="en-US" dirty="0" smtClean="0"/>
              <a:t>彼此之间有最自然的独立性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Go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组件间的协议由</a:t>
            </a:r>
            <a:r>
              <a:rPr kumimoji="1" lang="en-US" altLang="zh-CN" dirty="0" smtClean="0"/>
              <a:t> interface </a:t>
            </a:r>
            <a:r>
              <a:rPr kumimoji="1" lang="zh-CN" altLang="en-US" dirty="0" smtClean="0"/>
              <a:t>描述，并在编译期进行</a:t>
            </a:r>
            <a:r>
              <a:rPr kumimoji="1" lang="en-US" altLang="zh-CN" smtClean="0"/>
              <a:t> check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5788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强大的组合能力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简单组合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sz="1050" dirty="0"/>
          </a:p>
          <a:p>
            <a:pPr marL="400050" lvl="1" indent="0"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type</a:t>
            </a:r>
            <a:r>
              <a:rPr kumimoji="1" lang="en-US" altLang="zh-CN" dirty="0" smtClean="0"/>
              <a:t> Foo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struct</a:t>
            </a:r>
            <a:r>
              <a:rPr kumimoji="1" lang="en-US" altLang="zh-CN" dirty="0" smtClean="0"/>
              <a:t> {</a:t>
            </a:r>
          </a:p>
          <a:p>
            <a:pPr marL="40005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x</a:t>
            </a:r>
            <a:r>
              <a:rPr kumimoji="1" lang="en-US" altLang="zh-CN" dirty="0"/>
              <a:t>, y </a:t>
            </a:r>
            <a:r>
              <a:rPr kumimoji="1" lang="en-US" altLang="zh-CN" dirty="0" smtClean="0">
                <a:solidFill>
                  <a:srgbClr val="0000FF"/>
                </a:solidFill>
              </a:rPr>
              <a:t>float64</a:t>
            </a:r>
            <a:endParaRPr kumimoji="1" lang="en-US" altLang="zh-CN" dirty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kumimoji="1" lang="en-US" altLang="zh-CN" dirty="0" smtClean="0"/>
              <a:t>		bar Bar</a:t>
            </a:r>
          </a:p>
          <a:p>
            <a:pPr marL="400050" lvl="1" indent="0">
              <a:buNone/>
            </a:pPr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099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强大的组合能力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 smtClean="0"/>
              <a:t>匿名组合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sz="1050" dirty="0"/>
          </a:p>
          <a:p>
            <a:pPr marL="400050" lvl="1" indent="0"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type</a:t>
            </a:r>
            <a:r>
              <a:rPr kumimoji="1" lang="en-US" altLang="zh-CN" dirty="0" smtClean="0"/>
              <a:t> Foo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struct</a:t>
            </a:r>
            <a:r>
              <a:rPr kumimoji="1" lang="en-US" altLang="zh-CN" dirty="0" smtClean="0"/>
              <a:t> {</a:t>
            </a:r>
          </a:p>
          <a:p>
            <a:pPr marL="400050" lvl="1" indent="0">
              <a:buNone/>
            </a:pPr>
            <a:r>
              <a:rPr kumimoji="1" lang="en-US" altLang="zh-CN" dirty="0" smtClean="0"/>
              <a:t>		Bar</a:t>
            </a:r>
          </a:p>
          <a:p>
            <a:pPr marL="400050" lvl="1" indent="0">
              <a:buNone/>
            </a:pPr>
            <a:r>
              <a:rPr kumimoji="1" lang="en-US" altLang="zh-CN" dirty="0" smtClean="0"/>
              <a:t>}</a:t>
            </a:r>
          </a:p>
          <a:p>
            <a:pPr marL="400050" lvl="1" indent="0">
              <a:buNone/>
            </a:pPr>
            <a:endParaRPr kumimoji="1" lang="en-US" altLang="zh-CN" dirty="0" smtClean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type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Foo </a:t>
            </a:r>
            <a:r>
              <a:rPr kumimoji="1" lang="en-US" altLang="zh-CN" dirty="0">
                <a:solidFill>
                  <a:srgbClr val="0000FF"/>
                </a:solidFill>
              </a:rPr>
              <a:t>struct</a:t>
            </a:r>
            <a:r>
              <a:rPr kumimoji="1" lang="en-US" altLang="zh-CN" dirty="0"/>
              <a:t> {</a:t>
            </a:r>
          </a:p>
          <a:p>
            <a:pPr marL="400050" lvl="1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dirty="0" smtClean="0"/>
              <a:t>*Bar</a:t>
            </a:r>
            <a:endParaRPr kumimoji="1" lang="en-US" altLang="zh-CN" dirty="0"/>
          </a:p>
          <a:p>
            <a:pPr marL="400050" lvl="1" indent="0">
              <a:buNone/>
            </a:pPr>
            <a:r>
              <a:rPr kumimoji="1" lang="en-US" altLang="zh-CN" dirty="0" smtClean="0"/>
              <a:t>}</a:t>
            </a:r>
          </a:p>
          <a:p>
            <a:pPr marL="400050" lvl="1" indent="0">
              <a:buNone/>
            </a:pPr>
            <a:endParaRPr kumimoji="1" lang="zh-CN" altLang="en-US" dirty="0"/>
          </a:p>
          <a:p>
            <a:pPr marL="400050" lvl="1" indent="0"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type</a:t>
            </a:r>
            <a:r>
              <a:rPr kumimoji="1" lang="en-US" altLang="zh-CN" dirty="0"/>
              <a:t> Foo </a:t>
            </a:r>
            <a:r>
              <a:rPr kumimoji="1" lang="en-US" altLang="zh-CN" dirty="0">
                <a:solidFill>
                  <a:srgbClr val="0000FF"/>
                </a:solidFill>
              </a:rPr>
              <a:t>struct</a:t>
            </a:r>
            <a:r>
              <a:rPr kumimoji="1" lang="en-US" altLang="zh-CN" dirty="0"/>
              <a:t> {</a:t>
            </a:r>
          </a:p>
          <a:p>
            <a:pPr marL="400050" lvl="1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io.Reader</a:t>
            </a:r>
            <a:endParaRPr kumimoji="1" lang="en-US" altLang="zh-CN" dirty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27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强大的组合能力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0417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zh-CN" dirty="0" err="1" smtClean="0"/>
              <a:t>eg</a:t>
            </a:r>
            <a:r>
              <a:rPr kumimoji="1" lang="en-US" altLang="zh-CN" dirty="0" smtClean="0"/>
              <a:t>. archive</a:t>
            </a:r>
            <a:r>
              <a:rPr kumimoji="1" lang="en-US" altLang="zh-CN" dirty="0"/>
              <a:t>/</a:t>
            </a:r>
            <a:r>
              <a:rPr kumimoji="1" lang="en-US" altLang="zh-CN" dirty="0" err="1" smtClean="0"/>
              <a:t>zip.ReadCloser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sz="2000" dirty="0"/>
          </a:p>
          <a:p>
            <a:pPr marL="400050" lvl="1" indent="0"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type</a:t>
            </a:r>
            <a:r>
              <a:rPr kumimoji="1" lang="en-US" altLang="zh-CN" dirty="0"/>
              <a:t> ﻿</a:t>
            </a:r>
            <a:r>
              <a:rPr kumimoji="1" lang="en-US" altLang="zh-CN" dirty="0" err="1" smtClean="0"/>
              <a:t>ReadCloser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struct</a:t>
            </a:r>
            <a:r>
              <a:rPr kumimoji="1" lang="en-US" altLang="zh-CN" dirty="0" smtClean="0"/>
              <a:t> {</a:t>
            </a:r>
          </a:p>
          <a:p>
            <a:pPr marL="40005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Reader</a:t>
            </a:r>
          </a:p>
          <a:p>
            <a:pPr marL="400050" lvl="1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dirty="0" err="1">
                <a:solidFill>
                  <a:srgbClr val="0000FF"/>
                </a:solidFill>
              </a:rPr>
              <a:t>io.Closer</a:t>
            </a:r>
            <a:endParaRPr kumimoji="1" lang="en-US" altLang="zh-CN" dirty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kumimoji="1" lang="en-US" altLang="zh-CN" dirty="0" smtClean="0"/>
              <a:t>}</a:t>
            </a:r>
          </a:p>
          <a:p>
            <a:pPr marL="400050" lvl="1" indent="0">
              <a:buNone/>
            </a:pPr>
            <a:endParaRPr kumimoji="1" lang="en-US" altLang="zh-CN" sz="1400" dirty="0" smtClean="0"/>
          </a:p>
          <a:p>
            <a:pPr marL="400050" lvl="1" indent="0">
              <a:buNone/>
            </a:pPr>
            <a:r>
              <a:rPr kumimoji="1" lang="en-US" altLang="zh-CN" dirty="0" err="1" smtClean="0">
                <a:solidFill>
                  <a:srgbClr val="0000FF"/>
                </a:solidFill>
              </a:rPr>
              <a:t>func</a:t>
            </a:r>
            <a:r>
              <a:rPr kumimoji="1" lang="en-US" altLang="zh-CN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dirty="0" err="1" smtClean="0"/>
              <a:t>OpenReader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fname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string</a:t>
            </a:r>
            <a:r>
              <a:rPr kumimoji="1" lang="en-US" altLang="zh-CN" dirty="0" smtClean="0"/>
              <a:t>) (*</a:t>
            </a:r>
            <a:r>
              <a:rPr kumimoji="1" lang="en-US" altLang="zh-CN" dirty="0" err="1" smtClean="0"/>
              <a:t>ReadCloser</a:t>
            </a:r>
            <a:r>
              <a:rPr kumimoji="1" lang="en-US" altLang="zh-CN" dirty="0" smtClean="0"/>
              <a:t>, </a:t>
            </a:r>
            <a:r>
              <a:rPr kumimoji="1" lang="en-US" altLang="zh-CN" dirty="0" smtClean="0">
                <a:solidFill>
                  <a:srgbClr val="0000FF"/>
                </a:solidFill>
              </a:rPr>
              <a:t>error</a:t>
            </a:r>
            <a:r>
              <a:rPr kumimoji="1" lang="en-US" altLang="zh-CN" dirty="0" smtClean="0"/>
              <a:t>) {</a:t>
            </a:r>
          </a:p>
          <a:p>
            <a:pPr marL="400050" lvl="1" indent="0">
              <a:buNone/>
            </a:pPr>
            <a:endParaRPr kumimoji="1" lang="en-US" altLang="zh-CN" sz="1500" dirty="0" smtClean="0"/>
          </a:p>
          <a:p>
            <a:pPr marL="40005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f, err := </a:t>
            </a:r>
            <a:r>
              <a:rPr kumimoji="1" lang="en-US" altLang="zh-CN" dirty="0" err="1" smtClean="0"/>
              <a:t>os.Open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fname</a:t>
            </a:r>
            <a:r>
              <a:rPr kumimoji="1" lang="en-US" altLang="zh-CN" dirty="0" smtClean="0"/>
              <a:t>)</a:t>
            </a:r>
          </a:p>
          <a:p>
            <a:pPr marL="40005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  <a:r>
              <a:rPr kumimoji="1" lang="en-US" altLang="zh-CN" dirty="0" smtClean="0">
                <a:solidFill>
                  <a:srgbClr val="0000FF"/>
                </a:solidFill>
              </a:rPr>
              <a:t>if</a:t>
            </a:r>
            <a:r>
              <a:rPr kumimoji="1" lang="en-US" altLang="zh-CN" dirty="0" smtClean="0"/>
              <a:t> err != nil { </a:t>
            </a:r>
            <a:r>
              <a:rPr kumimoji="1" lang="en-US" altLang="zh-CN" dirty="0" smtClean="0">
                <a:solidFill>
                  <a:srgbClr val="0000FF"/>
                </a:solidFill>
              </a:rPr>
              <a:t>return nil</a:t>
            </a:r>
            <a:r>
              <a:rPr kumimoji="1" lang="en-US" altLang="zh-CN" dirty="0" smtClean="0"/>
              <a:t>, err }</a:t>
            </a:r>
          </a:p>
          <a:p>
            <a:pPr marL="400050" lvl="1" indent="0">
              <a:buNone/>
            </a:pPr>
            <a:endParaRPr kumimoji="1" lang="en-US" altLang="zh-CN" sz="1100" dirty="0" smtClean="0"/>
          </a:p>
          <a:p>
            <a:pPr marL="40005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</a:t>
            </a:r>
            <a:r>
              <a:rPr kumimoji="1" lang="de-DE" altLang="zh-CN" dirty="0"/>
              <a:t>﻿</a:t>
            </a:r>
            <a:r>
              <a:rPr kumimoji="1" lang="de-DE" altLang="zh-CN" dirty="0" err="1"/>
              <a:t>fi</a:t>
            </a:r>
            <a:r>
              <a:rPr kumimoji="1" lang="de-DE" altLang="zh-CN" dirty="0"/>
              <a:t>, </a:t>
            </a:r>
            <a:r>
              <a:rPr kumimoji="1" lang="de-DE" altLang="zh-CN" dirty="0" err="1"/>
              <a:t>err</a:t>
            </a:r>
            <a:r>
              <a:rPr kumimoji="1" lang="de-DE" altLang="zh-CN" dirty="0"/>
              <a:t> := </a:t>
            </a:r>
            <a:r>
              <a:rPr kumimoji="1" lang="de-DE" altLang="zh-CN" dirty="0" err="1"/>
              <a:t>f.Stat</a:t>
            </a:r>
            <a:r>
              <a:rPr kumimoji="1" lang="de-DE" altLang="zh-CN" dirty="0"/>
              <a:t>(</a:t>
            </a:r>
            <a:r>
              <a:rPr kumimoji="1" lang="de-DE" altLang="zh-CN" dirty="0" smtClean="0"/>
              <a:t>)</a:t>
            </a:r>
          </a:p>
          <a:p>
            <a:pPr marL="400050" lvl="1" indent="0">
              <a:buNone/>
            </a:pPr>
            <a:r>
              <a:rPr kumimoji="1" lang="de-DE" altLang="zh-CN" dirty="0"/>
              <a:t>	</a:t>
            </a:r>
            <a:r>
              <a:rPr kumimoji="1" lang="de-DE" altLang="zh-CN" dirty="0" smtClean="0"/>
              <a:t>	</a:t>
            </a:r>
            <a:r>
              <a:rPr kumimoji="1" lang="en-US" altLang="zh-CN" dirty="0">
                <a:solidFill>
                  <a:srgbClr val="0000FF"/>
                </a:solidFill>
              </a:rPr>
              <a:t>if</a:t>
            </a:r>
            <a:r>
              <a:rPr kumimoji="1" lang="de-DE" altLang="zh-CN" dirty="0" smtClean="0"/>
              <a:t> </a:t>
            </a:r>
            <a:r>
              <a:rPr kumimoji="1" lang="de-DE" altLang="zh-CN" dirty="0" err="1" smtClean="0"/>
              <a:t>err</a:t>
            </a:r>
            <a:r>
              <a:rPr kumimoji="1" lang="de-DE" altLang="zh-CN" dirty="0" smtClean="0"/>
              <a:t> != </a:t>
            </a:r>
            <a:r>
              <a:rPr kumimoji="1" lang="de-DE" altLang="zh-CN" dirty="0" err="1" smtClean="0"/>
              <a:t>nil</a:t>
            </a:r>
            <a:r>
              <a:rPr kumimoji="1" lang="de-DE" altLang="zh-CN" dirty="0" smtClean="0"/>
              <a:t> { </a:t>
            </a:r>
            <a:r>
              <a:rPr kumimoji="1" lang="de-DE" altLang="zh-CN" dirty="0" err="1" smtClean="0"/>
              <a:t>f.Close</a:t>
            </a:r>
            <a:r>
              <a:rPr kumimoji="1" lang="de-DE" altLang="zh-CN" dirty="0" smtClean="0"/>
              <a:t>(); </a:t>
            </a:r>
            <a:r>
              <a:rPr kumimoji="1" lang="en-US" altLang="zh-CN" dirty="0">
                <a:solidFill>
                  <a:srgbClr val="0000FF"/>
                </a:solidFill>
              </a:rPr>
              <a:t>return nil</a:t>
            </a:r>
            <a:r>
              <a:rPr kumimoji="1" lang="de-DE" altLang="zh-CN" dirty="0" smtClean="0"/>
              <a:t>, </a:t>
            </a:r>
            <a:r>
              <a:rPr kumimoji="1" lang="de-DE" altLang="zh-CN" dirty="0" err="1" smtClean="0"/>
              <a:t>err</a:t>
            </a:r>
            <a:r>
              <a:rPr kumimoji="1" lang="de-DE" altLang="zh-CN" dirty="0" smtClean="0"/>
              <a:t> }</a:t>
            </a:r>
          </a:p>
          <a:p>
            <a:pPr marL="400050" lvl="1" indent="0">
              <a:buNone/>
            </a:pPr>
            <a:endParaRPr kumimoji="1" lang="de-DE" altLang="zh-CN" sz="1100" dirty="0" smtClean="0"/>
          </a:p>
          <a:p>
            <a:pPr marL="400050" lvl="1" indent="0">
              <a:buNone/>
            </a:pPr>
            <a:r>
              <a:rPr kumimoji="1" lang="de-DE" altLang="zh-CN" dirty="0"/>
              <a:t>	</a:t>
            </a:r>
            <a:r>
              <a:rPr kumimoji="1" lang="de-DE" altLang="zh-CN" dirty="0" smtClean="0"/>
              <a:t>	</a:t>
            </a:r>
            <a:r>
              <a:rPr kumimoji="1" lang="de-DE" altLang="zh-CN" dirty="0" err="1" smtClean="0"/>
              <a:t>r</a:t>
            </a:r>
            <a:r>
              <a:rPr kumimoji="1" lang="de-DE" altLang="zh-CN" dirty="0" smtClean="0"/>
              <a:t>, </a:t>
            </a:r>
            <a:r>
              <a:rPr kumimoji="1" lang="de-DE" altLang="zh-CN" dirty="0" err="1" smtClean="0"/>
              <a:t>err</a:t>
            </a:r>
            <a:r>
              <a:rPr kumimoji="1" lang="de-DE" altLang="zh-CN" dirty="0"/>
              <a:t> := ﻿</a:t>
            </a:r>
            <a:r>
              <a:rPr kumimoji="1" lang="de-DE" altLang="zh-CN" dirty="0" err="1" smtClean="0"/>
              <a:t>NewReader</a:t>
            </a:r>
            <a:r>
              <a:rPr kumimoji="1" lang="de-DE" altLang="zh-CN" dirty="0" smtClean="0"/>
              <a:t>(f, </a:t>
            </a:r>
            <a:r>
              <a:rPr kumimoji="1" lang="de-DE" altLang="zh-CN" dirty="0" err="1" smtClean="0"/>
              <a:t>fi.Size</a:t>
            </a:r>
            <a:r>
              <a:rPr kumimoji="1" lang="de-DE" altLang="zh-CN" dirty="0" smtClean="0"/>
              <a:t>())</a:t>
            </a:r>
          </a:p>
          <a:p>
            <a:pPr marL="400050" lvl="1" indent="0">
              <a:buNone/>
            </a:pPr>
            <a:r>
              <a:rPr kumimoji="1" lang="de-DE" altLang="zh-CN" dirty="0"/>
              <a:t>	</a:t>
            </a:r>
            <a:r>
              <a:rPr kumimoji="1" lang="de-DE" altLang="zh-CN" dirty="0" smtClean="0"/>
              <a:t>	</a:t>
            </a:r>
            <a:r>
              <a:rPr kumimoji="1" lang="en-US" altLang="zh-CN" dirty="0">
                <a:solidFill>
                  <a:srgbClr val="0000FF"/>
                </a:solidFill>
              </a:rPr>
              <a:t>if</a:t>
            </a:r>
            <a:r>
              <a:rPr kumimoji="1" lang="de-DE" altLang="zh-CN" dirty="0" smtClean="0"/>
              <a:t> </a:t>
            </a:r>
            <a:r>
              <a:rPr kumimoji="1" lang="de-DE" altLang="zh-CN" dirty="0" err="1" smtClean="0"/>
              <a:t>err</a:t>
            </a:r>
            <a:r>
              <a:rPr kumimoji="1" lang="de-DE" altLang="zh-CN" dirty="0" smtClean="0"/>
              <a:t> != </a:t>
            </a:r>
            <a:r>
              <a:rPr kumimoji="1" lang="de-DE" altLang="zh-CN" dirty="0" err="1" smtClean="0"/>
              <a:t>nil</a:t>
            </a:r>
            <a:r>
              <a:rPr kumimoji="1" lang="de-DE" altLang="zh-CN" dirty="0" smtClean="0"/>
              <a:t> { </a:t>
            </a:r>
            <a:r>
              <a:rPr kumimoji="1" lang="de-DE" altLang="zh-CN" dirty="0" err="1" smtClean="0"/>
              <a:t>f.Close</a:t>
            </a:r>
            <a:r>
              <a:rPr kumimoji="1" lang="de-DE" altLang="zh-CN" dirty="0" smtClean="0"/>
              <a:t>(); </a:t>
            </a:r>
            <a:r>
              <a:rPr kumimoji="1" lang="en-US" altLang="zh-CN" dirty="0">
                <a:solidFill>
                  <a:srgbClr val="0000FF"/>
                </a:solidFill>
              </a:rPr>
              <a:t>return nil</a:t>
            </a:r>
            <a:r>
              <a:rPr kumimoji="1" lang="de-DE" altLang="zh-CN" dirty="0" smtClean="0"/>
              <a:t>, </a:t>
            </a:r>
            <a:r>
              <a:rPr kumimoji="1" lang="de-DE" altLang="zh-CN" dirty="0" err="1" smtClean="0"/>
              <a:t>err</a:t>
            </a:r>
            <a:r>
              <a:rPr kumimoji="1" lang="de-DE" altLang="zh-CN" dirty="0" smtClean="0"/>
              <a:t> }</a:t>
            </a:r>
          </a:p>
          <a:p>
            <a:pPr marL="400050" lvl="1" indent="0">
              <a:buNone/>
            </a:pPr>
            <a:endParaRPr kumimoji="1" lang="de-DE" altLang="zh-CN" sz="1300" dirty="0" smtClean="0"/>
          </a:p>
          <a:p>
            <a:pPr marL="400050" lvl="1" indent="0">
              <a:buNone/>
            </a:pPr>
            <a:r>
              <a:rPr kumimoji="1" lang="de-DE" altLang="zh-CN" dirty="0"/>
              <a:t>	</a:t>
            </a:r>
            <a:r>
              <a:rPr kumimoji="1" lang="de-DE" altLang="zh-CN" dirty="0" smtClean="0"/>
              <a:t>	</a:t>
            </a:r>
            <a:r>
              <a:rPr kumimoji="1" lang="de-DE" altLang="zh-CN" dirty="0" err="1" smtClean="0"/>
              <a:t>return</a:t>
            </a:r>
            <a:r>
              <a:rPr kumimoji="1" lang="de-DE" altLang="zh-CN" dirty="0" smtClean="0"/>
              <a:t> &amp;</a:t>
            </a:r>
            <a:r>
              <a:rPr kumimoji="1" lang="en-US" altLang="zh-CN" dirty="0" err="1" smtClean="0"/>
              <a:t>ReadCloser</a:t>
            </a:r>
            <a:r>
              <a:rPr kumimoji="1" lang="en-US" altLang="zh-CN" dirty="0" smtClean="0"/>
              <a:t>{*r, f}, </a:t>
            </a:r>
            <a:r>
              <a:rPr kumimoji="1" lang="en-US" altLang="zh-CN" dirty="0" smtClean="0">
                <a:solidFill>
                  <a:srgbClr val="0000FF"/>
                </a:solidFill>
              </a:rPr>
              <a:t>nil</a:t>
            </a:r>
          </a:p>
          <a:p>
            <a:pPr marL="400050" lvl="1" indent="0">
              <a:buNone/>
            </a:pPr>
            <a:r>
              <a:rPr kumimoji="1" lang="en-US" altLang="zh-CN" dirty="0"/>
              <a:t>}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16106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联想：</a:t>
            </a:r>
            <a:r>
              <a:rPr kumimoji="1" lang="en-US" altLang="zh-CN" dirty="0" smtClean="0"/>
              <a:t>Windows COM </a:t>
            </a:r>
            <a:r>
              <a:rPr kumimoji="1" lang="zh-CN" altLang="en-US" dirty="0" smtClean="0"/>
              <a:t>编程思想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QueryInterface</a:t>
            </a:r>
            <a:endParaRPr kumimoji="1" lang="en-US" altLang="zh-CN" dirty="0" smtClean="0"/>
          </a:p>
          <a:p>
            <a:r>
              <a:rPr kumimoji="1" lang="zh-CN" altLang="en-US" dirty="0" smtClean="0"/>
              <a:t>聚合</a:t>
            </a:r>
            <a:endParaRPr kumimoji="1" lang="en-US" altLang="zh-CN" dirty="0" smtClean="0"/>
          </a:p>
          <a:p>
            <a:r>
              <a:rPr kumimoji="1" lang="zh-CN" altLang="en-US" dirty="0" smtClean="0"/>
              <a:t>盲目聚合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36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Go </a:t>
            </a:r>
            <a:r>
              <a:rPr kumimoji="1" lang="zh-CN" altLang="en-US" dirty="0" smtClean="0"/>
              <a:t>语言的编程范式？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660312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/>
                        <a:t>范式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Y/N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过程式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面向对象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面向消息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 (</a:t>
                      </a:r>
                      <a:r>
                        <a:rPr lang="zh-CN" altLang="en-US" dirty="0" smtClean="0"/>
                        <a:t>支持但不纯粹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函数式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 (</a:t>
                      </a:r>
                      <a:r>
                        <a:rPr lang="zh-CN" altLang="en-US" dirty="0" smtClean="0"/>
                        <a:t>支持但不纯粹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圆角矩形标注 4"/>
          <p:cNvSpPr/>
          <p:nvPr/>
        </p:nvSpPr>
        <p:spPr>
          <a:xfrm>
            <a:off x="2250637" y="4049096"/>
            <a:ext cx="3734298" cy="1433532"/>
          </a:xfrm>
          <a:prstGeom prst="wedgeRoundRectCallout">
            <a:avLst>
              <a:gd name="adj1" fmla="val -47662"/>
              <a:gd name="adj2" fmla="val -7313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无门派的语言：和</a:t>
            </a:r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类似，</a:t>
            </a:r>
            <a:r>
              <a:rPr kumimoji="1" lang="en-US" altLang="zh-CN" dirty="0" smtClean="0"/>
              <a:t>Go</a:t>
            </a:r>
            <a:r>
              <a:rPr kumimoji="1" lang="zh-CN" altLang="en-US" dirty="0" smtClean="0"/>
              <a:t>语言是多范式的语言，并没有遵循特定的流派。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807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不支持继承，却胜过继承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不是</a:t>
            </a:r>
            <a:r>
              <a:rPr kumimoji="1" lang="en-US" altLang="zh-CN" dirty="0" smtClean="0"/>
              <a:t> COM</a:t>
            </a:r>
            <a:r>
              <a:rPr kumimoji="1" lang="zh-CN" altLang="en-US" dirty="0" smtClean="0"/>
              <a:t>，但更胜</a:t>
            </a:r>
            <a:r>
              <a:rPr kumimoji="1" lang="en-US" altLang="zh-CN" dirty="0" smtClean="0"/>
              <a:t> COM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932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Go </a:t>
            </a:r>
            <a:r>
              <a:rPr kumimoji="1" lang="zh-CN" altLang="en-US" dirty="0" smtClean="0"/>
              <a:t>不支持的编程范式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虚函数重载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典型案例：</a:t>
            </a:r>
            <a:r>
              <a:rPr kumimoji="1" lang="en-US" altLang="zh-CN" dirty="0" smtClean="0"/>
              <a:t>MFC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sz="900" dirty="0" smtClean="0"/>
          </a:p>
          <a:p>
            <a:pPr marL="457200" lvl="1" indent="0"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class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MyDialog</a:t>
            </a:r>
            <a:r>
              <a:rPr kumimoji="1" lang="en-US" altLang="zh-CN" dirty="0" smtClean="0"/>
              <a:t> : </a:t>
            </a:r>
            <a:r>
              <a:rPr kumimoji="1" lang="en-US" altLang="zh-CN" dirty="0" smtClean="0">
                <a:solidFill>
                  <a:srgbClr val="0000FF"/>
                </a:solidFill>
              </a:rPr>
              <a:t>public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CDialog</a:t>
            </a:r>
            <a:r>
              <a:rPr kumimoji="1" lang="en-US" altLang="zh-CN" dirty="0" smtClean="0"/>
              <a:t> {</a:t>
            </a:r>
          </a:p>
          <a:p>
            <a:pPr marL="457200" lvl="1" indent="0">
              <a:buNone/>
            </a:pPr>
            <a:r>
              <a:rPr kumimoji="1" lang="en-US" altLang="zh-CN" dirty="0" smtClean="0">
                <a:solidFill>
                  <a:srgbClr val="0000FF"/>
                </a:solidFill>
              </a:rPr>
              <a:t>public</a:t>
            </a:r>
            <a:r>
              <a:rPr kumimoji="1" lang="en-US" altLang="zh-CN" dirty="0" smtClean="0"/>
              <a:t>:</a:t>
            </a:r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>
                <a:solidFill>
                  <a:srgbClr val="0000FF"/>
                </a:solidFill>
              </a:rPr>
              <a:t>void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OnInitDialog</a:t>
            </a:r>
            <a:r>
              <a:rPr kumimoji="1" lang="en-US" altLang="zh-CN" dirty="0" smtClean="0"/>
              <a:t>() { ... }</a:t>
            </a:r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>
                <a:solidFill>
                  <a:srgbClr val="0000FF"/>
                </a:solidFill>
              </a:rPr>
              <a:t>void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OnDestroy</a:t>
            </a:r>
            <a:r>
              <a:rPr kumimoji="1" lang="en-US" altLang="zh-CN" dirty="0" smtClean="0"/>
              <a:t>() { ... }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0571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 not </a:t>
            </a:r>
            <a:r>
              <a:rPr kumimoji="1" lang="zh-CN" altLang="en-US" dirty="0" smtClean="0"/>
              <a:t>虚函数重载？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违背了连接与组合的编程范式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虚</a:t>
            </a:r>
            <a:r>
              <a:rPr kumimoji="1" lang="zh-CN" altLang="en-US" dirty="0" smtClean="0"/>
              <a:t>函数重载将算法与环境抽象的代码揉在一起，加深了系统的耦合。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950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推荐做法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462" y="1600200"/>
            <a:ext cx="4304956" cy="4525963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如果环境是稳定的：</a:t>
            </a:r>
            <a:endParaRPr kumimoji="1" lang="en-US" altLang="zh-CN" sz="1800" dirty="0"/>
          </a:p>
          <a:p>
            <a:pPr marL="400050" lvl="1" indent="0">
              <a:buNone/>
            </a:pPr>
            <a:endParaRPr kumimoji="1" lang="en-US" altLang="zh-CN" sz="700" dirty="0" smtClean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kumimoji="1" lang="en-US" altLang="zh-CN" sz="1600" dirty="0" smtClean="0">
                <a:solidFill>
                  <a:srgbClr val="0000FF"/>
                </a:solidFill>
              </a:rPr>
              <a:t>type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 err="1" smtClean="0"/>
              <a:t>DialogEvent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interface</a:t>
            </a:r>
            <a:r>
              <a:rPr kumimoji="1" lang="en-US" altLang="zh-CN" sz="1600" dirty="0" smtClean="0"/>
              <a:t> {</a:t>
            </a:r>
          </a:p>
          <a:p>
            <a:pPr marL="400050" lvl="1" indent="0">
              <a:buNone/>
            </a:pPr>
            <a:r>
              <a:rPr kumimoji="1" lang="en-US" altLang="zh-CN" sz="1600" dirty="0"/>
              <a:t>	</a:t>
            </a:r>
            <a:r>
              <a:rPr kumimoji="1" lang="en-US" altLang="zh-CN" sz="1600" dirty="0" smtClean="0"/>
              <a:t>	</a:t>
            </a:r>
            <a:r>
              <a:rPr kumimoji="1" lang="en-US" altLang="zh-CN" sz="1600" dirty="0" err="1" smtClean="0"/>
              <a:t>OnInitDialog</a:t>
            </a:r>
            <a:r>
              <a:rPr kumimoji="1" lang="en-US" altLang="zh-CN" sz="1600" dirty="0" smtClean="0"/>
              <a:t>()</a:t>
            </a:r>
          </a:p>
          <a:p>
            <a:pPr marL="400050" lvl="1" indent="0">
              <a:buNone/>
            </a:pPr>
            <a:r>
              <a:rPr kumimoji="1" lang="en-US" altLang="zh-CN" sz="1600" dirty="0"/>
              <a:t>	</a:t>
            </a:r>
            <a:r>
              <a:rPr kumimoji="1" lang="en-US" altLang="zh-CN" sz="1600" dirty="0" smtClean="0"/>
              <a:t>	</a:t>
            </a:r>
            <a:r>
              <a:rPr kumimoji="1" lang="en-US" altLang="zh-CN" sz="1600" dirty="0" err="1" smtClean="0"/>
              <a:t>OnDestroy</a:t>
            </a:r>
            <a:r>
              <a:rPr kumimoji="1" lang="en-US" altLang="zh-CN" sz="1600" dirty="0" smtClean="0"/>
              <a:t>()</a:t>
            </a:r>
          </a:p>
          <a:p>
            <a:pPr marL="400050" lvl="1" indent="0">
              <a:buNone/>
            </a:pPr>
            <a:r>
              <a:rPr kumimoji="1" lang="en-US" altLang="zh-CN" sz="1600" dirty="0" smtClean="0"/>
              <a:t>}</a:t>
            </a:r>
          </a:p>
          <a:p>
            <a:pPr marL="400050" lvl="1" indent="0">
              <a:buNone/>
            </a:pPr>
            <a:endParaRPr kumimoji="1" lang="en-US" altLang="zh-CN" sz="600" dirty="0" smtClean="0"/>
          </a:p>
          <a:p>
            <a:pPr marL="400050" lvl="1" indent="0">
              <a:buNone/>
            </a:pPr>
            <a:r>
              <a:rPr kumimoji="1" lang="en-US" altLang="zh-CN" sz="1600" dirty="0" smtClean="0">
                <a:solidFill>
                  <a:srgbClr val="0000FF"/>
                </a:solidFill>
              </a:rPr>
              <a:t>type</a:t>
            </a:r>
            <a:r>
              <a:rPr kumimoji="1" lang="en-US" altLang="zh-CN" sz="1600" dirty="0" smtClean="0"/>
              <a:t> Dialog 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struct</a:t>
            </a:r>
            <a:r>
              <a:rPr kumimoji="1" lang="en-US" altLang="zh-CN" sz="1600" dirty="0" smtClean="0"/>
              <a:t> {</a:t>
            </a:r>
          </a:p>
          <a:p>
            <a:pPr marL="400050" lvl="1" indent="0">
              <a:buNone/>
            </a:pPr>
            <a:r>
              <a:rPr kumimoji="1" lang="en-US" altLang="zh-CN" sz="1600" dirty="0"/>
              <a:t>	</a:t>
            </a:r>
            <a:r>
              <a:rPr kumimoji="1" lang="en-US" altLang="zh-CN" sz="1600" dirty="0" smtClean="0"/>
              <a:t>	...</a:t>
            </a:r>
          </a:p>
          <a:p>
            <a:pPr marL="400050" lvl="1" indent="0">
              <a:buNone/>
            </a:pPr>
            <a:r>
              <a:rPr kumimoji="1" lang="en-US" altLang="zh-CN" sz="1600" dirty="0"/>
              <a:t>	</a:t>
            </a:r>
            <a:r>
              <a:rPr kumimoji="1" lang="en-US" altLang="zh-CN" sz="1600" dirty="0" smtClean="0"/>
              <a:t>	</a:t>
            </a:r>
            <a:r>
              <a:rPr kumimoji="1" lang="en-US" altLang="zh-CN" sz="1600" dirty="0" err="1"/>
              <a:t>DialogEvent</a:t>
            </a:r>
            <a:endParaRPr kumimoji="1" lang="en-US" altLang="zh-CN" sz="1600" dirty="0" smtClean="0"/>
          </a:p>
          <a:p>
            <a:pPr marL="400050" lvl="1" indent="0">
              <a:buNone/>
            </a:pPr>
            <a:r>
              <a:rPr kumimoji="1" lang="en-US" altLang="zh-CN" sz="1600" dirty="0" smtClean="0"/>
              <a:t>}</a:t>
            </a:r>
          </a:p>
          <a:p>
            <a:pPr marL="400050" lvl="1" indent="0">
              <a:buNone/>
            </a:pPr>
            <a:endParaRPr kumimoji="1" lang="en-US" altLang="zh-CN" sz="1000" dirty="0" smtClean="0"/>
          </a:p>
          <a:p>
            <a:pPr marL="400050" lvl="1" indent="0">
              <a:buNone/>
            </a:pPr>
            <a:r>
              <a:rPr kumimoji="1" lang="en-US" altLang="zh-CN" sz="1600" dirty="0" err="1" smtClean="0">
                <a:solidFill>
                  <a:srgbClr val="0000FF"/>
                </a:solidFill>
              </a:rPr>
              <a:t>func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sz="1600" dirty="0" err="1" smtClean="0"/>
              <a:t>NewDialog</a:t>
            </a:r>
            <a:r>
              <a:rPr kumimoji="1" lang="en-US" altLang="zh-CN" sz="1600" dirty="0" smtClean="0"/>
              <a:t>(event </a:t>
            </a:r>
            <a:r>
              <a:rPr kumimoji="1" lang="en-US" altLang="zh-CN" sz="1600" dirty="0" err="1" smtClean="0"/>
              <a:t>DialogEvent</a:t>
            </a:r>
            <a:r>
              <a:rPr kumimoji="1" lang="en-US" altLang="zh-CN" sz="1600" dirty="0" smtClean="0"/>
              <a:t>) </a:t>
            </a:r>
            <a:r>
              <a:rPr kumimoji="1" lang="en-US" altLang="zh-CN" sz="1600" dirty="0"/>
              <a:t>*</a:t>
            </a:r>
            <a:r>
              <a:rPr kumimoji="1" lang="en-US" altLang="zh-CN" sz="1600" dirty="0" smtClean="0"/>
              <a:t>Dialog {</a:t>
            </a:r>
          </a:p>
          <a:p>
            <a:pPr marL="400050" lvl="1" indent="0">
              <a:buNone/>
            </a:pPr>
            <a:r>
              <a:rPr kumimoji="1" lang="en-US" altLang="zh-CN" sz="1600" dirty="0" smtClean="0"/>
              <a:t>		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sz="1600" dirty="0" smtClean="0"/>
              <a:t> &amp;Dialog{..., event}</a:t>
            </a:r>
          </a:p>
          <a:p>
            <a:pPr marL="400050" lvl="1" indent="0">
              <a:buNone/>
            </a:pPr>
            <a:r>
              <a:rPr kumimoji="1" lang="en-US" altLang="zh-CN" sz="1600" dirty="0" smtClean="0"/>
              <a:t>}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99360" y="1997094"/>
            <a:ext cx="4304956" cy="412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/>
              <a:buNone/>
            </a:pPr>
            <a:r>
              <a:rPr kumimoji="1" lang="en-US" altLang="zh-CN" sz="1600" dirty="0" smtClean="0">
                <a:solidFill>
                  <a:srgbClr val="0000FF"/>
                </a:solidFill>
              </a:rPr>
              <a:t>type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 err="1" smtClean="0"/>
              <a:t>MyDlgEvent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struct</a:t>
            </a:r>
            <a:r>
              <a:rPr kumimoji="1" lang="en-US" altLang="zh-CN" sz="1600" dirty="0" smtClean="0"/>
              <a:t> {</a:t>
            </a:r>
          </a:p>
          <a:p>
            <a:pPr marL="400050" lvl="1" indent="0">
              <a:buFont typeface="Arial"/>
              <a:buNone/>
            </a:pPr>
            <a:r>
              <a:rPr kumimoji="1" lang="en-US" altLang="zh-CN" sz="1600" dirty="0"/>
              <a:t>	</a:t>
            </a:r>
            <a:r>
              <a:rPr kumimoji="1" lang="en-US" altLang="zh-CN" sz="1600" dirty="0" smtClean="0"/>
              <a:t>	...</a:t>
            </a:r>
          </a:p>
          <a:p>
            <a:pPr marL="400050" lvl="1" indent="0">
              <a:buFont typeface="Arial"/>
              <a:buNone/>
            </a:pPr>
            <a:r>
              <a:rPr kumimoji="1" lang="en-US" altLang="zh-CN" sz="1600" dirty="0" smtClean="0"/>
              <a:t>}</a:t>
            </a:r>
          </a:p>
          <a:p>
            <a:pPr marL="400050" lvl="1" indent="0">
              <a:buFont typeface="Arial"/>
              <a:buNone/>
            </a:pPr>
            <a:endParaRPr kumimoji="1" lang="en-US" altLang="zh-CN" sz="600" dirty="0" smtClean="0"/>
          </a:p>
          <a:p>
            <a:pPr marL="400050" lvl="1" indent="0">
              <a:buFont typeface="Arial"/>
              <a:buNone/>
            </a:pPr>
            <a:r>
              <a:rPr kumimoji="1" lang="en-US" altLang="zh-CN" sz="1600" dirty="0" err="1" smtClean="0">
                <a:solidFill>
                  <a:srgbClr val="0000FF"/>
                </a:solidFill>
              </a:rPr>
              <a:t>func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sz="1600" dirty="0" smtClean="0"/>
              <a:t>(this *</a:t>
            </a:r>
            <a:r>
              <a:rPr kumimoji="1" lang="en-US" altLang="zh-CN" sz="1600" dirty="0" err="1" smtClean="0"/>
              <a:t>MyDlgEvent</a:t>
            </a:r>
            <a:r>
              <a:rPr kumimoji="1" lang="en-US" altLang="zh-CN" sz="1600" dirty="0" smtClean="0"/>
              <a:t>) </a:t>
            </a:r>
            <a:r>
              <a:rPr kumimoji="1" lang="en-US" altLang="zh-CN" sz="1600" dirty="0" err="1" smtClean="0"/>
              <a:t>OnInitDialog</a:t>
            </a:r>
            <a:r>
              <a:rPr kumimoji="1" lang="en-US" altLang="zh-CN" sz="1600" dirty="0" smtClean="0"/>
              <a:t>() { ... }</a:t>
            </a:r>
          </a:p>
          <a:p>
            <a:pPr marL="400050" lvl="1" indent="0">
              <a:buFont typeface="Arial"/>
              <a:buNone/>
            </a:pPr>
            <a:r>
              <a:rPr kumimoji="1" lang="en-US" altLang="zh-CN" sz="1600" dirty="0" err="1" smtClean="0">
                <a:solidFill>
                  <a:srgbClr val="0000FF"/>
                </a:solidFill>
              </a:rPr>
              <a:t>func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sz="1600" dirty="0" smtClean="0"/>
              <a:t>(this *</a:t>
            </a:r>
            <a:r>
              <a:rPr kumimoji="1" lang="en-US" altLang="zh-CN" sz="1600" dirty="0" err="1" smtClean="0"/>
              <a:t>MyDlgEvent</a:t>
            </a:r>
            <a:r>
              <a:rPr kumimoji="1" lang="en-US" altLang="zh-CN" sz="1600" dirty="0" smtClean="0"/>
              <a:t>) </a:t>
            </a:r>
            <a:r>
              <a:rPr kumimoji="1" lang="en-US" altLang="zh-CN" sz="1600" dirty="0" err="1" smtClean="0"/>
              <a:t>OnDestroy</a:t>
            </a:r>
            <a:r>
              <a:rPr kumimoji="1" lang="en-US" altLang="zh-CN" sz="1600" dirty="0" smtClean="0"/>
              <a:t>() { ... }</a:t>
            </a:r>
          </a:p>
          <a:p>
            <a:pPr marL="400050" lvl="1" indent="0">
              <a:buFont typeface="Arial"/>
              <a:buNone/>
            </a:pPr>
            <a:endParaRPr kumimoji="1" lang="en-US" altLang="zh-CN" sz="1600" dirty="0"/>
          </a:p>
          <a:p>
            <a:pPr marL="400050" lvl="1" indent="0">
              <a:buFont typeface="Arial"/>
              <a:buNone/>
            </a:pPr>
            <a:r>
              <a:rPr kumimoji="1" lang="en-US" altLang="zh-CN" sz="1600" dirty="0" err="1" smtClean="0">
                <a:solidFill>
                  <a:srgbClr val="0000FF"/>
                </a:solidFill>
              </a:rPr>
              <a:t>func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sz="1600" dirty="0" err="1" smtClean="0"/>
              <a:t>NewMyDialog</a:t>
            </a:r>
            <a:r>
              <a:rPr kumimoji="1" lang="en-US" altLang="zh-CN" sz="1600" dirty="0" smtClean="0"/>
              <a:t>() *Dialog {</a:t>
            </a:r>
          </a:p>
          <a:p>
            <a:pPr marL="400050" lvl="1" indent="0">
              <a:buFont typeface="Arial"/>
              <a:buNone/>
            </a:pPr>
            <a:r>
              <a:rPr kumimoji="1" lang="en-US" altLang="zh-CN" sz="1600" dirty="0" smtClean="0"/>
              <a:t>		event := &amp;</a:t>
            </a:r>
            <a:r>
              <a:rPr kumimoji="1" lang="en-US" altLang="zh-CN" sz="1600" dirty="0" err="1" smtClean="0"/>
              <a:t>MyDlgEvent</a:t>
            </a:r>
            <a:r>
              <a:rPr kumimoji="1" lang="en-US" altLang="zh-CN" sz="1600" dirty="0" smtClean="0"/>
              <a:t>{...}</a:t>
            </a:r>
          </a:p>
          <a:p>
            <a:pPr marL="400050" lvl="1" indent="0">
              <a:buFont typeface="Arial"/>
              <a:buNone/>
            </a:pPr>
            <a:r>
              <a:rPr kumimoji="1" lang="en-US" altLang="zh-CN" sz="1600" dirty="0"/>
              <a:t>	</a:t>
            </a:r>
            <a:r>
              <a:rPr kumimoji="1" lang="en-US" altLang="zh-CN" sz="1600" dirty="0" smtClean="0"/>
              <a:t>	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 err="1" smtClean="0"/>
              <a:t>NewDialog</a:t>
            </a:r>
            <a:r>
              <a:rPr kumimoji="1" lang="en-US" altLang="zh-CN" sz="1600" dirty="0" smtClean="0"/>
              <a:t>(event)</a:t>
            </a:r>
          </a:p>
          <a:p>
            <a:pPr marL="400050" lvl="1" indent="0">
              <a:buFont typeface="Arial"/>
              <a:buNone/>
            </a:pPr>
            <a:r>
              <a:rPr kumimoji="1" lang="en-US" altLang="zh-CN" sz="1600" dirty="0"/>
              <a:t>}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4227458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推荐做法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9174"/>
          </a:xfrm>
        </p:spPr>
        <p:txBody>
          <a:bodyPr>
            <a:noAutofit/>
          </a:bodyPr>
          <a:lstStyle/>
          <a:p>
            <a:r>
              <a:rPr kumimoji="1" lang="zh-CN" altLang="en-US" sz="2000" dirty="0"/>
              <a:t>如果环境</a:t>
            </a:r>
            <a:r>
              <a:rPr kumimoji="1" lang="zh-CN" altLang="en-US" sz="2000" dirty="0" smtClean="0"/>
              <a:t>是不稳</a:t>
            </a:r>
            <a:r>
              <a:rPr kumimoji="1" lang="zh-CN" altLang="en-US" sz="2000" dirty="0"/>
              <a:t>定的</a:t>
            </a:r>
            <a:r>
              <a:rPr kumimoji="1" lang="zh-CN" altLang="en-US" sz="2000" dirty="0" smtClean="0"/>
              <a:t>：</a:t>
            </a: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sz="200" dirty="0"/>
          </a:p>
          <a:p>
            <a:pPr marL="0" indent="0">
              <a:buNone/>
            </a:pPr>
            <a:r>
              <a:rPr kumimoji="1" lang="en-US" altLang="zh-CN" sz="2000" dirty="0" smtClean="0"/>
              <a:t>	</a:t>
            </a:r>
            <a:r>
              <a:rPr kumimoji="1" lang="en-US" altLang="zh-CN" sz="2000" dirty="0" smtClean="0">
                <a:solidFill>
                  <a:srgbClr val="0000FF"/>
                </a:solidFill>
              </a:rPr>
              <a:t>type</a:t>
            </a:r>
            <a:r>
              <a:rPr kumimoji="1" lang="en-US" altLang="zh-CN" sz="2000" dirty="0" smtClean="0"/>
              <a:t> Dialog </a:t>
            </a:r>
            <a:r>
              <a:rPr kumimoji="1" lang="en-US" altLang="zh-CN" sz="2000" dirty="0" smtClean="0">
                <a:solidFill>
                  <a:srgbClr val="0000FF"/>
                </a:solidFill>
              </a:rPr>
              <a:t>struct</a:t>
            </a:r>
            <a:r>
              <a:rPr kumimoji="1" lang="en-US" altLang="zh-CN" sz="2000" dirty="0" smtClean="0"/>
              <a:t> { ... }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err="1" smtClean="0">
                <a:solidFill>
                  <a:srgbClr val="0000FF"/>
                </a:solidFill>
              </a:rPr>
              <a:t>func</a:t>
            </a:r>
            <a:r>
              <a:rPr kumimoji="1" lang="en-US" altLang="zh-CN" sz="2000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sz="2000" dirty="0" smtClean="0"/>
              <a:t>(this *Dialog) Bind(</a:t>
            </a:r>
            <a:r>
              <a:rPr kumimoji="1" lang="en-US" altLang="zh-CN" sz="2000" dirty="0" err="1" smtClean="0"/>
              <a:t>eventName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</a:rPr>
              <a:t>string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eventAction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>
                <a:solidFill>
                  <a:srgbClr val="0000FF"/>
                </a:solidFill>
              </a:rPr>
              <a:t>func</a:t>
            </a:r>
            <a:r>
              <a:rPr kumimoji="1" lang="en-US" altLang="zh-CN" sz="2000" dirty="0" smtClean="0">
                <a:solidFill>
                  <a:srgbClr val="0000FF"/>
                </a:solidFill>
              </a:rPr>
              <a:t>()</a:t>
            </a:r>
            <a:r>
              <a:rPr kumimoji="1" lang="en-US" altLang="zh-CN" sz="2000" dirty="0" smtClean="0"/>
              <a:t>) { ... }</a:t>
            </a:r>
          </a:p>
          <a:p>
            <a:pPr marL="0" indent="0">
              <a:buNone/>
            </a:pPr>
            <a:endParaRPr kumimoji="1" lang="en-US" altLang="zh-CN" sz="500" dirty="0" smtClean="0"/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>
                <a:solidFill>
                  <a:srgbClr val="0000FF"/>
                </a:solidFill>
              </a:rPr>
              <a:t>type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MyDialog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</a:rPr>
              <a:t>struct</a:t>
            </a:r>
            <a:r>
              <a:rPr kumimoji="1" lang="en-US" altLang="zh-CN" sz="2000" dirty="0" smtClean="0"/>
              <a:t> {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	Dialog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}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err="1" smtClean="0">
                <a:solidFill>
                  <a:srgbClr val="0000FF"/>
                </a:solidFill>
              </a:rPr>
              <a:t>func</a:t>
            </a:r>
            <a:r>
              <a:rPr kumimoji="1" lang="en-US" altLang="zh-CN" sz="2000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sz="2000" dirty="0" err="1" smtClean="0"/>
              <a:t>NewMyDialog</a:t>
            </a:r>
            <a:r>
              <a:rPr kumimoji="1" lang="en-US" altLang="zh-CN" sz="2000" dirty="0" smtClean="0"/>
              <a:t>() *</a:t>
            </a:r>
            <a:r>
              <a:rPr kumimoji="1" lang="en-US" altLang="zh-CN" sz="2000" dirty="0" err="1" smtClean="0"/>
              <a:t>MyDialog</a:t>
            </a:r>
            <a:r>
              <a:rPr kumimoji="1" lang="en-US" altLang="zh-CN" sz="2000" dirty="0" smtClean="0"/>
              <a:t> {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	</a:t>
            </a:r>
            <a:r>
              <a:rPr kumimoji="1" lang="en-US" altLang="zh-CN" sz="2000" dirty="0" err="1" smtClean="0"/>
              <a:t>dlg</a:t>
            </a:r>
            <a:r>
              <a:rPr kumimoji="1" lang="en-US" altLang="zh-CN" sz="2000" dirty="0" smtClean="0"/>
              <a:t> = </a:t>
            </a:r>
            <a:r>
              <a:rPr kumimoji="1" lang="en-US" altLang="zh-CN" sz="2000" dirty="0" smtClean="0">
                <a:solidFill>
                  <a:srgbClr val="0000FF"/>
                </a:solidFill>
              </a:rPr>
              <a:t>new</a:t>
            </a:r>
            <a:r>
              <a:rPr kumimoji="1" lang="en-US" altLang="zh-CN" sz="2000" dirty="0" smtClean="0"/>
              <a:t>(</a:t>
            </a:r>
            <a:r>
              <a:rPr kumimoji="1" lang="en-US" altLang="zh-CN" sz="2000" dirty="0" err="1" smtClean="0"/>
              <a:t>MyDialog</a:t>
            </a:r>
            <a:r>
              <a:rPr kumimoji="1" lang="en-US" altLang="zh-CN" sz="2000" dirty="0" smtClean="0"/>
              <a:t>)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	</a:t>
            </a:r>
            <a:r>
              <a:rPr kumimoji="1" lang="en-US" altLang="zh-CN" sz="2000" dirty="0" err="1" smtClean="0"/>
              <a:t>dlg.Bind</a:t>
            </a:r>
            <a:r>
              <a:rPr kumimoji="1" lang="en-US" altLang="zh-CN" sz="2000" dirty="0" smtClean="0"/>
              <a:t>(“</a:t>
            </a:r>
            <a:r>
              <a:rPr kumimoji="1" lang="en-US" altLang="zh-CN" sz="2000" dirty="0" err="1" smtClean="0"/>
              <a:t>OnInitDialog</a:t>
            </a:r>
            <a:r>
              <a:rPr kumimoji="1" lang="en-US" altLang="zh-CN" sz="2000" dirty="0" smtClean="0"/>
              <a:t>”, </a:t>
            </a:r>
            <a:r>
              <a:rPr kumimoji="1" lang="en-US" altLang="zh-CN" sz="2000" dirty="0" err="1" smtClean="0">
                <a:solidFill>
                  <a:srgbClr val="0000FF"/>
                </a:solidFill>
              </a:rPr>
              <a:t>func</a:t>
            </a:r>
            <a:r>
              <a:rPr kumimoji="1" lang="en-US" altLang="zh-CN" sz="2000" dirty="0" smtClean="0"/>
              <a:t>() { ... })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	</a:t>
            </a:r>
            <a:r>
              <a:rPr kumimoji="1" lang="en-US" altLang="zh-CN" sz="2000" dirty="0" err="1" smtClean="0"/>
              <a:t>dlg.Bind</a:t>
            </a:r>
            <a:r>
              <a:rPr kumimoji="1" lang="en-US" altLang="zh-CN" sz="2000" dirty="0" smtClean="0"/>
              <a:t>(“</a:t>
            </a:r>
            <a:r>
              <a:rPr kumimoji="1" lang="en-US" altLang="zh-CN" sz="2000" dirty="0" err="1" smtClean="0"/>
              <a:t>OnDestroy</a:t>
            </a:r>
            <a:r>
              <a:rPr kumimoji="1" lang="en-US" altLang="zh-CN" sz="2000" dirty="0" smtClean="0"/>
              <a:t>”, </a:t>
            </a:r>
            <a:r>
              <a:rPr kumimoji="1" lang="en-US" altLang="zh-CN" sz="2000" dirty="0" err="1" smtClean="0">
                <a:solidFill>
                  <a:srgbClr val="0000FF"/>
                </a:solidFill>
              </a:rPr>
              <a:t>func</a:t>
            </a:r>
            <a:r>
              <a:rPr kumimoji="1" lang="en-US" altLang="zh-CN" sz="2000" dirty="0" smtClean="0"/>
              <a:t>() { ... })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	...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	</a:t>
            </a:r>
            <a:r>
              <a:rPr kumimoji="1" lang="en-US" altLang="zh-CN" sz="2000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dlg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}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88806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 algn="ctr">
              <a:buNone/>
            </a:pPr>
            <a:r>
              <a:rPr kumimoji="1" lang="en-US" altLang="zh-CN" dirty="0" smtClean="0"/>
              <a:t>@</a:t>
            </a:r>
            <a:r>
              <a:rPr kumimoji="1" lang="zh-CN" altLang="en-US" dirty="0" smtClean="0"/>
              <a:t>许式伟</a:t>
            </a:r>
            <a:endParaRPr kumimoji="1" lang="en-US" altLang="zh-CN" dirty="0" smtClean="0"/>
          </a:p>
          <a:p>
            <a:pPr marL="0" indent="0" algn="ctr">
              <a:buNone/>
            </a:pPr>
            <a:r>
              <a:rPr kumimoji="1" lang="en-US" altLang="zh-CN" dirty="0" smtClean="0"/>
              <a:t>@</a:t>
            </a:r>
            <a:r>
              <a:rPr kumimoji="1" lang="zh-CN" altLang="en-US" dirty="0" smtClean="0"/>
              <a:t>七牛云存储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89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Go </a:t>
            </a:r>
            <a:r>
              <a:rPr kumimoji="1" lang="zh-CN" altLang="en-US" dirty="0" smtClean="0"/>
              <a:t>语言的编程范式？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Go </a:t>
            </a:r>
            <a:r>
              <a:rPr kumimoji="1" lang="zh-CN" altLang="en-US" dirty="0" smtClean="0"/>
              <a:t>无门无派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Go </a:t>
            </a:r>
            <a:r>
              <a:rPr kumimoji="1" lang="zh-CN" altLang="en-US" dirty="0" smtClean="0"/>
              <a:t>支持过程，但只是语言基础特性。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Go </a:t>
            </a:r>
            <a:r>
              <a:rPr kumimoji="1" lang="zh-CN" altLang="en-US" dirty="0" smtClean="0"/>
              <a:t>支持对象，但将特性最小化，只作为语言基础特性。</a:t>
            </a:r>
            <a:r>
              <a:rPr kumimoji="1" lang="en-US" altLang="zh-CN" dirty="0" smtClean="0"/>
              <a:t>Go </a:t>
            </a:r>
            <a:r>
              <a:rPr kumimoji="1" lang="zh-CN" altLang="en-US" dirty="0" smtClean="0"/>
              <a:t>甚至反对继承，拒绝提供继承语法。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Go </a:t>
            </a:r>
            <a:r>
              <a:rPr kumimoji="1" lang="zh-CN" altLang="en-US" dirty="0" smtClean="0"/>
              <a:t>支持消息</a:t>
            </a:r>
            <a:r>
              <a:rPr kumimoji="1" lang="en-US" altLang="zh-CN" dirty="0" smtClean="0"/>
              <a:t>(channel)</a:t>
            </a:r>
            <a:r>
              <a:rPr kumimoji="1" lang="zh-CN" altLang="en-US" dirty="0" smtClean="0"/>
              <a:t>，但并没有杜绝共享内存，只是将消息作为语言基础特性。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Go </a:t>
            </a:r>
            <a:r>
              <a:rPr kumimoji="1" lang="zh-CN" altLang="en-US" dirty="0" smtClean="0"/>
              <a:t>支持闭包，但并没有试图成为纯粹的函数式语言，只是将其作为语言基础特性。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975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Go </a:t>
            </a:r>
            <a:r>
              <a:rPr kumimoji="1" lang="zh-CN" altLang="en-US" dirty="0" smtClean="0"/>
              <a:t>的独门武功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一门基于连接与组合的语言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连接：组件之间的耦合方式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非侵入式的</a:t>
            </a:r>
            <a:r>
              <a:rPr kumimoji="1" lang="en-US" altLang="zh-CN" dirty="0" smtClean="0"/>
              <a:t> interface</a:t>
            </a:r>
          </a:p>
          <a:p>
            <a:pPr lvl="2"/>
            <a:r>
              <a:rPr kumimoji="1" lang="zh-CN" altLang="en-US" dirty="0" smtClean="0"/>
              <a:t>抽象的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io.Reader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io.Writer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 Pipe</a:t>
            </a:r>
          </a:p>
          <a:p>
            <a:pPr lvl="1"/>
            <a:r>
              <a:rPr kumimoji="1" lang="zh-CN" altLang="en-US" dirty="0" smtClean="0"/>
              <a:t>组合：形成复合对象的基础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强大的组合能力</a:t>
            </a:r>
            <a:endParaRPr kumimoji="1" lang="en-US" altLang="zh-CN" dirty="0" smtClean="0"/>
          </a:p>
          <a:p>
            <a:pPr lvl="3"/>
            <a:r>
              <a:rPr kumimoji="1" lang="zh-CN" altLang="en-US" dirty="0" smtClean="0"/>
              <a:t>匿名组合</a:t>
            </a:r>
            <a:endParaRPr kumimoji="1" lang="en-US" altLang="zh-CN" dirty="0" smtClean="0"/>
          </a:p>
          <a:p>
            <a:pPr lvl="3"/>
            <a:r>
              <a:rPr kumimoji="1" lang="zh-CN" altLang="en-US" dirty="0" smtClean="0"/>
              <a:t>指针组合</a:t>
            </a:r>
            <a:endParaRPr kumimoji="1" lang="en-US" altLang="zh-CN" dirty="0" smtClean="0"/>
          </a:p>
          <a:p>
            <a:pPr lvl="3"/>
            <a:r>
              <a:rPr kumimoji="1" lang="zh-CN" altLang="en-US" dirty="0" smtClean="0"/>
              <a:t>接口组合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032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从</a:t>
            </a:r>
            <a:r>
              <a:rPr kumimoji="1" lang="en-US" altLang="zh-CN" dirty="0" smtClean="0"/>
              <a:t> Unix </a:t>
            </a:r>
            <a:r>
              <a:rPr kumimoji="1" lang="zh-CN" altLang="en-US" dirty="0" smtClean="0"/>
              <a:t>谈起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Unix </a:t>
            </a:r>
            <a:r>
              <a:rPr kumimoji="1" lang="zh-CN" altLang="en-US" dirty="0" smtClean="0"/>
              <a:t>的连接和组合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app1 params1 | app2 params2</a:t>
            </a:r>
          </a:p>
          <a:p>
            <a:r>
              <a:rPr kumimoji="1" lang="en-US" altLang="zh-CN" dirty="0" smtClean="0"/>
              <a:t>App </a:t>
            </a:r>
            <a:r>
              <a:rPr kumimoji="1" lang="zh-CN" altLang="en-US" dirty="0" smtClean="0"/>
              <a:t>接口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输入：</a:t>
            </a:r>
            <a:r>
              <a:rPr kumimoji="1" lang="en-US" altLang="zh-CN" dirty="0" err="1" smtClean="0"/>
              <a:t>stdin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params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输出：</a:t>
            </a:r>
            <a:r>
              <a:rPr kumimoji="1" lang="en-US" altLang="zh-CN" dirty="0" err="1" smtClean="0"/>
              <a:t>stdout</a:t>
            </a:r>
            <a:endParaRPr kumimoji="1" lang="en-US" altLang="zh-CN" dirty="0" smtClean="0"/>
          </a:p>
          <a:p>
            <a:pPr lvl="1"/>
            <a:r>
              <a:rPr kumimoji="1" lang="en-US" altLang="en-US" dirty="0" smtClean="0"/>
              <a:t>协议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text (data stream)</a:t>
            </a:r>
          </a:p>
          <a:p>
            <a:r>
              <a:rPr kumimoji="1" lang="en-US" altLang="zh-CN" dirty="0" smtClean="0"/>
              <a:t>Pipeline</a:t>
            </a:r>
          </a:p>
          <a:p>
            <a:pPr lvl="1"/>
            <a:r>
              <a:rPr kumimoji="1" lang="zh-CN" altLang="en-US" dirty="0" smtClean="0"/>
              <a:t>将一个</a:t>
            </a:r>
            <a:r>
              <a:rPr kumimoji="1" lang="en-US" altLang="zh-CN" dirty="0" smtClean="0"/>
              <a:t> app </a:t>
            </a:r>
            <a:r>
              <a:rPr kumimoji="1" lang="zh-CN" altLang="en-US" dirty="0" smtClean="0"/>
              <a:t>的输出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stdout</a:t>
            </a:r>
            <a:r>
              <a:rPr kumimoji="1" lang="en-US" altLang="zh-CN" dirty="0" smtClean="0"/>
              <a:t>) </a:t>
            </a:r>
            <a:r>
              <a:rPr kumimoji="1" lang="zh-CN" altLang="en-US" dirty="0" smtClean="0"/>
              <a:t>转为另一个</a:t>
            </a:r>
            <a:r>
              <a:rPr kumimoji="1" lang="en-US" altLang="zh-CN" dirty="0" smtClean="0"/>
              <a:t> app </a:t>
            </a:r>
            <a:r>
              <a:rPr kumimoji="1" lang="zh-CN" altLang="en-US" dirty="0" smtClean="0"/>
              <a:t>的输入</a:t>
            </a:r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stdin</a:t>
            </a:r>
            <a:r>
              <a:rPr kumimoji="1"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1714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Pipeline </a:t>
            </a:r>
            <a:r>
              <a:rPr kumimoji="1" lang="zh-CN" altLang="en-US" dirty="0" smtClean="0"/>
              <a:t>关键点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多个</a:t>
            </a:r>
            <a:r>
              <a:rPr kumimoji="1" lang="en-US" altLang="zh-CN" dirty="0" smtClean="0"/>
              <a:t> app </a:t>
            </a:r>
            <a:r>
              <a:rPr kumimoji="1" lang="zh-CN" altLang="en-US" dirty="0" smtClean="0"/>
              <a:t>是并行执行的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上游每产生一段</a:t>
            </a:r>
            <a:r>
              <a:rPr kumimoji="1" lang="en-US" altLang="zh-CN" dirty="0" smtClean="0"/>
              <a:t>output</a:t>
            </a:r>
            <a:r>
              <a:rPr kumimoji="1" lang="zh-CN" altLang="en-US" dirty="0" smtClean="0"/>
              <a:t>，会立即交由下游处理。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app </a:t>
            </a:r>
            <a:r>
              <a:rPr kumimoji="1" lang="zh-CN" altLang="en-US" dirty="0" smtClean="0"/>
              <a:t>间的协议是松散耦合的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上游</a:t>
            </a:r>
            <a:r>
              <a:rPr kumimoji="1" lang="en-US" altLang="zh-CN" dirty="0" smtClean="0"/>
              <a:t> app 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ouput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 xml </a:t>
            </a:r>
            <a:r>
              <a:rPr kumimoji="1" lang="zh-CN" altLang="en-US" dirty="0" smtClean="0"/>
              <a:t>还是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，下游</a:t>
            </a:r>
            <a:r>
              <a:rPr kumimoji="1" lang="en-US" altLang="zh-CN" dirty="0" smtClean="0"/>
              <a:t> app </a:t>
            </a:r>
            <a:r>
              <a:rPr kumimoji="1" lang="zh-CN" altLang="en-US" dirty="0" smtClean="0"/>
              <a:t>需要知晓，但是属于一种松散的耦合关系，并无任何强制的约束。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892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Go </a:t>
            </a:r>
            <a:r>
              <a:rPr kumimoji="1" lang="zh-CN" altLang="en-US" dirty="0" smtClean="0"/>
              <a:t>对</a:t>
            </a:r>
            <a:r>
              <a:rPr kumimoji="1" lang="en-US" altLang="zh-CN" dirty="0" smtClean="0"/>
              <a:t> Unix Pipeline </a:t>
            </a:r>
            <a:r>
              <a:rPr kumimoji="1" lang="zh-CN" altLang="en-US" dirty="0" smtClean="0"/>
              <a:t>的仿真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App</a:t>
            </a:r>
          </a:p>
          <a:p>
            <a:pPr lvl="1"/>
            <a:r>
              <a:rPr kumimoji="1" lang="en-US" altLang="zh-CN" dirty="0" err="1" smtClean="0">
                <a:solidFill>
                  <a:srgbClr val="0000FF"/>
                </a:solidFill>
              </a:rPr>
              <a:t>func</a:t>
            </a:r>
            <a:r>
              <a:rPr kumimoji="1" lang="en-US" altLang="zh-CN" dirty="0" smtClean="0"/>
              <a:t>(in 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io.Reader</a:t>
            </a:r>
            <a:r>
              <a:rPr kumimoji="1" lang="en-US" altLang="zh-CN" dirty="0" smtClean="0"/>
              <a:t>, out 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io.Writer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args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[]string</a:t>
            </a:r>
            <a:r>
              <a:rPr kumimoji="1" lang="en-US" altLang="zh-CN" dirty="0" smtClean="0"/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2076823" y="3029626"/>
            <a:ext cx="4471135" cy="807018"/>
          </a:xfrm>
          <a:prstGeom prst="rect">
            <a:avLst/>
          </a:prstGeom>
          <a:ln w="28575" cmpd="sng">
            <a:solidFill>
              <a:srgbClr val="CB52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u="sng" dirty="0" smtClean="0">
                <a:solidFill>
                  <a:srgbClr val="FF0000"/>
                </a:solidFill>
              </a:rPr>
              <a:t>app1 params1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smtClean="0">
                <a:solidFill>
                  <a:srgbClr val="FFFF00"/>
                </a:solidFill>
              </a:rPr>
              <a:t>|</a:t>
            </a:r>
            <a:r>
              <a:rPr kumimoji="1" lang="en-US" altLang="zh-CN" sz="2400" dirty="0" smtClean="0"/>
              <a:t> </a:t>
            </a:r>
            <a:r>
              <a:rPr kumimoji="1" lang="en-US" altLang="zh-CN" sz="2400" u="sng" dirty="0" smtClean="0">
                <a:solidFill>
                  <a:srgbClr val="FF0000"/>
                </a:solidFill>
              </a:rPr>
              <a:t>app2 params2</a:t>
            </a:r>
            <a:endParaRPr kumimoji="1" lang="zh-CN" altLang="en-US" sz="2400" u="sng" dirty="0">
              <a:solidFill>
                <a:srgbClr val="FF0000"/>
              </a:solidFill>
            </a:endParaRPr>
          </a:p>
        </p:txBody>
      </p:sp>
      <p:sp>
        <p:nvSpPr>
          <p:cNvPr id="7" name="线形标注 2 6"/>
          <p:cNvSpPr/>
          <p:nvPr/>
        </p:nvSpPr>
        <p:spPr>
          <a:xfrm>
            <a:off x="1336042" y="4332761"/>
            <a:ext cx="2989575" cy="773944"/>
          </a:xfrm>
          <a:prstGeom prst="borderCallout2">
            <a:avLst>
              <a:gd name="adj1" fmla="val 1607"/>
              <a:gd name="adj2" fmla="val 50382"/>
              <a:gd name="adj3" fmla="val -33579"/>
              <a:gd name="adj4" fmla="val 50307"/>
              <a:gd name="adj5" fmla="val -91575"/>
              <a:gd name="adj6" fmla="val 70735"/>
            </a:avLst>
          </a:prstGeom>
          <a:ln w="28575" cmpd="sng">
            <a:solidFill>
              <a:srgbClr val="CB52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rgbClr val="FF0000"/>
                </a:solidFill>
              </a:rPr>
              <a:t>bind(app1, params1)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线形标注 2 7"/>
          <p:cNvSpPr/>
          <p:nvPr/>
        </p:nvSpPr>
        <p:spPr>
          <a:xfrm>
            <a:off x="4629867" y="4332761"/>
            <a:ext cx="2989575" cy="773944"/>
          </a:xfrm>
          <a:prstGeom prst="borderCallout2">
            <a:avLst>
              <a:gd name="adj1" fmla="val 1607"/>
              <a:gd name="adj2" fmla="val 50382"/>
              <a:gd name="adj3" fmla="val -33579"/>
              <a:gd name="adj4" fmla="val 50307"/>
              <a:gd name="adj5" fmla="val -93284"/>
              <a:gd name="adj6" fmla="val 20735"/>
            </a:avLst>
          </a:prstGeom>
          <a:ln w="28575" cmpd="sng">
            <a:solidFill>
              <a:srgbClr val="CB52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rgbClr val="FF0000"/>
                </a:solidFill>
              </a:rPr>
              <a:t>bind(app2, params2)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25617" y="4332761"/>
            <a:ext cx="304250" cy="773944"/>
          </a:xfrm>
          <a:prstGeom prst="rect">
            <a:avLst/>
          </a:prstGeom>
          <a:ln w="28575" cmpd="sng">
            <a:solidFill>
              <a:srgbClr val="CB52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rgbClr val="FFFF00"/>
                </a:solidFill>
              </a:rPr>
              <a:t>|</a:t>
            </a:r>
            <a:endParaRPr kumimoji="1" lang="zh-CN" altLang="en-US" sz="2400" u="sng" dirty="0">
              <a:solidFill>
                <a:srgbClr val="FF0000"/>
              </a:solidFill>
            </a:endParaRPr>
          </a:p>
        </p:txBody>
      </p:sp>
      <p:sp>
        <p:nvSpPr>
          <p:cNvPr id="11" name="上箭头标注 10"/>
          <p:cNvSpPr/>
          <p:nvPr/>
        </p:nvSpPr>
        <p:spPr>
          <a:xfrm>
            <a:off x="820146" y="5133162"/>
            <a:ext cx="7315200" cy="1217144"/>
          </a:xfrm>
          <a:prstGeom prst="upArrowCallout">
            <a:avLst>
              <a:gd name="adj1" fmla="val 9001"/>
              <a:gd name="adj2" fmla="val 14843"/>
              <a:gd name="adj3" fmla="val 25000"/>
              <a:gd name="adj4" fmla="val 64977"/>
            </a:avLst>
          </a:prstGeom>
          <a:ln w="28575" cmpd="sng">
            <a:solidFill>
              <a:srgbClr val="CB52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>
                <a:solidFill>
                  <a:srgbClr val="FFFF00"/>
                </a:solidFill>
              </a:rPr>
              <a:t>pipe(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bind(app1, params1)</a:t>
            </a:r>
            <a:r>
              <a:rPr kumimoji="1" lang="en-US" altLang="zh-CN" sz="2400" dirty="0" smtClean="0">
                <a:solidFill>
                  <a:srgbClr val="FFFF00"/>
                </a:solidFill>
              </a:rPr>
              <a:t>,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bind(app2, params2) </a:t>
            </a:r>
            <a:r>
              <a:rPr kumimoji="1" lang="en-US" altLang="zh-CN" sz="2400" dirty="0" smtClean="0">
                <a:solidFill>
                  <a:srgbClr val="FFFF00"/>
                </a:solidFill>
              </a:rPr>
              <a:t>)</a:t>
            </a:r>
            <a:endParaRPr kumimoji="1"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794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Go </a:t>
            </a:r>
            <a:r>
              <a:rPr kumimoji="1" lang="zh-CN" altLang="en-US" dirty="0"/>
              <a:t>对</a:t>
            </a:r>
            <a:r>
              <a:rPr kumimoji="1" lang="en-US" altLang="zh-CN" dirty="0"/>
              <a:t> Unix Pipeline </a:t>
            </a:r>
            <a:r>
              <a:rPr kumimoji="1" lang="zh-CN" altLang="en-US" dirty="0"/>
              <a:t>的仿真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3405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200" dirty="0" err="1" smtClean="0">
                <a:solidFill>
                  <a:srgbClr val="0000FF"/>
                </a:solidFill>
              </a:rPr>
              <a:t>func</a:t>
            </a:r>
            <a:r>
              <a:rPr kumimoji="1" lang="en-US" altLang="zh-CN" sz="2200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sz="2200" dirty="0" smtClean="0"/>
              <a:t>bind(</a:t>
            </a:r>
          </a:p>
          <a:p>
            <a:pPr marL="0" indent="0">
              <a:buNone/>
            </a:pPr>
            <a:r>
              <a:rPr kumimoji="1" lang="en-US" altLang="zh-CN" sz="2200" dirty="0"/>
              <a:t>	</a:t>
            </a:r>
            <a:r>
              <a:rPr kumimoji="1" lang="en-US" altLang="zh-CN" sz="2200" dirty="0" smtClean="0"/>
              <a:t>app </a:t>
            </a:r>
            <a:r>
              <a:rPr kumimoji="1" lang="en-US" altLang="zh-CN" sz="2200" dirty="0" err="1" smtClean="0">
                <a:solidFill>
                  <a:srgbClr val="0000FF"/>
                </a:solidFill>
              </a:rPr>
              <a:t>func</a:t>
            </a:r>
            <a:r>
              <a:rPr kumimoji="1" lang="en-US" altLang="zh-CN" sz="2200" dirty="0"/>
              <a:t>(in </a:t>
            </a:r>
            <a:r>
              <a:rPr kumimoji="1" lang="en-US" altLang="zh-CN" sz="2200" dirty="0" err="1">
                <a:solidFill>
                  <a:srgbClr val="0000FF"/>
                </a:solidFill>
              </a:rPr>
              <a:t>io.Reader</a:t>
            </a:r>
            <a:r>
              <a:rPr kumimoji="1" lang="en-US" altLang="zh-CN" sz="2200" dirty="0"/>
              <a:t>, out </a:t>
            </a:r>
            <a:r>
              <a:rPr kumimoji="1" lang="en-US" altLang="zh-CN" sz="2200" dirty="0" err="1">
                <a:solidFill>
                  <a:srgbClr val="0000FF"/>
                </a:solidFill>
              </a:rPr>
              <a:t>io.Writer</a:t>
            </a:r>
            <a:r>
              <a:rPr kumimoji="1" lang="en-US" altLang="zh-CN" sz="2200" dirty="0"/>
              <a:t>, </a:t>
            </a:r>
            <a:r>
              <a:rPr kumimoji="1" lang="en-US" altLang="zh-CN" sz="2200" dirty="0" err="1"/>
              <a:t>args</a:t>
            </a:r>
            <a:r>
              <a:rPr kumimoji="1" lang="en-US" altLang="zh-CN" sz="2200" dirty="0"/>
              <a:t> </a:t>
            </a:r>
            <a:r>
              <a:rPr kumimoji="1" lang="en-US" altLang="zh-CN" sz="2200" dirty="0">
                <a:solidFill>
                  <a:srgbClr val="0000FF"/>
                </a:solidFill>
              </a:rPr>
              <a:t>[]string</a:t>
            </a:r>
            <a:r>
              <a:rPr kumimoji="1" lang="en-US" altLang="zh-CN" sz="2200" dirty="0" smtClean="0"/>
              <a:t>),</a:t>
            </a:r>
          </a:p>
          <a:p>
            <a:pPr marL="0" indent="0">
              <a:buNone/>
            </a:pPr>
            <a:r>
              <a:rPr kumimoji="1" lang="en-US" altLang="zh-CN" sz="2200" dirty="0"/>
              <a:t>	</a:t>
            </a:r>
            <a:r>
              <a:rPr kumimoji="1" lang="en-US" altLang="zh-CN" sz="2200" dirty="0" err="1" smtClean="0"/>
              <a:t>args</a:t>
            </a:r>
            <a:r>
              <a:rPr kumimoji="1" lang="en-US" altLang="zh-CN" sz="2200" dirty="0" smtClean="0"/>
              <a:t> </a:t>
            </a:r>
            <a:r>
              <a:rPr kumimoji="1" lang="en-US" altLang="zh-CN" sz="2200" dirty="0" smtClean="0">
                <a:solidFill>
                  <a:srgbClr val="0000FF"/>
                </a:solidFill>
              </a:rPr>
              <a:t>[]string</a:t>
            </a:r>
          </a:p>
          <a:p>
            <a:pPr marL="0" indent="0">
              <a:buNone/>
            </a:pPr>
            <a:r>
              <a:rPr kumimoji="1" lang="en-US" altLang="zh-CN" sz="2200" dirty="0" smtClean="0"/>
              <a:t>) </a:t>
            </a:r>
            <a:r>
              <a:rPr kumimoji="1" lang="en-US" altLang="zh-CN" sz="2200" dirty="0" err="1">
                <a:solidFill>
                  <a:srgbClr val="0000FF"/>
                </a:solidFill>
              </a:rPr>
              <a:t>func</a:t>
            </a:r>
            <a:r>
              <a:rPr kumimoji="1" lang="en-US" altLang="zh-CN" sz="2200" dirty="0"/>
              <a:t>(in </a:t>
            </a:r>
            <a:r>
              <a:rPr kumimoji="1" lang="en-US" altLang="zh-CN" sz="2200" dirty="0" err="1">
                <a:solidFill>
                  <a:srgbClr val="0000FF"/>
                </a:solidFill>
              </a:rPr>
              <a:t>io.Reader</a:t>
            </a:r>
            <a:r>
              <a:rPr kumimoji="1" lang="en-US" altLang="zh-CN" sz="2200" dirty="0"/>
              <a:t>, out </a:t>
            </a:r>
            <a:r>
              <a:rPr kumimoji="1" lang="en-US" altLang="zh-CN" sz="2200" dirty="0" err="1" smtClean="0">
                <a:solidFill>
                  <a:srgbClr val="0000FF"/>
                </a:solidFill>
              </a:rPr>
              <a:t>io.Writer</a:t>
            </a:r>
            <a:r>
              <a:rPr kumimoji="1" lang="en-US" altLang="zh-CN" sz="2200" dirty="0" smtClean="0"/>
              <a:t>) {</a:t>
            </a:r>
          </a:p>
          <a:p>
            <a:pPr marL="0" indent="0">
              <a:buNone/>
            </a:pPr>
            <a:endParaRPr kumimoji="1" lang="en-US" altLang="zh-CN" sz="1100" dirty="0" smtClean="0"/>
          </a:p>
          <a:p>
            <a:pPr marL="0" indent="0">
              <a:buNone/>
            </a:pPr>
            <a:r>
              <a:rPr kumimoji="1" lang="en-US" altLang="zh-CN" sz="2200" dirty="0"/>
              <a:t>	</a:t>
            </a:r>
            <a:r>
              <a:rPr kumimoji="1" lang="en-US" altLang="zh-CN" sz="2200" dirty="0" smtClean="0">
                <a:solidFill>
                  <a:srgbClr val="0000FF"/>
                </a:solidFill>
              </a:rPr>
              <a:t>return</a:t>
            </a:r>
            <a:r>
              <a:rPr kumimoji="1" lang="en-US" altLang="zh-CN" sz="2200" dirty="0" smtClean="0"/>
              <a:t> </a:t>
            </a:r>
            <a:r>
              <a:rPr kumimoji="1" lang="en-US" altLang="zh-CN" sz="2200" dirty="0" err="1">
                <a:solidFill>
                  <a:srgbClr val="0000FF"/>
                </a:solidFill>
              </a:rPr>
              <a:t>func</a:t>
            </a:r>
            <a:r>
              <a:rPr kumimoji="1" lang="en-US" altLang="zh-CN" sz="2200" dirty="0"/>
              <a:t>(in </a:t>
            </a:r>
            <a:r>
              <a:rPr kumimoji="1" lang="en-US" altLang="zh-CN" sz="2200" dirty="0" err="1">
                <a:solidFill>
                  <a:srgbClr val="0000FF"/>
                </a:solidFill>
              </a:rPr>
              <a:t>io.Reader</a:t>
            </a:r>
            <a:r>
              <a:rPr kumimoji="1" lang="en-US" altLang="zh-CN" sz="2200" dirty="0"/>
              <a:t>, out </a:t>
            </a:r>
            <a:r>
              <a:rPr kumimoji="1" lang="en-US" altLang="zh-CN" sz="2200" dirty="0" err="1">
                <a:solidFill>
                  <a:srgbClr val="0000FF"/>
                </a:solidFill>
              </a:rPr>
              <a:t>io.Writer</a:t>
            </a:r>
            <a:r>
              <a:rPr kumimoji="1" lang="en-US" altLang="zh-CN" sz="2200" dirty="0" smtClean="0"/>
              <a:t>) {</a:t>
            </a:r>
          </a:p>
          <a:p>
            <a:pPr marL="0" indent="0">
              <a:buNone/>
            </a:pPr>
            <a:r>
              <a:rPr kumimoji="1" lang="en-US" altLang="zh-CN" sz="2200" dirty="0"/>
              <a:t>	</a:t>
            </a:r>
            <a:r>
              <a:rPr kumimoji="1" lang="en-US" altLang="zh-CN" sz="2200" dirty="0" smtClean="0"/>
              <a:t>	app(in, out, </a:t>
            </a:r>
            <a:r>
              <a:rPr kumimoji="1" lang="en-US" altLang="zh-CN" sz="2200" dirty="0" err="1" smtClean="0"/>
              <a:t>args</a:t>
            </a:r>
            <a:r>
              <a:rPr kumimoji="1" lang="en-US" altLang="zh-CN" sz="2200" dirty="0" smtClean="0"/>
              <a:t>)</a:t>
            </a:r>
          </a:p>
          <a:p>
            <a:pPr marL="0" indent="0">
              <a:buNone/>
            </a:pPr>
            <a:r>
              <a:rPr kumimoji="1" lang="en-US" altLang="zh-CN" sz="2200" dirty="0"/>
              <a:t>	</a:t>
            </a:r>
            <a:r>
              <a:rPr kumimoji="1" lang="en-US" altLang="zh-CN" sz="2200" dirty="0" smtClean="0"/>
              <a:t>}</a:t>
            </a:r>
          </a:p>
          <a:p>
            <a:pPr marL="0" indent="0">
              <a:buNone/>
            </a:pPr>
            <a:r>
              <a:rPr kumimoji="1" lang="en-US" altLang="zh-CN" sz="2200" dirty="0"/>
              <a:t>}</a:t>
            </a:r>
            <a:endParaRPr kumimoji="1" lang="en-US" altLang="zh-CN" sz="2200" dirty="0" smtClean="0"/>
          </a:p>
          <a:p>
            <a:pPr marL="0" indent="0">
              <a:buNone/>
            </a:pP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17873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804</Words>
  <Application>Microsoft Macintosh PowerPoint</Application>
  <PresentationFormat>全屏显示(4:3)</PresentationFormat>
  <Paragraphs>354</Paragraphs>
  <Slides>35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Go, 基于连接与组合的语言</vt:lpstr>
      <vt:lpstr>编程范式</vt:lpstr>
      <vt:lpstr>Go 语言的编程范式？</vt:lpstr>
      <vt:lpstr>Go 语言的编程范式？</vt:lpstr>
      <vt:lpstr>Go 的独门武功</vt:lpstr>
      <vt:lpstr>从 Unix 谈起</vt:lpstr>
      <vt:lpstr>Pipeline 关键点</vt:lpstr>
      <vt:lpstr>Go 对 Unix Pipeline 的仿真</vt:lpstr>
      <vt:lpstr>Go 对 Unix Pipeline 的仿真</vt:lpstr>
      <vt:lpstr>Go 对 Unix Pipeline 的仿真</vt:lpstr>
      <vt:lpstr>Go 对 Unix Pipeline 的仿真</vt:lpstr>
      <vt:lpstr>Pipeline vs. Filter</vt:lpstr>
      <vt:lpstr>转换为 Filter</vt:lpstr>
      <vt:lpstr>更严格的 Filter 范式</vt:lpstr>
      <vt:lpstr>结论</vt:lpstr>
      <vt:lpstr>面向对象经典故事：Shape</vt:lpstr>
      <vt:lpstr>面向对象经典故事：Shape</vt:lpstr>
      <vt:lpstr>面向对象经典故事：Shape</vt:lpstr>
      <vt:lpstr>面向对象经典故事：Shape</vt:lpstr>
      <vt:lpstr>面向对象经典故事：Shape</vt:lpstr>
      <vt:lpstr>面向对象经典故事：Shape</vt:lpstr>
      <vt:lpstr>面向对象经典故事：Shape</vt:lpstr>
      <vt:lpstr>面向对象经典故事：Shape</vt:lpstr>
      <vt:lpstr>面向对象经典故事：Shape</vt:lpstr>
      <vt:lpstr>结论</vt:lpstr>
      <vt:lpstr>强大的组合能力</vt:lpstr>
      <vt:lpstr>强大的组合能力</vt:lpstr>
      <vt:lpstr>强大的组合能力</vt:lpstr>
      <vt:lpstr>联想：Windows COM 编程思想</vt:lpstr>
      <vt:lpstr>结论</vt:lpstr>
      <vt:lpstr>Go 不支持的编程范式</vt:lpstr>
      <vt:lpstr>why not 虚函数重载？</vt:lpstr>
      <vt:lpstr>推荐做法</vt:lpstr>
      <vt:lpstr>推荐做法</vt:lpstr>
      <vt:lpstr>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Go, 基于连接与组合的语言</dc:title>
  <dc:creator>shiwei xu</dc:creator>
  <cp:lastModifiedBy>shiwei xu</cp:lastModifiedBy>
  <cp:revision>127</cp:revision>
  <dcterms:created xsi:type="dcterms:W3CDTF">2012-12-12T15:20:12Z</dcterms:created>
  <dcterms:modified xsi:type="dcterms:W3CDTF">2012-12-14T14:56:38Z</dcterms:modified>
</cp:coreProperties>
</file>