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7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5" r:id="rId3"/>
    <p:sldId id="268" r:id="rId4"/>
    <p:sldId id="256" r:id="rId5"/>
    <p:sldId id="266" r:id="rId6"/>
    <p:sldId id="259" r:id="rId7"/>
    <p:sldId id="260" r:id="rId8"/>
    <p:sldId id="267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21" initials="u" lastIdx="22" clrIdx="0">
    <p:extLst>
      <p:ext uri="{19B8F6BF-5375-455C-9EA6-DF929625EA0E}">
        <p15:presenceInfo xmlns:p15="http://schemas.microsoft.com/office/powerpoint/2012/main" userId="user12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0C7B1-4E8F-48E3-80EF-66F77C8740B9}" v="3" dt="2024-02-02T03:23:11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853" autoAdjust="0"/>
  </p:normalViewPr>
  <p:slideViewPr>
    <p:cSldViewPr snapToGrid="0" showGuides="1">
      <p:cViewPr varScale="1">
        <p:scale>
          <a:sx n="101" d="100"/>
          <a:sy n="101" d="100"/>
        </p:scale>
        <p:origin x="990" y="10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 Ariel [TW]" userId="44104e6b-69c4-4681-b3f0-ed10ec6dda38" providerId="ADAL" clId="{8730C7B1-4E8F-48E3-80EF-66F77C8740B9}"/>
    <pc:docChg chg="custSel modSld">
      <pc:chgData name="Wu, Ariel [TW]" userId="44104e6b-69c4-4681-b3f0-ed10ec6dda38" providerId="ADAL" clId="{8730C7B1-4E8F-48E3-80EF-66F77C8740B9}" dt="2024-02-02T03:23:20.291" v="81" actId="20577"/>
      <pc:docMkLst>
        <pc:docMk/>
      </pc:docMkLst>
      <pc:sldChg chg="addSp modSp mod">
        <pc:chgData name="Wu, Ariel [TW]" userId="44104e6b-69c4-4681-b3f0-ed10ec6dda38" providerId="ADAL" clId="{8730C7B1-4E8F-48E3-80EF-66F77C8740B9}" dt="2024-02-02T03:22:53.043" v="54" actId="20577"/>
        <pc:sldMkLst>
          <pc:docMk/>
          <pc:sldMk cId="3286376250" sldId="256"/>
        </pc:sldMkLst>
        <pc:spChg chg="mod">
          <ac:chgData name="Wu, Ariel [TW]" userId="44104e6b-69c4-4681-b3f0-ed10ec6dda38" providerId="ADAL" clId="{8730C7B1-4E8F-48E3-80EF-66F77C8740B9}" dt="2024-02-02T03:21:22.183" v="0" actId="1076"/>
          <ac:spMkLst>
            <pc:docMk/>
            <pc:sldMk cId="3286376250" sldId="256"/>
            <ac:spMk id="5" creationId="{A7C0794B-B603-7FEA-867B-034C1A9C750C}"/>
          </ac:spMkLst>
        </pc:spChg>
        <pc:spChg chg="add mod">
          <ac:chgData name="Wu, Ariel [TW]" userId="44104e6b-69c4-4681-b3f0-ed10ec6dda38" providerId="ADAL" clId="{8730C7B1-4E8F-48E3-80EF-66F77C8740B9}" dt="2024-02-02T03:22:53.043" v="54" actId="20577"/>
          <ac:spMkLst>
            <pc:docMk/>
            <pc:sldMk cId="3286376250" sldId="256"/>
            <ac:spMk id="7" creationId="{7E77652E-96F4-1B90-6162-E660BB317197}"/>
          </ac:spMkLst>
        </pc:spChg>
      </pc:sldChg>
      <pc:sldChg chg="addSp modSp mod">
        <pc:chgData name="Wu, Ariel [TW]" userId="44104e6b-69c4-4681-b3f0-ed10ec6dda38" providerId="ADAL" clId="{8730C7B1-4E8F-48E3-80EF-66F77C8740B9}" dt="2024-02-02T03:23:20.291" v="81" actId="20577"/>
        <pc:sldMkLst>
          <pc:docMk/>
          <pc:sldMk cId="3454263137" sldId="259"/>
        </pc:sldMkLst>
        <pc:spChg chg="add mod">
          <ac:chgData name="Wu, Ariel [TW]" userId="44104e6b-69c4-4681-b3f0-ed10ec6dda38" providerId="ADAL" clId="{8730C7B1-4E8F-48E3-80EF-66F77C8740B9}" dt="2024-02-02T03:23:20.291" v="81" actId="20577"/>
          <ac:spMkLst>
            <pc:docMk/>
            <pc:sldMk cId="3454263137" sldId="259"/>
            <ac:spMk id="8" creationId="{12258044-4AEF-940C-BC1C-6AFA7254D40B}"/>
          </ac:spMkLst>
        </pc:spChg>
        <pc:spChg chg="mod">
          <ac:chgData name="Wu, Ariel [TW]" userId="44104e6b-69c4-4681-b3f0-ed10ec6dda38" providerId="ADAL" clId="{8730C7B1-4E8F-48E3-80EF-66F77C8740B9}" dt="2024-02-02T03:23:13.354" v="60" actId="1076"/>
          <ac:spMkLst>
            <pc:docMk/>
            <pc:sldMk cId="3454263137" sldId="259"/>
            <ac:spMk id="13" creationId="{DAA2E4F5-9A56-3ADA-9C37-E0A4128F12B3}"/>
          </ac:spMkLst>
        </pc:spChg>
      </pc:sldChg>
      <pc:sldChg chg="addSp modSp mod">
        <pc:chgData name="Wu, Ariel [TW]" userId="44104e6b-69c4-4681-b3f0-ed10ec6dda38" providerId="ADAL" clId="{8730C7B1-4E8F-48E3-80EF-66F77C8740B9}" dt="2024-02-02T03:23:05.824" v="57" actId="1076"/>
        <pc:sldMkLst>
          <pc:docMk/>
          <pc:sldMk cId="2250711123" sldId="266"/>
        </pc:sldMkLst>
        <pc:spChg chg="add mod">
          <ac:chgData name="Wu, Ariel [TW]" userId="44104e6b-69c4-4681-b3f0-ed10ec6dda38" providerId="ADAL" clId="{8730C7B1-4E8F-48E3-80EF-66F77C8740B9}" dt="2024-02-02T03:23:05.824" v="57" actId="1076"/>
          <ac:spMkLst>
            <pc:docMk/>
            <pc:sldMk cId="2250711123" sldId="266"/>
            <ac:spMk id="2" creationId="{D393794B-2723-42AD-34DE-28048A0102EB}"/>
          </ac:spMkLst>
        </pc:spChg>
        <pc:spChg chg="mod">
          <ac:chgData name="Wu, Ariel [TW]" userId="44104e6b-69c4-4681-b3f0-ed10ec6dda38" providerId="ADAL" clId="{8730C7B1-4E8F-48E3-80EF-66F77C8740B9}" dt="2024-02-02T03:23:00.720" v="56" actId="1076"/>
          <ac:spMkLst>
            <pc:docMk/>
            <pc:sldMk cId="2250711123" sldId="266"/>
            <ac:spMk id="9" creationId="{5DAB6554-83A4-2683-ED68-46B84F9B5C8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icrosoft%20PowerPoint%20&#30340;&#22294;&#34920;%20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'[Microsoft PowerPoint 的圖表 ]工作表1'!$B$1</c:f>
              <c:strCache>
                <c:ptCount val="1"/>
                <c:pt idx="0">
                  <c:v>第 1 天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'[Microsoft PowerPoint 的圖表 ]工作表1'!$A$2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'[Microsoft PowerPoint 的圖表 ]工作表1'!$B$2</c:f>
              <c:numCache>
                <c:formatCode>0%</c:formatCode>
                <c:ptCount val="1"/>
                <c:pt idx="0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C-4C7C-82AF-AB9C483B7ED4}"/>
            </c:ext>
          </c:extLst>
        </c:ser>
        <c:ser>
          <c:idx val="1"/>
          <c:order val="1"/>
          <c:tx>
            <c:strRef>
              <c:f>'[Microsoft PowerPoint 的圖表 ]工作表1'!$C$1</c:f>
              <c:strCache>
                <c:ptCount val="1"/>
                <c:pt idx="0">
                  <c:v>第 1 週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'[Microsoft PowerPoint 的圖表 ]工作表1'!$A$2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'[Microsoft PowerPoint 的圖表 ]工作表1'!$C$2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3C-4C7C-82AF-AB9C483B7ED4}"/>
            </c:ext>
          </c:extLst>
        </c:ser>
        <c:ser>
          <c:idx val="2"/>
          <c:order val="2"/>
          <c:tx>
            <c:strRef>
              <c:f>'[Microsoft PowerPoint 的圖表 ]工作表1'!$D$1</c:f>
              <c:strCache>
                <c:ptCount val="1"/>
                <c:pt idx="0">
                  <c:v>第 1 個月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'[Microsoft PowerPoint 的圖表 ]工作表1'!$A$2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'[Microsoft PowerPoint 的圖表 ]工作表1'!$D$2</c:f>
              <c:numCache>
                <c:formatCode>0%</c:formatCode>
                <c:ptCount val="1"/>
                <c:pt idx="0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3C-4C7C-82AF-AB9C483B7ED4}"/>
            </c:ext>
          </c:extLst>
        </c:ser>
        <c:ser>
          <c:idx val="3"/>
          <c:order val="3"/>
          <c:tx>
            <c:strRef>
              <c:f>'[Microsoft PowerPoint 的圖表 ]工作表1'!$E$1</c:f>
              <c:strCache>
                <c:ptCount val="1"/>
                <c:pt idx="0">
                  <c:v>第 6 個月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'[Microsoft PowerPoint 的圖表 ]工作表1'!$A$2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'[Microsoft PowerPoint 的圖表 ]工作表1'!$E$2</c:f>
              <c:numCache>
                <c:formatCode>0%</c:formatCode>
                <c:ptCount val="1"/>
                <c:pt idx="0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3C-4C7C-82AF-AB9C483B7E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3421344"/>
        <c:axId val="103419184"/>
      </c:barChart>
      <c:catAx>
        <c:axId val="103421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3419184"/>
        <c:crosses val="autoZero"/>
        <c:auto val="1"/>
        <c:lblAlgn val="ctr"/>
        <c:lblOffset val="100"/>
        <c:noMultiLvlLbl val="0"/>
      </c:catAx>
      <c:valAx>
        <c:axId val="103419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342134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24T13:21:34.438" idx="9">
    <p:pos x="1298" y="1476"/>
    <p:text>此頁於近視眼球處會製作一個抽拉機關，比較近視與正常視力的光線聚焦位子，此處若版面較空可以把近視眼球的機關做大一點；或再請確認是否需補充其他資料，謝謝！</p:text>
    <p:extLst>
      <p:ext uri="{C676402C-5697-4E1C-873F-D02D1690AC5C}">
        <p15:threadingInfo xmlns:p15="http://schemas.microsoft.com/office/powerpoint/2012/main" timeZoneBias="-480"/>
      </p:ext>
    </p:extLst>
  </p:cm>
  <p:cm authorId="1" dt="2024-01-31T13:51:31.989" idx="12">
    <p:pos x="5344" y="2139"/>
    <p:text>此處會再進行設計</p:text>
    <p:extLst>
      <p:ext uri="{C676402C-5697-4E1C-873F-D02D1690AC5C}">
        <p15:threadingInfo xmlns:p15="http://schemas.microsoft.com/office/powerpoint/2012/main" timeZoneBias="-480"/>
      </p:ext>
    </p:extLst>
  </p:cm>
  <p:cm authorId="1" dt="2024-02-01T16:41:34.063" idx="22">
    <p:pos x="6823" y="339"/>
    <p:text>此頁文字與 reference 會再依照文字檔調整，謝謝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31T18:27:24.196" idx="17">
    <p:pos x="7178" y="1527"/>
    <p:text>步驟4 的圖會再修改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24T10:58:47.553" idx="1">
    <p:pos x="10" y="10"/>
    <p:text>此頁紅字為後續會調整的部分；圖片中文字也會再修改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31T17:54:38.808" idx="14">
    <p:pos x="7096" y="2488"/>
    <p:text>此頁神經分布會再重畫，並強調 SILK 較不傷害神經的優勢</p:text>
    <p:extLst>
      <p:ext uri="{C676402C-5697-4E1C-873F-D02D1690AC5C}">
        <p15:threadingInfo xmlns:p15="http://schemas.microsoft.com/office/powerpoint/2012/main" timeZoneBias="-480"/>
      </p:ext>
    </p:extLst>
  </p:cm>
  <p:cm authorId="1" dt="2024-01-31T18:25:47.232" idx="16">
    <p:pos x="1245" y="818"/>
    <p:text>此處設計時可畫成眼睛的樣子，避免只有圓形不明顯是角膜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24T11:16:22.149" idx="5">
    <p:pos x="10" y="10"/>
    <p:text>此頁預計會做抽拉式機關，呈現 SILK 密合佳，其他手術可能有角膜皺褶的風險</p:text>
    <p:extLst>
      <p:ext uri="{C676402C-5697-4E1C-873F-D02D1690AC5C}">
        <p15:threadingInfo xmlns:p15="http://schemas.microsoft.com/office/powerpoint/2012/main" timeZoneBias="-480"/>
      </p:ext>
    </p:extLst>
  </p:cm>
  <p:cm authorId="1" dt="2024-01-31T15:03:06.451" idx="13">
    <p:pos x="18" y="234"/>
    <p:text>此處會再調整角膜透鏡的形狀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31T17:57:05.728" idx="15">
    <p:pos x="10" y="10"/>
    <p:text>此頁圖片會再更換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24T11:03:39.533" idx="3">
    <p:pos x="10" y="10"/>
    <p:text>此頁為新增的 summary</p:text>
    <p:extLst>
      <p:ext uri="{C676402C-5697-4E1C-873F-D02D1690AC5C}">
        <p15:threadingInfo xmlns:p15="http://schemas.microsoft.com/office/powerpoint/2012/main" timeZoneBias="-480"/>
      </p:ext>
    </p:extLst>
  </p:cm>
  <p:cm authorId="1" dt="2024-01-31T19:48:22.131" idx="20">
    <p:pos x="5281" y="2829"/>
    <p:text>恢復速度快已參照文獻修改說明文字
The ELITA laser system was designed to deliver lower energy per pulse (40–90 nJ) compared to other laser systems
on the market, to produce continuous tissue-bridge-free corneal lenticules that are easy to remove to enable faster visual recovery.</p:text>
    <p:extLst>
      <p:ext uri="{C676402C-5697-4E1C-873F-D02D1690AC5C}">
        <p15:threadingInfo xmlns:p15="http://schemas.microsoft.com/office/powerpoint/2012/main" timeZoneBias="-480"/>
      </p:ext>
    </p:extLst>
  </p:cm>
  <p:cm authorId="1" dt="2024-01-31T20:27:55.665" idx="21">
    <p:pos x="3047" y="647"/>
    <p:text>由於滿意度是 data on file ，因此呈現有文獻引用來源的術後恢復時間，再請您確認，謝謝！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5EDBD-398E-4982-9159-660EBF3DCDEC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0D0FD-B2BD-47AE-9653-9307D32DB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7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lww.com/jcrs/toc/2021/0100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0D0FD-B2BD-47AE-9653-9307D32DB5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93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Reference: </a:t>
            </a:r>
          </a:p>
          <a:p>
            <a:r>
              <a:rPr lang="en-US" altLang="zh-TW" dirty="0"/>
              <a:t>Sachdev MS, et al. </a:t>
            </a:r>
            <a:r>
              <a:rPr lang="de-DE" altLang="zh-TW" sz="1800" b="0" i="0" u="none" strike="noStrike" baseline="0" dirty="0">
                <a:solidFill>
                  <a:srgbClr val="000000"/>
                </a:solidFill>
                <a:latin typeface="Gill Sans"/>
              </a:rPr>
              <a:t>Clinical Ophthalmology 2023:17 3761–3773 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Gill Sans"/>
              </a:rPr>
              <a:t>SMILE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Gill Sans"/>
              </a:rPr>
              <a:t> 光斑尺寸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Gill Sans"/>
              </a:rPr>
              <a:t>Hamilton DR, et al. </a:t>
            </a:r>
            <a:r>
              <a:rPr lang="en-US" altLang="zh-TW" sz="2800" b="0" i="1" dirty="0">
                <a:solidFill>
                  <a:srgbClr val="3B3030"/>
                </a:solidFill>
                <a:effectLst/>
                <a:latin typeface="Fira Sans" panose="020B0503050000020004" pitchFamily="34" charset="0"/>
              </a:rPr>
              <a:t>Journal of Cataract &amp; Refractive Surgery </a:t>
            </a:r>
            <a:r>
              <a:rPr lang="en-US" altLang="zh-TW" sz="2800" b="0" i="0" u="none" strike="noStrike" dirty="0">
                <a:solidFill>
                  <a:srgbClr val="005B92"/>
                </a:solidFill>
                <a:effectLst/>
                <a:latin typeface="Fira Sans" panose="020B0503050000020004" pitchFamily="34" charset="0"/>
                <a:hlinkClick r:id="rId3"/>
              </a:rPr>
              <a:t>47(1):p 18-26, January 2021.</a:t>
            </a:r>
            <a:r>
              <a:rPr lang="en-US" altLang="zh-TW" sz="2800" b="0" i="0" dirty="0">
                <a:solidFill>
                  <a:srgbClr val="3B3030"/>
                </a:solidFill>
                <a:effectLst/>
                <a:latin typeface="Fira Sans" panose="020B0503050000020004" pitchFamily="34" charset="0"/>
              </a:rPr>
              <a:t> </a:t>
            </a:r>
            <a:endParaRPr lang="de-DE" altLang="zh-TW" sz="1800" b="0" i="0" u="none" strike="noStrike" baseline="0" dirty="0">
              <a:solidFill>
                <a:srgbClr val="000000"/>
              </a:solidFill>
              <a:latin typeface="Gill Sans"/>
            </a:endParaRPr>
          </a:p>
          <a:p>
            <a:endParaRPr lang="de-DE" altLang="zh-TW" sz="1800" b="0" i="0" u="none" strike="noStrike" baseline="0" dirty="0">
              <a:solidFill>
                <a:srgbClr val="000000"/>
              </a:solidFill>
              <a:latin typeface="Gill Sans"/>
            </a:endParaRPr>
          </a:p>
          <a:p>
            <a:r>
              <a:rPr lang="en-US" altLang="zh-TW" dirty="0"/>
              <a:t>ELITA</a:t>
            </a:r>
            <a:r>
              <a:rPr lang="zh-TW" altLang="en-US" dirty="0"/>
              <a:t>的能量大約是</a:t>
            </a:r>
            <a:r>
              <a:rPr lang="en-US" altLang="zh-TW" dirty="0"/>
              <a:t>40-90 </a:t>
            </a:r>
            <a:r>
              <a:rPr lang="en-US" altLang="zh-TW" dirty="0" err="1"/>
              <a:t>nJ</a:t>
            </a:r>
            <a:r>
              <a:rPr lang="en-US" altLang="zh-TW" dirty="0"/>
              <a:t> </a:t>
            </a:r>
            <a:r>
              <a:rPr lang="zh-TW" altLang="en-US" dirty="0"/>
              <a:t>是目前市場上主流近視雷射機器最小的脈衝能量，</a:t>
            </a:r>
            <a:r>
              <a:rPr lang="en-US" altLang="zh-TW" dirty="0"/>
              <a:t>SMILE</a:t>
            </a:r>
            <a:r>
              <a:rPr lang="zh-TW" altLang="en-US" dirty="0"/>
              <a:t>大約是</a:t>
            </a:r>
            <a:r>
              <a:rPr lang="en-US" altLang="zh-TW" dirty="0"/>
              <a:t>110-150</a:t>
            </a:r>
            <a:r>
              <a:rPr lang="zh-TW" altLang="en-US" dirty="0"/>
              <a:t>，差距約</a:t>
            </a:r>
            <a:r>
              <a:rPr lang="en-US" altLang="zh-TW" dirty="0"/>
              <a:t>50%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0D0FD-B2BD-47AE-9653-9307D32DB5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27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Reference: </a:t>
            </a:r>
          </a:p>
          <a:p>
            <a:r>
              <a:rPr lang="zh-TW" altLang="en-US" dirty="0"/>
              <a:t>標題與 </a:t>
            </a:r>
            <a:r>
              <a:rPr lang="en-US" altLang="zh-TW" dirty="0"/>
              <a:t>SILK</a:t>
            </a:r>
            <a:r>
              <a:rPr lang="zh-TW" altLang="en-US" dirty="0"/>
              <a:t> 雙凸透鏡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Sachdev MS, et al. </a:t>
            </a:r>
            <a:r>
              <a:rPr lang="de-DE" altLang="zh-TW" sz="1200" b="0" i="0" u="none" strike="noStrike" baseline="0" dirty="0">
                <a:solidFill>
                  <a:srgbClr val="000000"/>
                </a:solidFill>
                <a:latin typeface="Gill Sans"/>
              </a:rPr>
              <a:t>Clinical Ophthalmology 2023:17 3761–3773 </a:t>
            </a:r>
            <a:endParaRPr lang="en-US" altLang="zh-TW" dirty="0"/>
          </a:p>
          <a:p>
            <a:r>
              <a:rPr lang="zh-TW" altLang="en-US" dirty="0"/>
              <a:t>角膜神經圖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Dragnea DC, et al. </a:t>
            </a:r>
            <a:r>
              <a:rPr lang="sv-SE" altLang="zh-TW" sz="1800" b="0" i="0" u="none" strike="noStrike" baseline="0" dirty="0">
                <a:latin typeface="URWPalladioL-Ital"/>
              </a:rPr>
              <a:t>J. Clin. Med. </a:t>
            </a:r>
            <a:r>
              <a:rPr lang="sv-SE" altLang="zh-TW" sz="1800" b="1" i="0" u="none" strike="noStrike" baseline="0" dirty="0">
                <a:latin typeface="URWPalladioL-Bold"/>
              </a:rPr>
              <a:t>2023</a:t>
            </a:r>
            <a:r>
              <a:rPr lang="sv-SE" altLang="zh-TW" sz="1800" b="0" i="0" u="none" strike="noStrike" baseline="0" dirty="0">
                <a:latin typeface="URWPalladioL-Roma"/>
              </a:rPr>
              <a:t>, </a:t>
            </a:r>
            <a:r>
              <a:rPr lang="sv-SE" altLang="zh-TW" sz="1800" b="0" i="0" u="none" strike="noStrike" baseline="0" dirty="0">
                <a:latin typeface="URWPalladioL-Ital"/>
              </a:rPr>
              <a:t>12</a:t>
            </a:r>
            <a:r>
              <a:rPr lang="sv-SE" altLang="zh-TW" sz="1800" b="0" i="0" u="none" strike="noStrike" baseline="0" dirty="0">
                <a:latin typeface="URWPalladioL-Roma"/>
              </a:rPr>
              <a:t>, 2214.</a:t>
            </a:r>
          </a:p>
          <a:p>
            <a:pPr algn="l"/>
            <a:r>
              <a:rPr lang="zh-TW" altLang="en-US" dirty="0"/>
              <a:t>神經受損可能有乾眼症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Wong AHY, et al. </a:t>
            </a:r>
            <a:r>
              <a:rPr lang="en-US" altLang="zh-TW" b="0" i="0" dirty="0">
                <a:solidFill>
                  <a:srgbClr val="5B616B"/>
                </a:solidFill>
                <a:effectLst/>
                <a:latin typeface="BlinkMacSystemFont"/>
              </a:rPr>
              <a:t>Asia Pac J </a:t>
            </a:r>
            <a:r>
              <a:rPr lang="en-US" altLang="zh-TW" b="0" i="0" dirty="0" err="1">
                <a:solidFill>
                  <a:srgbClr val="5B616B"/>
                </a:solidFill>
                <a:effectLst/>
                <a:latin typeface="BlinkMacSystemFont"/>
              </a:rPr>
              <a:t>Ophthalmol</a:t>
            </a:r>
            <a:r>
              <a:rPr lang="en-US" altLang="zh-TW" b="0" i="0" dirty="0">
                <a:solidFill>
                  <a:srgbClr val="5B616B"/>
                </a:solidFill>
                <a:effectLst/>
                <a:latin typeface="BlinkMacSystemFont"/>
              </a:rPr>
              <a:t> (Phila)</a:t>
            </a:r>
            <a:r>
              <a:rPr lang="en-US" altLang="zh-TW" b="0" i="0" dirty="0">
                <a:solidFill>
                  <a:srgbClr val="0071BC"/>
                </a:solidFill>
                <a:effectLst/>
                <a:latin typeface="BlinkMacSystemFont"/>
              </a:rPr>
              <a:t>. </a:t>
            </a:r>
            <a:r>
              <a:rPr lang="en-US" altLang="zh-TW" b="0" i="0" dirty="0">
                <a:solidFill>
                  <a:srgbClr val="5B616B"/>
                </a:solidFill>
                <a:effectLst/>
                <a:latin typeface="BlinkMacSystemFont"/>
              </a:rPr>
              <a:t>2019 Sep-Oct;8(5):397-405.</a:t>
            </a:r>
          </a:p>
          <a:p>
            <a:pPr algn="l"/>
            <a:r>
              <a:rPr lang="en-US" altLang="zh-TW" b="0" i="0" dirty="0">
                <a:solidFill>
                  <a:srgbClr val="5B616B"/>
                </a:solidFill>
                <a:effectLst/>
                <a:latin typeface="BlinkMacSystemFont"/>
              </a:rPr>
              <a:t>SMILE </a:t>
            </a:r>
            <a:r>
              <a:rPr lang="zh-TW" altLang="en-US" b="0" i="0" dirty="0">
                <a:solidFill>
                  <a:srgbClr val="5B616B"/>
                </a:solidFill>
                <a:effectLst/>
                <a:latin typeface="BlinkMacSystemFont"/>
              </a:rPr>
              <a:t>仍有乾眼症風險</a:t>
            </a:r>
            <a:r>
              <a:rPr lang="en-US" altLang="zh-TW" b="0" i="0" dirty="0">
                <a:solidFill>
                  <a:srgbClr val="5B616B"/>
                </a:solidFill>
                <a:effectLst/>
                <a:latin typeface="BlinkMacSystemFont"/>
              </a:rPr>
              <a:t>: </a:t>
            </a:r>
            <a:r>
              <a:rPr lang="en-US" altLang="zh-TW" b="0" i="0" dirty="0" err="1">
                <a:solidFill>
                  <a:srgbClr val="5B616B"/>
                </a:solidFill>
                <a:effectLst/>
                <a:latin typeface="BlinkMacSystemFont"/>
              </a:rPr>
              <a:t>Nagaraja</a:t>
            </a:r>
            <a:r>
              <a:rPr lang="en-US" altLang="zh-TW" b="0" i="0" dirty="0">
                <a:solidFill>
                  <a:srgbClr val="5B616B"/>
                </a:solidFill>
                <a:effectLst/>
                <a:latin typeface="BlinkMacSystemFont"/>
              </a:rPr>
              <a:t> H, et al. </a:t>
            </a:r>
            <a:r>
              <a:rPr lang="en-US" altLang="zh-TW" sz="1800" b="0" i="0" u="none" strike="noStrike" baseline="0" dirty="0">
                <a:latin typeface="AdvTT06f3545d.I"/>
              </a:rPr>
              <a:t>Asia-Pacific Journal of Ophthalmology </a:t>
            </a:r>
            <a:r>
              <a:rPr lang="en-US" altLang="zh-TW" sz="1800" b="0" i="0" u="none" strike="noStrike" baseline="0" dirty="0">
                <a:latin typeface="AdvP4C4E74"/>
              </a:rPr>
              <a:t> </a:t>
            </a:r>
            <a:r>
              <a:rPr lang="en-US" altLang="zh-TW" sz="1800" b="0" i="0" u="none" strike="noStrike" baseline="0" dirty="0">
                <a:latin typeface="AdvTT7b515deb"/>
              </a:rPr>
              <a:t>Volume 8, Number 5, September/October 2019</a:t>
            </a:r>
            <a:endParaRPr lang="en-US" altLang="zh-TW" b="0" i="0" dirty="0">
              <a:solidFill>
                <a:srgbClr val="5B616B"/>
              </a:solidFill>
              <a:effectLst/>
              <a:latin typeface="BlinkMacSystemFont"/>
            </a:endParaRPr>
          </a:p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0D0FD-B2BD-47AE-9653-9307D32DB5E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99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Reference: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雙凸透鏡傷口密合佳 </a:t>
            </a:r>
            <a:r>
              <a:rPr lang="en-US" altLang="zh-TW" dirty="0"/>
              <a:t>Sachdev MS, et al. </a:t>
            </a:r>
            <a:r>
              <a:rPr lang="de-DE" altLang="zh-TW" sz="1200" b="0" i="0" u="none" strike="noStrike" baseline="0" dirty="0">
                <a:solidFill>
                  <a:srgbClr val="000000"/>
                </a:solidFill>
                <a:latin typeface="Gill Sans"/>
              </a:rPr>
              <a:t>Clinical Ophthalmology 2023:17 3761–3773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baseline="0" dirty="0">
                <a:solidFill>
                  <a:srgbClr val="000000"/>
                </a:solidFill>
                <a:latin typeface="Gill Sans"/>
              </a:rPr>
              <a:t>角膜皺褶：</a:t>
            </a: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Gill Sans"/>
              </a:rPr>
              <a:t>Zhao J, et al. Journal of Refractive Surgery, 2019;35(2):96–101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baseline="0" dirty="0">
              <a:solidFill>
                <a:srgbClr val="000000"/>
              </a:solidFill>
              <a:latin typeface="Gill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Gill Sans"/>
              </a:rPr>
              <a:t>To </a:t>
            </a:r>
            <a:r>
              <a:rPr lang="zh-TW" altLang="en-US" sz="1200" b="0" i="0" u="none" strike="noStrike" baseline="0" dirty="0">
                <a:solidFill>
                  <a:srgbClr val="000000"/>
                </a:solidFill>
                <a:latin typeface="Gill Sans"/>
              </a:rPr>
              <a:t>設計師：後續製作時請在角膜皺褶這句話標註上標 </a:t>
            </a:r>
            <a:r>
              <a:rPr lang="en-US" altLang="zh-TW" sz="1200" b="0" i="0" u="none" strike="noStrike" baseline="0" dirty="0">
                <a:solidFill>
                  <a:srgbClr val="000000"/>
                </a:solidFill>
                <a:latin typeface="Gill Sans"/>
              </a:rPr>
              <a:t>6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0D0FD-B2BD-47AE-9653-9307D32DB5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7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0D0FD-B2BD-47AE-9653-9307D32DB5E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08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Reference: Sachdev MS, et al. </a:t>
            </a:r>
            <a:r>
              <a:rPr lang="de-DE" altLang="zh-TW" sz="1200" b="0" i="0" u="none" strike="noStrike" baseline="0" dirty="0">
                <a:solidFill>
                  <a:srgbClr val="000000"/>
                </a:solidFill>
                <a:latin typeface="Gill Sans"/>
              </a:rPr>
              <a:t>Clinical Ophthalmology 2023:17 3761–3773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0D0FD-B2BD-47AE-9653-9307D32DB5E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87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71F34-9CE8-D46E-388E-9EE38371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87FF0D-A5D1-EC26-784F-2E0E6425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377DF7-3C17-6E9B-701C-45ECF530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DFF8-78BC-474E-A112-EA13EBE8BAC7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FA85CC-594C-6384-B2C2-F935E8ED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3C4B43-A8C7-2626-348D-16E6642B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65D-E29D-49D7-9D02-A8766F313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7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CE408-51CA-C05C-A689-DCB9070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87E394-BF51-C8D1-A591-6ECDC8CBB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C0A1E0-A6E0-B56D-E68F-1DC4D588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DFF8-78BC-474E-A112-EA13EBE8BAC7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F3793-5DC0-DD86-2721-507025C9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3F79FE-644C-25D1-39C3-210282F8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65D-E29D-49D7-9D02-A8766F313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2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FD5B5A-B146-3B8B-098A-94583C2D9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E820E3-D93B-9888-CC24-75DA57296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3A2862-38F7-E0C3-A9E4-CB5E4B6B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DFF8-78BC-474E-A112-EA13EBE8BAC7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C63C4-1AF1-B555-ECFA-7E205E3F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F022EE-202E-6BBF-966B-781E4CDF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65D-E29D-49D7-9D02-A8766F313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9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FAB3B-7436-13B3-BE82-41DD0BAE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DEA0D-0C55-7517-531C-C7617C24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F79BD-0BBF-8D24-71D7-A9D79029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DFF8-78BC-474E-A112-EA13EBE8BAC7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F5C267-E11E-F8D1-4896-6DC11DEB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E9EF0F-96BE-122A-BE13-C3A43FE8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65D-E29D-49D7-9D02-A8766F313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89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5C5B7-3D6A-3209-13A3-E75621BA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42C80F-F91F-D56D-794B-8A15AE8C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23E49F-ED8B-C624-415E-55499D35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DFF8-78BC-474E-A112-EA13EBE8BAC7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991734-6622-1D97-E19D-2C7D3F42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9B8F6-1859-0E8E-AF56-01F945C7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65D-E29D-49D7-9D02-A8766F313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65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9F812-5527-E912-B127-A7D652B1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644B34-EA2B-AE41-1DA3-9264E13BA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B299EE-F585-18D9-2A0C-E8BCBB53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9F2B32-7F79-3339-2A38-61A5AFFB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DFF8-78BC-474E-A112-EA13EBE8BAC7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4D9E44-57CD-F298-3029-6FDDA25B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29A7D8-BE0A-986D-20D5-806AF2A0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65D-E29D-49D7-9D02-A8766F313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85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64079-63B5-C18E-09E8-6C805B00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CFF5BA-419E-BE61-F2D0-A78EBC47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348E7E-94E2-8D27-C89D-1EE9136E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F68967-8898-1602-078C-993160759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D9F825-90C5-8572-E840-B724938F6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E58D17-5EE9-F5AB-7CB5-6C5C8887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DFF8-78BC-474E-A112-EA13EBE8BAC7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00D8A6-1912-9B76-D0AA-0DD873CA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17526F-D122-8967-B5ED-6942CBA3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65D-E29D-49D7-9D02-A8766F313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10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8FD3F-5AE0-3BB8-682B-199EAA91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06C21A-613C-F23E-EDFC-81BB8318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DFF8-78BC-474E-A112-EA13EBE8BAC7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73E0F0-04B6-EBC9-F8EE-C42BE38D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F9F579-D38F-D0BC-36E1-E43D415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65D-E29D-49D7-9D02-A8766F313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6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31CF46-E232-AAAF-7063-7FC28E56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DFF8-78BC-474E-A112-EA13EBE8BAC7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31B5A2-4BBF-4B09-F48E-D917B844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4DA085-5F02-77EA-85F9-2FAAC25E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65D-E29D-49D7-9D02-A8766F313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749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E85BC-BFDE-DB10-44D1-EA05390D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1C99F-2FF6-A72F-BD1A-8015E640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48B94C-1844-052B-BB4F-9030ADC8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E23406-58C7-5FC3-4442-7F68FFCC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DFF8-78BC-474E-A112-EA13EBE8BAC7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9B56E7-CBC2-5C3E-1363-5FBE89C8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EE8A2A-0EBE-CFE0-F5CC-0B7A06D8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65D-E29D-49D7-9D02-A8766F313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39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B409A-79C0-35D0-F9B0-BA9B94CB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6D312D-11F1-5033-EE71-92341E4F3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2A5355-415E-2230-B157-0DEC7A56A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E354FF-C1D2-7824-9CC2-A2F856B9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DFF8-78BC-474E-A112-EA13EBE8BAC7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EC8882-6A10-6D6C-1907-638A10E3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143E3E-1D4D-82B3-B3F7-DA3E3D72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65D-E29D-49D7-9D02-A8766F313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36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4EBB13A-3ED3-6371-225A-22C41A3C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A46262-2F9C-E6DE-73FC-0843561E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DC95CB-EF1A-78CC-BA87-2A08B947C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6DFF8-78BC-474E-A112-EA13EBE8BAC7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9C3F4-1541-4406-E4E2-54E353AB0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18B4AF-75C6-338B-A958-94356CCE0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765D-E29D-49D7-9D02-A8766F313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4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7.xml"/><Relationship Id="rId3" Type="http://schemas.openxmlformats.org/officeDocument/2006/relationships/image" Target="../media/image1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13170AF-95EF-8960-D9AC-6A8025AF6F81}"/>
              </a:ext>
            </a:extLst>
          </p:cNvPr>
          <p:cNvSpPr txBox="1"/>
          <p:nvPr/>
        </p:nvSpPr>
        <p:spPr>
          <a:xfrm>
            <a:off x="70339" y="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封面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5688EC-6A79-67E9-41C8-E9D6994798BC}"/>
              </a:ext>
            </a:extLst>
          </p:cNvPr>
          <p:cNvSpPr txBox="1"/>
          <p:nvPr/>
        </p:nvSpPr>
        <p:spPr>
          <a:xfrm>
            <a:off x="2616200" y="2730668"/>
            <a:ext cx="483016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7030A0"/>
                </a:solidFill>
              </a:rPr>
              <a:t>SILK</a:t>
            </a:r>
            <a:r>
              <a:rPr lang="zh-TW" altLang="en-US" sz="3600" b="1" dirty="0"/>
              <a:t> 雷射近視新科技</a:t>
            </a:r>
            <a:endParaRPr lang="en-US" altLang="zh-TW" sz="3600" b="1" dirty="0"/>
          </a:p>
          <a:p>
            <a:r>
              <a:rPr lang="zh-TW" altLang="en-US" sz="2400" dirty="0"/>
              <a:t>讓您視力快而精準恢復清晰</a:t>
            </a:r>
          </a:p>
        </p:txBody>
      </p:sp>
    </p:spTree>
    <p:extLst>
      <p:ext uri="{BB962C8B-B14F-4D97-AF65-F5344CB8AC3E}">
        <p14:creationId xmlns:p14="http://schemas.microsoft.com/office/powerpoint/2010/main" val="378718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00640EC-E9B5-F014-FDE8-A59174FA9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36119"/>
          <a:stretch/>
        </p:blipFill>
        <p:spPr>
          <a:xfrm>
            <a:off x="144800" y="1999945"/>
            <a:ext cx="5740400" cy="281583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55E136B-05BC-BFD0-5DBB-0F46E42F0C93}"/>
              </a:ext>
            </a:extLst>
          </p:cNvPr>
          <p:cNvSpPr txBox="1"/>
          <p:nvPr/>
        </p:nvSpPr>
        <p:spPr>
          <a:xfrm>
            <a:off x="6260023" y="3429000"/>
            <a:ext cx="22268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7030A0"/>
                </a:solidFill>
              </a:rPr>
              <a:t>雷射近視手術的演進</a:t>
            </a:r>
            <a:r>
              <a:rPr lang="en-US" altLang="zh-TW" sz="1600" b="1" baseline="30000" dirty="0">
                <a:solidFill>
                  <a:srgbClr val="7030A0"/>
                </a:solidFill>
              </a:rPr>
              <a:t>3-5</a:t>
            </a:r>
            <a:endParaRPr lang="zh-TW" altLang="en-US" sz="1600" b="1" dirty="0">
              <a:solidFill>
                <a:srgbClr val="7030A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473726-B0C3-9124-1364-297A3480B6CF}"/>
              </a:ext>
            </a:extLst>
          </p:cNvPr>
          <p:cNvSpPr txBox="1"/>
          <p:nvPr/>
        </p:nvSpPr>
        <p:spPr>
          <a:xfrm>
            <a:off x="6260023" y="3767554"/>
            <a:ext cx="4031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為了手術的舒適及安全性，雷射近視手術的技術不斷更新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16A5FE-8F9A-66D1-B2AF-FE74A4BEC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22" r="50000"/>
          <a:stretch/>
        </p:blipFill>
        <p:spPr>
          <a:xfrm>
            <a:off x="6115966" y="820098"/>
            <a:ext cx="5740400" cy="1748971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1C5B24C-4066-F673-B127-C7AD5F2F360F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7128932" y="5156528"/>
            <a:ext cx="3622268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1123D4A8-5E13-AF2D-89CE-AA15BB340EFE}"/>
              </a:ext>
            </a:extLst>
          </p:cNvPr>
          <p:cNvSpPr/>
          <p:nvPr/>
        </p:nvSpPr>
        <p:spPr>
          <a:xfrm>
            <a:off x="6156932" y="4670528"/>
            <a:ext cx="972000" cy="97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ysClr val="windowText" lastClr="000000"/>
                </a:solidFill>
              </a:rPr>
              <a:t>PRK</a:t>
            </a: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(1996)</a:t>
            </a:r>
            <a:r>
              <a:rPr lang="en-US" altLang="zh-TW" sz="1200" baseline="30000" dirty="0">
                <a:solidFill>
                  <a:sysClr val="windowText" lastClr="000000"/>
                </a:solidFill>
              </a:rPr>
              <a:t>3</a:t>
            </a:r>
            <a:endParaRPr lang="zh-TW" alt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2FEE704-553C-52DC-8CE4-E4508327AF82}"/>
              </a:ext>
            </a:extLst>
          </p:cNvPr>
          <p:cNvSpPr/>
          <p:nvPr/>
        </p:nvSpPr>
        <p:spPr>
          <a:xfrm>
            <a:off x="7305499" y="4670528"/>
            <a:ext cx="972000" cy="97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ysClr val="windowText" lastClr="000000"/>
                </a:solidFill>
              </a:rPr>
              <a:t>LASIK</a:t>
            </a: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(1998)</a:t>
            </a:r>
            <a:r>
              <a:rPr lang="en-US" altLang="zh-TW" sz="1200" baseline="30000" dirty="0">
                <a:solidFill>
                  <a:sysClr val="windowText" lastClr="000000"/>
                </a:solidFill>
              </a:rPr>
              <a:t>3</a:t>
            </a:r>
            <a:endParaRPr lang="zh-TW" alt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B226BA8-A4FE-CABC-DA90-41C0D2EF5EC7}"/>
              </a:ext>
            </a:extLst>
          </p:cNvPr>
          <p:cNvSpPr/>
          <p:nvPr/>
        </p:nvSpPr>
        <p:spPr>
          <a:xfrm>
            <a:off x="8454066" y="4670528"/>
            <a:ext cx="972000" cy="97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ysClr val="windowText" lastClr="000000"/>
                </a:solidFill>
              </a:rPr>
              <a:t>SMILE</a:t>
            </a: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(2016)</a:t>
            </a:r>
            <a:r>
              <a:rPr lang="en-US" altLang="zh-TW" sz="1200" baseline="30000" dirty="0">
                <a:solidFill>
                  <a:sysClr val="windowText" lastClr="000000"/>
                </a:solidFill>
              </a:rPr>
              <a:t>3</a:t>
            </a:r>
            <a:endParaRPr lang="zh-TW" alt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10F4C9E5-EF29-1D93-DA36-AF5CEEBFB18E}"/>
              </a:ext>
            </a:extLst>
          </p:cNvPr>
          <p:cNvSpPr/>
          <p:nvPr/>
        </p:nvSpPr>
        <p:spPr>
          <a:xfrm>
            <a:off x="9602633" y="4670528"/>
            <a:ext cx="972000" cy="97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ysClr val="windowText" lastClr="000000"/>
                </a:solidFill>
              </a:rPr>
              <a:t>SMILE</a:t>
            </a:r>
            <a:r>
              <a:rPr lang="zh-TW" altLang="en-US" sz="1200" b="1" dirty="0">
                <a:solidFill>
                  <a:sysClr val="windowText" lastClr="000000"/>
                </a:solidFill>
              </a:rPr>
              <a:t> </a:t>
            </a:r>
            <a:endParaRPr lang="en-US" altLang="zh-TW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TW" sz="1200" b="1" dirty="0">
                <a:solidFill>
                  <a:sysClr val="windowText" lastClr="000000"/>
                </a:solidFill>
              </a:rPr>
              <a:t>PRO</a:t>
            </a: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(2021)</a:t>
            </a:r>
            <a:r>
              <a:rPr lang="en-US" altLang="zh-TW" sz="1200" baseline="30000" dirty="0">
                <a:solidFill>
                  <a:sysClr val="windowText" lastClr="000000"/>
                </a:solidFill>
              </a:rPr>
              <a:t>4</a:t>
            </a:r>
            <a:endParaRPr lang="zh-TW" alt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71A5C71-5E55-D234-AB92-5EDD68205EC2}"/>
              </a:ext>
            </a:extLst>
          </p:cNvPr>
          <p:cNvSpPr/>
          <p:nvPr/>
        </p:nvSpPr>
        <p:spPr>
          <a:xfrm>
            <a:off x="10751200" y="4508528"/>
            <a:ext cx="1296000" cy="1296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SILK</a:t>
            </a:r>
          </a:p>
          <a:p>
            <a:pPr algn="ctr"/>
            <a:r>
              <a:rPr lang="en-US" altLang="zh-TW" sz="1600" dirty="0">
                <a:solidFill>
                  <a:schemeClr val="bg1"/>
                </a:solidFill>
              </a:rPr>
              <a:t>(2023)</a:t>
            </a:r>
            <a:r>
              <a:rPr lang="en-US" altLang="zh-TW" sz="1600" baseline="30000" dirty="0">
                <a:solidFill>
                  <a:schemeClr val="bg1"/>
                </a:solidFill>
              </a:rPr>
              <a:t>5</a:t>
            </a:r>
            <a:endParaRPr lang="zh-TW" altLang="en-US" sz="16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E2CD4A64-2D86-1CEB-2745-448E6EBD0FE5}"/>
              </a:ext>
            </a:extLst>
          </p:cNvPr>
          <p:cNvSpPr txBox="1"/>
          <p:nvPr/>
        </p:nvSpPr>
        <p:spPr>
          <a:xfrm>
            <a:off x="0" y="39354"/>
            <a:ext cx="12192000" cy="576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zh-TW"/>
            </a:defPPr>
            <a:lvl1pPr algn="ctr">
              <a:defRPr sz="2400" b="1"/>
            </a:lvl1pPr>
          </a:lstStyle>
          <a:p>
            <a:r>
              <a:rPr lang="zh-TW" altLang="en-US" dirty="0"/>
              <a:t>雷射近視手術的演進，提供了輕鬆擺脫近視的選擇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55BA19B-8566-9586-7A97-C177CC341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2" t="34428" r="3182" b="48402"/>
          <a:stretch/>
        </p:blipFill>
        <p:spPr>
          <a:xfrm>
            <a:off x="552325" y="1773286"/>
            <a:ext cx="4867705" cy="163178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71524E1-EF67-57B3-764D-A2AC78D79B88}"/>
              </a:ext>
            </a:extLst>
          </p:cNvPr>
          <p:cNvSpPr txBox="1"/>
          <p:nvPr/>
        </p:nvSpPr>
        <p:spPr>
          <a:xfrm>
            <a:off x="1881775" y="1321435"/>
            <a:ext cx="2288672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TW" sz="1600" dirty="0"/>
              <a:t>PRK </a:t>
            </a:r>
            <a:r>
              <a:rPr lang="zh-TW" altLang="en-US" sz="1600" dirty="0"/>
              <a:t>零接觸表層手術</a:t>
            </a:r>
            <a:r>
              <a:rPr lang="en-US" altLang="zh-TW" sz="1600" baseline="30000" dirty="0"/>
              <a:t>2</a:t>
            </a:r>
            <a:r>
              <a:rPr lang="zh-TW" altLang="en-US" sz="1600" dirty="0"/>
              <a:t>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6619B2-B081-5EEA-428B-E10BEDC71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" t="55218" r="2839" b="26577"/>
          <a:stretch/>
        </p:blipFill>
        <p:spPr>
          <a:xfrm>
            <a:off x="522442" y="4563002"/>
            <a:ext cx="4927470" cy="174845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75E5ECC-519A-49EA-8085-15EB1ED43BA1}"/>
              </a:ext>
            </a:extLst>
          </p:cNvPr>
          <p:cNvSpPr txBox="1"/>
          <p:nvPr/>
        </p:nvSpPr>
        <p:spPr>
          <a:xfrm>
            <a:off x="1881775" y="4077302"/>
            <a:ext cx="2288672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TW" sz="1600" dirty="0"/>
              <a:t>LASIK </a:t>
            </a:r>
            <a:r>
              <a:rPr lang="zh-TW" altLang="en-US" sz="1600" dirty="0"/>
              <a:t>飛秒製瓣手術</a:t>
            </a:r>
            <a:r>
              <a:rPr lang="en-US" altLang="zh-TW" sz="1600" baseline="30000" dirty="0"/>
              <a:t>3</a:t>
            </a:r>
            <a:r>
              <a:rPr lang="zh-TW" altLang="en-US" sz="1600" dirty="0"/>
              <a:t>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27F14C5-A347-7A56-2C55-FB4535382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47" t="15626" r="299" b="9449"/>
          <a:stretch/>
        </p:blipFill>
        <p:spPr>
          <a:xfrm>
            <a:off x="6712205" y="1773286"/>
            <a:ext cx="4927470" cy="293745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B5F587F-28D0-A77A-201F-1E516181EC90}"/>
              </a:ext>
            </a:extLst>
          </p:cNvPr>
          <p:cNvSpPr txBox="1"/>
          <p:nvPr/>
        </p:nvSpPr>
        <p:spPr>
          <a:xfrm>
            <a:off x="6712205" y="1321435"/>
            <a:ext cx="4927470" cy="36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zh-TW" altLang="en-US" sz="1600" dirty="0"/>
              <a:t>透鏡取出手術</a:t>
            </a:r>
            <a:r>
              <a:rPr lang="en-US" altLang="zh-TW" sz="1600" baseline="30000" dirty="0"/>
              <a:t>3</a:t>
            </a:r>
            <a:r>
              <a:rPr lang="zh-TW" altLang="en-US" sz="1600" dirty="0"/>
              <a:t> </a:t>
            </a:r>
            <a:r>
              <a:rPr lang="en-US" altLang="zh-TW" sz="1600" dirty="0"/>
              <a:t>(SMILE/SMILE</a:t>
            </a:r>
            <a:r>
              <a:rPr lang="zh-TW" altLang="en-US" sz="1600" dirty="0"/>
              <a:t> </a:t>
            </a:r>
            <a:r>
              <a:rPr lang="en-US" altLang="zh-TW" sz="1600" dirty="0"/>
              <a:t>PRO/</a:t>
            </a:r>
            <a:r>
              <a:rPr lang="zh-TW" altLang="en-US" sz="1600" dirty="0"/>
              <a:t> </a:t>
            </a:r>
            <a:r>
              <a:rPr lang="en-US" altLang="zh-TW" sz="2000" b="1" dirty="0">
                <a:solidFill>
                  <a:srgbClr val="7030A0"/>
                </a:solidFill>
              </a:rPr>
              <a:t>SILK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B6D859AB-B999-AF26-7B5B-AB936765A8BB}"/>
              </a:ext>
            </a:extLst>
          </p:cNvPr>
          <p:cNvSpPr/>
          <p:nvPr/>
        </p:nvSpPr>
        <p:spPr>
          <a:xfrm>
            <a:off x="8149390" y="5678906"/>
            <a:ext cx="3898576" cy="933232"/>
          </a:xfrm>
          <a:prstGeom prst="rightArrow">
            <a:avLst>
              <a:gd name="adj1" fmla="val 50000"/>
              <a:gd name="adj2" fmla="val 51934"/>
            </a:avLst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一樣是透鏡取出手術，</a:t>
            </a:r>
            <a:br>
              <a:rPr lang="en-US" altLang="zh-TW" sz="1400" b="1" dirty="0"/>
            </a:br>
            <a:r>
              <a:rPr lang="zh-TW" altLang="en-US" sz="1400" b="1" dirty="0"/>
              <a:t>最新技術 </a:t>
            </a:r>
            <a:r>
              <a:rPr lang="en-US" altLang="zh-TW" sz="1400" b="1" dirty="0"/>
              <a:t>SILK </a:t>
            </a:r>
            <a:r>
              <a:rPr lang="zh-TW" altLang="en-US" sz="1400" b="1" dirty="0"/>
              <a:t>可以提供您什麼優點呢？</a:t>
            </a:r>
          </a:p>
        </p:txBody>
      </p:sp>
    </p:spTree>
    <p:extLst>
      <p:ext uri="{BB962C8B-B14F-4D97-AF65-F5344CB8AC3E}">
        <p14:creationId xmlns:p14="http://schemas.microsoft.com/office/powerpoint/2010/main" val="320225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C935517-07CD-4AD6-2F0E-EF7ACC6B81A7}"/>
              </a:ext>
            </a:extLst>
          </p:cNvPr>
          <p:cNvSpPr txBox="1"/>
          <p:nvPr/>
        </p:nvSpPr>
        <p:spPr>
          <a:xfrm>
            <a:off x="7922327" y="151995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Sxxxx</a:t>
            </a:r>
            <a:r>
              <a:rPr lang="en-US" altLang="zh-TW" b="1" dirty="0"/>
              <a:t> </a:t>
            </a:r>
            <a:r>
              <a:rPr lang="en-US" altLang="zh-TW" b="1" dirty="0" err="1"/>
              <a:t>Pxx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C0794B-B603-7FEA-867B-034C1A9C750C}"/>
              </a:ext>
            </a:extLst>
          </p:cNvPr>
          <p:cNvSpPr txBox="1"/>
          <p:nvPr/>
        </p:nvSpPr>
        <p:spPr>
          <a:xfrm>
            <a:off x="-118366" y="600609"/>
            <a:ext cx="12192000" cy="576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zh-TW"/>
            </a:defPPr>
            <a:lvl1pPr algn="ctr">
              <a:defRPr sz="2400" b="1"/>
            </a:lvl1pPr>
          </a:lstStyle>
          <a:p>
            <a:r>
              <a:rPr lang="en-US" altLang="zh-TW" dirty="0"/>
              <a:t>SILK</a:t>
            </a:r>
            <a:r>
              <a:rPr lang="zh-TW" altLang="en-US" dirty="0"/>
              <a:t> 雷射能量低，對角膜組織傷害降到最低</a:t>
            </a:r>
            <a:r>
              <a:rPr lang="en-US" altLang="zh-TW" baseline="30000" dirty="0"/>
              <a:t>5</a:t>
            </a:r>
            <a:endParaRPr lang="zh-TW" altLang="en-US" baseline="30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DB8050-0897-30B9-EB07-01D6E011F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01"/>
          <a:stretch/>
        </p:blipFill>
        <p:spPr>
          <a:xfrm>
            <a:off x="1122947" y="2217386"/>
            <a:ext cx="9709375" cy="267377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8B41362-3127-812A-DA9D-11D4CD01CE6F}"/>
              </a:ext>
            </a:extLst>
          </p:cNvPr>
          <p:cNvSpPr txBox="1"/>
          <p:nvPr/>
        </p:nvSpPr>
        <p:spPr>
          <a:xfrm>
            <a:off x="1685147" y="1306910"/>
            <a:ext cx="40719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7030A0"/>
                </a:solidFill>
              </a:rPr>
              <a:t>SILK</a:t>
            </a:r>
          </a:p>
          <a:p>
            <a:pPr algn="ctr"/>
            <a:r>
              <a:rPr lang="zh-TW" altLang="en-US" sz="1400" dirty="0">
                <a:solidFill>
                  <a:srgbClr val="7030A0"/>
                </a:solidFill>
              </a:rPr>
              <a:t>透過小光斑聚集而成的低能量雷射光，</a:t>
            </a:r>
            <a:br>
              <a:rPr lang="en-US" altLang="zh-TW" sz="1400" dirty="0">
                <a:solidFill>
                  <a:srgbClr val="7030A0"/>
                </a:solidFill>
              </a:rPr>
            </a:br>
            <a:r>
              <a:rPr lang="zh-TW" altLang="en-US" sz="1400" dirty="0">
                <a:solidFill>
                  <a:srgbClr val="7030A0"/>
                </a:solidFill>
              </a:rPr>
              <a:t>可連續切割角膜透鏡，對角膜組織傷害降到最低</a:t>
            </a:r>
            <a:r>
              <a:rPr lang="en-US" altLang="zh-TW" sz="1400" baseline="30000" dirty="0">
                <a:solidFill>
                  <a:srgbClr val="7030A0"/>
                </a:solidFill>
              </a:rPr>
              <a:t>3</a:t>
            </a:r>
            <a:r>
              <a:rPr lang="zh-TW" altLang="en-US" sz="14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2F72D9C-A0F1-99C9-A537-F2BC7B38EC9F}"/>
              </a:ext>
            </a:extLst>
          </p:cNvPr>
          <p:cNvSpPr txBox="1"/>
          <p:nvPr/>
        </p:nvSpPr>
        <p:spPr>
          <a:xfrm>
            <a:off x="2273980" y="5234514"/>
            <a:ext cx="1944000" cy="324000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zh-TW" altLang="en-US" sz="1400" dirty="0"/>
              <a:t>脈衝能量</a:t>
            </a:r>
            <a:r>
              <a:rPr lang="en-US" altLang="zh-TW" sz="1400" baseline="30000" dirty="0"/>
              <a:t>3</a:t>
            </a:r>
            <a:r>
              <a:rPr lang="zh-TW" altLang="en-US" sz="1400" dirty="0"/>
              <a:t> </a:t>
            </a:r>
            <a:r>
              <a:rPr lang="en-US" altLang="zh-TW" sz="1400" dirty="0"/>
              <a:t>40-90</a:t>
            </a:r>
            <a:r>
              <a:rPr lang="zh-TW" altLang="en-US" sz="1400" dirty="0"/>
              <a:t> </a:t>
            </a:r>
            <a:r>
              <a:rPr lang="en-US" altLang="zh-TW" sz="1400" dirty="0" err="1"/>
              <a:t>nJ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872D0A-F3FF-4685-BF79-F54C6A51ACA8}"/>
              </a:ext>
            </a:extLst>
          </p:cNvPr>
          <p:cNvSpPr txBox="1"/>
          <p:nvPr/>
        </p:nvSpPr>
        <p:spPr>
          <a:xfrm>
            <a:off x="8015017" y="5234514"/>
            <a:ext cx="1944000" cy="324000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zh-TW" altLang="en-US" sz="1400" dirty="0"/>
              <a:t>脈衝能量</a:t>
            </a:r>
            <a:r>
              <a:rPr lang="en-US" altLang="zh-TW" sz="1400" baseline="30000" dirty="0"/>
              <a:t>3</a:t>
            </a:r>
            <a:r>
              <a:rPr lang="zh-TW" altLang="en-US" sz="1400" dirty="0"/>
              <a:t> </a:t>
            </a:r>
            <a:r>
              <a:rPr lang="en-US" altLang="zh-TW" sz="1400" dirty="0"/>
              <a:t>100-180</a:t>
            </a:r>
            <a:r>
              <a:rPr lang="zh-TW" altLang="en-US" sz="1400" dirty="0"/>
              <a:t> </a:t>
            </a:r>
            <a:r>
              <a:rPr lang="en-US" altLang="zh-TW" sz="1400" dirty="0" err="1"/>
              <a:t>nJ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BAFDFC-2017-E54B-5B49-A52F0C976DBD}"/>
              </a:ext>
            </a:extLst>
          </p:cNvPr>
          <p:cNvSpPr txBox="1"/>
          <p:nvPr/>
        </p:nvSpPr>
        <p:spPr>
          <a:xfrm>
            <a:off x="4601500" y="5211848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相較於過去技術，能量降低 </a:t>
            </a:r>
            <a:r>
              <a:rPr lang="en-US" altLang="zh-TW" b="1" dirty="0">
                <a:solidFill>
                  <a:srgbClr val="7030A0"/>
                </a:solidFill>
              </a:rPr>
              <a:t>50%</a:t>
            </a:r>
            <a:endParaRPr lang="zh-TW" altLang="en-US" sz="1400" b="1" dirty="0">
              <a:solidFill>
                <a:srgbClr val="7030A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748846-A32B-F507-19D6-7CDE50C90372}"/>
              </a:ext>
            </a:extLst>
          </p:cNvPr>
          <p:cNvSpPr txBox="1"/>
          <p:nvPr/>
        </p:nvSpPr>
        <p:spPr>
          <a:xfrm>
            <a:off x="2273980" y="5657981"/>
            <a:ext cx="1944000" cy="324000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zh-TW" altLang="en-US" sz="1400" dirty="0"/>
              <a:t>光斑大小</a:t>
            </a:r>
            <a:r>
              <a:rPr lang="en-US" altLang="zh-TW" sz="1400" baseline="30000" dirty="0"/>
              <a:t>3</a:t>
            </a:r>
            <a:r>
              <a:rPr lang="zh-TW" altLang="en-US" sz="1400" dirty="0"/>
              <a:t> </a:t>
            </a:r>
            <a:r>
              <a:rPr lang="en-US" altLang="zh-TW" sz="1400" dirty="0"/>
              <a:t>~1</a:t>
            </a:r>
            <a:r>
              <a:rPr lang="zh-TW" altLang="en-US" sz="1400" dirty="0"/>
              <a:t> </a:t>
            </a:r>
            <a:r>
              <a:rPr lang="el-GR" altLang="zh-TW" sz="1400" dirty="0"/>
              <a:t>μ</a:t>
            </a:r>
            <a:r>
              <a:rPr lang="en-US" altLang="zh-TW" sz="1400" dirty="0"/>
              <a:t>m</a:t>
            </a:r>
            <a:endParaRPr lang="zh-TW" altLang="en-US" sz="1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4601B13-D47D-C935-ACFB-F6C7827D0C97}"/>
              </a:ext>
            </a:extLst>
          </p:cNvPr>
          <p:cNvSpPr txBox="1"/>
          <p:nvPr/>
        </p:nvSpPr>
        <p:spPr>
          <a:xfrm>
            <a:off x="8015017" y="5657981"/>
            <a:ext cx="1944000" cy="324000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zh-TW" altLang="en-US" sz="1400" dirty="0"/>
              <a:t>光斑大小</a:t>
            </a:r>
            <a:r>
              <a:rPr lang="en-US" altLang="zh-TW" sz="1400" baseline="30000" dirty="0"/>
              <a:t>4 </a:t>
            </a:r>
            <a:r>
              <a:rPr lang="en-US" altLang="zh-TW" sz="1400" dirty="0"/>
              <a:t>3-4.5 </a:t>
            </a:r>
            <a:r>
              <a:rPr lang="el-GR" altLang="zh-TW" sz="1400" dirty="0"/>
              <a:t>μ</a:t>
            </a:r>
            <a:r>
              <a:rPr lang="en-US" altLang="zh-TW" sz="1400" dirty="0"/>
              <a:t>m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9B7551-BA0D-2538-560A-0D77FCC814C0}"/>
              </a:ext>
            </a:extLst>
          </p:cNvPr>
          <p:cNvSpPr txBox="1"/>
          <p:nvPr/>
        </p:nvSpPr>
        <p:spPr>
          <a:xfrm>
            <a:off x="4332195" y="5635315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相較於過去技術，光斑大小差異可達 </a:t>
            </a:r>
            <a:r>
              <a:rPr lang="en-US" altLang="zh-TW" b="1" dirty="0">
                <a:solidFill>
                  <a:srgbClr val="7030A0"/>
                </a:solidFill>
              </a:rPr>
              <a:t>77%</a:t>
            </a:r>
            <a:endParaRPr lang="zh-TW" altLang="en-US" sz="1400" b="1" dirty="0">
              <a:solidFill>
                <a:srgbClr val="7030A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77652E-96F4-1B90-6162-E660BB317197}"/>
              </a:ext>
            </a:extLst>
          </p:cNvPr>
          <p:cNvSpPr txBox="1"/>
          <p:nvPr/>
        </p:nvSpPr>
        <p:spPr>
          <a:xfrm>
            <a:off x="4530602" y="94798"/>
            <a:ext cx="2992255" cy="3702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精準</a:t>
            </a:r>
          </a:p>
        </p:txBody>
      </p:sp>
    </p:spTree>
    <p:extLst>
      <p:ext uri="{BB962C8B-B14F-4D97-AF65-F5344CB8AC3E}">
        <p14:creationId xmlns:p14="http://schemas.microsoft.com/office/powerpoint/2010/main" val="328637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5ABD8939-A08A-D443-9870-B39471415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95"/>
          <a:stretch/>
        </p:blipFill>
        <p:spPr>
          <a:xfrm>
            <a:off x="201027" y="3572426"/>
            <a:ext cx="5044741" cy="230136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EFC13FF-3FCB-CF4F-1B58-0EAC92419F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1" r="7366"/>
          <a:stretch/>
        </p:blipFill>
        <p:spPr>
          <a:xfrm>
            <a:off x="6751193" y="3572426"/>
            <a:ext cx="5162449" cy="230136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DAB6554-83A4-2683-ED68-46B84F9B5C88}"/>
              </a:ext>
            </a:extLst>
          </p:cNvPr>
          <p:cNvSpPr txBox="1"/>
          <p:nvPr/>
        </p:nvSpPr>
        <p:spPr>
          <a:xfrm>
            <a:off x="0" y="389517"/>
            <a:ext cx="12192000" cy="648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TW" sz="2400" b="1" dirty="0"/>
              <a:t>SILK </a:t>
            </a:r>
            <a:r>
              <a:rPr lang="zh-TW" altLang="en-US" sz="2400" b="1" dirty="0"/>
              <a:t>專利雙凸透鏡切割技術使角膜神經細胞受損少，降低乾眼症機率</a:t>
            </a:r>
            <a:r>
              <a:rPr lang="en-US" altLang="zh-TW" sz="2400" b="1" baseline="30000" dirty="0"/>
              <a:t>5</a:t>
            </a:r>
            <a:endParaRPr lang="zh-TW" altLang="en-US" sz="2400" b="1" baseline="30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4C14284-9B6B-7DC5-7B45-D70475ABFEEE}"/>
              </a:ext>
            </a:extLst>
          </p:cNvPr>
          <p:cNvSpPr txBox="1"/>
          <p:nvPr/>
        </p:nvSpPr>
        <p:spPr>
          <a:xfrm>
            <a:off x="1615432" y="2800018"/>
            <a:ext cx="215956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7030A0"/>
                </a:solidFill>
              </a:rPr>
              <a:t>SILK</a:t>
            </a:r>
            <a:r>
              <a:rPr lang="zh-TW" altLang="en-US" sz="2000" b="1" dirty="0">
                <a:solidFill>
                  <a:srgbClr val="7030A0"/>
                </a:solidFill>
              </a:rPr>
              <a:t> </a:t>
            </a:r>
            <a:endParaRPr lang="en-US" altLang="zh-TW" sz="2000" b="1" dirty="0">
              <a:solidFill>
                <a:srgbClr val="7030A0"/>
              </a:solidFill>
            </a:endParaRPr>
          </a:p>
          <a:p>
            <a:pPr algn="ctr"/>
            <a:r>
              <a:rPr lang="zh-TW" altLang="en-US" b="1" dirty="0">
                <a:solidFill>
                  <a:srgbClr val="7030A0"/>
                </a:solidFill>
              </a:rPr>
              <a:t>專利雙凸透鏡技術</a:t>
            </a:r>
            <a:r>
              <a:rPr lang="en-US" altLang="zh-TW" b="1" baseline="30000" dirty="0">
                <a:solidFill>
                  <a:srgbClr val="7030A0"/>
                </a:solidFill>
              </a:rPr>
              <a:t>5</a:t>
            </a:r>
            <a:endParaRPr lang="zh-TW" altLang="en-US" b="1" baseline="30000" dirty="0">
              <a:solidFill>
                <a:srgbClr val="7030A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23551E3-075C-F1B1-B0B4-A2426459F76F}"/>
              </a:ext>
            </a:extLst>
          </p:cNvPr>
          <p:cNvSpPr txBox="1"/>
          <p:nvPr/>
        </p:nvSpPr>
        <p:spPr>
          <a:xfrm>
            <a:off x="8316754" y="28154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Sxxxx</a:t>
            </a:r>
            <a:r>
              <a:rPr lang="en-US" altLang="zh-TW" dirty="0"/>
              <a:t> </a:t>
            </a:r>
            <a:r>
              <a:rPr lang="en-US" altLang="zh-TW" dirty="0" err="1"/>
              <a:t>Pxx</a:t>
            </a:r>
            <a:endParaRPr lang="en-US" altLang="zh-TW" dirty="0"/>
          </a:p>
          <a:p>
            <a:pPr algn="ctr"/>
            <a:r>
              <a:rPr lang="zh-TW" altLang="en-US" dirty="0"/>
              <a:t>傳統平凸透鏡技術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958660-0922-6B6B-30ED-5D06879C9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295" y="-2310032"/>
            <a:ext cx="4996015" cy="21954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7FE8A6-608E-2E0C-4DB4-817E44A50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742" y="1299241"/>
            <a:ext cx="1024446" cy="939518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7C287CF9-2B43-4CE0-2163-E1088E04A546}"/>
              </a:ext>
            </a:extLst>
          </p:cNvPr>
          <p:cNvGrpSpPr/>
          <p:nvPr/>
        </p:nvGrpSpPr>
        <p:grpSpPr>
          <a:xfrm>
            <a:off x="2029489" y="1246941"/>
            <a:ext cx="8318590" cy="963993"/>
            <a:chOff x="2772439" y="1287004"/>
            <a:chExt cx="8318590" cy="963993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3182A62-3A7B-7BDE-DA22-8CA610EA3A56}"/>
                </a:ext>
              </a:extLst>
            </p:cNvPr>
            <p:cNvSpPr txBox="1"/>
            <p:nvPr/>
          </p:nvSpPr>
          <p:spPr>
            <a:xfrm>
              <a:off x="3498182" y="1287004"/>
              <a:ext cx="7592847" cy="9639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 anchor="ctr">
              <a:noAutofit/>
            </a:bodyPr>
            <a:lstStyle/>
            <a:p>
              <a:r>
                <a:rPr lang="zh-TW" altLang="en-US" sz="1600" dirty="0"/>
                <a:t>角膜上層的神經分布密集</a:t>
              </a:r>
              <a:r>
                <a:rPr lang="en-US" altLang="zh-TW" sz="1600" baseline="30000" dirty="0"/>
                <a:t>6</a:t>
              </a:r>
              <a:r>
                <a:rPr lang="zh-TW" altLang="en-US" sz="1600" dirty="0"/>
                <a:t>。雙凸透鏡切割技術可減少手術過程對角膜神經的傷害</a:t>
              </a:r>
              <a:r>
                <a:rPr lang="en-US" altLang="zh-TW" sz="1600" baseline="30000" dirty="0"/>
                <a:t>5</a:t>
              </a:r>
              <a:r>
                <a:rPr lang="zh-TW" altLang="en-US" sz="1600" dirty="0"/>
                <a:t>，</a:t>
              </a:r>
              <a:br>
                <a:rPr lang="en-US" altLang="zh-TW" sz="1600" dirty="0"/>
              </a:br>
              <a:r>
                <a:rPr lang="zh-TW" altLang="en-US" sz="1600" dirty="0"/>
                <a:t>減少術後乾眼症的發生機率</a:t>
              </a:r>
              <a:r>
                <a:rPr lang="en-US" altLang="zh-TW" sz="1600" baseline="30000" dirty="0"/>
                <a:t>7,8</a:t>
              </a:r>
              <a:r>
                <a:rPr lang="zh-TW" altLang="en-US" sz="1600" dirty="0"/>
                <a:t>！</a:t>
              </a: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E1F23E4-89E2-8151-5C77-990CF75B6AE6}"/>
                </a:ext>
              </a:extLst>
            </p:cNvPr>
            <p:cNvSpPr/>
            <p:nvPr/>
          </p:nvSpPr>
          <p:spPr>
            <a:xfrm rot="16200000">
              <a:off x="3039678" y="1357776"/>
              <a:ext cx="287970" cy="822447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AF7F2F8-530C-2B84-B2E8-6D2E6F583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022" y="-2708730"/>
            <a:ext cx="6064931" cy="265470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5CFFFB2-CE60-4445-0C28-864351C0F7FE}"/>
              </a:ext>
            </a:extLst>
          </p:cNvPr>
          <p:cNvSpPr txBox="1"/>
          <p:nvPr/>
        </p:nvSpPr>
        <p:spPr>
          <a:xfrm>
            <a:off x="10755086" y="-1642031"/>
            <a:ext cx="3890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 </a:t>
            </a:r>
            <a:r>
              <a:rPr lang="zh-TW" altLang="en-US" dirty="0"/>
              <a:t>設計師：</a:t>
            </a:r>
            <a:r>
              <a:rPr lang="en-US" altLang="zh-TW" dirty="0"/>
              <a:t>SILK/SMILE</a:t>
            </a:r>
            <a:r>
              <a:rPr lang="zh-TW" altLang="en-US" dirty="0"/>
              <a:t> 可參考右圖</a:t>
            </a:r>
            <a:endParaRPr lang="en-US" altLang="zh-TW" dirty="0"/>
          </a:p>
          <a:p>
            <a:r>
              <a:rPr lang="zh-TW" altLang="en-US" dirty="0"/>
              <a:t>透鏡形狀要再畫明顯一點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393794B-2723-42AD-34DE-28048A0102EB}"/>
              </a:ext>
            </a:extLst>
          </p:cNvPr>
          <p:cNvSpPr txBox="1"/>
          <p:nvPr/>
        </p:nvSpPr>
        <p:spPr>
          <a:xfrm>
            <a:off x="4521077" y="94873"/>
            <a:ext cx="2992255" cy="3702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恢復快</a:t>
            </a:r>
          </a:p>
        </p:txBody>
      </p:sp>
    </p:spTree>
    <p:extLst>
      <p:ext uri="{BB962C8B-B14F-4D97-AF65-F5344CB8AC3E}">
        <p14:creationId xmlns:p14="http://schemas.microsoft.com/office/powerpoint/2010/main" val="225071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A2E4F5-9A56-3ADA-9C37-E0A4128F12B3}"/>
              </a:ext>
            </a:extLst>
          </p:cNvPr>
          <p:cNvSpPr txBox="1"/>
          <p:nvPr/>
        </p:nvSpPr>
        <p:spPr>
          <a:xfrm>
            <a:off x="3810" y="444851"/>
            <a:ext cx="12188190" cy="648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zh-TW"/>
            </a:defPPr>
            <a:lvl1pPr algn="ctr">
              <a:defRPr sz="2400" b="1"/>
            </a:lvl1pPr>
          </a:lstStyle>
          <a:p>
            <a:r>
              <a:rPr lang="en-US" altLang="zh-TW" dirty="0"/>
              <a:t>SILK</a:t>
            </a:r>
            <a:r>
              <a:rPr lang="zh-TW" altLang="en-US" dirty="0"/>
              <a:t> 雙凸透鏡專利技術使術後傷口密合良好，給您良好的術後視力品質</a:t>
            </a:r>
            <a:r>
              <a:rPr lang="en-US" altLang="zh-TW" baseline="30000" dirty="0"/>
              <a:t>5</a:t>
            </a:r>
            <a:endParaRPr lang="zh-TW" altLang="en-US" baseline="30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99B0DC-B036-D5C2-BD8E-4CD6E599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6" y="3246735"/>
            <a:ext cx="11194748" cy="32956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92F8BA1-DC2A-2E36-876A-86F5EC261AC6}"/>
              </a:ext>
            </a:extLst>
          </p:cNvPr>
          <p:cNvSpPr txBox="1"/>
          <p:nvPr/>
        </p:nvSpPr>
        <p:spPr>
          <a:xfrm>
            <a:off x="8528364" y="3246735"/>
            <a:ext cx="11304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err="1"/>
              <a:t>Sxxxx</a:t>
            </a:r>
            <a:r>
              <a:rPr lang="en-US" altLang="zh-TW" sz="1600" dirty="0"/>
              <a:t> </a:t>
            </a:r>
            <a:r>
              <a:rPr lang="en-US" altLang="zh-TW" sz="1600" dirty="0" err="1"/>
              <a:t>Pxx</a:t>
            </a:r>
            <a:endParaRPr lang="en-US" altLang="zh-TW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50A3AA-76EC-DF4D-59F2-7AEEF023B3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651" t="25639" r="13323" b="40402"/>
          <a:stretch/>
        </p:blipFill>
        <p:spPr>
          <a:xfrm>
            <a:off x="961921" y="1218200"/>
            <a:ext cx="1458871" cy="1581554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17470AD9-8401-A31C-57CC-2CC83504C238}"/>
              </a:ext>
            </a:extLst>
          </p:cNvPr>
          <p:cNvGrpSpPr/>
          <p:nvPr/>
        </p:nvGrpSpPr>
        <p:grpSpPr>
          <a:xfrm>
            <a:off x="2397200" y="1665754"/>
            <a:ext cx="6834037" cy="648000"/>
            <a:chOff x="2397200" y="1665754"/>
            <a:chExt cx="6834037" cy="648000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B8E0A303-4479-1051-6938-C50931F8844E}"/>
                </a:ext>
              </a:extLst>
            </p:cNvPr>
            <p:cNvSpPr txBox="1"/>
            <p:nvPr/>
          </p:nvSpPr>
          <p:spPr>
            <a:xfrm>
              <a:off x="2960763" y="1665754"/>
              <a:ext cx="6270474" cy="64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 anchor="ctr">
              <a:noAutofit/>
            </a:bodyPr>
            <a:lstStyle/>
            <a:p>
              <a:r>
                <a:rPr lang="zh-TW" altLang="en-US" sz="1600" dirty="0"/>
                <a:t>專利雙凸透鏡切割技術在取出透鏡後，</a:t>
              </a:r>
              <a:endParaRPr lang="en-US" altLang="zh-TW" sz="1600" dirty="0"/>
            </a:p>
            <a:p>
              <a:r>
                <a:rPr lang="zh-TW" altLang="en-US" sz="1600" dirty="0"/>
                <a:t>傷口密合度佳，不易產生角膜皺褶</a:t>
              </a:r>
              <a:r>
                <a:rPr lang="en-US" altLang="zh-TW" sz="1600" baseline="30000" dirty="0"/>
                <a:t>9</a:t>
              </a:r>
              <a:r>
                <a:rPr lang="zh-TW" altLang="en-US" sz="1600" dirty="0"/>
                <a:t>，可提供良好的術後視力</a:t>
              </a:r>
              <a:r>
                <a:rPr lang="en-US" altLang="zh-TW" sz="1600" baseline="30000" dirty="0"/>
                <a:t>5</a:t>
              </a:r>
              <a:r>
                <a:rPr lang="zh-TW" altLang="en-US" sz="1600" dirty="0"/>
                <a:t>！</a:t>
              </a: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7E7E16B5-089F-A5DF-E3D6-842F7FA3E293}"/>
                </a:ext>
              </a:extLst>
            </p:cNvPr>
            <p:cNvSpPr/>
            <p:nvPr/>
          </p:nvSpPr>
          <p:spPr>
            <a:xfrm rot="16200000">
              <a:off x="2622167" y="1605315"/>
              <a:ext cx="198490" cy="648423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258044-4AEF-940C-BC1C-6AFA7254D40B}"/>
              </a:ext>
            </a:extLst>
          </p:cNvPr>
          <p:cNvSpPr txBox="1"/>
          <p:nvPr/>
        </p:nvSpPr>
        <p:spPr>
          <a:xfrm>
            <a:off x="4530602" y="94798"/>
            <a:ext cx="2992255" cy="3702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視力品質佳</a:t>
            </a:r>
          </a:p>
        </p:txBody>
      </p:sp>
    </p:spTree>
    <p:extLst>
      <p:ext uri="{BB962C8B-B14F-4D97-AF65-F5344CB8AC3E}">
        <p14:creationId xmlns:p14="http://schemas.microsoft.com/office/powerpoint/2010/main" val="345426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AB421CDF-8D71-B8FB-7FAC-546CD7022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3"/>
          <a:stretch/>
        </p:blipFill>
        <p:spPr>
          <a:xfrm>
            <a:off x="914534" y="2782468"/>
            <a:ext cx="10362931" cy="3450253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D2EF33-B299-B5B3-8BAA-E63947F50CF7}"/>
              </a:ext>
            </a:extLst>
          </p:cNvPr>
          <p:cNvSpPr txBox="1"/>
          <p:nvPr/>
        </p:nvSpPr>
        <p:spPr>
          <a:xfrm>
            <a:off x="3338935" y="2323817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7030A0"/>
                </a:solidFill>
              </a:rPr>
              <a:t>SILK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6DC1EB7-2C51-8F71-1254-B4CBD6DE1A2E}"/>
              </a:ext>
            </a:extLst>
          </p:cNvPr>
          <p:cNvSpPr txBox="1"/>
          <p:nvPr/>
        </p:nvSpPr>
        <p:spPr>
          <a:xfrm>
            <a:off x="8060639" y="232381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Sxxxx</a:t>
            </a:r>
            <a:r>
              <a:rPr lang="en-US" altLang="zh-TW" b="1" dirty="0"/>
              <a:t> </a:t>
            </a:r>
            <a:r>
              <a:rPr lang="en-US" altLang="zh-TW" b="1" dirty="0" err="1"/>
              <a:t>Pxx</a:t>
            </a:r>
            <a:endParaRPr lang="zh-TW" altLang="en-US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9B6E33-D7FC-3BC8-6612-2360544D2803}"/>
              </a:ext>
            </a:extLst>
          </p:cNvPr>
          <p:cNvSpPr txBox="1"/>
          <p:nvPr/>
        </p:nvSpPr>
        <p:spPr>
          <a:xfrm>
            <a:off x="3810" y="7438"/>
            <a:ext cx="12188190" cy="648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zh-TW"/>
            </a:defPPr>
            <a:lvl1pPr algn="ctr">
              <a:defRPr sz="2400" b="1"/>
            </a:lvl1pPr>
          </a:lstStyle>
          <a:p>
            <a:r>
              <a:rPr lang="en-US" altLang="zh-TW" dirty="0"/>
              <a:t>SILK</a:t>
            </a:r>
            <a:r>
              <a:rPr lang="zh-TW" altLang="en-US" dirty="0"/>
              <a:t> 創新技術，給您所有環境皆清晰的術後新視界</a:t>
            </a:r>
            <a:r>
              <a:rPr lang="en-US" altLang="zh-TW" baseline="30000" dirty="0"/>
              <a:t>5</a:t>
            </a:r>
            <a:endParaRPr lang="zh-TW" altLang="en-US" baseline="30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1B24AE-9B62-015C-9393-8E8DFDEF4CFD}"/>
              </a:ext>
            </a:extLst>
          </p:cNvPr>
          <p:cNvSpPr txBox="1"/>
          <p:nvPr/>
        </p:nvSpPr>
        <p:spPr>
          <a:xfrm>
            <a:off x="1743817" y="3024571"/>
            <a:ext cx="3960000" cy="3385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zh-TW" altLang="en-US" sz="1400" b="1" dirty="0"/>
              <a:t>即使陰暗或起霧，皆能維持清晰的視力品質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6CE235-2A97-AB1D-C74E-B439E3650444}"/>
              </a:ext>
            </a:extLst>
          </p:cNvPr>
          <p:cNvSpPr txBox="1"/>
          <p:nvPr/>
        </p:nvSpPr>
        <p:spPr>
          <a:xfrm>
            <a:off x="6823890" y="3024571"/>
            <a:ext cx="3960000" cy="3385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zh-TW" altLang="en-US" sz="1400" b="1" dirty="0"/>
              <a:t>陰暗處或不良天氣，視力品質可能較不清楚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D795C1-CDE3-C528-1CEF-849538832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28419"/>
            <a:ext cx="1077067" cy="1077067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6CECD130-761F-DB3D-0C5D-402D3C39ED95}"/>
              </a:ext>
            </a:extLst>
          </p:cNvPr>
          <p:cNvGrpSpPr/>
          <p:nvPr/>
        </p:nvGrpSpPr>
        <p:grpSpPr>
          <a:xfrm>
            <a:off x="1648567" y="1214952"/>
            <a:ext cx="8704366" cy="504000"/>
            <a:chOff x="1743817" y="1240580"/>
            <a:chExt cx="8704366" cy="504000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B4B4F4F-FA15-DE71-BC27-BF44EE3B3FDE}"/>
                </a:ext>
              </a:extLst>
            </p:cNvPr>
            <p:cNvSpPr/>
            <p:nvPr/>
          </p:nvSpPr>
          <p:spPr>
            <a:xfrm rot="16200000">
              <a:off x="1968784" y="1168369"/>
              <a:ext cx="198490" cy="648423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02D419F-A993-4352-C638-5A1B5EE16D1A}"/>
                </a:ext>
              </a:extLst>
            </p:cNvPr>
            <p:cNvSpPr txBox="1"/>
            <p:nvPr/>
          </p:nvSpPr>
          <p:spPr>
            <a:xfrm>
              <a:off x="2304361" y="1240580"/>
              <a:ext cx="8143822" cy="50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TW" altLang="en-US" sz="1600" dirty="0"/>
                <a:t>即使不同手術皆能達到良好的術後視力測量結果，但可能帶來不同的視覺品質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07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D0E3846-E803-EECF-8A18-18966A26CC60}"/>
              </a:ext>
            </a:extLst>
          </p:cNvPr>
          <p:cNvSpPr txBox="1"/>
          <p:nvPr/>
        </p:nvSpPr>
        <p:spPr>
          <a:xfrm>
            <a:off x="3810" y="7438"/>
            <a:ext cx="12188190" cy="648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zh-TW"/>
            </a:defPPr>
            <a:lvl1pPr algn="ctr">
              <a:defRPr sz="2400" b="1"/>
            </a:lvl1pPr>
          </a:lstStyle>
          <a:p>
            <a:r>
              <a:rPr lang="en-US" altLang="zh-TW" dirty="0"/>
              <a:t>SILK</a:t>
            </a:r>
            <a:r>
              <a:rPr lang="zh-TW" altLang="en-US" dirty="0"/>
              <a:t> 以嶄新技術，帶給您良好的手術體驗以及術後視力改善</a:t>
            </a:r>
            <a:r>
              <a:rPr lang="en-US" altLang="zh-TW" baseline="30000" dirty="0"/>
              <a:t>5</a:t>
            </a:r>
            <a:endParaRPr lang="zh-TW" altLang="en-US" baseline="30000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FC1B6F9-D68F-5BAC-61BE-0E810F2C9057}"/>
              </a:ext>
            </a:extLst>
          </p:cNvPr>
          <p:cNvSpPr/>
          <p:nvPr/>
        </p:nvSpPr>
        <p:spPr>
          <a:xfrm>
            <a:off x="7084608" y="3805100"/>
            <a:ext cx="1296000" cy="129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恢復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速度快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C6384B3-2E23-330E-19EC-2D0FB73B0943}"/>
              </a:ext>
            </a:extLst>
          </p:cNvPr>
          <p:cNvSpPr/>
          <p:nvPr/>
        </p:nvSpPr>
        <p:spPr>
          <a:xfrm>
            <a:off x="7094408" y="1726357"/>
            <a:ext cx="1296000" cy="129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精準度高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7C3A82-A80C-5E52-5BD1-81944A075BB9}"/>
              </a:ext>
            </a:extLst>
          </p:cNvPr>
          <p:cNvSpPr txBox="1"/>
          <p:nvPr/>
        </p:nvSpPr>
        <p:spPr>
          <a:xfrm>
            <a:off x="6681092" y="5223466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雷射能量低及連續性切割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傷口恢復速度快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2AE10B-BA31-E579-64AC-4AD26F79C7CA}"/>
              </a:ext>
            </a:extLst>
          </p:cNvPr>
          <p:cNvSpPr txBox="1"/>
          <p:nvPr/>
        </p:nvSpPr>
        <p:spPr>
          <a:xfrm>
            <a:off x="6959259" y="302235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最小光斑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精緻雕塑角膜形狀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25A841-4BEE-3AEA-C0E2-96BF9060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28" y="1608721"/>
            <a:ext cx="432000" cy="432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FB6E250-DBB1-D765-1A2C-F4D92E9D3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608" y="3724330"/>
            <a:ext cx="504000" cy="504000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482FB8D8-95CF-B142-3768-7CFDF5814CA0}"/>
              </a:ext>
            </a:extLst>
          </p:cNvPr>
          <p:cNvSpPr/>
          <p:nvPr/>
        </p:nvSpPr>
        <p:spPr>
          <a:xfrm>
            <a:off x="9869409" y="1726357"/>
            <a:ext cx="1296000" cy="129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舒適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無負擔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D24FB61-2930-63ED-3DD8-11FD0DAFF465}"/>
              </a:ext>
            </a:extLst>
          </p:cNvPr>
          <p:cNvSpPr txBox="1"/>
          <p:nvPr/>
        </p:nvSpPr>
        <p:spPr>
          <a:xfrm>
            <a:off x="9581634" y="302235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雙凸專利技術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神經傷害少，傷口密合佳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6880410-2C1B-7027-9CD1-4E154DDA2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9409" y="1535413"/>
            <a:ext cx="432000" cy="432000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A81FA48F-3661-782A-BD6A-60F621556E77}"/>
              </a:ext>
            </a:extLst>
          </p:cNvPr>
          <p:cNvSpPr/>
          <p:nvPr/>
        </p:nvSpPr>
        <p:spPr>
          <a:xfrm>
            <a:off x="9803017" y="3765141"/>
            <a:ext cx="1296000" cy="129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術後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視力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清晰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62DF5C-1BB2-B917-7F48-0AA0217F861C}"/>
              </a:ext>
            </a:extLst>
          </p:cNvPr>
          <p:cNvSpPr txBox="1"/>
          <p:nvPr/>
        </p:nvSpPr>
        <p:spPr>
          <a:xfrm>
            <a:off x="9343082" y="522346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雙凸專利技術使角膜皺褶少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高階視力品質好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C2E01AA-E145-1942-3B9D-D2A898DDC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8336" y="3899230"/>
            <a:ext cx="432000" cy="432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2D3923-2448-FB4E-A741-F8BD2A1405B2}"/>
              </a:ext>
            </a:extLst>
          </p:cNvPr>
          <p:cNvSpPr txBox="1"/>
          <p:nvPr/>
        </p:nvSpPr>
        <p:spPr>
          <a:xfrm>
            <a:off x="0" y="617122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Reference: 1. </a:t>
            </a:r>
            <a:r>
              <a:rPr lang="en-US" altLang="zh-TW" sz="1000" dirty="0" err="1"/>
              <a:t>Landreneau</a:t>
            </a:r>
            <a:r>
              <a:rPr lang="en-US" altLang="zh-TW" sz="1000" dirty="0"/>
              <a:t> JR, et al. Mo Med . 2021 Mar-Apr;118(2):156-163.</a:t>
            </a:r>
            <a:r>
              <a:rPr lang="zh-TW" altLang="en-US" sz="1000" dirty="0"/>
              <a:t>  </a:t>
            </a:r>
            <a:r>
              <a:rPr lang="en-US" altLang="zh-TW" sz="1000" b="1" dirty="0"/>
              <a:t>2.</a:t>
            </a:r>
            <a:r>
              <a:rPr lang="zh-TW" altLang="en-US" sz="1000" b="1" dirty="0"/>
              <a:t> </a:t>
            </a:r>
            <a:r>
              <a:rPr lang="en-US" altLang="zh-TW" sz="1000" dirty="0"/>
              <a:t>Kim T, et al. Lancet 2019; 393: 2085–98.</a:t>
            </a:r>
            <a:r>
              <a:rPr lang="zh-TW" altLang="en-US" sz="1000" dirty="0"/>
              <a:t> </a:t>
            </a:r>
            <a:r>
              <a:rPr lang="en-US" altLang="zh-TW" sz="1000" b="1" dirty="0"/>
              <a:t>3.</a:t>
            </a:r>
            <a:r>
              <a:rPr lang="zh-TW" altLang="en-US" sz="1000" b="1" dirty="0"/>
              <a:t> </a:t>
            </a:r>
            <a:r>
              <a:rPr lang="en-US" altLang="zh-TW" sz="1000" dirty="0"/>
              <a:t>Chang JY, et al. Journal of Chinese Medical Association. (2022) 85: 145-151.</a:t>
            </a:r>
          </a:p>
          <a:p>
            <a:r>
              <a:rPr lang="en-US" altLang="zh-TW" sz="1000" b="1" dirty="0"/>
              <a:t>4..</a:t>
            </a:r>
            <a:r>
              <a:rPr lang="en-US" altLang="zh-TW" sz="1000" dirty="0"/>
              <a:t>Fuest M, et al. Taiwan J </a:t>
            </a:r>
            <a:r>
              <a:rPr lang="en-US" altLang="zh-TW" sz="1000" dirty="0" err="1"/>
              <a:t>Ophthalmol</a:t>
            </a:r>
            <a:r>
              <a:rPr lang="en-US" altLang="zh-TW" sz="1000" dirty="0"/>
              <a:t> 2021;11: 113-121</a:t>
            </a:r>
            <a:r>
              <a:rPr lang="en-US" altLang="zh-TW" sz="1000" b="1" dirty="0"/>
              <a:t>.</a:t>
            </a:r>
            <a:r>
              <a:rPr lang="zh-TW" altLang="en-US" sz="1000" b="1" dirty="0"/>
              <a:t> </a:t>
            </a:r>
            <a:r>
              <a:rPr lang="en-US" altLang="zh-TW" sz="1000" b="1" dirty="0"/>
              <a:t>5.</a:t>
            </a:r>
            <a:r>
              <a:rPr lang="zh-TW" altLang="en-US" sz="1000" b="1" dirty="0"/>
              <a:t> </a:t>
            </a:r>
            <a:r>
              <a:rPr lang="en-US" altLang="zh-TW" sz="1000" dirty="0"/>
              <a:t>Sachdev MS, et al. Clinical Ophthalmology 2023:17 3761–3773.</a:t>
            </a:r>
            <a:r>
              <a:rPr lang="zh-TW" altLang="en-US" sz="1000" dirty="0"/>
              <a:t> </a:t>
            </a:r>
            <a:r>
              <a:rPr lang="en-US" altLang="zh-TW" sz="1000" b="1" dirty="0"/>
              <a:t>6.</a:t>
            </a:r>
            <a:r>
              <a:rPr lang="zh-TW" altLang="en-US" sz="1000" b="1" dirty="0"/>
              <a:t> </a:t>
            </a:r>
            <a:r>
              <a:rPr lang="en-US" altLang="zh-TW" sz="1000" dirty="0"/>
              <a:t>Dragnea DC, et al. J. Clin. Med. 2023, 12, 2214.</a:t>
            </a:r>
            <a:r>
              <a:rPr lang="zh-TW" altLang="en-US" sz="1000" dirty="0"/>
              <a:t> </a:t>
            </a:r>
            <a:r>
              <a:rPr lang="en-US" altLang="zh-TW" sz="1000" b="1" dirty="0"/>
              <a:t>7</a:t>
            </a:r>
            <a:r>
              <a:rPr lang="en-US" altLang="zh-TW" sz="1000" dirty="0"/>
              <a:t>.</a:t>
            </a:r>
            <a:r>
              <a:rPr lang="zh-TW" altLang="en-US" sz="1000" dirty="0"/>
              <a:t> </a:t>
            </a:r>
            <a:r>
              <a:rPr lang="en-US" altLang="zh-TW" sz="1000" dirty="0"/>
              <a:t>Wong AHY, et al. Asia Pac J </a:t>
            </a:r>
            <a:r>
              <a:rPr lang="en-US" altLang="zh-TW" sz="1000" dirty="0" err="1"/>
              <a:t>Ophthalmol</a:t>
            </a:r>
            <a:r>
              <a:rPr lang="en-US" altLang="zh-TW" sz="1000" dirty="0"/>
              <a:t> (Phila). 2019 Sep-Oct;8(5):397-405</a:t>
            </a:r>
            <a:r>
              <a:rPr lang="en-US" altLang="zh-TW" sz="1000" b="1" dirty="0"/>
              <a:t>.</a:t>
            </a:r>
            <a:r>
              <a:rPr lang="zh-TW" altLang="en-US" sz="1000" b="1" dirty="0"/>
              <a:t> </a:t>
            </a:r>
            <a:r>
              <a:rPr lang="en-US" altLang="zh-TW" sz="1000" b="1" dirty="0"/>
              <a:t>8.</a:t>
            </a:r>
            <a:r>
              <a:rPr lang="zh-TW" altLang="en-US" sz="1000" b="1" dirty="0"/>
              <a:t> </a:t>
            </a:r>
            <a:r>
              <a:rPr lang="en-US" altLang="zh-TW" sz="1000" dirty="0" err="1"/>
              <a:t>Nagaraja</a:t>
            </a:r>
            <a:r>
              <a:rPr lang="en-US" altLang="zh-TW" sz="1000" dirty="0"/>
              <a:t> H, et al. Asia-Pacific Journal of Ophthalmology  Volume 8, Number 5, September/October 2019.</a:t>
            </a:r>
            <a:r>
              <a:rPr lang="zh-TW" altLang="en-US" sz="1000" dirty="0"/>
              <a:t> </a:t>
            </a:r>
            <a:r>
              <a:rPr lang="en-US" altLang="zh-TW" sz="1000" b="1" dirty="0"/>
              <a:t>9.</a:t>
            </a:r>
            <a:r>
              <a:rPr lang="zh-TW" altLang="en-US" sz="1000" b="1" dirty="0"/>
              <a:t> </a:t>
            </a:r>
            <a:r>
              <a:rPr lang="en-US" altLang="zh-TW" sz="1000" dirty="0"/>
              <a:t>Zhao J, et al. Journal of Refractive Surgery, 2019;35(2):96–101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111F3D8-944D-4097-3A32-9EA0411826C5}"/>
              </a:ext>
            </a:extLst>
          </p:cNvPr>
          <p:cNvCxnSpPr/>
          <p:nvPr/>
        </p:nvCxnSpPr>
        <p:spPr>
          <a:xfrm>
            <a:off x="0" y="589758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8C43098-A515-3A8D-E2B6-E1355CF4B20C}"/>
              </a:ext>
            </a:extLst>
          </p:cNvPr>
          <p:cNvSpPr txBox="1"/>
          <p:nvPr/>
        </p:nvSpPr>
        <p:spPr>
          <a:xfrm>
            <a:off x="1096465" y="1013706"/>
            <a:ext cx="4025900" cy="360000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TW" sz="1400" dirty="0"/>
              <a:t>SILK</a:t>
            </a:r>
            <a:r>
              <a:rPr lang="zh-TW" altLang="en-US" sz="1400" dirty="0"/>
              <a:t> 術後視力 </a:t>
            </a:r>
            <a:r>
              <a:rPr lang="en-US" altLang="zh-TW" sz="1400" dirty="0"/>
              <a:t>(UDVA 20/20)</a:t>
            </a:r>
            <a:r>
              <a:rPr lang="zh-TW" altLang="en-US" sz="1400" dirty="0"/>
              <a:t> 恢復快</a:t>
            </a:r>
            <a:r>
              <a:rPr lang="en-US" altLang="zh-TW" sz="1400" baseline="30000" dirty="0"/>
              <a:t>5</a:t>
            </a:r>
            <a:endParaRPr lang="zh-TW" altLang="en-US" sz="1400" baseline="300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FAF996-9900-235C-E12D-ED03CBF776D5}"/>
              </a:ext>
            </a:extLst>
          </p:cNvPr>
          <p:cNvSpPr txBox="1"/>
          <p:nvPr/>
        </p:nvSpPr>
        <p:spPr>
          <a:xfrm>
            <a:off x="565691" y="5342794"/>
            <a:ext cx="2228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</a:t>
            </a:r>
            <a:r>
              <a:rPr lang="zh-TW" altLang="en-US" sz="1000" dirty="0"/>
              <a:t>傳統技術術後隔天恢復比例約 </a:t>
            </a:r>
            <a:r>
              <a:rPr lang="en-US" altLang="zh-TW" sz="1000" dirty="0"/>
              <a:t>55%)</a:t>
            </a:r>
            <a:endParaRPr lang="zh-TW" altLang="en-US" sz="1000" dirty="0"/>
          </a:p>
        </p:txBody>
      </p:sp>
      <p:graphicFrame>
        <p:nvGraphicFramePr>
          <p:cNvPr id="29" name="圖表 28">
            <a:extLst>
              <a:ext uri="{FF2B5EF4-FFF2-40B4-BE49-F238E27FC236}">
                <a16:creationId xmlns:a16="http://schemas.microsoft.com/office/drawing/2014/main" id="{BD8597FC-7956-10E5-0074-CE53B026F9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823242"/>
              </p:ext>
            </p:extLst>
          </p:nvPr>
        </p:nvGraphicFramePr>
        <p:xfrm>
          <a:off x="450799" y="2340870"/>
          <a:ext cx="53172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A846E5D8-D34B-393D-0BD6-B250966D82D4}"/>
              </a:ext>
            </a:extLst>
          </p:cNvPr>
          <p:cNvSpPr txBox="1"/>
          <p:nvPr/>
        </p:nvSpPr>
        <p:spPr>
          <a:xfrm>
            <a:off x="1664426" y="503422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術後隔天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A91CE37-7B66-BB1C-C72B-FFC9BCAA259F}"/>
              </a:ext>
            </a:extLst>
          </p:cNvPr>
          <p:cNvSpPr txBox="1"/>
          <p:nvPr/>
        </p:nvSpPr>
        <p:spPr>
          <a:xfrm>
            <a:off x="2503081" y="5034223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第 </a:t>
            </a:r>
            <a:r>
              <a:rPr lang="en-US" altLang="zh-TW" sz="1000" dirty="0"/>
              <a:t>1 </a:t>
            </a:r>
            <a:r>
              <a:rPr lang="zh-TW" altLang="en-US" sz="1000" dirty="0"/>
              <a:t>週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F6A36BD-75C0-5EFA-84FB-820E050BB485}"/>
              </a:ext>
            </a:extLst>
          </p:cNvPr>
          <p:cNvSpPr txBox="1"/>
          <p:nvPr/>
        </p:nvSpPr>
        <p:spPr>
          <a:xfrm>
            <a:off x="3338753" y="5034223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第 </a:t>
            </a:r>
            <a:r>
              <a:rPr lang="en-US" altLang="zh-TW" sz="1000" dirty="0"/>
              <a:t>1 </a:t>
            </a:r>
            <a:r>
              <a:rPr lang="zh-TW" altLang="en-US" sz="1000" dirty="0"/>
              <a:t>個月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5343B2-F236-5DB1-AED9-EEE20AEA564F}"/>
              </a:ext>
            </a:extLst>
          </p:cNvPr>
          <p:cNvSpPr txBox="1"/>
          <p:nvPr/>
        </p:nvSpPr>
        <p:spPr>
          <a:xfrm>
            <a:off x="4210218" y="5034223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第 </a:t>
            </a:r>
            <a:r>
              <a:rPr lang="en-US" altLang="zh-TW" sz="1000" dirty="0"/>
              <a:t>6 </a:t>
            </a:r>
            <a:r>
              <a:rPr lang="zh-TW" altLang="en-US" sz="1000" dirty="0"/>
              <a:t>個月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6BE9F2B-FD40-7CCD-FBFB-C1C384915949}"/>
              </a:ext>
            </a:extLst>
          </p:cNvPr>
          <p:cNvSpPr txBox="1"/>
          <p:nvPr/>
        </p:nvSpPr>
        <p:spPr>
          <a:xfrm>
            <a:off x="7035627" y="1013706"/>
            <a:ext cx="4025900" cy="360000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TW" sz="1400" dirty="0"/>
              <a:t>SILK</a:t>
            </a:r>
            <a:r>
              <a:rPr lang="zh-TW" altLang="en-US" sz="1400" dirty="0"/>
              <a:t> 多項優點，助您輕鬆擺脫近視</a:t>
            </a:r>
            <a:r>
              <a:rPr lang="en-US" altLang="zh-TW" sz="1400" baseline="30000" dirty="0"/>
              <a:t>5</a:t>
            </a:r>
            <a:endParaRPr lang="zh-TW" altLang="en-US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164565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015FA6D-A279-9653-B626-C130F43F13D2}"/>
              </a:ext>
            </a:extLst>
          </p:cNvPr>
          <p:cNvSpPr txBox="1"/>
          <p:nvPr/>
        </p:nvSpPr>
        <p:spPr>
          <a:xfrm>
            <a:off x="70339" y="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封底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45F236-195C-416A-9683-4BE91A397E87}"/>
              </a:ext>
            </a:extLst>
          </p:cNvPr>
          <p:cNvSpPr txBox="1"/>
          <p:nvPr/>
        </p:nvSpPr>
        <p:spPr>
          <a:xfrm>
            <a:off x="4245430" y="3136612"/>
            <a:ext cx="3702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7030A0"/>
                </a:solidFill>
              </a:rPr>
              <a:t>SMOOTH</a:t>
            </a:r>
            <a:r>
              <a:rPr lang="zh-TW" altLang="en-US" sz="3200" b="1" dirty="0">
                <a:solidFill>
                  <a:srgbClr val="7030A0"/>
                </a:solidFill>
              </a:rPr>
              <a:t> </a:t>
            </a:r>
            <a:r>
              <a:rPr lang="en-US" altLang="zh-TW" sz="3200" b="1" dirty="0">
                <a:solidFill>
                  <a:srgbClr val="7030A0"/>
                </a:solidFill>
              </a:rPr>
              <a:t>AS</a:t>
            </a:r>
            <a:r>
              <a:rPr lang="zh-TW" altLang="en-US" sz="3200" b="1" dirty="0">
                <a:solidFill>
                  <a:srgbClr val="7030A0"/>
                </a:solidFill>
              </a:rPr>
              <a:t> </a:t>
            </a:r>
            <a:r>
              <a:rPr lang="en-US" altLang="zh-TW" sz="3200" b="1" dirty="0">
                <a:solidFill>
                  <a:srgbClr val="7030A0"/>
                </a:solidFill>
              </a:rPr>
              <a:t>SILK</a:t>
            </a:r>
            <a:endParaRPr lang="zh-TW" alt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93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rmal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933</Words>
  <Application>Microsoft Office PowerPoint</Application>
  <PresentationFormat>寬螢幕</PresentationFormat>
  <Paragraphs>98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2" baseType="lpstr">
      <vt:lpstr>AdvP4C4E74</vt:lpstr>
      <vt:lpstr>AdvTT06f3545d.I</vt:lpstr>
      <vt:lpstr>AdvTT7b515deb</vt:lpstr>
      <vt:lpstr>BlinkMacSystemFont</vt:lpstr>
      <vt:lpstr>Gill Sans</vt:lpstr>
      <vt:lpstr>URWPalladioL-Bold</vt:lpstr>
      <vt:lpstr>URWPalladioL-Ital</vt:lpstr>
      <vt:lpstr>URWPalladioL-Roma</vt:lpstr>
      <vt:lpstr>微軟正黑體</vt:lpstr>
      <vt:lpstr>Arial</vt:lpstr>
      <vt:lpstr>Calibri</vt:lpstr>
      <vt:lpstr>Fira Sans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user121</dc:creator>
  <cp:lastModifiedBy>Wu, Ariel [TW]</cp:lastModifiedBy>
  <cp:revision>121</cp:revision>
  <dcterms:created xsi:type="dcterms:W3CDTF">2023-12-15T09:29:58Z</dcterms:created>
  <dcterms:modified xsi:type="dcterms:W3CDTF">2024-02-02T03:23:25Z</dcterms:modified>
</cp:coreProperties>
</file>