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68580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79803C-B7BF-D015-4683-4F3BB8BBB9AC}" name="Wang, Iris [JACTW]" initials="WI[" userId="S::IWang7@its.jnj.com::cf138c7d-9058-4cc0-994c-77f2a0658918" providerId="AD"/>
  <p188:author id="{7C322250-BBF1-D65D-A14D-B5B3EE705347}" name="user121" initials="u" userId="user121" providerId="None"/>
  <p188:author id="{347E0069-0B47-A93D-A09F-FFB658515D84}" name="Louisa" initials="u" userId="Louisa" providerId="None"/>
  <p188:author id="{347E1F6D-56A3-46CD-B7D4-786E582798E6}" name="user2" initials="u" userId="user2" providerId="None"/>
  <p188:author id="{A6C76A8B-0D45-A4F2-129F-C0B22FC41F64}" name="Dustin" initials="D" userId="Dustin" providerId="None"/>
  <p188:author id="{D83B98B1-7CFF-B3C4-CB4E-DFA76F213922}" name="Yang, Riva [JACTW]" initials="YR[" userId="S::YYang107@its.jnj.com::648b646a-94a8-49b3-9a58-b0fb07ca5dd7" providerId="AD"/>
  <p188:author id="{2063FBE6-A4E5-5552-2DDD-C1344DA28B6D}" name="Louisa Chen" initials="LC" userId="889e625096b0ac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a" initials="u" lastIdx="2" clrIdx="0">
    <p:extLst>
      <p:ext uri="{19B8F6BF-5375-455C-9EA6-DF929625EA0E}">
        <p15:presenceInfo xmlns:p15="http://schemas.microsoft.com/office/powerpoint/2012/main" userId="Louisa" providerId="None"/>
      </p:ext>
    </p:extLst>
  </p:cmAuthor>
  <p:cmAuthor id="2" name="Louisa Chen" initials="LC" lastIdx="1" clrIdx="1">
    <p:extLst>
      <p:ext uri="{19B8F6BF-5375-455C-9EA6-DF929625EA0E}">
        <p15:presenceInfo xmlns:p15="http://schemas.microsoft.com/office/powerpoint/2012/main" userId="889e625096b0ac4a" providerId="Windows Live"/>
      </p:ext>
    </p:extLst>
  </p:cmAuthor>
  <p:cmAuthor id="3" name="Winnie HY-" initials="WH" lastIdx="1" clrIdx="2">
    <p:extLst>
      <p:ext uri="{19B8F6BF-5375-455C-9EA6-DF929625EA0E}">
        <p15:presenceInfo xmlns:p15="http://schemas.microsoft.com/office/powerpoint/2012/main" userId="c7147e6c65faccf9" providerId="Windows Live"/>
      </p:ext>
    </p:extLst>
  </p:cmAuthor>
  <p:cmAuthor id="4" name="user121" initials="u" lastIdx="1" clrIdx="3">
    <p:extLst>
      <p:ext uri="{19B8F6BF-5375-455C-9EA6-DF929625EA0E}">
        <p15:presenceInfo xmlns:p15="http://schemas.microsoft.com/office/powerpoint/2012/main" userId="user12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E2D6EC"/>
    <a:srgbClr val="DAD1FB"/>
    <a:srgbClr val="482D8C"/>
    <a:srgbClr val="B898D0"/>
    <a:srgbClr val="FFC000"/>
    <a:srgbClr val="E9BC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60"/>
  </p:normalViewPr>
  <p:slideViewPr>
    <p:cSldViewPr snapToGrid="0">
      <p:cViewPr>
        <p:scale>
          <a:sx n="66" d="100"/>
          <a:sy n="66" d="100"/>
        </p:scale>
        <p:origin x="3648" y="-7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597006"/>
            <a:ext cx="5829300" cy="11906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7962664"/>
            <a:ext cx="5143500" cy="82569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86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18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820808"/>
            <a:ext cx="1478756" cy="2898250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820808"/>
            <a:ext cx="4350544" cy="2898250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09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85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8526139"/>
            <a:ext cx="5915025" cy="142260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2886767"/>
            <a:ext cx="5915025" cy="748114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2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104037"/>
            <a:ext cx="2914650" cy="216992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104037"/>
            <a:ext cx="2914650" cy="216992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58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0815"/>
            <a:ext cx="5915025" cy="66103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383633"/>
            <a:ext cx="2901255" cy="41086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2492322"/>
            <a:ext cx="2901255" cy="183743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383633"/>
            <a:ext cx="2915543" cy="41086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2492322"/>
            <a:ext cx="2915543" cy="183743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50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2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39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71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79968"/>
            <a:ext cx="2211884" cy="797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924104"/>
            <a:ext cx="3471863" cy="2430382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259854"/>
            <a:ext cx="2211884" cy="190076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79968"/>
            <a:ext cx="2211884" cy="797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924104"/>
            <a:ext cx="3471863" cy="243038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259854"/>
            <a:ext cx="2211884" cy="190076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820815"/>
            <a:ext cx="5915025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104037"/>
            <a:ext cx="5915025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1697890"/>
            <a:ext cx="1543050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73CA-93A9-4E31-BD5C-678D6FFE9468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1697890"/>
            <a:ext cx="231457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1697890"/>
            <a:ext cx="1543050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0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DC7E5236-1F7D-557B-7DCC-58671006B1D8}"/>
              </a:ext>
            </a:extLst>
          </p:cNvPr>
          <p:cNvSpPr/>
          <p:nvPr/>
        </p:nvSpPr>
        <p:spPr>
          <a:xfrm>
            <a:off x="52177" y="10127731"/>
            <a:ext cx="6734817" cy="6317345"/>
          </a:xfrm>
          <a:prstGeom prst="roundRect">
            <a:avLst>
              <a:gd name="adj" fmla="val 1771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7030A0"/>
              </a:buClr>
            </a:pPr>
            <a:endParaRPr lang="zh-TW" altLang="en-US" sz="1000" dirty="0">
              <a:solidFill>
                <a:srgbClr val="5D278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7FA66880-C79E-C34E-743C-A49136D3393C}"/>
              </a:ext>
            </a:extLst>
          </p:cNvPr>
          <p:cNvSpPr/>
          <p:nvPr/>
        </p:nvSpPr>
        <p:spPr>
          <a:xfrm>
            <a:off x="42722" y="16888738"/>
            <a:ext cx="6734817" cy="13005960"/>
          </a:xfrm>
          <a:prstGeom prst="roundRect">
            <a:avLst>
              <a:gd name="adj" fmla="val 1771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7030A0"/>
              </a:buClr>
            </a:pPr>
            <a:endParaRPr lang="zh-TW" altLang="en-US" sz="1000" dirty="0">
              <a:solidFill>
                <a:srgbClr val="5D278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3B4C5E47-3F17-E95B-5D98-94FC78AE220B}"/>
              </a:ext>
            </a:extLst>
          </p:cNvPr>
          <p:cNvSpPr/>
          <p:nvPr/>
        </p:nvSpPr>
        <p:spPr>
          <a:xfrm>
            <a:off x="171731" y="16742336"/>
            <a:ext cx="2666802" cy="23356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研究結果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B775FD4-8671-4831-E375-CD32D65B52BC}"/>
              </a:ext>
            </a:extLst>
          </p:cNvPr>
          <p:cNvSpPr txBox="1"/>
          <p:nvPr/>
        </p:nvSpPr>
        <p:spPr>
          <a:xfrm>
            <a:off x="-1" y="-2786"/>
            <a:ext cx="6858001" cy="941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b="1" kern="100" dirty="0" err="1" smtClean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Teclistamab</a:t>
            </a:r>
            <a:r>
              <a:rPr lang="en-US" altLang="zh-TW" b="1" kern="100" dirty="0" smtClean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SUD</a:t>
            </a:r>
            <a:r>
              <a:rPr lang="zh-TW" altLang="en-US" b="1" kern="100" dirty="0" smtClean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門診治療之真實世界數據結果</a:t>
            </a:r>
            <a:endParaRPr lang="en-US" altLang="zh-TW" b="1" kern="100" dirty="0" smtClean="0">
              <a:solidFill>
                <a:srgbClr val="7030A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1400" b="1" kern="100" dirty="0" smtClean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Real-World </a:t>
            </a:r>
            <a:r>
              <a:rPr lang="en-US" altLang="zh-TW" sz="1400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Treatment Outcomes of </a:t>
            </a:r>
            <a:r>
              <a:rPr lang="en-US" altLang="zh-TW" sz="1400" b="1" kern="100" dirty="0" err="1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Teclistamab</a:t>
            </a:r>
            <a:r>
              <a:rPr lang="en-US" altLang="zh-TW" sz="1400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Under </a:t>
            </a:r>
          </a:p>
          <a:p>
            <a:pPr algn="ctr">
              <a:lnSpc>
                <a:spcPct val="120000"/>
              </a:lnSpc>
            </a:pPr>
            <a:r>
              <a:rPr lang="en-US" altLang="zh-TW" sz="1400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 Outpatient Model for Step-Up Dosing Administration</a:t>
            </a:r>
            <a:endParaRPr lang="en-US" altLang="zh-TW" sz="1400" b="1" kern="100" dirty="0">
              <a:solidFill>
                <a:srgbClr val="7030A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B5E85E6D-33EA-A863-A232-ED63A219C66C}"/>
              </a:ext>
            </a:extLst>
          </p:cNvPr>
          <p:cNvSpPr/>
          <p:nvPr/>
        </p:nvSpPr>
        <p:spPr>
          <a:xfrm>
            <a:off x="80954" y="1580977"/>
            <a:ext cx="6734817" cy="2288179"/>
          </a:xfrm>
          <a:prstGeom prst="roundRect">
            <a:avLst>
              <a:gd name="adj" fmla="val 3926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7" indent="-171457" algn="just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zh-TW" altLang="en-US" sz="1200" dirty="0">
              <a:solidFill>
                <a:srgbClr val="5D278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1ABB8699-EA4C-898C-0515-4020346244E4}"/>
              </a:ext>
            </a:extLst>
          </p:cNvPr>
          <p:cNvSpPr/>
          <p:nvPr/>
        </p:nvSpPr>
        <p:spPr>
          <a:xfrm>
            <a:off x="2511207" y="1502094"/>
            <a:ext cx="1799999" cy="23356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Key Highlights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FF53886-9388-2923-5CF7-117457B79D17}"/>
              </a:ext>
            </a:extLst>
          </p:cNvPr>
          <p:cNvSpPr txBox="1"/>
          <p:nvPr/>
        </p:nvSpPr>
        <p:spPr>
          <a:xfrm>
            <a:off x="218728" y="932102"/>
            <a:ext cx="6500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900" kern="100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Sandahl</a:t>
            </a:r>
            <a:r>
              <a:rPr lang="en-US" altLang="zh-TW" sz="9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TB, </a:t>
            </a:r>
            <a:r>
              <a:rPr lang="en-US" altLang="zh-TW" sz="900" kern="1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et al. </a:t>
            </a:r>
            <a:r>
              <a:rPr lang="en-US" altLang="zh-TW" sz="900" kern="1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65th </a:t>
            </a:r>
            <a:r>
              <a:rPr lang="en-US" altLang="zh-TW" sz="9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ASH </a:t>
            </a:r>
            <a:r>
              <a:rPr lang="en-US" altLang="zh-TW" sz="900" kern="1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Annual Meeting &amp; Exposition; December 9-12, 2023; San Diego, California</a:t>
            </a:r>
            <a:endParaRPr lang="en-US" altLang="zh-TW" sz="900" kern="100" dirty="0">
              <a:latin typeface="Arial" panose="020B0604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73BEEFD-7C10-8E4F-F07A-2016FF68F924}"/>
              </a:ext>
            </a:extLst>
          </p:cNvPr>
          <p:cNvSpPr/>
          <p:nvPr/>
        </p:nvSpPr>
        <p:spPr>
          <a:xfrm>
            <a:off x="357979" y="34185104"/>
            <a:ext cx="6219068" cy="316777"/>
          </a:xfrm>
          <a:prstGeom prst="roundRect">
            <a:avLst>
              <a:gd name="adj" fmla="val 36708"/>
            </a:avLst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相關文獻回顧：</a:t>
            </a:r>
            <a:r>
              <a:rPr lang="en-US" altLang="zh-TW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Teclistamab </a:t>
            </a:r>
            <a:r>
              <a:rPr lang="zh-TW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用於復發或難治型多發性骨髓瘤之第 </a:t>
            </a:r>
            <a:r>
              <a:rPr lang="en-US" altLang="zh-TW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1 - 2 </a:t>
            </a:r>
            <a:r>
              <a:rPr lang="zh-TW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期臨床試驗結果</a:t>
            </a: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0757D528-D824-1511-23EA-C0E55DC3C9C0}"/>
              </a:ext>
            </a:extLst>
          </p:cNvPr>
          <p:cNvSpPr/>
          <p:nvPr/>
        </p:nvSpPr>
        <p:spPr>
          <a:xfrm>
            <a:off x="350333" y="34665928"/>
            <a:ext cx="6219068" cy="423568"/>
          </a:xfrm>
          <a:prstGeom prst="roundRect">
            <a:avLst>
              <a:gd name="adj" fmla="val 36708"/>
            </a:avLst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上期精彩回顧：</a:t>
            </a:r>
            <a:r>
              <a:rPr lang="en-US" altLang="zh-TW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 </a:t>
            </a:r>
            <a:r>
              <a:rPr lang="zh-TW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細胞重新導向雙特異性抗體治療用於多發性骨髓瘤</a:t>
            </a:r>
            <a:r>
              <a:rPr lang="en-US" altLang="zh-TW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</a:p>
          <a:p>
            <a:r>
              <a:rPr lang="zh-TW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現況與未來方向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AC8EF70F-ACB2-32FE-860D-BC8315D0777B}"/>
              </a:ext>
            </a:extLst>
          </p:cNvPr>
          <p:cNvSpPr txBox="1"/>
          <p:nvPr/>
        </p:nvSpPr>
        <p:spPr>
          <a:xfrm>
            <a:off x="51389" y="31703650"/>
            <a:ext cx="67132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8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Abbreviations:</a:t>
            </a:r>
          </a:p>
          <a:p>
            <a:pPr algn="just"/>
            <a:r>
              <a:rPr lang="en-US" altLang="zh-TW" sz="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BCMA, B-cell maturation membrane antigen; CI, confidence interval; CR, complete response; ECOD-PS, Eastern Cooperative Oncology Group performance status; </a:t>
            </a:r>
            <a:r>
              <a:rPr lang="en-US" altLang="zh-TW" sz="8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IMiDs</a:t>
            </a:r>
            <a:r>
              <a:rPr lang="en-US" altLang="zh-TW" sz="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immunomodulatory drugs;</a:t>
            </a:r>
            <a:r>
              <a:rPr lang="zh-TW" altLang="en-US" sz="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IV, intravenous; </a:t>
            </a:r>
            <a:r>
              <a:rPr lang="en-US" altLang="zh-TW" sz="8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mAb</a:t>
            </a:r>
            <a:r>
              <a:rPr lang="en-US" altLang="zh-TW" sz="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monoclonal antibody; MAIC, matching-adjusted indirect comparison; mDOR, median duration of response; ORR, objective response rate; PFS, progression free survival;  PI, protease inhibitors; PR, partial response; QW, every week; Q2W, every 2 weeks; Q4W, every 4 weeks; R2PD, recommended phase 2 dose; RRMM,  relapse or refractory multiple myeloma;  SC, subcutaneous; SUD, step-up dose; VGPR, very good partial response.</a:t>
            </a:r>
          </a:p>
          <a:p>
            <a:pPr algn="just"/>
            <a:endParaRPr lang="en-US" altLang="zh-TW" sz="8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just"/>
            <a:r>
              <a:rPr lang="en-US" altLang="zh-TW" sz="8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Reference:</a:t>
            </a:r>
          </a:p>
          <a:p>
            <a:pPr algn="just"/>
            <a:r>
              <a:rPr lang="en-US" altLang="zh-TW" sz="800" kern="1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Usmani S Z, et al. 2023 ASCO Annual Meeting Abstract #8034</a:t>
            </a:r>
            <a:r>
              <a:rPr lang="it-IT" altLang="zh-TW" sz="800" kern="1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</a:t>
            </a:r>
            <a:endParaRPr lang="da-DK" altLang="zh-TW" sz="800" kern="100" dirty="0">
              <a:latin typeface="Arial" panose="020B0604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573C244-19B9-DB44-F328-900D8EF11C6A}"/>
              </a:ext>
            </a:extLst>
          </p:cNvPr>
          <p:cNvSpPr/>
          <p:nvPr/>
        </p:nvSpPr>
        <p:spPr>
          <a:xfrm>
            <a:off x="185810" y="9964570"/>
            <a:ext cx="2666802" cy="23356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研究對象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F85A253C-00E9-809F-F9D7-ABF4DF8196E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61" y="10502036"/>
            <a:ext cx="360000" cy="36000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AD6DF2D4-C843-6751-3A58-3B0F73AEF438}"/>
              </a:ext>
            </a:extLst>
          </p:cNvPr>
          <p:cNvSpPr txBox="1"/>
          <p:nvPr/>
        </p:nvSpPr>
        <p:spPr>
          <a:xfrm>
            <a:off x="2864781" y="10556481"/>
            <a:ext cx="1799497" cy="2452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TW" altLang="en-US" sz="1100" dirty="0"/>
              <a:t>接受 </a:t>
            </a:r>
            <a:r>
              <a:rPr lang="en-US" altLang="zh-TW" sz="1100" dirty="0" err="1" smtClean="0"/>
              <a:t>teclistamab</a:t>
            </a:r>
            <a:r>
              <a:rPr lang="zh-TW" altLang="en-US" sz="1100" dirty="0" smtClean="0"/>
              <a:t> 治療 </a:t>
            </a:r>
            <a:r>
              <a:rPr lang="en-US" altLang="zh-TW" sz="1100" dirty="0" smtClean="0"/>
              <a:t>(N=49)</a:t>
            </a:r>
            <a:endParaRPr lang="zh-TW" altLang="en-US" sz="1100" dirty="0"/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90C1D8DD-4FEA-B041-3BA7-F982804F9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87889"/>
              </p:ext>
            </p:extLst>
          </p:nvPr>
        </p:nvGraphicFramePr>
        <p:xfrm>
          <a:off x="467524" y="11023371"/>
          <a:ext cx="5771092" cy="354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546">
                  <a:extLst>
                    <a:ext uri="{9D8B030D-6E8A-4147-A177-3AD203B41FA5}">
                      <a16:colId xmlns:a16="http://schemas.microsoft.com/office/drawing/2014/main" val="1296762654"/>
                    </a:ext>
                  </a:extLst>
                </a:gridCol>
                <a:gridCol w="2885546">
                  <a:extLst>
                    <a:ext uri="{9D8B030D-6E8A-4147-A177-3AD203B41FA5}">
                      <a16:colId xmlns:a16="http://schemas.microsoft.com/office/drawing/2014/main" val="3857464426"/>
                    </a:ext>
                  </a:extLst>
                </a:gridCol>
              </a:tblGrid>
              <a:tr h="331088"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劑量調整</a:t>
                      </a:r>
                      <a:r>
                        <a:rPr lang="zh-TW" altLang="en-US" sz="1100" dirty="0" smtClean="0">
                          <a:solidFill>
                            <a:schemeClr val="bg1"/>
                          </a:solidFill>
                        </a:rPr>
                        <a:t>病人 </a:t>
                      </a:r>
                      <a:r>
                        <a:rPr lang="en-US" altLang="zh-TW" sz="1100" dirty="0" smtClean="0">
                          <a:solidFill>
                            <a:schemeClr val="bg1"/>
                          </a:solidFill>
                        </a:rPr>
                        <a:t>(N=49)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633420"/>
                  </a:ext>
                </a:extLst>
              </a:tr>
              <a:tr h="406295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初次用藥年齡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median, range)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67.2 (38.7-84.2)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517187"/>
                  </a:ext>
                </a:extLst>
              </a:tr>
              <a:tr h="346213"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男性 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(%)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63.3%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3099"/>
                  </a:ext>
                </a:extLst>
              </a:tr>
              <a:tr h="346213"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高風險基因</a:t>
                      </a:r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突變* 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63.3%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861265"/>
                  </a:ext>
                </a:extLst>
              </a:tr>
              <a:tr h="349079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過去曾接受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BCMA</a:t>
                      </a:r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34.7%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07148"/>
                  </a:ext>
                </a:extLst>
              </a:tr>
              <a:tr h="491309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開始治療前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個月內共病情形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</a:p>
                    <a:p>
                      <a:pPr lvl="1"/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周邊神經病變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貧血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HGG</a:t>
                      </a:r>
                    </a:p>
                    <a:p>
                      <a:pPr lvl="1"/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腎臟功能不全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腎臟衰竭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嗜中性白血球低下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高血壓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蝕骨病變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(lytic bone </a:t>
                      </a:r>
                      <a:r>
                        <a:rPr lang="en-US" altLang="zh-TW" sz="1100" dirty="0" err="1" smtClean="0">
                          <a:solidFill>
                            <a:schemeClr val="tx1"/>
                          </a:solidFill>
                        </a:rPr>
                        <a:t>leision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vl="1"/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高血鈣症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</a:rPr>
                        <a:t>髓外漿細胞瘤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57.1%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55.1%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40.8%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30.6%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28.6%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26.5%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14.3%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8.2%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6.1%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16090"/>
                  </a:ext>
                </a:extLst>
              </a:tr>
            </a:tbl>
          </a:graphicData>
        </a:graphic>
      </p:graphicFrame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5624BBC9-8EF1-D209-AFD6-35AF546E74E2}"/>
              </a:ext>
            </a:extLst>
          </p:cNvPr>
          <p:cNvSpPr/>
          <p:nvPr/>
        </p:nvSpPr>
        <p:spPr>
          <a:xfrm>
            <a:off x="93556" y="4578913"/>
            <a:ext cx="6734817" cy="4861615"/>
          </a:xfrm>
          <a:prstGeom prst="roundRect">
            <a:avLst>
              <a:gd name="adj" fmla="val 3926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7030A0"/>
              </a:buClr>
            </a:pPr>
            <a:endParaRPr lang="zh-TW" altLang="en-US" sz="1200" dirty="0">
              <a:solidFill>
                <a:srgbClr val="5D278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62369D5A-9DB6-F76D-761A-1807D247C478}"/>
              </a:ext>
            </a:extLst>
          </p:cNvPr>
          <p:cNvSpPr/>
          <p:nvPr/>
        </p:nvSpPr>
        <p:spPr>
          <a:xfrm>
            <a:off x="184726" y="4491114"/>
            <a:ext cx="3443060" cy="23356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研究背景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EA7E816A-F36A-8484-7925-C1727AC8D398}"/>
              </a:ext>
            </a:extLst>
          </p:cNvPr>
          <p:cNvCxnSpPr>
            <a:cxnSpLocks/>
          </p:cNvCxnSpPr>
          <p:nvPr/>
        </p:nvCxnSpPr>
        <p:spPr>
          <a:xfrm flipV="1">
            <a:off x="490009" y="8395363"/>
            <a:ext cx="360459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A0FC4E1-2131-B3A2-17AF-76F32CF9522B}"/>
              </a:ext>
            </a:extLst>
          </p:cNvPr>
          <p:cNvSpPr txBox="1"/>
          <p:nvPr/>
        </p:nvSpPr>
        <p:spPr>
          <a:xfrm>
            <a:off x="1853104" y="8288683"/>
            <a:ext cx="878405" cy="2133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TW" sz="900" dirty="0" smtClean="0"/>
              <a:t>Step-up dosing</a:t>
            </a:r>
            <a:endParaRPr lang="zh-TW" altLang="en-US" sz="900" dirty="0"/>
          </a:p>
        </p:txBody>
      </p:sp>
      <p:pic>
        <p:nvPicPr>
          <p:cNvPr id="142" name="圖片 141">
            <a:extLst>
              <a:ext uri="{FF2B5EF4-FFF2-40B4-BE49-F238E27FC236}">
                <a16:creationId xmlns:a16="http://schemas.microsoft.com/office/drawing/2014/main" id="{497EA96D-0651-5E82-73C1-E760638918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16" y="10525065"/>
            <a:ext cx="433060" cy="433060"/>
          </a:xfrm>
          <a:prstGeom prst="rect">
            <a:avLst/>
          </a:prstGeom>
        </p:spPr>
      </p:pic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03F390DC-79B2-16D9-C5C8-0FCD6FA77E7D}"/>
              </a:ext>
            </a:extLst>
          </p:cNvPr>
          <p:cNvSpPr txBox="1"/>
          <p:nvPr/>
        </p:nvSpPr>
        <p:spPr>
          <a:xfrm>
            <a:off x="65113" y="1910217"/>
            <a:ext cx="6734817" cy="1722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dirty="0" err="1" smtClean="0"/>
              <a:t>Teclistamab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治療初期不良事件包含 </a:t>
            </a:r>
            <a:r>
              <a:rPr lang="en-US" altLang="zh-TW" sz="1400" dirty="0" smtClean="0"/>
              <a:t>CRS </a:t>
            </a:r>
            <a:r>
              <a:rPr lang="zh-TW" altLang="en-US" sz="1400" dirty="0" smtClean="0"/>
              <a:t>與 </a:t>
            </a:r>
            <a:r>
              <a:rPr lang="en-US" altLang="zh-TW" sz="1400" dirty="0" smtClean="0"/>
              <a:t>ICANS</a:t>
            </a:r>
            <a:r>
              <a:rPr lang="zh-TW" altLang="en-US" sz="1400" dirty="0" smtClean="0"/>
              <a:t>。為了降低不良事件風險，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err="1" smtClean="0"/>
              <a:t>teclistamab</a:t>
            </a:r>
            <a:r>
              <a:rPr lang="en-US" altLang="zh-TW" sz="1400" dirty="0" smtClean="0"/>
              <a:t> </a:t>
            </a:r>
            <a:r>
              <a:rPr lang="zh-TW" altLang="en-US" sz="1400" dirty="0"/>
              <a:t>開始治療時以</a:t>
            </a:r>
            <a:r>
              <a:rPr lang="zh-TW" altLang="en-US" sz="1400" dirty="0" smtClean="0"/>
              <a:t>遞增劑量療程 </a:t>
            </a:r>
            <a:r>
              <a:rPr lang="en-US" altLang="zh-TW" sz="1400" dirty="0" smtClean="0"/>
              <a:t>(step-up dosing, SUD) </a:t>
            </a:r>
            <a:r>
              <a:rPr lang="zh-TW" altLang="en-US" sz="1400" dirty="0" smtClean="0"/>
              <a:t>給藥。</a:t>
            </a:r>
            <a:endParaRPr lang="en-US" altLang="zh-TW" sz="1400" dirty="0" smtClean="0"/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Mayo Clinic</a:t>
            </a:r>
            <a:r>
              <a:rPr lang="zh-TW" altLang="en-US" sz="1400" dirty="0" smtClean="0"/>
              <a:t> 的真實世界研究支持 </a:t>
            </a:r>
            <a:r>
              <a:rPr lang="en-US" altLang="zh-TW" sz="1400" dirty="0" err="1" smtClean="0"/>
              <a:t>Teclistamab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門診給藥的安全性與可行性，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zh-TW" altLang="en-US" sz="1400" dirty="0" smtClean="0"/>
              <a:t>是降低醫療資源利用或改善病人就醫體驗的選擇</a:t>
            </a:r>
            <a:endParaRPr lang="en-US" altLang="zh-TW" sz="1400" dirty="0" smtClean="0"/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TW" altLang="en-US" sz="1400" dirty="0"/>
          </a:p>
        </p:txBody>
      </p:sp>
      <p:sp>
        <p:nvSpPr>
          <p:cNvPr id="145" name="矩形: 圓角 144">
            <a:extLst>
              <a:ext uri="{FF2B5EF4-FFF2-40B4-BE49-F238E27FC236}">
                <a16:creationId xmlns:a16="http://schemas.microsoft.com/office/drawing/2014/main" id="{1D7F2C10-F518-4225-0E61-4DA4FC911C88}"/>
              </a:ext>
            </a:extLst>
          </p:cNvPr>
          <p:cNvSpPr/>
          <p:nvPr/>
        </p:nvSpPr>
        <p:spPr>
          <a:xfrm>
            <a:off x="141933" y="30228892"/>
            <a:ext cx="6734817" cy="1140564"/>
          </a:xfrm>
          <a:prstGeom prst="roundRect">
            <a:avLst>
              <a:gd name="adj" fmla="val 1771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7030A0"/>
              </a:buClr>
            </a:pPr>
            <a:endParaRPr lang="zh-TW" altLang="en-US" sz="1000" dirty="0">
              <a:solidFill>
                <a:srgbClr val="5D278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4A762BA6-A9FB-1457-DEF2-3F983D21AF83}"/>
              </a:ext>
            </a:extLst>
          </p:cNvPr>
          <p:cNvSpPr/>
          <p:nvPr/>
        </p:nvSpPr>
        <p:spPr>
          <a:xfrm>
            <a:off x="293291" y="30169703"/>
            <a:ext cx="1551443" cy="23356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結論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56E5A07-A10C-4504-1053-50F237D4D089}"/>
              </a:ext>
            </a:extLst>
          </p:cNvPr>
          <p:cNvSpPr txBox="1"/>
          <p:nvPr/>
        </p:nvSpPr>
        <p:spPr>
          <a:xfrm>
            <a:off x="167138" y="30369497"/>
            <a:ext cx="6709612" cy="96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此研究結果支持 </a:t>
            </a:r>
            <a:r>
              <a:rPr lang="en-US" altLang="zh-TW" sz="1400" dirty="0" err="1" smtClean="0"/>
              <a:t>Teclistamab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門診給藥之安全性與可行性，亦支持門診給藥為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zh-TW" altLang="en-US" sz="1400" dirty="0" smtClean="0"/>
              <a:t>降低醫療資源利用與改善病人治療體驗之選擇。</a:t>
            </a:r>
            <a:endParaRPr lang="zh-TW" altLang="en-US" sz="1400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3F390DC-79B2-16D9-C5C8-0FCD6FA77E7D}"/>
              </a:ext>
            </a:extLst>
          </p:cNvPr>
          <p:cNvSpPr txBox="1"/>
          <p:nvPr/>
        </p:nvSpPr>
        <p:spPr>
          <a:xfrm>
            <a:off x="147044" y="4933625"/>
            <a:ext cx="6631844" cy="67517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為了降低 </a:t>
            </a:r>
            <a:r>
              <a:rPr lang="en-US" altLang="zh-TW" sz="1400" dirty="0" smtClean="0"/>
              <a:t>CRS </a:t>
            </a:r>
            <a:r>
              <a:rPr lang="zh-TW" altLang="en-US" sz="1400" dirty="0" smtClean="0"/>
              <a:t>與 </a:t>
            </a:r>
            <a:r>
              <a:rPr lang="en-US" altLang="zh-TW" sz="1400" dirty="0" smtClean="0"/>
              <a:t>ICANS </a:t>
            </a:r>
            <a:r>
              <a:rPr lang="zh-TW" altLang="en-US" sz="1400" dirty="0" smtClean="0"/>
              <a:t>風險，</a:t>
            </a:r>
            <a:r>
              <a:rPr lang="en-US" altLang="zh-TW" sz="1400" dirty="0" err="1" smtClean="0"/>
              <a:t>teclistamab</a:t>
            </a:r>
            <a:r>
              <a:rPr lang="en-US" altLang="zh-TW" sz="1400" dirty="0" smtClean="0"/>
              <a:t> </a:t>
            </a:r>
            <a:r>
              <a:rPr lang="zh-TW" altLang="en-US" sz="1400" dirty="0"/>
              <a:t>開始治療</a:t>
            </a:r>
            <a:r>
              <a:rPr lang="zh-TW" altLang="en-US" sz="1400" dirty="0" smtClean="0"/>
              <a:t>時以 </a:t>
            </a:r>
            <a:r>
              <a:rPr lang="en-US" altLang="zh-TW" sz="1400" dirty="0" smtClean="0"/>
              <a:t>SUD</a:t>
            </a:r>
            <a:r>
              <a:rPr lang="zh-TW" altLang="en-US" sz="1400" dirty="0" smtClean="0"/>
              <a:t> </a:t>
            </a:r>
            <a:r>
              <a:rPr lang="zh-TW" altLang="en-US" sz="1400" dirty="0" smtClean="0"/>
              <a:t>給藥。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SUD</a:t>
            </a:r>
            <a:r>
              <a:rPr lang="zh-TW" altLang="en-US" sz="1400" dirty="0" smtClean="0"/>
              <a:t> 通常會採用住院給藥；為了降低醫療資源利用與病人負擔，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zh-TW" altLang="en-US" sz="1400" dirty="0" smtClean="0"/>
              <a:t>醫療機構開始探討 </a:t>
            </a:r>
            <a:r>
              <a:rPr lang="en-US" altLang="zh-TW" sz="1400" dirty="0" smtClean="0"/>
              <a:t>SUD </a:t>
            </a:r>
            <a:r>
              <a:rPr lang="zh-TW" altLang="en-US" sz="1400" dirty="0" smtClean="0"/>
              <a:t>門診給藥的可行性</a:t>
            </a:r>
            <a:endParaRPr lang="en-US" altLang="zh-TW" sz="1400" dirty="0" smtClean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DA45273D-D2FE-D0ED-18AC-FCB37C23A670}"/>
              </a:ext>
            </a:extLst>
          </p:cNvPr>
          <p:cNvSpPr txBox="1"/>
          <p:nvPr/>
        </p:nvSpPr>
        <p:spPr>
          <a:xfrm>
            <a:off x="141933" y="5739231"/>
            <a:ext cx="6635606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TW" altLang="en-US" sz="1200" dirty="0" smtClean="0"/>
              <a:t>回溯性研究設計</a:t>
            </a:r>
            <a:endParaRPr lang="zh-TW" altLang="en-US" sz="1200" dirty="0"/>
          </a:p>
        </p:txBody>
      </p:sp>
      <p:sp>
        <p:nvSpPr>
          <p:cNvPr id="130" name="矩形: 圓角 15">
            <a:extLst>
              <a:ext uri="{FF2B5EF4-FFF2-40B4-BE49-F238E27FC236}">
                <a16:creationId xmlns:a16="http://schemas.microsoft.com/office/drawing/2014/main" id="{9A3D413A-F921-2BF4-2C67-B11EFBC6CCA6}"/>
              </a:ext>
            </a:extLst>
          </p:cNvPr>
          <p:cNvSpPr/>
          <p:nvPr/>
        </p:nvSpPr>
        <p:spPr>
          <a:xfrm>
            <a:off x="218727" y="6192113"/>
            <a:ext cx="1000840" cy="1569958"/>
          </a:xfrm>
          <a:prstGeom prst="roundRect">
            <a:avLst>
              <a:gd name="adj" fmla="val 9904"/>
            </a:avLst>
          </a:prstGeom>
          <a:solidFill>
            <a:srgbClr val="B89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Mayo Clinic </a:t>
            </a:r>
            <a:r>
              <a:rPr lang="zh-TW" altLang="en-US" sz="1000" dirty="0" smtClean="0"/>
              <a:t>電子病歷</a:t>
            </a:r>
            <a:endParaRPr lang="zh-TW" altLang="en-US" sz="1000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5665F132-482D-01AE-F713-3C8A15EA2B03}"/>
              </a:ext>
            </a:extLst>
          </p:cNvPr>
          <p:cNvSpPr txBox="1"/>
          <p:nvPr/>
        </p:nvSpPr>
        <p:spPr>
          <a:xfrm>
            <a:off x="1378627" y="6198420"/>
            <a:ext cx="2522813" cy="15636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zh-TW" altLang="en-US" sz="1200" dirty="0"/>
          </a:p>
        </p:txBody>
      </p:sp>
      <p:sp>
        <p:nvSpPr>
          <p:cNvPr id="136" name="矩形: 圓角 7">
            <a:extLst>
              <a:ext uri="{FF2B5EF4-FFF2-40B4-BE49-F238E27FC236}">
                <a16:creationId xmlns:a16="http://schemas.microsoft.com/office/drawing/2014/main" id="{F3FF91EE-C17A-D472-79A8-1D6045C307AC}"/>
              </a:ext>
            </a:extLst>
          </p:cNvPr>
          <p:cNvSpPr/>
          <p:nvPr/>
        </p:nvSpPr>
        <p:spPr>
          <a:xfrm>
            <a:off x="1432415" y="6335608"/>
            <a:ext cx="2376383" cy="1654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ysClr val="windowText" lastClr="000000"/>
                </a:solidFill>
              </a:rPr>
              <a:t>RRMM</a:t>
            </a:r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41" name="圖片 140">
            <a:extLst>
              <a:ext uri="{FF2B5EF4-FFF2-40B4-BE49-F238E27FC236}">
                <a16:creationId xmlns:a16="http://schemas.microsoft.com/office/drawing/2014/main" id="{94DD59EF-F6FC-99A8-971D-CDD024A7B97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59" y="6256067"/>
            <a:ext cx="273465" cy="27346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2BF81B-087B-E544-F675-45ADC3188464}"/>
              </a:ext>
            </a:extLst>
          </p:cNvPr>
          <p:cNvSpPr txBox="1"/>
          <p:nvPr/>
        </p:nvSpPr>
        <p:spPr>
          <a:xfrm>
            <a:off x="1472669" y="6720997"/>
            <a:ext cx="2305103" cy="735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000" dirty="0" smtClean="0"/>
              <a:t>18</a:t>
            </a:r>
            <a:r>
              <a:rPr lang="zh-TW" altLang="en-US" sz="1000" dirty="0" smtClean="0"/>
              <a:t> 歲以上且於 </a:t>
            </a:r>
            <a:r>
              <a:rPr lang="en-US" altLang="zh-TW" sz="1000" dirty="0" smtClean="0"/>
              <a:t>2022/10/26-</a:t>
            </a:r>
            <a:br>
              <a:rPr lang="en-US" altLang="zh-TW" sz="1000" dirty="0" smtClean="0"/>
            </a:br>
            <a:r>
              <a:rPr lang="en-US" altLang="zh-TW" sz="1000" dirty="0" smtClean="0"/>
              <a:t>2023/09/16 </a:t>
            </a:r>
            <a:r>
              <a:rPr lang="zh-TW" altLang="en-US" sz="1000" dirty="0" smtClean="0"/>
              <a:t>期間於 </a:t>
            </a:r>
            <a:r>
              <a:rPr lang="en-US" altLang="zh-TW" sz="1000" dirty="0" smtClean="0"/>
              <a:t>Mayo Clinic </a:t>
            </a:r>
            <a:br>
              <a:rPr lang="en-US" altLang="zh-TW" sz="1000" dirty="0" smtClean="0"/>
            </a:br>
            <a:r>
              <a:rPr lang="zh-TW" altLang="en-US" sz="1000" dirty="0" smtClean="0"/>
              <a:t>開始 </a:t>
            </a:r>
            <a:r>
              <a:rPr lang="en-US" altLang="zh-TW" sz="1000" dirty="0" err="1" smtClean="0"/>
              <a:t>teclistamab</a:t>
            </a:r>
            <a:r>
              <a:rPr lang="en-US" altLang="zh-TW" sz="1000" dirty="0" smtClean="0"/>
              <a:t> </a:t>
            </a:r>
            <a:r>
              <a:rPr lang="zh-TW" altLang="en-US" sz="1000" dirty="0" smtClean="0"/>
              <a:t>治療者</a:t>
            </a:r>
            <a:endParaRPr lang="en-US" altLang="zh-TW" sz="1000" dirty="0" smtClean="0"/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000" dirty="0"/>
              <a:t>先前未參加 </a:t>
            </a:r>
            <a:r>
              <a:rPr lang="en-US" altLang="zh-TW" sz="1000" dirty="0" err="1"/>
              <a:t>teclistamab</a:t>
            </a:r>
            <a:r>
              <a:rPr lang="en-US" altLang="zh-TW" sz="1000" dirty="0"/>
              <a:t> </a:t>
            </a:r>
            <a:r>
              <a:rPr lang="zh-TW" altLang="en-US" sz="1000" dirty="0"/>
              <a:t>臨床試驗</a:t>
            </a:r>
            <a:endParaRPr lang="zh-TW" altLang="en-US" sz="1000" dirty="0"/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5665F132-482D-01AE-F713-3C8A15EA2B03}"/>
              </a:ext>
            </a:extLst>
          </p:cNvPr>
          <p:cNvSpPr txBox="1"/>
          <p:nvPr/>
        </p:nvSpPr>
        <p:spPr>
          <a:xfrm>
            <a:off x="4146500" y="6190392"/>
            <a:ext cx="2522813" cy="1571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zh-TW" altLang="en-US" sz="1200" dirty="0"/>
          </a:p>
        </p:txBody>
      </p:sp>
      <p:sp>
        <p:nvSpPr>
          <p:cNvPr id="150" name="矩形: 圓角 7">
            <a:extLst>
              <a:ext uri="{FF2B5EF4-FFF2-40B4-BE49-F238E27FC236}">
                <a16:creationId xmlns:a16="http://schemas.microsoft.com/office/drawing/2014/main" id="{F3FF91EE-C17A-D472-79A8-1D6045C307AC}"/>
              </a:ext>
            </a:extLst>
          </p:cNvPr>
          <p:cNvSpPr/>
          <p:nvPr/>
        </p:nvSpPr>
        <p:spPr>
          <a:xfrm>
            <a:off x="4227881" y="6303408"/>
            <a:ext cx="2376383" cy="1654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ysClr val="windowText" lastClr="000000"/>
                </a:solidFill>
              </a:rPr>
              <a:t>分析資料</a:t>
            </a:r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3C2BF81B-087B-E544-F675-45ADC3188464}"/>
              </a:ext>
            </a:extLst>
          </p:cNvPr>
          <p:cNvSpPr txBox="1"/>
          <p:nvPr/>
        </p:nvSpPr>
        <p:spPr>
          <a:xfrm>
            <a:off x="4162774" y="6600007"/>
            <a:ext cx="2513533" cy="11156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000" dirty="0" smtClean="0"/>
              <a:t>基期人口學特徵</a:t>
            </a:r>
            <a:endParaRPr lang="en-US" altLang="zh-TW" sz="1000" dirty="0" smtClean="0"/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000" dirty="0"/>
              <a:t>安全性結果 </a:t>
            </a:r>
            <a:r>
              <a:rPr lang="en-US" altLang="zh-TW" sz="1000" dirty="0"/>
              <a:t>(CRS </a:t>
            </a:r>
            <a:r>
              <a:rPr lang="zh-TW" altLang="en-US" sz="1000" dirty="0"/>
              <a:t>與 </a:t>
            </a:r>
            <a:r>
              <a:rPr lang="en-US" altLang="zh-TW" sz="1000" dirty="0"/>
              <a:t>ICANS</a:t>
            </a:r>
            <a:r>
              <a:rPr lang="en-US" altLang="zh-TW" sz="1000" dirty="0" smtClean="0"/>
              <a:t>)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000" dirty="0"/>
              <a:t>醫療資源</a:t>
            </a:r>
            <a:r>
              <a:rPr lang="zh-TW" altLang="en-US" sz="1000" dirty="0" smtClean="0"/>
              <a:t>利用 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如：住院率、住院天數、支持性治療使用情形等</a:t>
            </a:r>
            <a:r>
              <a:rPr lang="en-US" altLang="zh-TW" sz="1000" dirty="0" smtClean="0"/>
              <a:t>)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000" dirty="0" smtClean="0"/>
              <a:t>SUD</a:t>
            </a:r>
            <a:r>
              <a:rPr lang="zh-TW" altLang="en-US" sz="1000" dirty="0" smtClean="0"/>
              <a:t> 與 </a:t>
            </a:r>
            <a:r>
              <a:rPr lang="en-US" altLang="zh-TW" sz="1000" dirty="0" smtClean="0"/>
              <a:t>treatment dose</a:t>
            </a:r>
            <a:r>
              <a:rPr lang="zh-TW" altLang="en-US" sz="1000" dirty="0" smtClean="0"/>
              <a:t> 之就醫時間</a:t>
            </a:r>
            <a:endParaRPr lang="zh-TW" altLang="en-US" sz="1000" dirty="0"/>
          </a:p>
        </p:txBody>
      </p:sp>
      <p:sp>
        <p:nvSpPr>
          <p:cNvPr id="5" name="箭號: 五邊形 4">
            <a:extLst>
              <a:ext uri="{FF2B5EF4-FFF2-40B4-BE49-F238E27FC236}">
                <a16:creationId xmlns:a16="http://schemas.microsoft.com/office/drawing/2014/main" id="{2CA71606-FE2C-0341-296B-52127B91A9CB}"/>
              </a:ext>
            </a:extLst>
          </p:cNvPr>
          <p:cNvSpPr/>
          <p:nvPr/>
        </p:nvSpPr>
        <p:spPr>
          <a:xfrm>
            <a:off x="495469" y="8613113"/>
            <a:ext cx="1188482" cy="540000"/>
          </a:xfrm>
          <a:prstGeom prst="homePlate">
            <a:avLst/>
          </a:prstGeom>
          <a:solidFill>
            <a:srgbClr val="B89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SUD 1:</a:t>
            </a:r>
            <a:br>
              <a:rPr lang="en-US" altLang="zh-TW" sz="1000" dirty="0"/>
            </a:br>
            <a:r>
              <a:rPr lang="en-US" altLang="zh-TW" sz="1000" dirty="0"/>
              <a:t>0.06 kg/mg</a:t>
            </a:r>
            <a:endParaRPr lang="zh-TW" altLang="en-US" sz="1000" dirty="0"/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82B89D1F-E329-9B60-5AC7-0DE6F6E25C09}"/>
              </a:ext>
            </a:extLst>
          </p:cNvPr>
          <p:cNvSpPr/>
          <p:nvPr/>
        </p:nvSpPr>
        <p:spPr>
          <a:xfrm>
            <a:off x="1704323" y="8613113"/>
            <a:ext cx="1188482" cy="540000"/>
          </a:xfrm>
          <a:prstGeom prst="homePlate">
            <a:avLst/>
          </a:prstGeom>
          <a:solidFill>
            <a:srgbClr val="B89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SUD 2:</a:t>
            </a:r>
            <a:br>
              <a:rPr lang="en-US" altLang="zh-TW" sz="1000" dirty="0"/>
            </a:br>
            <a:r>
              <a:rPr lang="en-US" altLang="zh-TW" sz="1000" dirty="0"/>
              <a:t>0.3 kg/mg</a:t>
            </a:r>
            <a:endParaRPr lang="zh-TW" altLang="en-US" sz="1000" dirty="0"/>
          </a:p>
        </p:txBody>
      </p:sp>
      <p:sp>
        <p:nvSpPr>
          <p:cNvPr id="9" name="箭號: 五邊形 8">
            <a:extLst>
              <a:ext uri="{FF2B5EF4-FFF2-40B4-BE49-F238E27FC236}">
                <a16:creationId xmlns:a16="http://schemas.microsoft.com/office/drawing/2014/main" id="{FDC07317-662D-F6DA-9686-103B54A8D49E}"/>
              </a:ext>
            </a:extLst>
          </p:cNvPr>
          <p:cNvSpPr/>
          <p:nvPr/>
        </p:nvSpPr>
        <p:spPr>
          <a:xfrm>
            <a:off x="2913177" y="8613113"/>
            <a:ext cx="1188482" cy="54000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Treatment dose 1:</a:t>
            </a:r>
            <a:br>
              <a:rPr lang="en-US" altLang="zh-TW" sz="1000" dirty="0"/>
            </a:br>
            <a:r>
              <a:rPr lang="en-US" altLang="zh-TW" sz="1000" dirty="0"/>
              <a:t>1.5 kg/mg</a:t>
            </a:r>
            <a:endParaRPr lang="zh-TW" altLang="en-US" sz="1000" dirty="0"/>
          </a:p>
        </p:txBody>
      </p:sp>
      <p:sp>
        <p:nvSpPr>
          <p:cNvPr id="25" name="箭號: 五邊形 24">
            <a:extLst>
              <a:ext uri="{FF2B5EF4-FFF2-40B4-BE49-F238E27FC236}">
                <a16:creationId xmlns:a16="http://schemas.microsoft.com/office/drawing/2014/main" id="{716458AD-BDBE-25ED-C88A-1B0B8E5F3CBA}"/>
              </a:ext>
            </a:extLst>
          </p:cNvPr>
          <p:cNvSpPr/>
          <p:nvPr/>
        </p:nvSpPr>
        <p:spPr>
          <a:xfrm>
            <a:off x="4122031" y="8613113"/>
            <a:ext cx="2347045" cy="540000"/>
          </a:xfrm>
          <a:prstGeom prst="homePlate">
            <a:avLst/>
          </a:prstGeom>
          <a:solidFill>
            <a:srgbClr val="482D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Subsequent treatment dose :</a:t>
            </a:r>
            <a:br>
              <a:rPr lang="en-US" altLang="zh-TW" sz="1000" dirty="0"/>
            </a:br>
            <a:r>
              <a:rPr lang="en-US" altLang="zh-TW" sz="1000" dirty="0"/>
              <a:t>1.5 kg/mg</a:t>
            </a:r>
            <a:endParaRPr lang="zh-TW" altLang="en-US" sz="1000" dirty="0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EA7E816A-F36A-8484-7925-C1727AC8D398}"/>
              </a:ext>
            </a:extLst>
          </p:cNvPr>
          <p:cNvCxnSpPr>
            <a:cxnSpLocks/>
          </p:cNvCxnSpPr>
          <p:nvPr/>
        </p:nvCxnSpPr>
        <p:spPr>
          <a:xfrm>
            <a:off x="4094603" y="8395363"/>
            <a:ext cx="242815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EA0FC4E1-2131-B3A2-17AF-76F32CF9522B}"/>
              </a:ext>
            </a:extLst>
          </p:cNvPr>
          <p:cNvSpPr txBox="1"/>
          <p:nvPr/>
        </p:nvSpPr>
        <p:spPr>
          <a:xfrm>
            <a:off x="4780116" y="8288683"/>
            <a:ext cx="979090" cy="2133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TW" sz="900" dirty="0" smtClean="0"/>
              <a:t>Treatment dosing</a:t>
            </a:r>
            <a:endParaRPr lang="zh-TW" altLang="en-US" sz="900" dirty="0"/>
          </a:p>
        </p:txBody>
      </p:sp>
      <p:pic>
        <p:nvPicPr>
          <p:cNvPr id="154" name="圖片 153">
            <a:extLst>
              <a:ext uri="{FF2B5EF4-FFF2-40B4-BE49-F238E27FC236}">
                <a16:creationId xmlns:a16="http://schemas.microsoft.com/office/drawing/2014/main" id="{F85A253C-00E9-809F-F9D7-ABF4DF8196E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62" y="15640104"/>
            <a:ext cx="360000" cy="360000"/>
          </a:xfrm>
          <a:prstGeom prst="rect">
            <a:avLst/>
          </a:prstGeom>
        </p:spPr>
      </p:pic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AD6DF2D4-C843-6751-3A58-3B0F73AEF438}"/>
              </a:ext>
            </a:extLst>
          </p:cNvPr>
          <p:cNvSpPr txBox="1"/>
          <p:nvPr/>
        </p:nvSpPr>
        <p:spPr>
          <a:xfrm>
            <a:off x="2839882" y="15694549"/>
            <a:ext cx="1799497" cy="2452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TW" altLang="en-US" sz="1100" dirty="0"/>
              <a:t>完成 </a:t>
            </a:r>
            <a:r>
              <a:rPr lang="en-US" altLang="zh-TW" sz="1100" dirty="0"/>
              <a:t>SUD </a:t>
            </a:r>
            <a:r>
              <a:rPr lang="en-US" altLang="zh-TW" sz="1100" dirty="0" smtClean="0"/>
              <a:t>(N=45</a:t>
            </a:r>
            <a:r>
              <a:rPr lang="en-US" altLang="zh-TW" sz="1100" dirty="0" smtClean="0"/>
              <a:t>, </a:t>
            </a:r>
            <a:r>
              <a:rPr lang="en-US" altLang="zh-TW" sz="1100" dirty="0" smtClean="0"/>
              <a:t>91.8%)</a:t>
            </a:r>
            <a:endParaRPr lang="zh-TW" altLang="en-US" sz="11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88805" y="14583555"/>
            <a:ext cx="5177026" cy="26589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zh-TW" altLang="en-US" sz="1000" dirty="0" smtClean="0"/>
              <a:t>*至少一項基因突變，包含 </a:t>
            </a:r>
            <a:r>
              <a:rPr lang="en-US" altLang="zh-TW" sz="1000" dirty="0" smtClean="0"/>
              <a:t>del(17p)</a:t>
            </a:r>
            <a:r>
              <a:rPr lang="zh-TW" altLang="en-US" sz="1000" dirty="0" smtClean="0"/>
              <a:t>、</a:t>
            </a:r>
            <a:r>
              <a:rPr lang="en-US" altLang="zh-TW" sz="1000" dirty="0" smtClean="0"/>
              <a:t>t(4;14)</a:t>
            </a:r>
            <a:r>
              <a:rPr lang="zh-TW" altLang="en-US" sz="1000" dirty="0" smtClean="0"/>
              <a:t>、</a:t>
            </a:r>
            <a:r>
              <a:rPr lang="en-US" altLang="zh-TW" sz="1000" dirty="0" smtClean="0"/>
              <a:t>t(14;16)</a:t>
            </a:r>
            <a:r>
              <a:rPr lang="zh-TW" altLang="en-US" sz="1000" dirty="0" smtClean="0"/>
              <a:t>、</a:t>
            </a:r>
            <a:r>
              <a:rPr lang="en-US" altLang="zh-TW" sz="1000" dirty="0" smtClean="0"/>
              <a:t>t(14;20)</a:t>
            </a:r>
            <a:r>
              <a:rPr lang="zh-TW" altLang="en-US" sz="1000" dirty="0" smtClean="0"/>
              <a:t>、</a:t>
            </a:r>
            <a:r>
              <a:rPr lang="en-US" altLang="zh-TW" sz="1000" dirty="0" smtClean="0"/>
              <a:t>amp(1q)</a:t>
            </a:r>
            <a:endParaRPr lang="zh-TW" altLang="en-US" sz="1000" dirty="0" smtClean="0"/>
          </a:p>
        </p:txBody>
      </p:sp>
      <p:cxnSp>
        <p:nvCxnSpPr>
          <p:cNvPr id="52" name="直線接點 51"/>
          <p:cNvCxnSpPr/>
          <p:nvPr/>
        </p:nvCxnSpPr>
        <p:spPr>
          <a:xfrm>
            <a:off x="297986" y="15149061"/>
            <a:ext cx="63062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DA45273D-D2FE-D0ED-18AC-FCB37C23A670}"/>
              </a:ext>
            </a:extLst>
          </p:cNvPr>
          <p:cNvSpPr txBox="1"/>
          <p:nvPr/>
        </p:nvSpPr>
        <p:spPr>
          <a:xfrm>
            <a:off x="84632" y="17424870"/>
            <a:ext cx="6635606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TW" altLang="en-US" sz="1200" dirty="0" smtClean="0"/>
              <a:t>安全性結果</a:t>
            </a:r>
            <a:endParaRPr lang="zh-TW" altLang="en-US" sz="1200" dirty="0"/>
          </a:p>
        </p:txBody>
      </p:sp>
      <p:graphicFrame>
        <p:nvGraphicFramePr>
          <p:cNvPr id="157" name="表格 156">
            <a:extLst>
              <a:ext uri="{FF2B5EF4-FFF2-40B4-BE49-F238E27FC236}">
                <a16:creationId xmlns:a16="http://schemas.microsoft.com/office/drawing/2014/main" id="{90C1D8DD-4FEA-B041-3BA7-F982804F9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32712"/>
              </p:ext>
            </p:extLst>
          </p:nvPr>
        </p:nvGraphicFramePr>
        <p:xfrm>
          <a:off x="1472669" y="18000278"/>
          <a:ext cx="4966656" cy="1221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28">
                  <a:extLst>
                    <a:ext uri="{9D8B030D-6E8A-4147-A177-3AD203B41FA5}">
                      <a16:colId xmlns:a16="http://schemas.microsoft.com/office/drawing/2014/main" val="1296762654"/>
                    </a:ext>
                  </a:extLst>
                </a:gridCol>
                <a:gridCol w="2483328">
                  <a:extLst>
                    <a:ext uri="{9D8B030D-6E8A-4147-A177-3AD203B41FA5}">
                      <a16:colId xmlns:a16="http://schemas.microsoft.com/office/drawing/2014/main" val="3857464426"/>
                    </a:ext>
                  </a:extLst>
                </a:gridCol>
              </a:tblGrid>
              <a:tr h="291645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solidFill>
                            <a:schemeClr val="bg1"/>
                          </a:solidFill>
                        </a:rPr>
                        <a:t>預防性給藥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633420"/>
                  </a:ext>
                </a:extLst>
              </a:tr>
              <a:tr h="818892"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Acetaminophen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Diphenhydramine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Dexamethasone</a:t>
                      </a:r>
                    </a:p>
                    <a:p>
                      <a:r>
                        <a:rPr lang="en-US" altLang="zh-TW" sz="1100" dirty="0" err="1" smtClean="0">
                          <a:solidFill>
                            <a:schemeClr val="tx1"/>
                          </a:solidFill>
                        </a:rPr>
                        <a:t>Tocilizuamb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sz="1100" dirty="0" err="1" smtClean="0">
                          <a:solidFill>
                            <a:schemeClr val="tx1"/>
                          </a:solidFill>
                        </a:rPr>
                        <a:t>Prochiorperazine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97.8%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38.55%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2.25%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517187"/>
                  </a:ext>
                </a:extLst>
              </a:tr>
            </a:tbl>
          </a:graphicData>
        </a:graphic>
      </p:graphicFrame>
      <p:graphicFrame>
        <p:nvGraphicFramePr>
          <p:cNvPr id="158" name="表格 157">
            <a:extLst>
              <a:ext uri="{FF2B5EF4-FFF2-40B4-BE49-F238E27FC236}">
                <a16:creationId xmlns:a16="http://schemas.microsoft.com/office/drawing/2014/main" id="{90C1D8DD-4FEA-B041-3BA7-F982804F9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44742"/>
              </p:ext>
            </p:extLst>
          </p:nvPr>
        </p:nvGraphicFramePr>
        <p:xfrm>
          <a:off x="1505132" y="19508133"/>
          <a:ext cx="4966656" cy="28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28">
                  <a:extLst>
                    <a:ext uri="{9D8B030D-6E8A-4147-A177-3AD203B41FA5}">
                      <a16:colId xmlns:a16="http://schemas.microsoft.com/office/drawing/2014/main" val="1296762654"/>
                    </a:ext>
                  </a:extLst>
                </a:gridCol>
                <a:gridCol w="2483328">
                  <a:extLst>
                    <a:ext uri="{9D8B030D-6E8A-4147-A177-3AD203B41FA5}">
                      <a16:colId xmlns:a16="http://schemas.microsoft.com/office/drawing/2014/main" val="3857464426"/>
                    </a:ext>
                  </a:extLst>
                </a:gridCol>
              </a:tblGrid>
              <a:tr h="225034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solidFill>
                            <a:schemeClr val="bg1"/>
                          </a:solidFill>
                        </a:rPr>
                        <a:t>不良事件發生情形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633420"/>
                  </a:ext>
                </a:extLst>
              </a:tr>
              <a:tr h="1244304"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All CRS (n,%)</a:t>
                      </a:r>
                    </a:p>
                    <a:p>
                      <a:pPr lvl="1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Grade1</a:t>
                      </a:r>
                    </a:p>
                    <a:p>
                      <a:pPr lvl="1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Grade 2</a:t>
                      </a:r>
                    </a:p>
                    <a:p>
                      <a:pPr lvl="1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Grade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  <a:p>
                      <a:pPr lvl="1"/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</a:rPr>
                        <a:t>Grade 4</a:t>
                      </a:r>
                    </a:p>
                    <a:p>
                      <a:pPr lvl="1"/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</a:rPr>
                        <a:t>發生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en-US" altLang="zh-TW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</a:rPr>
                        <a:t>發生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en-US" altLang="zh-TW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</a:rPr>
                        <a:t>發生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en-US" altLang="zh-TW" sz="1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13, 28.9%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10, 22.2%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2, 4.4%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0, 0.0%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1, 2.2%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6, 13.3%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5, 11.1%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2, 4.4%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517187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</a:rPr>
                        <a:t>因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</a:rPr>
                        <a:t>CRS 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</a:rPr>
                        <a:t>住院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</a:rPr>
                        <a:t>(n,%)</a:t>
                      </a:r>
                    </a:p>
                    <a:p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</a:rPr>
                        <a:t>CRS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</a:rPr>
                        <a:t> 住院天數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</a:rPr>
                        <a:t>(median, IQR)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13, 28.9%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1.7 (1.4-3.4)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666978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</a:rPr>
                        <a:t>All ICANS (n,%)</a:t>
                      </a:r>
                    </a:p>
                    <a:p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</a:rPr>
                        <a:t>因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</a:rPr>
                        <a:t> ICANS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</a:rPr>
                        <a:t> 住院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</a:rPr>
                        <a:t>(n,%)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2, 4.4%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2, 4.4%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783266"/>
                  </a:ext>
                </a:extLst>
              </a:tr>
            </a:tbl>
          </a:graphicData>
        </a:graphic>
      </p:graphicFrame>
      <p:graphicFrame>
        <p:nvGraphicFramePr>
          <p:cNvPr id="159" name="表格 158">
            <a:extLst>
              <a:ext uri="{FF2B5EF4-FFF2-40B4-BE49-F238E27FC236}">
                <a16:creationId xmlns:a16="http://schemas.microsoft.com/office/drawing/2014/main" id="{90C1D8DD-4FEA-B041-3BA7-F982804F9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04310"/>
              </p:ext>
            </p:extLst>
          </p:nvPr>
        </p:nvGraphicFramePr>
        <p:xfrm>
          <a:off x="1461296" y="23734449"/>
          <a:ext cx="4966656" cy="1221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28">
                  <a:extLst>
                    <a:ext uri="{9D8B030D-6E8A-4147-A177-3AD203B41FA5}">
                      <a16:colId xmlns:a16="http://schemas.microsoft.com/office/drawing/2014/main" val="1296762654"/>
                    </a:ext>
                  </a:extLst>
                </a:gridCol>
                <a:gridCol w="2483328">
                  <a:extLst>
                    <a:ext uri="{9D8B030D-6E8A-4147-A177-3AD203B41FA5}">
                      <a16:colId xmlns:a16="http://schemas.microsoft.com/office/drawing/2014/main" val="3857464426"/>
                    </a:ext>
                  </a:extLst>
                </a:gridCol>
              </a:tblGrid>
              <a:tr h="291645"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bg1"/>
                          </a:solidFill>
                        </a:rPr>
                        <a:t>CRS </a:t>
                      </a:r>
                      <a:r>
                        <a:rPr lang="zh-TW" altLang="en-US" sz="1100" dirty="0" smtClean="0">
                          <a:solidFill>
                            <a:schemeClr val="bg1"/>
                          </a:solidFill>
                        </a:rPr>
                        <a:t>住院期間支持性療法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633420"/>
                  </a:ext>
                </a:extLst>
              </a:tr>
              <a:tr h="818892"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Acetaminophen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Dexamethasone</a:t>
                      </a:r>
                    </a:p>
                    <a:p>
                      <a:r>
                        <a:rPr lang="en-US" altLang="zh-TW" sz="1100" dirty="0" err="1" smtClean="0">
                          <a:solidFill>
                            <a:schemeClr val="tx1"/>
                          </a:solidFill>
                        </a:rPr>
                        <a:t>Prochiorperazine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Meperidine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Methylprednisolone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92.3%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23.1%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7.7%</a:t>
                      </a:r>
                    </a:p>
                    <a:p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7.7%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517187"/>
                  </a:ext>
                </a:extLst>
              </a:tr>
            </a:tbl>
          </a:graphicData>
        </a:graphic>
      </p:graphicFrame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DA45273D-D2FE-D0ED-18AC-FCB37C23A670}"/>
              </a:ext>
            </a:extLst>
          </p:cNvPr>
          <p:cNvSpPr txBox="1"/>
          <p:nvPr/>
        </p:nvSpPr>
        <p:spPr>
          <a:xfrm>
            <a:off x="80954" y="23113341"/>
            <a:ext cx="6635606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TW" altLang="en-US" sz="1200" dirty="0"/>
              <a:t>醫療資源利用</a:t>
            </a:r>
            <a:endParaRPr lang="zh-TW" altLang="en-US" sz="1200" dirty="0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55" y="25848476"/>
            <a:ext cx="5180430" cy="2426698"/>
          </a:xfrm>
          <a:prstGeom prst="rect">
            <a:avLst/>
          </a:prstGeom>
        </p:spPr>
      </p:pic>
      <p:sp>
        <p:nvSpPr>
          <p:cNvPr id="54" name="文字方塊 53"/>
          <p:cNvSpPr txBox="1"/>
          <p:nvPr/>
        </p:nvSpPr>
        <p:spPr>
          <a:xfrm>
            <a:off x="5237394" y="27344813"/>
            <a:ext cx="1339653" cy="3489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l"/>
            <a:r>
              <a:rPr lang="en-US" altLang="zh-TW" sz="1000" dirty="0" smtClean="0"/>
              <a:t>SUD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(n=127)</a:t>
            </a:r>
          </a:p>
          <a:p>
            <a:pPr algn="l"/>
            <a:r>
              <a:rPr lang="en-US" altLang="zh-TW" sz="1000" dirty="0" smtClean="0"/>
              <a:t>Treatment (n=245)</a:t>
            </a:r>
            <a:endParaRPr lang="zh-TW" altLang="en-US" sz="1000" dirty="0" smtClean="0"/>
          </a:p>
        </p:txBody>
      </p:sp>
      <p:sp>
        <p:nvSpPr>
          <p:cNvPr id="55" name="文字方塊 54"/>
          <p:cNvSpPr txBox="1"/>
          <p:nvPr/>
        </p:nvSpPr>
        <p:spPr>
          <a:xfrm>
            <a:off x="1780889" y="28503977"/>
            <a:ext cx="2960914" cy="4868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TW" sz="1200" dirty="0" smtClean="0"/>
              <a:t>60% SUD </a:t>
            </a:r>
            <a:r>
              <a:rPr lang="zh-TW" altLang="en-US" sz="1200" dirty="0" smtClean="0"/>
              <a:t>可於 </a:t>
            </a:r>
            <a:r>
              <a:rPr lang="en-US" altLang="zh-TW" sz="1200" dirty="0" smtClean="0"/>
              <a:t>30-60</a:t>
            </a:r>
            <a:r>
              <a:rPr lang="zh-TW" altLang="en-US" sz="1200" dirty="0" smtClean="0"/>
              <a:t> 分鐘內完成就醫</a:t>
            </a:r>
            <a:endParaRPr lang="en-US" altLang="zh-TW" sz="1200" dirty="0" smtClean="0"/>
          </a:p>
          <a:p>
            <a:pPr algn="l"/>
            <a:r>
              <a:rPr lang="en-US" altLang="zh-TW" sz="1200" dirty="0" smtClean="0"/>
              <a:t>82%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Treatment </a:t>
            </a:r>
            <a:r>
              <a:rPr lang="zh-TW" altLang="en-US" sz="1200" dirty="0" smtClean="0"/>
              <a:t>可於 </a:t>
            </a:r>
            <a:r>
              <a:rPr lang="en-US" altLang="zh-TW" sz="1200" dirty="0" smtClean="0"/>
              <a:t>30 </a:t>
            </a:r>
            <a:r>
              <a:rPr lang="zh-TW" altLang="en-US" sz="1200" dirty="0" smtClean="0"/>
              <a:t>分鐘內完成就醫</a:t>
            </a:r>
            <a:endParaRPr lang="zh-TW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4992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no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21102</TotalTime>
  <Words>798</Words>
  <Application>Microsoft Office PowerPoint</Application>
  <PresentationFormat>自訂</PresentationFormat>
  <Paragraphs>125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微軟正黑體</vt:lpstr>
      <vt:lpstr>Arial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Dustin</dc:creator>
  <cp:lastModifiedBy>JamesHuang【黃政瑋】</cp:lastModifiedBy>
  <cp:revision>644</cp:revision>
  <dcterms:created xsi:type="dcterms:W3CDTF">2022-11-28T09:30:38Z</dcterms:created>
  <dcterms:modified xsi:type="dcterms:W3CDTF">2024-02-03T03:23:41Z</dcterms:modified>
</cp:coreProperties>
</file>