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68580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79803C-B7BF-D015-4683-4F3BB8BBB9AC}" name="Wang, Iris [JACTW]" initials="WI[" userId="S::IWang7@its.jnj.com::cf138c7d-9058-4cc0-994c-77f2a0658918" providerId="AD"/>
  <p188:author id="{7C322250-BBF1-D65D-A14D-B5B3EE705347}" name="user121" initials="u" userId="user121" providerId="None"/>
  <p188:author id="{347E0069-0B47-A93D-A09F-FFB658515D84}" name="Louisa" initials="u" userId="Louisa" providerId="None"/>
  <p188:author id="{347E1F6D-56A3-46CD-B7D4-786E582798E6}" name="user2" initials="u" userId="user2" providerId="None"/>
  <p188:author id="{A6C76A8B-0D45-A4F2-129F-C0B22FC41F64}" name="Dustin" initials="D" userId="Dustin" providerId="None"/>
  <p188:author id="{D83B98B1-7CFF-B3C4-CB4E-DFA76F213922}" name="Yang, Riva [JACTW]" initials="YR[" userId="S::YYang107@its.jnj.com::648b646a-94a8-49b3-9a58-b0fb07ca5dd7" providerId="AD"/>
  <p188:author id="{2063FBE6-A4E5-5552-2DDD-C1344DA28B6D}" name="Louisa Chen" initials="LC" userId="889e625096b0ac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" initials="u" lastIdx="2" clrIdx="0">
    <p:extLst>
      <p:ext uri="{19B8F6BF-5375-455C-9EA6-DF929625EA0E}">
        <p15:presenceInfo xmlns:p15="http://schemas.microsoft.com/office/powerpoint/2012/main" userId="Louisa" providerId="None"/>
      </p:ext>
    </p:extLst>
  </p:cmAuthor>
  <p:cmAuthor id="2" name="Louisa Chen" initials="LC" lastIdx="1" clrIdx="1">
    <p:extLst>
      <p:ext uri="{19B8F6BF-5375-455C-9EA6-DF929625EA0E}">
        <p15:presenceInfo xmlns:p15="http://schemas.microsoft.com/office/powerpoint/2012/main" userId="889e625096b0ac4a" providerId="Windows Live"/>
      </p:ext>
    </p:extLst>
  </p:cmAuthor>
  <p:cmAuthor id="3" name="Winnie HY-" initials="WH" lastIdx="1" clrIdx="2">
    <p:extLst>
      <p:ext uri="{19B8F6BF-5375-455C-9EA6-DF929625EA0E}">
        <p15:presenceInfo xmlns:p15="http://schemas.microsoft.com/office/powerpoint/2012/main" userId="c7147e6c65faccf9" providerId="Windows Live"/>
      </p:ext>
    </p:extLst>
  </p:cmAuthor>
  <p:cmAuthor id="4" name="user121" initials="u" lastIdx="1" clrIdx="3">
    <p:extLst>
      <p:ext uri="{19B8F6BF-5375-455C-9EA6-DF929625EA0E}">
        <p15:presenceInfo xmlns:p15="http://schemas.microsoft.com/office/powerpoint/2012/main" userId="user1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2D6EC"/>
    <a:srgbClr val="DAD1FB"/>
    <a:srgbClr val="482D8C"/>
    <a:srgbClr val="B898D0"/>
    <a:srgbClr val="FFC000"/>
    <a:srgbClr val="E9BC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4660"/>
  </p:normalViewPr>
  <p:slideViewPr>
    <p:cSldViewPr snapToGrid="0">
      <p:cViewPr>
        <p:scale>
          <a:sx n="100" d="100"/>
          <a:sy n="100" d="100"/>
        </p:scale>
        <p:origin x="2904" y="-7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50013074560449"/>
          <c:y val="0.13347123506330766"/>
          <c:w val="0.74135915595956192"/>
          <c:h val="0.82727251932983714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F-4400-9722-681BD13CF9D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A4F-4400-9722-681BD13CF9DD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</c:v>
                </c:pt>
                <c:pt idx="1">
                  <c:v>第二季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68.7</c:v>
                </c:pt>
                <c:pt idx="1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4F-4400-9722-681BD13CF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9-4EEE-80B4-2E98104BBE4C}"/>
              </c:ext>
            </c:extLst>
          </c:dPt>
          <c:dPt>
            <c:idx val="1"/>
            <c:bubble3D val="0"/>
            <c:spPr>
              <a:solidFill>
                <a:srgbClr val="E2D6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9-4EEE-80B4-2E98104BBE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DA-4EDE-813A-CD97646147A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49-4EEE-80B4-2E98104BB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≥CR</c:v>
                </c:pt>
                <c:pt idx="1">
                  <c:v>VGPR</c:v>
                </c:pt>
                <c:pt idx="2">
                  <c:v>PR</c:v>
                </c:pt>
              </c:strCache>
            </c:strRef>
          </c:cat>
          <c:val>
            <c:numRef>
              <c:f>工作表1!$B$2:$B$4</c:f>
              <c:numCache>
                <c:formatCode>0.00%</c:formatCode>
                <c:ptCount val="3"/>
                <c:pt idx="0">
                  <c:v>0.85699999999999998</c:v>
                </c:pt>
                <c:pt idx="1">
                  <c:v>0.127</c:v>
                </c:pt>
                <c:pt idx="2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49-4EEE-80B4-2E98104BB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72828732225269"/>
          <c:y val="0.38482209388740479"/>
          <c:w val="0.14049762601869051"/>
          <c:h val="0.280793943849849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50013074560449"/>
          <c:y val="0.13347123506330766"/>
          <c:w val="0.74135915595956192"/>
          <c:h val="0.82727251932983714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77-4B1C-8998-1DCD8C223B9B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77-4B1C-8998-1DCD8C223B9B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</c:v>
                </c:pt>
                <c:pt idx="1">
                  <c:v>第二季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77-4B1C-8998-1DCD8C223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597006"/>
            <a:ext cx="5829300" cy="11906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962664"/>
            <a:ext cx="5143500" cy="82569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8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820808"/>
            <a:ext cx="1478756" cy="2898250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820808"/>
            <a:ext cx="4350544" cy="2898250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8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526139"/>
            <a:ext cx="5915025" cy="142260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886767"/>
            <a:ext cx="5915025" cy="748114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2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104037"/>
            <a:ext cx="2914650" cy="216992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104037"/>
            <a:ext cx="2914650" cy="216992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0815"/>
            <a:ext cx="5915025" cy="66103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383633"/>
            <a:ext cx="2901255" cy="4108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492322"/>
            <a:ext cx="2901255" cy="183743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383633"/>
            <a:ext cx="2915543" cy="4108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492322"/>
            <a:ext cx="2915543" cy="183743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3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71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79968"/>
            <a:ext cx="2211884" cy="797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924104"/>
            <a:ext cx="3471863" cy="2430382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259854"/>
            <a:ext cx="2211884" cy="190076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79968"/>
            <a:ext cx="2211884" cy="797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924104"/>
            <a:ext cx="3471863" cy="243038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259854"/>
            <a:ext cx="2211884" cy="190076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820815"/>
            <a:ext cx="5915025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104037"/>
            <a:ext cx="5915025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1697890"/>
            <a:ext cx="1543050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73CA-93A9-4E31-BD5C-678D6FFE9468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1697890"/>
            <a:ext cx="231457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1697890"/>
            <a:ext cx="1543050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F1F7-FF01-49E9-81C8-5F340FB5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圖表 115">
            <a:extLst>
              <a:ext uri="{FF2B5EF4-FFF2-40B4-BE49-F238E27FC236}">
                <a16:creationId xmlns:a16="http://schemas.microsoft.com/office/drawing/2014/main" id="{5200B0EE-64A6-FE8D-3364-ABDF5D064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396349"/>
              </p:ext>
            </p:extLst>
          </p:nvPr>
        </p:nvGraphicFramePr>
        <p:xfrm>
          <a:off x="3808799" y="22284421"/>
          <a:ext cx="1456876" cy="14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DC7E5236-1F7D-557B-7DCC-58671006B1D8}"/>
              </a:ext>
            </a:extLst>
          </p:cNvPr>
          <p:cNvSpPr/>
          <p:nvPr/>
        </p:nvSpPr>
        <p:spPr>
          <a:xfrm>
            <a:off x="74662" y="12945087"/>
            <a:ext cx="6734817" cy="7780104"/>
          </a:xfrm>
          <a:prstGeom prst="roundRect">
            <a:avLst>
              <a:gd name="adj" fmla="val 1771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7FA66880-C79E-C34E-743C-A49136D3393C}"/>
              </a:ext>
            </a:extLst>
          </p:cNvPr>
          <p:cNvSpPr/>
          <p:nvPr/>
        </p:nvSpPr>
        <p:spPr>
          <a:xfrm>
            <a:off x="44071" y="21024381"/>
            <a:ext cx="6734817" cy="5608989"/>
          </a:xfrm>
          <a:prstGeom prst="roundRect">
            <a:avLst>
              <a:gd name="adj" fmla="val 1771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3B4C5E47-3F17-E95B-5D98-94FC78AE220B}"/>
              </a:ext>
            </a:extLst>
          </p:cNvPr>
          <p:cNvSpPr/>
          <p:nvPr/>
        </p:nvSpPr>
        <p:spPr>
          <a:xfrm>
            <a:off x="173080" y="20877979"/>
            <a:ext cx="2666802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劑量調整病人之療效反應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B775FD4-8671-4831-E375-CD32D65B52BC}"/>
              </a:ext>
            </a:extLst>
          </p:cNvPr>
          <p:cNvSpPr txBox="1"/>
          <p:nvPr/>
        </p:nvSpPr>
        <p:spPr>
          <a:xfrm>
            <a:off x="-1" y="-2786"/>
            <a:ext cx="6858001" cy="150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MajesTEC-1 study</a:t>
            </a:r>
            <a:r>
              <a:rPr lang="zh-TW" altLang="en-US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中 </a:t>
            </a:r>
            <a:r>
              <a:rPr lang="en-US" altLang="zh-TW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Teclistamab QW </a:t>
            </a:r>
            <a:r>
              <a:rPr lang="zh-TW" altLang="en-US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治療達反應之</a:t>
            </a:r>
            <a:br>
              <a:rPr lang="en-US" altLang="zh-TW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復發</a:t>
            </a:r>
            <a:r>
              <a:rPr lang="en-US" altLang="zh-TW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難治型多發性骨髓瘤病人，轉為 </a:t>
            </a:r>
            <a:r>
              <a:rPr lang="en-US" altLang="zh-TW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Q2W </a:t>
            </a:r>
            <a:r>
              <a:rPr lang="zh-TW" altLang="en-US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之療效反應</a:t>
            </a:r>
            <a:endParaRPr lang="en-US" altLang="zh-TW" b="1" kern="100" dirty="0">
              <a:solidFill>
                <a:srgbClr val="7030A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1400" b="1" kern="100" dirty="0">
                <a:solidFill>
                  <a:srgbClr val="7030A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Durability of Responses With Biweekly Dosing of Teclistamab in Patients With Relapse/Refractory Multiple Myeloma Achieving a Clinical Response in the MajesTEC-1 Study</a:t>
            </a: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B5E85E6D-33EA-A863-A232-ED63A219C66C}"/>
              </a:ext>
            </a:extLst>
          </p:cNvPr>
          <p:cNvSpPr/>
          <p:nvPr/>
        </p:nvSpPr>
        <p:spPr>
          <a:xfrm>
            <a:off x="44071" y="1911276"/>
            <a:ext cx="6734817" cy="2288179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7" indent="-171457" algn="just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zh-TW" altLang="en-US" sz="12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ABB8699-EA4C-898C-0515-4020346244E4}"/>
              </a:ext>
            </a:extLst>
          </p:cNvPr>
          <p:cNvSpPr/>
          <p:nvPr/>
        </p:nvSpPr>
        <p:spPr>
          <a:xfrm>
            <a:off x="2474324" y="1832393"/>
            <a:ext cx="1799999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 Highlights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FF53886-9388-2923-5CF7-117457B79D17}"/>
              </a:ext>
            </a:extLst>
          </p:cNvPr>
          <p:cNvSpPr txBox="1"/>
          <p:nvPr/>
        </p:nvSpPr>
        <p:spPr>
          <a:xfrm>
            <a:off x="214315" y="1446703"/>
            <a:ext cx="65004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9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Usmani S Z, et al. 2023 ASCO Annual Meeting Abstract #8034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73BEEFD-7C10-8E4F-F07A-2016FF68F924}"/>
              </a:ext>
            </a:extLst>
          </p:cNvPr>
          <p:cNvSpPr/>
          <p:nvPr/>
        </p:nvSpPr>
        <p:spPr>
          <a:xfrm>
            <a:off x="284398" y="30821121"/>
            <a:ext cx="6219068" cy="316777"/>
          </a:xfrm>
          <a:prstGeom prst="roundRect">
            <a:avLst>
              <a:gd name="adj" fmla="val 36708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相關文獻回顧：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Teclistamab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用於復發或難治型多發性骨髓瘤之第 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1 - 2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期臨床試驗結果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0757D528-D824-1511-23EA-C0E55DC3C9C0}"/>
              </a:ext>
            </a:extLst>
          </p:cNvPr>
          <p:cNvSpPr/>
          <p:nvPr/>
        </p:nvSpPr>
        <p:spPr>
          <a:xfrm>
            <a:off x="276752" y="31301945"/>
            <a:ext cx="6219068" cy="423568"/>
          </a:xfrm>
          <a:prstGeom prst="roundRect">
            <a:avLst>
              <a:gd name="adj" fmla="val 36708"/>
            </a:avLst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上期精彩回顧：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 </a:t>
            </a:r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細胞重新導向雙特異性抗體治療用於多發性骨髓瘤</a:t>
            </a:r>
            <a:r>
              <a:rPr lang="en-US" altLang="zh-TW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r>
              <a:rPr lang="zh-TW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現況與未來方向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C8EF70F-ACB2-32FE-860D-BC8315D0777B}"/>
              </a:ext>
            </a:extLst>
          </p:cNvPr>
          <p:cNvSpPr txBox="1"/>
          <p:nvPr/>
        </p:nvSpPr>
        <p:spPr>
          <a:xfrm>
            <a:off x="-22192" y="28339667"/>
            <a:ext cx="6713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8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Abbreviations:</a:t>
            </a:r>
          </a:p>
          <a:p>
            <a:pPr algn="just"/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BCMA, B-cell maturation membrane antigen; CI, confidence interval; CR, complete response; ECOD-PS, Eastern Cooperative Oncology Group performance status; </a:t>
            </a:r>
            <a:r>
              <a:rPr lang="en-US" altLang="zh-TW" sz="8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IMiDs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immunomodulatory drugs;</a:t>
            </a:r>
            <a:r>
              <a:rPr lang="zh-TW" altLang="en-US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IV, intravenous; </a:t>
            </a:r>
            <a:r>
              <a:rPr lang="en-US" altLang="zh-TW" sz="8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mAb</a:t>
            </a:r>
            <a:r>
              <a:rPr lang="en-US" altLang="zh-TW" sz="8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monoclonal antibody; MAIC, matching-adjusted indirect comparison; mDOR, median duration of response; ORR, objective response rate; PFS, progression free survival;  PI, protease inhibitors; PR, partial response; QW, every week; Q2W, every 2 weeks; Q4W, every 4 weeks; R2PD, recommended phase 2 dose; RRMM,  relapse or refractory multiple myeloma;  SC, subcutaneous; SUD, step-up dose; VGPR, very good partial response.</a:t>
            </a:r>
          </a:p>
          <a:p>
            <a:pPr algn="just"/>
            <a:endParaRPr lang="en-US" altLang="zh-TW" sz="8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just"/>
            <a:r>
              <a:rPr lang="en-US" altLang="zh-TW" sz="8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Reference:</a:t>
            </a:r>
          </a:p>
          <a:p>
            <a:pPr algn="just"/>
            <a:r>
              <a:rPr lang="en-US" altLang="zh-TW" sz="8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Usmani S Z, et al. 2023 ASCO Annual Meeting Abstract #8034</a:t>
            </a:r>
            <a:r>
              <a:rPr lang="it-IT" altLang="zh-TW" sz="800" kern="100" dirty="0"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 </a:t>
            </a:r>
            <a:endParaRPr lang="da-DK" altLang="zh-TW" sz="800" kern="100" dirty="0">
              <a:latin typeface="Arial" panose="020B0604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BD16C53-F789-A4AD-1B73-4413B9DF0883}"/>
              </a:ext>
            </a:extLst>
          </p:cNvPr>
          <p:cNvSpPr/>
          <p:nvPr/>
        </p:nvSpPr>
        <p:spPr>
          <a:xfrm>
            <a:off x="93556" y="7703212"/>
            <a:ext cx="6734817" cy="4741808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2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0EC4D55-2E8F-22ED-740B-FE62ADAEBFC7}"/>
              </a:ext>
            </a:extLst>
          </p:cNvPr>
          <p:cNvSpPr/>
          <p:nvPr/>
        </p:nvSpPr>
        <p:spPr>
          <a:xfrm>
            <a:off x="263800" y="7586433"/>
            <a:ext cx="3443060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RRMM </a:t>
            </a:r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病人的劑量調整計劃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45273D-D2FE-D0ED-18AC-FCB37C23A670}"/>
              </a:ext>
            </a:extLst>
          </p:cNvPr>
          <p:cNvSpPr txBox="1"/>
          <p:nvPr/>
        </p:nvSpPr>
        <p:spPr>
          <a:xfrm>
            <a:off x="160682" y="8091766"/>
            <a:ext cx="6635606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1200" dirty="0"/>
              <a:t>MajesTEC-1 study </a:t>
            </a:r>
            <a:r>
              <a:rPr lang="zh-TW" altLang="en-US" sz="1200" dirty="0"/>
              <a:t>試驗設計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65F132-482D-01AE-F713-3C8A15EA2B03}"/>
              </a:ext>
            </a:extLst>
          </p:cNvPr>
          <p:cNvSpPr txBox="1"/>
          <p:nvPr/>
        </p:nvSpPr>
        <p:spPr>
          <a:xfrm>
            <a:off x="263799" y="8617807"/>
            <a:ext cx="1727579" cy="172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3FF91EE-C17A-D472-79A8-1D6045C307AC}"/>
              </a:ext>
            </a:extLst>
          </p:cNvPr>
          <p:cNvSpPr/>
          <p:nvPr/>
        </p:nvSpPr>
        <p:spPr>
          <a:xfrm>
            <a:off x="317588" y="8754994"/>
            <a:ext cx="1620000" cy="1654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ysClr val="windowText" lastClr="000000"/>
                </a:solidFill>
              </a:rPr>
              <a:t>RRMM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4DD59EF-F6FC-99A8-971D-CDD024A7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1" y="8675453"/>
            <a:ext cx="273465" cy="2734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2BF81B-087B-E544-F675-45ADC3188464}"/>
              </a:ext>
            </a:extLst>
          </p:cNvPr>
          <p:cNvSpPr txBox="1"/>
          <p:nvPr/>
        </p:nvSpPr>
        <p:spPr>
          <a:xfrm>
            <a:off x="348921" y="9153174"/>
            <a:ext cx="1557335" cy="1049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000" dirty="0"/>
              <a:t>ECOG</a:t>
            </a:r>
            <a:r>
              <a:rPr lang="zh-TW" altLang="en-US" sz="1000" dirty="0"/>
              <a:t> </a:t>
            </a:r>
            <a:r>
              <a:rPr lang="en-US" altLang="zh-TW" sz="1000" dirty="0"/>
              <a:t>PS</a:t>
            </a:r>
            <a:r>
              <a:rPr lang="zh-TW" altLang="en-US" sz="1000" dirty="0"/>
              <a:t> </a:t>
            </a:r>
            <a:r>
              <a:rPr lang="en-US" altLang="zh-TW" sz="1000" dirty="0"/>
              <a:t>0-1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/>
              <a:t>曾接受 </a:t>
            </a:r>
            <a:r>
              <a:rPr lang="en-US" altLang="zh-TW" sz="1000" dirty="0"/>
              <a:t>Triple-class</a:t>
            </a:r>
            <a:r>
              <a:rPr lang="zh-TW" altLang="en-US" sz="1000" dirty="0"/>
              <a:t> 治療 </a:t>
            </a:r>
            <a:r>
              <a:rPr lang="en-US" altLang="zh-TW" sz="1000" dirty="0"/>
              <a:t>(PI</a:t>
            </a:r>
            <a:r>
              <a:rPr lang="zh-TW" altLang="en-US" sz="1000" dirty="0"/>
              <a:t>、</a:t>
            </a:r>
            <a:r>
              <a:rPr lang="en-US" altLang="zh-TW" sz="1000" dirty="0" err="1"/>
              <a:t>IMiD</a:t>
            </a:r>
            <a:r>
              <a:rPr lang="zh-TW" altLang="en-US" sz="1000" dirty="0"/>
              <a:t>、</a:t>
            </a:r>
            <a:r>
              <a:rPr lang="en-US" altLang="zh-TW" sz="1000" dirty="0"/>
              <a:t>anti-CD38 </a:t>
            </a:r>
            <a:r>
              <a:rPr lang="en-US" altLang="zh-TW" sz="1000" dirty="0" err="1"/>
              <a:t>mAb</a:t>
            </a:r>
            <a:r>
              <a:rPr lang="en-US" altLang="zh-TW" sz="1000" dirty="0"/>
              <a:t>)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000" dirty="0"/>
              <a:t>未曾接受 </a:t>
            </a:r>
            <a:r>
              <a:rPr lang="en-US" altLang="zh-TW" sz="1000" dirty="0"/>
              <a:t>BCMA</a:t>
            </a:r>
            <a:r>
              <a:rPr lang="zh-TW" altLang="en-US" sz="1000" dirty="0"/>
              <a:t> 治療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4A14B7F-C485-572B-2AD6-3CECB9137721}"/>
              </a:ext>
            </a:extLst>
          </p:cNvPr>
          <p:cNvSpPr/>
          <p:nvPr/>
        </p:nvSpPr>
        <p:spPr>
          <a:xfrm>
            <a:off x="2138814" y="8617807"/>
            <a:ext cx="1800000" cy="216000"/>
          </a:xfrm>
          <a:prstGeom prst="roundRect">
            <a:avLst>
              <a:gd name="adj" fmla="val 50000"/>
            </a:avLst>
          </a:prstGeom>
          <a:solidFill>
            <a:srgbClr val="DAD1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ysClr val="windowText" lastClr="000000"/>
                </a:solidFill>
              </a:rPr>
              <a:t>Phase 1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1D71E1-A393-8E8C-6430-65CE31DA4421}"/>
              </a:ext>
            </a:extLst>
          </p:cNvPr>
          <p:cNvSpPr txBox="1"/>
          <p:nvPr/>
        </p:nvSpPr>
        <p:spPr>
          <a:xfrm>
            <a:off x="2084728" y="8890322"/>
            <a:ext cx="790369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000" dirty="0"/>
              <a:t>Dose </a:t>
            </a:r>
            <a:br>
              <a:rPr lang="en-US" altLang="zh-TW" sz="1000" dirty="0"/>
            </a:br>
            <a:r>
              <a:rPr lang="en-US" altLang="zh-TW" sz="1000" dirty="0"/>
              <a:t>escalation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967A85-9C47-3496-84F2-90A881D1B158}"/>
              </a:ext>
            </a:extLst>
          </p:cNvPr>
          <p:cNvSpPr txBox="1"/>
          <p:nvPr/>
        </p:nvSpPr>
        <p:spPr>
          <a:xfrm>
            <a:off x="3148445" y="8890322"/>
            <a:ext cx="790369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000" dirty="0"/>
              <a:t>Dose </a:t>
            </a:r>
            <a:br>
              <a:rPr lang="en-US" altLang="zh-TW" sz="1000" dirty="0"/>
            </a:br>
            <a:r>
              <a:rPr lang="en-US" altLang="zh-TW" sz="1000" dirty="0"/>
              <a:t>expansion</a:t>
            </a:r>
            <a:endParaRPr lang="zh-TW" altLang="en-US" sz="10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A3D413A-F921-2BF4-2C67-B11EFBC6CCA6}"/>
              </a:ext>
            </a:extLst>
          </p:cNvPr>
          <p:cNvSpPr/>
          <p:nvPr/>
        </p:nvSpPr>
        <p:spPr>
          <a:xfrm>
            <a:off x="2161620" y="9307348"/>
            <a:ext cx="648000" cy="468000"/>
          </a:xfrm>
          <a:prstGeom prst="roundRect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IV</a:t>
            </a:r>
            <a:br>
              <a:rPr lang="en-US" altLang="zh-TW" sz="1000" dirty="0"/>
            </a:br>
            <a:r>
              <a:rPr lang="en-US" altLang="zh-TW" sz="1000" dirty="0"/>
              <a:t>cohorts</a:t>
            </a:r>
            <a:endParaRPr lang="zh-TW" altLang="en-US" sz="10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F7281A3-E359-EE60-B2BB-DF14D978AAB4}"/>
              </a:ext>
            </a:extLst>
          </p:cNvPr>
          <p:cNvSpPr/>
          <p:nvPr/>
        </p:nvSpPr>
        <p:spPr>
          <a:xfrm>
            <a:off x="2155912" y="9876201"/>
            <a:ext cx="648000" cy="468000"/>
          </a:xfrm>
          <a:prstGeom prst="roundRect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SC</a:t>
            </a:r>
            <a:br>
              <a:rPr lang="en-US" altLang="zh-TW" sz="1000" dirty="0"/>
            </a:br>
            <a:r>
              <a:rPr lang="en-US" altLang="zh-TW" sz="1000" dirty="0"/>
              <a:t>cohorts</a:t>
            </a:r>
            <a:endParaRPr lang="zh-TW" altLang="en-US" sz="10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7D442E-3292-F164-F9F5-5869B20FDA39}"/>
              </a:ext>
            </a:extLst>
          </p:cNvPr>
          <p:cNvSpPr/>
          <p:nvPr/>
        </p:nvSpPr>
        <p:spPr>
          <a:xfrm>
            <a:off x="3148446" y="9300607"/>
            <a:ext cx="790368" cy="1043593"/>
          </a:xfrm>
          <a:prstGeom prst="roundRect">
            <a:avLst>
              <a:gd name="adj" fmla="val 75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RP2D</a:t>
            </a:r>
          </a:p>
          <a:p>
            <a:pPr algn="ctr"/>
            <a:r>
              <a:rPr lang="en-US" altLang="zh-TW" sz="1000" dirty="0"/>
              <a:t>1.5 mg/kg</a:t>
            </a:r>
            <a:br>
              <a:rPr lang="en-US" altLang="zh-TW" sz="1000" dirty="0"/>
            </a:br>
            <a:r>
              <a:rPr lang="en-US" altLang="zh-TW" sz="1000" dirty="0"/>
              <a:t>SC QW</a:t>
            </a:r>
            <a:endParaRPr lang="zh-TW" altLang="en-US" sz="1000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7B934DD-7C1D-44BF-8104-DB299442EB7E}"/>
              </a:ext>
            </a:extLst>
          </p:cNvPr>
          <p:cNvSpPr/>
          <p:nvPr/>
        </p:nvSpPr>
        <p:spPr>
          <a:xfrm>
            <a:off x="2886512" y="9633298"/>
            <a:ext cx="237000" cy="276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7CDCD5B-6EC0-CE9E-7D27-B179EC31B030}"/>
              </a:ext>
            </a:extLst>
          </p:cNvPr>
          <p:cNvSpPr/>
          <p:nvPr/>
        </p:nvSpPr>
        <p:spPr>
          <a:xfrm>
            <a:off x="210762" y="10581109"/>
            <a:ext cx="6500404" cy="1658689"/>
          </a:xfrm>
          <a:prstGeom prst="roundRect">
            <a:avLst>
              <a:gd name="adj" fmla="val 10301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Teclistamab RP2D </a:t>
            </a:r>
            <a:r>
              <a:rPr lang="zh-TW" altLang="en-US" sz="1100" b="1" dirty="0">
                <a:solidFill>
                  <a:schemeClr val="tx1"/>
                </a:solidFill>
              </a:rPr>
              <a:t>給藥計劃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7CC2C11-D168-879D-0E86-8E82D351C1BA}"/>
              </a:ext>
            </a:extLst>
          </p:cNvPr>
          <p:cNvSpPr/>
          <p:nvPr/>
        </p:nvSpPr>
        <p:spPr>
          <a:xfrm rot="10800000">
            <a:off x="3429000" y="10302290"/>
            <a:ext cx="265595" cy="353867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142D5F5-324F-C7FA-1325-963004F11015}"/>
              </a:ext>
            </a:extLst>
          </p:cNvPr>
          <p:cNvSpPr/>
          <p:nvPr/>
        </p:nvSpPr>
        <p:spPr>
          <a:xfrm>
            <a:off x="4197051" y="8617807"/>
            <a:ext cx="1000749" cy="216000"/>
          </a:xfrm>
          <a:prstGeom prst="roundRect">
            <a:avLst>
              <a:gd name="adj" fmla="val 50000"/>
            </a:avLst>
          </a:prstGeom>
          <a:solidFill>
            <a:srgbClr val="DAD1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ysClr val="windowText" lastClr="000000"/>
                </a:solidFill>
              </a:rPr>
              <a:t>Phase 2</a:t>
            </a:r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B4967F1-48A7-F9BD-7E97-4395AEAAAD98}"/>
              </a:ext>
            </a:extLst>
          </p:cNvPr>
          <p:cNvSpPr/>
          <p:nvPr/>
        </p:nvSpPr>
        <p:spPr>
          <a:xfrm>
            <a:off x="4302241" y="9466253"/>
            <a:ext cx="790368" cy="468000"/>
          </a:xfrm>
          <a:prstGeom prst="roundRect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Cohort</a:t>
            </a:r>
            <a:r>
              <a:rPr lang="zh-TW" altLang="en-US" sz="1000" dirty="0"/>
              <a:t> </a:t>
            </a:r>
            <a:r>
              <a:rPr lang="en-US" altLang="zh-TW" sz="1000" dirty="0"/>
              <a:t>A</a:t>
            </a:r>
            <a:endParaRPr lang="zh-TW" altLang="en-US" sz="1000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7BE3C6D-5948-7782-7547-7C2F855DA45B}"/>
              </a:ext>
            </a:extLst>
          </p:cNvPr>
          <p:cNvSpPr/>
          <p:nvPr/>
        </p:nvSpPr>
        <p:spPr>
          <a:xfrm>
            <a:off x="4007692" y="9606504"/>
            <a:ext cx="237000" cy="276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2CA71606-FE2C-0341-296B-52127B91A9CB}"/>
              </a:ext>
            </a:extLst>
          </p:cNvPr>
          <p:cNvSpPr/>
          <p:nvPr/>
        </p:nvSpPr>
        <p:spPr>
          <a:xfrm>
            <a:off x="391630" y="11261062"/>
            <a:ext cx="1188482" cy="540000"/>
          </a:xfrm>
          <a:prstGeom prst="homePlate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SUD 1:</a:t>
            </a:r>
            <a:br>
              <a:rPr lang="en-US" altLang="zh-TW" sz="1000" dirty="0"/>
            </a:br>
            <a:r>
              <a:rPr lang="en-US" altLang="zh-TW" sz="1000" dirty="0"/>
              <a:t>0.06 kg/mg</a:t>
            </a:r>
            <a:endParaRPr lang="zh-TW" altLang="en-US" sz="1000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82B89D1F-E329-9B60-5AC7-0DE6F6E25C09}"/>
              </a:ext>
            </a:extLst>
          </p:cNvPr>
          <p:cNvSpPr/>
          <p:nvPr/>
        </p:nvSpPr>
        <p:spPr>
          <a:xfrm>
            <a:off x="1600484" y="11261062"/>
            <a:ext cx="1188482" cy="540000"/>
          </a:xfrm>
          <a:prstGeom prst="homePlate">
            <a:avLst/>
          </a:prstGeom>
          <a:solidFill>
            <a:srgbClr val="B89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SUD 2:</a:t>
            </a:r>
            <a:br>
              <a:rPr lang="en-US" altLang="zh-TW" sz="1000" dirty="0"/>
            </a:br>
            <a:r>
              <a:rPr lang="en-US" altLang="zh-TW" sz="1000" dirty="0"/>
              <a:t>0.3 kg/mg</a:t>
            </a:r>
            <a:endParaRPr lang="zh-TW" altLang="en-US" sz="1000" dirty="0"/>
          </a:p>
        </p:txBody>
      </p:sp>
      <p:sp>
        <p:nvSpPr>
          <p:cNvPr id="9" name="箭號: 五邊形 8">
            <a:extLst>
              <a:ext uri="{FF2B5EF4-FFF2-40B4-BE49-F238E27FC236}">
                <a16:creationId xmlns:a16="http://schemas.microsoft.com/office/drawing/2014/main" id="{FDC07317-662D-F6DA-9686-103B54A8D49E}"/>
              </a:ext>
            </a:extLst>
          </p:cNvPr>
          <p:cNvSpPr/>
          <p:nvPr/>
        </p:nvSpPr>
        <p:spPr>
          <a:xfrm>
            <a:off x="2809338" y="11261062"/>
            <a:ext cx="1188482" cy="540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Treatment dose 1:</a:t>
            </a:r>
            <a:br>
              <a:rPr lang="en-US" altLang="zh-TW" sz="1000" dirty="0"/>
            </a:br>
            <a:r>
              <a:rPr lang="en-US" altLang="zh-TW" sz="1000" dirty="0"/>
              <a:t>1.5 kg/mg</a:t>
            </a:r>
            <a:endParaRPr lang="zh-TW" altLang="en-US" sz="1000" dirty="0"/>
          </a:p>
        </p:txBody>
      </p:sp>
      <p:sp>
        <p:nvSpPr>
          <p:cNvPr id="25" name="箭號: 五邊形 24">
            <a:extLst>
              <a:ext uri="{FF2B5EF4-FFF2-40B4-BE49-F238E27FC236}">
                <a16:creationId xmlns:a16="http://schemas.microsoft.com/office/drawing/2014/main" id="{716458AD-BDBE-25ED-C88A-1B0B8E5F3CBA}"/>
              </a:ext>
            </a:extLst>
          </p:cNvPr>
          <p:cNvSpPr/>
          <p:nvPr/>
        </p:nvSpPr>
        <p:spPr>
          <a:xfrm>
            <a:off x="4018192" y="11261062"/>
            <a:ext cx="1336609" cy="540000"/>
          </a:xfrm>
          <a:prstGeom prst="homePlate">
            <a:avLst/>
          </a:prstGeom>
          <a:solidFill>
            <a:srgbClr val="482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Subsequent treatment dose :</a:t>
            </a:r>
            <a:br>
              <a:rPr lang="en-US" altLang="zh-TW" sz="1000" dirty="0"/>
            </a:br>
            <a:r>
              <a:rPr lang="en-US" altLang="zh-TW" sz="1000" dirty="0"/>
              <a:t>1.5 kg/mg</a:t>
            </a:r>
            <a:endParaRPr lang="zh-TW" altLang="en-US" sz="10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BAB325A-C797-8770-DCE9-CF94ACEDD016}"/>
              </a:ext>
            </a:extLst>
          </p:cNvPr>
          <p:cNvSpPr/>
          <p:nvPr/>
        </p:nvSpPr>
        <p:spPr>
          <a:xfrm>
            <a:off x="5375175" y="11261062"/>
            <a:ext cx="1272063" cy="540000"/>
          </a:xfrm>
          <a:prstGeom prst="roundRect">
            <a:avLst/>
          </a:prstGeom>
          <a:noFill/>
          <a:ln w="9525">
            <a:solidFill>
              <a:srgbClr val="482D8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ysClr val="windowText" lastClr="000000"/>
                </a:solidFill>
              </a:rPr>
              <a:t>具有療效反應者，</a:t>
            </a:r>
            <a:endParaRPr lang="en-US" altLang="zh-TW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1000" dirty="0">
                <a:solidFill>
                  <a:sysClr val="windowText" lastClr="000000"/>
                </a:solidFill>
              </a:rPr>
              <a:t>考慮調整劑量為</a:t>
            </a:r>
            <a:r>
              <a:rPr lang="en-US" altLang="zh-TW" sz="1000" b="1" dirty="0">
                <a:solidFill>
                  <a:srgbClr val="7030A0"/>
                </a:solidFill>
              </a:rPr>
              <a:t>Q2W</a:t>
            </a:r>
            <a:r>
              <a:rPr lang="en-US" altLang="zh-TW" sz="1000" dirty="0">
                <a:solidFill>
                  <a:sysClr val="windowText" lastClr="000000"/>
                </a:solidFill>
              </a:rPr>
              <a:t> </a:t>
            </a:r>
            <a:r>
              <a:rPr lang="zh-TW" altLang="en-US" sz="1000" dirty="0">
                <a:solidFill>
                  <a:sysClr val="windowText" lastClr="000000"/>
                </a:solidFill>
              </a:rPr>
              <a:t>或 </a:t>
            </a:r>
            <a:r>
              <a:rPr lang="en-US" altLang="zh-TW" sz="1000" b="1" dirty="0">
                <a:solidFill>
                  <a:srgbClr val="7030A0"/>
                </a:solidFill>
              </a:rPr>
              <a:t>Q4W</a:t>
            </a:r>
            <a:r>
              <a:rPr lang="zh-TW" altLang="en-US" sz="100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6A26BC-2F06-37A4-68AB-49B383D1A193}"/>
              </a:ext>
            </a:extLst>
          </p:cNvPr>
          <p:cNvSpPr txBox="1"/>
          <p:nvPr/>
        </p:nvSpPr>
        <p:spPr>
          <a:xfrm>
            <a:off x="5242514" y="8617807"/>
            <a:ext cx="1468653" cy="1726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zh-TW" altLang="en-US" sz="1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5B98305-E52E-7FBD-5CCE-2B3A3E8AEBD0}"/>
              </a:ext>
            </a:extLst>
          </p:cNvPr>
          <p:cNvSpPr txBox="1"/>
          <p:nvPr/>
        </p:nvSpPr>
        <p:spPr>
          <a:xfrm>
            <a:off x="5242515" y="9063335"/>
            <a:ext cx="1433792" cy="11007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000"/>
            </a:lvl1pPr>
          </a:lstStyle>
          <a:p>
            <a:pPr>
              <a:spcBef>
                <a:spcPts val="600"/>
              </a:spcBef>
            </a:pPr>
            <a:r>
              <a:rPr lang="de-DE" altLang="zh-TW" sz="1050" dirty="0"/>
              <a:t>Phase 1 </a:t>
            </a:r>
            <a:br>
              <a:rPr lang="de-DE" altLang="zh-TW" sz="1050" dirty="0"/>
            </a:br>
            <a:r>
              <a:rPr lang="zh-TW" altLang="en-US" sz="1050" dirty="0"/>
              <a:t>治療≥ </a:t>
            </a:r>
            <a:r>
              <a:rPr lang="en-US" altLang="zh-TW" sz="1050" dirty="0"/>
              <a:t>4 </a:t>
            </a:r>
            <a:r>
              <a:rPr lang="zh-TW" altLang="en-US" sz="1050" dirty="0"/>
              <a:t>個週期且療效反應≥ </a:t>
            </a:r>
            <a:r>
              <a:rPr lang="en-US" altLang="zh-TW" sz="1050" dirty="0"/>
              <a:t>PR</a:t>
            </a:r>
          </a:p>
          <a:p>
            <a:pPr>
              <a:spcBef>
                <a:spcPts val="600"/>
              </a:spcBef>
            </a:pPr>
            <a:r>
              <a:rPr lang="en-US" altLang="zh-TW" sz="1050" dirty="0"/>
              <a:t>Phase 2 </a:t>
            </a:r>
            <a:br>
              <a:rPr lang="en-US" altLang="zh-TW" sz="1050" dirty="0"/>
            </a:br>
            <a:r>
              <a:rPr lang="zh-TW" altLang="en-US" sz="1050" dirty="0"/>
              <a:t>治療≥ </a:t>
            </a:r>
            <a:r>
              <a:rPr lang="en-US" altLang="zh-TW" sz="1050" dirty="0"/>
              <a:t>6 </a:t>
            </a:r>
            <a:r>
              <a:rPr lang="zh-TW" altLang="en-US" sz="1050" dirty="0"/>
              <a:t>個月且</a:t>
            </a:r>
            <a:br>
              <a:rPr lang="en-US" altLang="zh-TW" sz="1050" dirty="0"/>
            </a:br>
            <a:r>
              <a:rPr lang="zh-TW" altLang="en-US" sz="1050" dirty="0"/>
              <a:t>療效反應≥ </a:t>
            </a:r>
            <a:r>
              <a:rPr lang="en-US" altLang="zh-TW" sz="1050" dirty="0"/>
              <a:t>CR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5931F6C-7539-43AC-AA10-F8D97168D262}"/>
              </a:ext>
            </a:extLst>
          </p:cNvPr>
          <p:cNvSpPr/>
          <p:nvPr/>
        </p:nvSpPr>
        <p:spPr>
          <a:xfrm>
            <a:off x="5413932" y="8740809"/>
            <a:ext cx="1125816" cy="1938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ysClr val="windowText" lastClr="000000"/>
                </a:solidFill>
              </a:rPr>
              <a:t>考慮劑量調整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F50E946-C315-E67D-BAFD-3C88FD4809BC}"/>
              </a:ext>
            </a:extLst>
          </p:cNvPr>
          <p:cNvSpPr txBox="1"/>
          <p:nvPr/>
        </p:nvSpPr>
        <p:spPr>
          <a:xfrm>
            <a:off x="273165" y="11965750"/>
            <a:ext cx="3853027" cy="2717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TW" altLang="en-US" sz="1050" dirty="0"/>
              <a:t>* 若調整至 </a:t>
            </a:r>
            <a:r>
              <a:rPr lang="en-US" altLang="zh-TW" sz="1050" dirty="0"/>
              <a:t>Q2W</a:t>
            </a:r>
            <a:r>
              <a:rPr lang="zh-TW" altLang="en-US" sz="1050" dirty="0"/>
              <a:t> 仍維持療效反應，可考慮調整至 </a:t>
            </a:r>
            <a:r>
              <a:rPr lang="en-US" altLang="zh-TW" sz="1050" dirty="0"/>
              <a:t>Q4W</a:t>
            </a:r>
            <a:endParaRPr lang="zh-TW" altLang="en-US" sz="105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573C244-19B9-DB44-F328-900D8EF11C6A}"/>
              </a:ext>
            </a:extLst>
          </p:cNvPr>
          <p:cNvSpPr/>
          <p:nvPr/>
        </p:nvSpPr>
        <p:spPr>
          <a:xfrm>
            <a:off x="208295" y="12781926"/>
            <a:ext cx="2666802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研究對象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F85A253C-00E9-809F-F9D7-ABF4DF81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19" y="14110184"/>
            <a:ext cx="360000" cy="360000"/>
          </a:xfrm>
          <a:prstGeom prst="rect">
            <a:avLst/>
          </a:prstGeom>
        </p:spPr>
      </p:pic>
      <p:sp>
        <p:nvSpPr>
          <p:cNvPr id="35" name="箭號: 左-右雙向 34">
            <a:extLst>
              <a:ext uri="{FF2B5EF4-FFF2-40B4-BE49-F238E27FC236}">
                <a16:creationId xmlns:a16="http://schemas.microsoft.com/office/drawing/2014/main" id="{2FF9F94C-1246-8A07-5B68-63A5EAABB2E6}"/>
              </a:ext>
            </a:extLst>
          </p:cNvPr>
          <p:cNvSpPr/>
          <p:nvPr/>
        </p:nvSpPr>
        <p:spPr>
          <a:xfrm>
            <a:off x="1157675" y="13617401"/>
            <a:ext cx="4604122" cy="468000"/>
          </a:xfrm>
          <a:prstGeom prst="leftRightArrow">
            <a:avLst/>
          </a:prstGeom>
          <a:solidFill>
            <a:srgbClr val="DAD1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追蹤時間中位數</a:t>
            </a:r>
            <a:r>
              <a:rPr lang="en-US" altLang="zh-TW" sz="1200" dirty="0">
                <a:solidFill>
                  <a:schemeClr val="tx1"/>
                </a:solidFill>
              </a:rPr>
              <a:t>: 23 months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D6DF2D4-C843-6751-3A58-3B0F73AEF438}"/>
              </a:ext>
            </a:extLst>
          </p:cNvPr>
          <p:cNvSpPr txBox="1"/>
          <p:nvPr/>
        </p:nvSpPr>
        <p:spPr>
          <a:xfrm>
            <a:off x="1275519" y="14523994"/>
            <a:ext cx="914400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100" dirty="0"/>
              <a:t>MajesTEC-1</a:t>
            </a:r>
          </a:p>
          <a:p>
            <a:pPr algn="ctr"/>
            <a:r>
              <a:rPr lang="en-US" altLang="zh-TW" sz="1100" dirty="0"/>
              <a:t>(N=165)</a:t>
            </a:r>
            <a:endParaRPr lang="zh-TW" altLang="en-US" sz="11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FBF86A2-EF3A-333D-3958-E82BFA91C16A}"/>
              </a:ext>
            </a:extLst>
          </p:cNvPr>
          <p:cNvSpPr txBox="1"/>
          <p:nvPr/>
        </p:nvSpPr>
        <p:spPr>
          <a:xfrm>
            <a:off x="4740599" y="14523994"/>
            <a:ext cx="1021197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TW" altLang="en-US" sz="1200" b="1" dirty="0">
                <a:solidFill>
                  <a:srgbClr val="7030A0"/>
                </a:solidFill>
              </a:rPr>
              <a:t>接受劑量調整</a:t>
            </a:r>
            <a:endParaRPr lang="en-US" altLang="zh-TW" sz="1200" b="1" dirty="0">
              <a:solidFill>
                <a:srgbClr val="7030A0"/>
              </a:solidFill>
            </a:endParaRPr>
          </a:p>
          <a:p>
            <a:pPr algn="ctr"/>
            <a:r>
              <a:rPr lang="en-US" altLang="zh-TW" sz="1200" b="1" dirty="0">
                <a:solidFill>
                  <a:srgbClr val="7030A0"/>
                </a:solidFill>
              </a:rPr>
              <a:t>(N=63)</a:t>
            </a:r>
            <a:endParaRPr lang="zh-TW" altLang="en-US" sz="1200" b="1" dirty="0">
              <a:solidFill>
                <a:srgbClr val="7030A0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90C1D8DD-4FEA-B041-3BA7-F982804F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86381"/>
              </p:ext>
            </p:extLst>
          </p:nvPr>
        </p:nvGraphicFramePr>
        <p:xfrm>
          <a:off x="297986" y="16878034"/>
          <a:ext cx="2970876" cy="325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438">
                  <a:extLst>
                    <a:ext uri="{9D8B030D-6E8A-4147-A177-3AD203B41FA5}">
                      <a16:colId xmlns:a16="http://schemas.microsoft.com/office/drawing/2014/main" val="1296762654"/>
                    </a:ext>
                  </a:extLst>
                </a:gridCol>
                <a:gridCol w="1485438">
                  <a:extLst>
                    <a:ext uri="{9D8B030D-6E8A-4147-A177-3AD203B41FA5}">
                      <a16:colId xmlns:a16="http://schemas.microsoft.com/office/drawing/2014/main" val="3857464426"/>
                    </a:ext>
                  </a:extLst>
                </a:gridCol>
              </a:tblGrid>
              <a:tr h="406295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bg1"/>
                          </a:solidFill>
                        </a:rPr>
                        <a:t>劑量調整病人 </a:t>
                      </a:r>
                      <a:br>
                        <a:rPr lang="en-US" altLang="zh-TW" sz="11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zh-TW" sz="1100" dirty="0">
                          <a:solidFill>
                            <a:schemeClr val="bg1"/>
                          </a:solidFill>
                        </a:rPr>
                        <a:t>(N=63)</a:t>
                      </a:r>
                      <a:endParaRPr lang="zh-TW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33420"/>
                  </a:ext>
                </a:extLst>
              </a:tr>
              <a:tr h="406295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年齡 </a:t>
                      </a:r>
                      <a:br>
                        <a:rPr lang="en-US" altLang="zh-TW" sz="1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(median, range)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64 (40-82)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17187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男性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57.1%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73099"/>
                  </a:ext>
                </a:extLst>
              </a:tr>
              <a:tr h="346213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高風險基因突變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24.1%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861265"/>
                  </a:ext>
                </a:extLst>
              </a:tr>
              <a:tr h="491309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罹病時間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) </a:t>
                      </a:r>
                      <a:br>
                        <a:rPr lang="en-US" altLang="zh-TW" sz="11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(median, range)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5.9 (1.1-20.5)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07148"/>
                  </a:ext>
                </a:extLst>
              </a:tr>
              <a:tr h="491309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過去治療線別數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(median, range)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4 (2-14)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16090"/>
                  </a:ext>
                </a:extLst>
              </a:tr>
              <a:tr h="727532"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難治狀態 </a:t>
                      </a:r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  <a:p>
                      <a:pPr lvl="1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Triple-class</a:t>
                      </a:r>
                    </a:p>
                    <a:p>
                      <a:pPr lvl="1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Penta-drug</a:t>
                      </a:r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74.6%</a:t>
                      </a:r>
                    </a:p>
                    <a:p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34.9%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34023"/>
                  </a:ext>
                </a:extLst>
              </a:tr>
            </a:tbl>
          </a:graphicData>
        </a:graphic>
      </p:graphicFrame>
      <p:sp>
        <p:nvSpPr>
          <p:cNvPr id="56" name="文字方塊 55">
            <a:extLst>
              <a:ext uri="{FF2B5EF4-FFF2-40B4-BE49-F238E27FC236}">
                <a16:creationId xmlns:a16="http://schemas.microsoft.com/office/drawing/2014/main" id="{171302C8-4225-C82A-72B0-595016F5A0E3}"/>
              </a:ext>
            </a:extLst>
          </p:cNvPr>
          <p:cNvSpPr txBox="1"/>
          <p:nvPr/>
        </p:nvSpPr>
        <p:spPr>
          <a:xfrm>
            <a:off x="1100581" y="25626039"/>
            <a:ext cx="2340000" cy="64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zh-TW" altLang="en-US" sz="1400" b="1" dirty="0"/>
              <a:t>新發 </a:t>
            </a:r>
            <a:r>
              <a:rPr lang="en-US" altLang="zh-TW" sz="1400" b="1" dirty="0"/>
              <a:t>Grade </a:t>
            </a:r>
            <a:r>
              <a:rPr lang="zh-TW" altLang="en-US" sz="1400" dirty="0"/>
              <a:t>≥</a:t>
            </a:r>
            <a:r>
              <a:rPr lang="en-US" altLang="zh-TW" sz="1400" b="1" dirty="0"/>
              <a:t>3</a:t>
            </a:r>
            <a:r>
              <a:rPr lang="zh-TW" altLang="en-US" sz="1400" b="1" dirty="0"/>
              <a:t> 感染事件</a:t>
            </a:r>
            <a:br>
              <a:rPr lang="en-US" altLang="zh-TW" sz="1400" b="1" dirty="0"/>
            </a:br>
            <a:r>
              <a:rPr lang="zh-TW" altLang="en-US" sz="1400" b="1" dirty="0"/>
              <a:t>比例下降</a:t>
            </a:r>
            <a:endParaRPr lang="en-US" altLang="zh-TW" sz="1400" b="1" dirty="0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EA23C10C-790F-0FFE-41BF-995BF06F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53" y="14110184"/>
            <a:ext cx="360000" cy="360000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7D6F805A-13B9-9CBA-475D-96115777A16F}"/>
              </a:ext>
            </a:extLst>
          </p:cNvPr>
          <p:cNvSpPr txBox="1"/>
          <p:nvPr/>
        </p:nvSpPr>
        <p:spPr>
          <a:xfrm>
            <a:off x="3057253" y="14523994"/>
            <a:ext cx="914400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TW" altLang="en-US" sz="1100" dirty="0"/>
              <a:t>達療效反應</a:t>
            </a:r>
            <a:endParaRPr lang="en-US" altLang="zh-TW" sz="1100" dirty="0"/>
          </a:p>
          <a:p>
            <a:pPr algn="ctr"/>
            <a:r>
              <a:rPr lang="en-US" altLang="zh-TW" sz="1100" dirty="0"/>
              <a:t>(N=104)</a:t>
            </a:r>
            <a:endParaRPr lang="zh-TW" altLang="en-US" sz="1100" dirty="0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D57C2645-97F9-E40E-AE1C-FA1CE26A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25" y="14289477"/>
            <a:ext cx="180000" cy="180000"/>
          </a:xfrm>
          <a:prstGeom prst="rect">
            <a:avLst/>
          </a:prstGeom>
        </p:spPr>
      </p:pic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DF759FF-8A2D-6344-1EF4-333F0D0BACFC}"/>
              </a:ext>
            </a:extLst>
          </p:cNvPr>
          <p:cNvCxnSpPr/>
          <p:nvPr/>
        </p:nvCxnSpPr>
        <p:spPr>
          <a:xfrm>
            <a:off x="2189919" y="14348734"/>
            <a:ext cx="7903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80B3411-8709-35C1-E1FF-B766C5FC49E3}"/>
              </a:ext>
            </a:extLst>
          </p:cNvPr>
          <p:cNvCxnSpPr/>
          <p:nvPr/>
        </p:nvCxnSpPr>
        <p:spPr>
          <a:xfrm>
            <a:off x="3994351" y="14348734"/>
            <a:ext cx="7903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624BBC9-8EF1-D209-AFD6-35AF546E74E2}"/>
              </a:ext>
            </a:extLst>
          </p:cNvPr>
          <p:cNvSpPr/>
          <p:nvPr/>
        </p:nvSpPr>
        <p:spPr>
          <a:xfrm>
            <a:off x="93556" y="4578914"/>
            <a:ext cx="6734817" cy="2794603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2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62369D5A-9DB6-F76D-761A-1807D247C478}"/>
              </a:ext>
            </a:extLst>
          </p:cNvPr>
          <p:cNvSpPr/>
          <p:nvPr/>
        </p:nvSpPr>
        <p:spPr>
          <a:xfrm>
            <a:off x="184726" y="4491114"/>
            <a:ext cx="3443060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研究背景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2E9178F-E43E-8CB1-C0FE-95DF6F0F8D30}"/>
              </a:ext>
            </a:extLst>
          </p:cNvPr>
          <p:cNvSpPr txBox="1"/>
          <p:nvPr/>
        </p:nvSpPr>
        <p:spPr>
          <a:xfrm>
            <a:off x="1855794" y="5026153"/>
            <a:ext cx="4330438" cy="4616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/>
              <a:t>Teclistamab</a:t>
            </a:r>
            <a:r>
              <a:rPr lang="zh-TW" altLang="en-US" sz="1200" dirty="0"/>
              <a:t> 對於復發</a:t>
            </a:r>
            <a:r>
              <a:rPr lang="en-US" altLang="zh-TW" sz="1200" dirty="0"/>
              <a:t>/</a:t>
            </a:r>
            <a:r>
              <a:rPr lang="zh-TW" altLang="en-US" sz="1200" dirty="0"/>
              <a:t>難治型多發性骨髓瘤 </a:t>
            </a:r>
            <a:r>
              <a:rPr lang="en-US" altLang="zh-TW" sz="1200" dirty="0"/>
              <a:t>(</a:t>
            </a:r>
            <a:r>
              <a:rPr lang="en-US" altLang="zh-TW" sz="1200" dirty="0">
                <a:solidFill>
                  <a:sysClr val="windowText" lastClr="000000"/>
                </a:solidFill>
              </a:rPr>
              <a:t>RRMM)</a:t>
            </a:r>
            <a:r>
              <a:rPr lang="zh-TW" altLang="en-US" sz="1200" dirty="0">
                <a:solidFill>
                  <a:sysClr val="windowText" lastClr="000000"/>
                </a:solidFill>
              </a:rPr>
              <a:t> </a:t>
            </a:r>
            <a:r>
              <a:rPr lang="zh-TW" altLang="en-US" sz="1200" dirty="0"/>
              <a:t>病人，</a:t>
            </a:r>
            <a:br>
              <a:rPr lang="en-US" altLang="zh-TW" sz="1200" dirty="0"/>
            </a:br>
            <a:r>
              <a:rPr lang="zh-TW" altLang="en-US" sz="1200" dirty="0"/>
              <a:t>在 </a:t>
            </a:r>
            <a:r>
              <a:rPr lang="en-US" altLang="zh-TW" sz="1200" dirty="0"/>
              <a:t>14.1 </a:t>
            </a:r>
            <a:r>
              <a:rPr lang="zh-TW" altLang="en-US" sz="1200" dirty="0"/>
              <a:t>個月的追蹤期間內，展現了快速且持久的療效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5D7D96D-8542-DDEF-6FFC-5428B6053001}"/>
              </a:ext>
            </a:extLst>
          </p:cNvPr>
          <p:cNvSpPr txBox="1"/>
          <p:nvPr/>
        </p:nvSpPr>
        <p:spPr>
          <a:xfrm>
            <a:off x="123183" y="6417415"/>
            <a:ext cx="6673106" cy="751600"/>
          </a:xfrm>
          <a:prstGeom prst="rect">
            <a:avLst/>
          </a:prstGeom>
          <a:solidFill>
            <a:srgbClr val="E2D6EC"/>
          </a:solidFill>
        </p:spPr>
        <p:txBody>
          <a:bodyPr wrap="none" lIns="720000" rtlCol="0" anchor="ctr">
            <a:noAutofit/>
          </a:bodyPr>
          <a:lstStyle/>
          <a:p>
            <a:r>
              <a:rPr lang="zh-TW" altLang="en-US" sz="1200" dirty="0"/>
              <a:t>對於具持久療效反應者，若調整為較不頻繁的給藥計劃，改善用藥的便利性與彈性，</a:t>
            </a:r>
            <a:br>
              <a:rPr lang="en-US" altLang="zh-TW" sz="1200" dirty="0"/>
            </a:br>
            <a:r>
              <a:rPr lang="en-US" altLang="zh-TW" sz="1200" dirty="0"/>
              <a:t>(</a:t>
            </a:r>
            <a:r>
              <a:rPr lang="zh-TW" altLang="en-US" sz="1200" dirty="0"/>
              <a:t>由 </a:t>
            </a:r>
            <a:r>
              <a:rPr lang="en-US" altLang="zh-TW" sz="1200" dirty="0"/>
              <a:t>QW </a:t>
            </a:r>
            <a:r>
              <a:rPr lang="zh-TW" altLang="en-US" sz="1200" dirty="0"/>
              <a:t>調整至 </a:t>
            </a:r>
            <a:r>
              <a:rPr lang="en-US" altLang="zh-TW" sz="1200" dirty="0"/>
              <a:t>Q2W</a:t>
            </a:r>
            <a:r>
              <a:rPr lang="zh-TW" altLang="en-US" sz="1200" dirty="0"/>
              <a:t> 或 </a:t>
            </a:r>
            <a:r>
              <a:rPr lang="en-US" altLang="zh-TW" sz="1200" dirty="0"/>
              <a:t>Q4W)</a:t>
            </a:r>
            <a:r>
              <a:rPr lang="zh-TW" altLang="en-US" sz="1200" dirty="0"/>
              <a:t>，是否亦可見良好的療效結果？</a:t>
            </a: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CB450DE-14CC-7A2C-7476-3BF11387FAE9}"/>
              </a:ext>
            </a:extLst>
          </p:cNvPr>
          <p:cNvGrpSpPr/>
          <p:nvPr/>
        </p:nvGrpSpPr>
        <p:grpSpPr>
          <a:xfrm>
            <a:off x="371875" y="4988632"/>
            <a:ext cx="1099123" cy="1113619"/>
            <a:chOff x="252428" y="5073670"/>
            <a:chExt cx="1099123" cy="1113619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D0AE697A-B97D-41D8-769D-A5B4D4686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761" y="5073670"/>
              <a:ext cx="983116" cy="1113619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920540E-CD35-189C-C162-09121BA812C1}"/>
                </a:ext>
              </a:extLst>
            </p:cNvPr>
            <p:cNvSpPr txBox="1"/>
            <p:nvPr/>
          </p:nvSpPr>
          <p:spPr>
            <a:xfrm>
              <a:off x="252428" y="5686816"/>
              <a:ext cx="10991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altLang="zh-TW" sz="1000" b="1" dirty="0">
                  <a:solidFill>
                    <a:schemeClr val="bg1"/>
                  </a:solidFill>
                </a:rPr>
                <a:t>MajesTEC-1 </a:t>
              </a:r>
            </a:p>
            <a:p>
              <a:pPr algn="ctr"/>
              <a:r>
                <a:rPr lang="zh-TW" altLang="en-US" sz="1000" b="1" dirty="0">
                  <a:solidFill>
                    <a:schemeClr val="bg1"/>
                  </a:solidFill>
                </a:rPr>
                <a:t>試驗</a:t>
              </a:r>
            </a:p>
          </p:txBody>
        </p:sp>
      </p:grpSp>
      <p:pic>
        <p:nvPicPr>
          <p:cNvPr id="79" name="圖片 78">
            <a:extLst>
              <a:ext uri="{FF2B5EF4-FFF2-40B4-BE49-F238E27FC236}">
                <a16:creationId xmlns:a16="http://schemas.microsoft.com/office/drawing/2014/main" id="{E3684E34-8487-AB1D-492B-51887393F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988" flipH="1">
            <a:off x="224935" y="6559338"/>
            <a:ext cx="493761" cy="493761"/>
          </a:xfrm>
          <a:prstGeom prst="rect">
            <a:avLst/>
          </a:prstGeom>
        </p:spPr>
      </p:pic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E057BE41-7CD9-7888-F633-27FC08930204}"/>
              </a:ext>
            </a:extLst>
          </p:cNvPr>
          <p:cNvSpPr/>
          <p:nvPr/>
        </p:nvSpPr>
        <p:spPr>
          <a:xfrm>
            <a:off x="2090801" y="5606146"/>
            <a:ext cx="1440000" cy="432000"/>
          </a:xfrm>
          <a:prstGeom prst="roundRect">
            <a:avLst/>
          </a:prstGeom>
          <a:noFill/>
          <a:ln>
            <a:solidFill>
              <a:srgbClr val="482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ORR=63%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FC3A893E-5B08-2B34-272E-E85442F6FA7F}"/>
              </a:ext>
            </a:extLst>
          </p:cNvPr>
          <p:cNvSpPr/>
          <p:nvPr/>
        </p:nvSpPr>
        <p:spPr>
          <a:xfrm>
            <a:off x="3706860" y="5599738"/>
            <a:ext cx="1440000" cy="432000"/>
          </a:xfrm>
          <a:prstGeom prst="roundRect">
            <a:avLst/>
          </a:prstGeom>
          <a:noFill/>
          <a:ln>
            <a:solidFill>
              <a:srgbClr val="482D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PFS=11.3</a:t>
            </a:r>
            <a:r>
              <a:rPr lang="zh-TW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200" dirty="0">
                <a:solidFill>
                  <a:sysClr val="windowText" lastClr="000000"/>
                </a:solidFill>
              </a:rPr>
              <a:t>months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93616A0A-2CDA-E966-4A58-50E4481920ED}"/>
              </a:ext>
            </a:extLst>
          </p:cNvPr>
          <p:cNvSpPr/>
          <p:nvPr/>
        </p:nvSpPr>
        <p:spPr>
          <a:xfrm rot="5400000">
            <a:off x="1517775" y="5437156"/>
            <a:ext cx="404840" cy="19261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A7E816A-F36A-8484-7925-C1727AC8D398}"/>
              </a:ext>
            </a:extLst>
          </p:cNvPr>
          <p:cNvCxnSpPr>
            <a:cxnSpLocks/>
          </p:cNvCxnSpPr>
          <p:nvPr/>
        </p:nvCxnSpPr>
        <p:spPr>
          <a:xfrm>
            <a:off x="396578" y="11151575"/>
            <a:ext cx="10417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A0FC4E1-2131-B3A2-17AF-76F32CF9522B}"/>
              </a:ext>
            </a:extLst>
          </p:cNvPr>
          <p:cNvSpPr txBox="1"/>
          <p:nvPr/>
        </p:nvSpPr>
        <p:spPr>
          <a:xfrm>
            <a:off x="673808" y="11044895"/>
            <a:ext cx="525780" cy="2133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900" dirty="0"/>
              <a:t>2-4</a:t>
            </a:r>
            <a:r>
              <a:rPr lang="zh-TW" altLang="en-US" sz="900" dirty="0"/>
              <a:t> 天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D1096625-8967-FD30-DC6D-B7D3DBB68E7F}"/>
              </a:ext>
            </a:extLst>
          </p:cNvPr>
          <p:cNvCxnSpPr>
            <a:cxnSpLocks/>
          </p:cNvCxnSpPr>
          <p:nvPr/>
        </p:nvCxnSpPr>
        <p:spPr>
          <a:xfrm>
            <a:off x="1597798" y="11151575"/>
            <a:ext cx="10417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E7CAA07-EF02-863F-D828-0C8EE443B218}"/>
              </a:ext>
            </a:extLst>
          </p:cNvPr>
          <p:cNvSpPr txBox="1"/>
          <p:nvPr/>
        </p:nvSpPr>
        <p:spPr>
          <a:xfrm>
            <a:off x="1855794" y="11044895"/>
            <a:ext cx="525780" cy="2133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900" dirty="0"/>
              <a:t>2-4</a:t>
            </a:r>
            <a:r>
              <a:rPr lang="zh-TW" altLang="en-US" sz="900" dirty="0"/>
              <a:t> 天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F4EB1B9-55ED-A791-FEBE-1ACE6BC2B629}"/>
              </a:ext>
            </a:extLst>
          </p:cNvPr>
          <p:cNvSpPr txBox="1"/>
          <p:nvPr/>
        </p:nvSpPr>
        <p:spPr>
          <a:xfrm>
            <a:off x="152959" y="13273142"/>
            <a:ext cx="6635606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200" b="1" dirty="0"/>
              <a:t>研究對象</a:t>
            </a: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EB937FB7-E090-EAF6-7985-E776A2AEC3C7}"/>
              </a:ext>
            </a:extLst>
          </p:cNvPr>
          <p:cNvGrpSpPr/>
          <p:nvPr/>
        </p:nvGrpSpPr>
        <p:grpSpPr>
          <a:xfrm>
            <a:off x="5017800" y="14110184"/>
            <a:ext cx="452596" cy="373165"/>
            <a:chOff x="5003346" y="14786880"/>
            <a:chExt cx="452596" cy="373165"/>
          </a:xfrm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BB82D480-5C67-5B07-1844-F160A5C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346" y="14786880"/>
              <a:ext cx="360000" cy="360000"/>
            </a:xfrm>
            <a:prstGeom prst="rect">
              <a:avLst/>
            </a:prstGeom>
          </p:spPr>
        </p:pic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19F8BEC4-248F-534C-FD70-DED98AF3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942" y="14980045"/>
              <a:ext cx="180000" cy="180000"/>
            </a:xfrm>
            <a:prstGeom prst="rect">
              <a:avLst/>
            </a:prstGeom>
          </p:spPr>
        </p:pic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65B6E892-1DC9-62F1-EA47-1E7B1453DDF0}"/>
              </a:ext>
            </a:extLst>
          </p:cNvPr>
          <p:cNvSpPr txBox="1"/>
          <p:nvPr/>
        </p:nvSpPr>
        <p:spPr>
          <a:xfrm>
            <a:off x="4162774" y="22802182"/>
            <a:ext cx="914400" cy="48144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7030A0"/>
                </a:solidFill>
              </a:rPr>
              <a:t>68.7</a:t>
            </a:r>
            <a:r>
              <a:rPr lang="en-US" altLang="zh-TW" sz="1200" dirty="0">
                <a:solidFill>
                  <a:srgbClr val="7030A0"/>
                </a:solidFill>
              </a:rPr>
              <a:t>%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217B9ED0-F777-4B0C-AAD5-B621AB6099E0}"/>
              </a:ext>
            </a:extLst>
          </p:cNvPr>
          <p:cNvSpPr txBox="1"/>
          <p:nvPr/>
        </p:nvSpPr>
        <p:spPr>
          <a:xfrm>
            <a:off x="1732719" y="21449330"/>
            <a:ext cx="3907759" cy="31568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b="1" dirty="0"/>
              <a:t>劑量調整病人 </a:t>
            </a:r>
            <a:r>
              <a:rPr lang="en-US" altLang="zh-TW" sz="1400" b="1" dirty="0"/>
              <a:t>(N=63)</a:t>
            </a:r>
            <a:r>
              <a:rPr lang="zh-TW" altLang="en-US" sz="1400" b="1" dirty="0"/>
              <a:t> 由 </a:t>
            </a:r>
            <a:r>
              <a:rPr lang="en-US" altLang="zh-TW" sz="1400" b="1" dirty="0"/>
              <a:t>QW </a:t>
            </a:r>
            <a:r>
              <a:rPr lang="zh-TW" altLang="en-US" sz="1400" b="1" dirty="0"/>
              <a:t>調整至 </a:t>
            </a:r>
            <a:r>
              <a:rPr lang="en-US" altLang="zh-TW" sz="1400" b="1" dirty="0"/>
              <a:t>Q2W </a:t>
            </a:r>
            <a:r>
              <a:rPr lang="zh-TW" altLang="en-US" sz="1400" b="1" dirty="0"/>
              <a:t>或 </a:t>
            </a:r>
            <a:r>
              <a:rPr lang="en-US" altLang="zh-TW" sz="1400" b="1" dirty="0"/>
              <a:t>Q4W</a:t>
            </a:r>
            <a:endParaRPr lang="zh-TW" altLang="en-US" sz="1400" b="1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BFDF1B93-1B0A-B2A3-2492-B0D605D12296}"/>
              </a:ext>
            </a:extLst>
          </p:cNvPr>
          <p:cNvCxnSpPr/>
          <p:nvPr/>
        </p:nvCxnSpPr>
        <p:spPr>
          <a:xfrm>
            <a:off x="535242" y="15170044"/>
            <a:ext cx="6069022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圖表 103">
            <a:extLst>
              <a:ext uri="{FF2B5EF4-FFF2-40B4-BE49-F238E27FC236}">
                <a16:creationId xmlns:a16="http://schemas.microsoft.com/office/drawing/2014/main" id="{81CC7091-9303-F2D4-9713-F1CD577EF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417391"/>
              </p:ext>
            </p:extLst>
          </p:nvPr>
        </p:nvGraphicFramePr>
        <p:xfrm>
          <a:off x="3357831" y="16753440"/>
          <a:ext cx="3318476" cy="201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848C7C06-A552-8D92-1712-6F60E70C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6384"/>
              </p:ext>
            </p:extLst>
          </p:nvPr>
        </p:nvGraphicFramePr>
        <p:xfrm>
          <a:off x="3580867" y="18894404"/>
          <a:ext cx="2814154" cy="131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77">
                  <a:extLst>
                    <a:ext uri="{9D8B030D-6E8A-4147-A177-3AD203B41FA5}">
                      <a16:colId xmlns:a16="http://schemas.microsoft.com/office/drawing/2014/main" val="550435551"/>
                    </a:ext>
                  </a:extLst>
                </a:gridCol>
                <a:gridCol w="1407077">
                  <a:extLst>
                    <a:ext uri="{9D8B030D-6E8A-4147-A177-3AD203B41FA5}">
                      <a16:colId xmlns:a16="http://schemas.microsoft.com/office/drawing/2014/main" val="2930169495"/>
                    </a:ext>
                  </a:extLst>
                </a:gridCol>
              </a:tblGrid>
              <a:tr h="328941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療效反應*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n (%)</a:t>
                      </a:r>
                      <a:endParaRPr lang="zh-TW" altLang="en-US" sz="11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87506"/>
                  </a:ext>
                </a:extLst>
              </a:tr>
              <a:tr h="328941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≥ </a:t>
                      </a:r>
                      <a:r>
                        <a:rPr lang="en-US" altLang="zh-TW" sz="1100" dirty="0"/>
                        <a:t>CR</a:t>
                      </a:r>
                      <a:endParaRPr lang="zh-TW" altLang="en-US" sz="1100" dirty="0"/>
                    </a:p>
                  </a:txBody>
                  <a:tcPr>
                    <a:lnT w="38100" cmpd="sng">
                      <a:noFill/>
                    </a:lnT>
                    <a:lnB w="38100" cmpd="sng">
                      <a:noFill/>
                    </a:lnB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54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(85.7%)</a:t>
                      </a:r>
                      <a:endParaRPr lang="zh-TW" altLang="en-US" sz="1100" dirty="0"/>
                    </a:p>
                  </a:txBody>
                  <a:tcP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05675"/>
                  </a:ext>
                </a:extLst>
              </a:tr>
              <a:tr h="328941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VGPR</a:t>
                      </a:r>
                      <a:endParaRPr lang="zh-TW" alt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8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(12.7%)</a:t>
                      </a:r>
                      <a:endParaRPr lang="zh-TW" altLang="en-US" sz="1100" dirty="0"/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314131"/>
                  </a:ext>
                </a:extLst>
              </a:tr>
              <a:tr h="328941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PR</a:t>
                      </a:r>
                      <a:endParaRPr lang="zh-TW" altLang="en-US" sz="1100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E2D6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1</a:t>
                      </a:r>
                      <a:r>
                        <a:rPr lang="zh-TW" altLang="en-US" sz="1100" dirty="0"/>
                        <a:t> </a:t>
                      </a:r>
                      <a:r>
                        <a:rPr lang="en-US" altLang="zh-TW" sz="1100" dirty="0"/>
                        <a:t>(1.6%)</a:t>
                      </a:r>
                      <a:endParaRPr lang="zh-TW" altLang="en-US" sz="1100" dirty="0"/>
                    </a:p>
                  </a:txBody>
                  <a:tcPr>
                    <a:solidFill>
                      <a:srgbClr val="E2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20318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7312031F-B463-5553-68C6-16CB0F76A628}"/>
              </a:ext>
            </a:extLst>
          </p:cNvPr>
          <p:cNvGrpSpPr/>
          <p:nvPr/>
        </p:nvGrpSpPr>
        <p:grpSpPr>
          <a:xfrm>
            <a:off x="1016996" y="21310213"/>
            <a:ext cx="617617" cy="509225"/>
            <a:chOff x="5003346" y="14786880"/>
            <a:chExt cx="452596" cy="373165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A16AD9B2-F139-9C71-A295-024AD8174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346" y="14786880"/>
              <a:ext cx="360000" cy="36000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2784BB8C-8EE7-6AC6-7748-49494840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942" y="14980045"/>
              <a:ext cx="180000" cy="180000"/>
            </a:xfrm>
            <a:prstGeom prst="rect">
              <a:avLst/>
            </a:prstGeom>
          </p:spPr>
        </p:pic>
      </p:grp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B24C20F-2C67-A78F-C188-C728F8DFE6DC}"/>
              </a:ext>
            </a:extLst>
          </p:cNvPr>
          <p:cNvSpPr/>
          <p:nvPr/>
        </p:nvSpPr>
        <p:spPr>
          <a:xfrm>
            <a:off x="208295" y="16335076"/>
            <a:ext cx="3126158" cy="4303295"/>
          </a:xfrm>
          <a:prstGeom prst="roundRect">
            <a:avLst>
              <a:gd name="adj" fmla="val 70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CD42BD9-CB46-C508-D8EA-493509E131CE}"/>
              </a:ext>
            </a:extLst>
          </p:cNvPr>
          <p:cNvSpPr txBox="1"/>
          <p:nvPr/>
        </p:nvSpPr>
        <p:spPr>
          <a:xfrm>
            <a:off x="1292308" y="16159825"/>
            <a:ext cx="958133" cy="31568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基期特徵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C05CCF61-4B6E-1B61-CCC8-996DE54FBE98}"/>
              </a:ext>
            </a:extLst>
          </p:cNvPr>
          <p:cNvSpPr/>
          <p:nvPr/>
        </p:nvSpPr>
        <p:spPr>
          <a:xfrm>
            <a:off x="3441265" y="16335077"/>
            <a:ext cx="3126158" cy="4303294"/>
          </a:xfrm>
          <a:prstGeom prst="roundRect">
            <a:avLst>
              <a:gd name="adj" fmla="val 70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4D33BB8-A354-89D0-C429-0BF57F1A373A}"/>
              </a:ext>
            </a:extLst>
          </p:cNvPr>
          <p:cNvSpPr txBox="1"/>
          <p:nvPr/>
        </p:nvSpPr>
        <p:spPr>
          <a:xfrm>
            <a:off x="4094603" y="16187506"/>
            <a:ext cx="1819483" cy="288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調整用藥時的療效反應</a:t>
            </a: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DB4F14F-F618-0A82-95FF-6D60594AC2A0}"/>
              </a:ext>
            </a:extLst>
          </p:cNvPr>
          <p:cNvSpPr/>
          <p:nvPr/>
        </p:nvSpPr>
        <p:spPr>
          <a:xfrm>
            <a:off x="1095761" y="22805986"/>
            <a:ext cx="2340000" cy="64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ysClr val="windowText" lastClr="000000"/>
                </a:solidFill>
              </a:rPr>
              <a:t>療效反應維持至少 </a:t>
            </a:r>
            <a:r>
              <a:rPr lang="en-US" altLang="zh-TW" sz="1400" b="1" dirty="0">
                <a:solidFill>
                  <a:sysClr val="windowText" lastClr="000000"/>
                </a:solidFill>
              </a:rPr>
              <a:t>2 </a:t>
            </a:r>
            <a:r>
              <a:rPr lang="zh-TW" altLang="en-US" sz="1400" b="1" dirty="0">
                <a:solidFill>
                  <a:sysClr val="windowText" lastClr="000000"/>
                </a:solidFill>
              </a:rPr>
              <a:t>年</a:t>
            </a:r>
            <a:br>
              <a:rPr lang="en-US" altLang="zh-TW" sz="1400" b="1" dirty="0">
                <a:solidFill>
                  <a:sysClr val="windowText" lastClr="000000"/>
                </a:solidFill>
              </a:rPr>
            </a:br>
            <a:r>
              <a:rPr lang="zh-TW" altLang="en-US" sz="1400" b="1" dirty="0">
                <a:solidFill>
                  <a:sysClr val="windowText" lastClr="000000"/>
                </a:solidFill>
              </a:rPr>
              <a:t>比例接近 </a:t>
            </a:r>
            <a:r>
              <a:rPr lang="en-US" altLang="zh-TW" sz="1400" b="1" dirty="0">
                <a:solidFill>
                  <a:sysClr val="windowText" lastClr="000000"/>
                </a:solidFill>
              </a:rPr>
              <a:t>7 </a:t>
            </a:r>
            <a:r>
              <a:rPr lang="zh-TW" altLang="en-US" sz="1400" b="1" dirty="0">
                <a:solidFill>
                  <a:sysClr val="windowText" lastClr="000000"/>
                </a:solidFill>
              </a:rPr>
              <a:t>成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D41B09F-F2C1-7167-88C6-9085950773B0}"/>
              </a:ext>
            </a:extLst>
          </p:cNvPr>
          <p:cNvSpPr txBox="1"/>
          <p:nvPr/>
        </p:nvSpPr>
        <p:spPr>
          <a:xfrm>
            <a:off x="2896213" y="15501304"/>
            <a:ext cx="1918688" cy="31568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400" b="1" dirty="0"/>
              <a:t>劑量調整病人 </a:t>
            </a:r>
            <a:r>
              <a:rPr lang="en-US" altLang="zh-TW" sz="1400" b="1" dirty="0"/>
              <a:t>(N=63)</a:t>
            </a:r>
            <a:endParaRPr lang="zh-TW" altLang="en-US" sz="1400" b="1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6965740-EEB8-060F-3E6E-C2C7AA7AE329}"/>
              </a:ext>
            </a:extLst>
          </p:cNvPr>
          <p:cNvGrpSpPr/>
          <p:nvPr/>
        </p:nvGrpSpPr>
        <p:grpSpPr>
          <a:xfrm>
            <a:off x="2178625" y="15360007"/>
            <a:ext cx="617617" cy="509225"/>
            <a:chOff x="5003346" y="14786880"/>
            <a:chExt cx="452596" cy="373165"/>
          </a:xfrm>
        </p:grpSpPr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BEFB5724-5047-BAB7-C21D-F75E9AE6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346" y="14786880"/>
              <a:ext cx="360000" cy="360000"/>
            </a:xfrm>
            <a:prstGeom prst="rect">
              <a:avLst/>
            </a:prstGeom>
          </p:spPr>
        </p:pic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8DFB4A40-3C44-D960-B574-8C529041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942" y="14980045"/>
              <a:ext cx="180000" cy="180000"/>
            </a:xfrm>
            <a:prstGeom prst="rect">
              <a:avLst/>
            </a:prstGeom>
          </p:spPr>
        </p:pic>
      </p:grp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12A26509-CB83-CA08-4139-70DE8F50E630}"/>
              </a:ext>
            </a:extLst>
          </p:cNvPr>
          <p:cNvSpPr/>
          <p:nvPr/>
        </p:nvSpPr>
        <p:spPr>
          <a:xfrm>
            <a:off x="1100582" y="24357568"/>
            <a:ext cx="2340000" cy="64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b="1" dirty="0">
                <a:solidFill>
                  <a:sysClr val="windowText" lastClr="000000"/>
                </a:solidFill>
              </a:rPr>
              <a:t>Data cut-off </a:t>
            </a:r>
            <a:r>
              <a:rPr lang="zh-TW" altLang="en-US" sz="1400" b="1" dirty="0">
                <a:solidFill>
                  <a:sysClr val="windowText" lastClr="000000"/>
                </a:solidFill>
              </a:rPr>
              <a:t>時仍維持</a:t>
            </a:r>
            <a:br>
              <a:rPr lang="en-US" altLang="zh-TW" sz="1400" b="1" dirty="0">
                <a:solidFill>
                  <a:sysClr val="windowText" lastClr="000000"/>
                </a:solidFill>
              </a:rPr>
            </a:br>
            <a:r>
              <a:rPr lang="zh-TW" altLang="en-US" sz="1400" b="1" dirty="0">
                <a:solidFill>
                  <a:sysClr val="windowText" lastClr="000000"/>
                </a:solidFill>
              </a:rPr>
              <a:t>療效反應且持續治療比例高</a:t>
            </a:r>
          </a:p>
        </p:txBody>
      </p:sp>
      <p:graphicFrame>
        <p:nvGraphicFramePr>
          <p:cNvPr id="117" name="圖表 116">
            <a:extLst>
              <a:ext uri="{FF2B5EF4-FFF2-40B4-BE49-F238E27FC236}">
                <a16:creationId xmlns:a16="http://schemas.microsoft.com/office/drawing/2014/main" id="{3BD7C12D-544C-14CD-20BE-1E8BA3F8B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576248"/>
              </p:ext>
            </p:extLst>
          </p:nvPr>
        </p:nvGraphicFramePr>
        <p:xfrm>
          <a:off x="3808799" y="23835165"/>
          <a:ext cx="1480739" cy="139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D5D14D2-56B0-5B37-CB76-1A743F5D652C}"/>
              </a:ext>
            </a:extLst>
          </p:cNvPr>
          <p:cNvSpPr txBox="1"/>
          <p:nvPr/>
        </p:nvSpPr>
        <p:spPr>
          <a:xfrm>
            <a:off x="4193302" y="24337075"/>
            <a:ext cx="914400" cy="5176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7030A0"/>
                </a:solidFill>
              </a:rPr>
              <a:t>65.0</a:t>
            </a:r>
            <a:r>
              <a:rPr lang="en-US" altLang="zh-TW" sz="1200" dirty="0">
                <a:solidFill>
                  <a:srgbClr val="7030A0"/>
                </a:solidFill>
              </a:rPr>
              <a:t>%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925C027-C1E8-9A0F-B8E5-5EBD762208A9}"/>
              </a:ext>
            </a:extLst>
          </p:cNvPr>
          <p:cNvSpPr txBox="1"/>
          <p:nvPr/>
        </p:nvSpPr>
        <p:spPr>
          <a:xfrm>
            <a:off x="3580249" y="26027376"/>
            <a:ext cx="1165974" cy="46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400" b="1" dirty="0">
                <a:solidFill>
                  <a:srgbClr val="7030A0"/>
                </a:solidFill>
              </a:rPr>
              <a:t>15.6</a:t>
            </a:r>
            <a:r>
              <a:rPr lang="en-US" altLang="zh-TW" sz="1200" dirty="0">
                <a:solidFill>
                  <a:srgbClr val="7030A0"/>
                </a:solidFill>
              </a:rPr>
              <a:t>%</a:t>
            </a:r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9EDE7F82-6E45-34C6-A362-B73C47AC6C65}"/>
              </a:ext>
            </a:extLst>
          </p:cNvPr>
          <p:cNvCxnSpPr/>
          <p:nvPr/>
        </p:nvCxnSpPr>
        <p:spPr>
          <a:xfrm>
            <a:off x="663961" y="23762081"/>
            <a:ext cx="573106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76A9280-3FE6-3056-C9F3-830B051A4B14}"/>
              </a:ext>
            </a:extLst>
          </p:cNvPr>
          <p:cNvCxnSpPr/>
          <p:nvPr/>
        </p:nvCxnSpPr>
        <p:spPr>
          <a:xfrm>
            <a:off x="780467" y="25315110"/>
            <a:ext cx="573106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2F67B552-2BA8-86AC-9DC1-05D452672198}"/>
              </a:ext>
            </a:extLst>
          </p:cNvPr>
          <p:cNvSpPr txBox="1"/>
          <p:nvPr/>
        </p:nvSpPr>
        <p:spPr>
          <a:xfrm>
            <a:off x="5331099" y="26027376"/>
            <a:ext cx="1165974" cy="46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400" b="1" dirty="0">
                <a:solidFill>
                  <a:srgbClr val="7030A0"/>
                </a:solidFill>
              </a:rPr>
              <a:t>33.3</a:t>
            </a:r>
            <a:r>
              <a:rPr lang="en-US" altLang="zh-TW" sz="1200" dirty="0">
                <a:solidFill>
                  <a:srgbClr val="7030A0"/>
                </a:solidFill>
              </a:rPr>
              <a:t>%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61CCF1A-CE71-7B72-18C6-C19011C1618A}"/>
              </a:ext>
            </a:extLst>
          </p:cNvPr>
          <p:cNvSpPr txBox="1"/>
          <p:nvPr/>
        </p:nvSpPr>
        <p:spPr>
          <a:xfrm>
            <a:off x="4725737" y="25947504"/>
            <a:ext cx="682170" cy="5368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TW" sz="2800" b="1" dirty="0"/>
              <a:t>&lt;</a:t>
            </a:r>
            <a:endParaRPr lang="zh-TW" altLang="en-US" sz="2800" b="1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DCFE433-72A2-1A62-BE79-A8E2E960A4B1}"/>
              </a:ext>
            </a:extLst>
          </p:cNvPr>
          <p:cNvSpPr txBox="1"/>
          <p:nvPr/>
        </p:nvSpPr>
        <p:spPr>
          <a:xfrm>
            <a:off x="3614141" y="25725867"/>
            <a:ext cx="1165974" cy="28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200" dirty="0"/>
              <a:t>調整劑量後 </a:t>
            </a:r>
            <a:r>
              <a:rPr lang="en-US" altLang="zh-TW" sz="1200" dirty="0"/>
              <a:t>1</a:t>
            </a:r>
            <a:r>
              <a:rPr lang="zh-TW" altLang="en-US" sz="1200" dirty="0"/>
              <a:t> 年</a:t>
            </a: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371D53E-05F0-8F6F-B6E0-7A950971D732}"/>
              </a:ext>
            </a:extLst>
          </p:cNvPr>
          <p:cNvSpPr txBox="1"/>
          <p:nvPr/>
        </p:nvSpPr>
        <p:spPr>
          <a:xfrm>
            <a:off x="5068343" y="25725867"/>
            <a:ext cx="1719241" cy="288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zh-TW" altLang="en-US" sz="1200" dirty="0"/>
              <a:t>未調整劑量者</a:t>
            </a:r>
            <a:endParaRPr lang="en-US" altLang="zh-TW" sz="12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5368D774-DD2F-51D6-D870-7CC681FF1EFB}"/>
              </a:ext>
            </a:extLst>
          </p:cNvPr>
          <p:cNvSpPr txBox="1"/>
          <p:nvPr/>
        </p:nvSpPr>
        <p:spPr>
          <a:xfrm>
            <a:off x="5265924" y="24362984"/>
            <a:ext cx="1165974" cy="4976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zh-TW" sz="1200" dirty="0"/>
              <a:t>n/N=41/63</a:t>
            </a:r>
            <a:endParaRPr lang="zh-TW" altLang="en-US" sz="12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D7828F73-D16B-C7CC-A350-5DF94A8706EE}"/>
              </a:ext>
            </a:extLst>
          </p:cNvPr>
          <p:cNvSpPr txBox="1"/>
          <p:nvPr/>
        </p:nvSpPr>
        <p:spPr>
          <a:xfrm>
            <a:off x="5242514" y="22813186"/>
            <a:ext cx="1466359" cy="4976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zh-TW" sz="1200" dirty="0"/>
              <a:t>95%</a:t>
            </a:r>
            <a:r>
              <a:rPr lang="zh-TW" altLang="en-US" sz="1200" dirty="0"/>
              <a:t> </a:t>
            </a:r>
            <a:r>
              <a:rPr lang="en-US" altLang="zh-TW" sz="1200" dirty="0"/>
              <a:t>CI:</a:t>
            </a:r>
            <a:r>
              <a:rPr lang="zh-TW" altLang="en-US" sz="1200" dirty="0"/>
              <a:t> </a:t>
            </a:r>
            <a:r>
              <a:rPr lang="en-US" altLang="zh-TW" sz="1200" dirty="0"/>
              <a:t>53.6-79.7</a:t>
            </a:r>
            <a:endParaRPr lang="zh-TW" altLang="en-US" sz="1200" dirty="0"/>
          </a:p>
        </p:txBody>
      </p:sp>
      <p:sp>
        <p:nvSpPr>
          <p:cNvPr id="131" name="箭號: 左-右雙向 130">
            <a:extLst>
              <a:ext uri="{FF2B5EF4-FFF2-40B4-BE49-F238E27FC236}">
                <a16:creationId xmlns:a16="http://schemas.microsoft.com/office/drawing/2014/main" id="{4E76EDAA-D777-D59D-2203-FD88198D1726}"/>
              </a:ext>
            </a:extLst>
          </p:cNvPr>
          <p:cNvSpPr/>
          <p:nvPr/>
        </p:nvSpPr>
        <p:spPr>
          <a:xfrm>
            <a:off x="284398" y="21888900"/>
            <a:ext cx="6238362" cy="540000"/>
          </a:xfrm>
          <a:prstGeom prst="leftRightArrow">
            <a:avLst/>
          </a:prstGeom>
          <a:solidFill>
            <a:srgbClr val="DAD1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調整劑量後追蹤時間中位數</a:t>
            </a:r>
            <a:r>
              <a:rPr lang="en-US" altLang="zh-TW" sz="1200" dirty="0">
                <a:solidFill>
                  <a:schemeClr val="tx1"/>
                </a:solidFill>
              </a:rPr>
              <a:t>: 12.6 months </a:t>
            </a:r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</a:rPr>
              <a:t>(range: 1-25</a:t>
            </a:r>
            <a:r>
              <a:rPr lang="zh-TW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050" dirty="0">
                <a:solidFill>
                  <a:schemeClr val="bg1">
                    <a:lumMod val="50000"/>
                  </a:schemeClr>
                </a:solidFill>
              </a:rPr>
              <a:t>months)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" name="圖片 132">
            <a:extLst>
              <a:ext uri="{FF2B5EF4-FFF2-40B4-BE49-F238E27FC236}">
                <a16:creationId xmlns:a16="http://schemas.microsoft.com/office/drawing/2014/main" id="{207EEE0D-BCCC-B3F9-1001-E713BA8B4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4" y="25634167"/>
            <a:ext cx="576000" cy="576000"/>
          </a:xfrm>
          <a:prstGeom prst="rect">
            <a:avLst/>
          </a:prstGeom>
        </p:spPr>
      </p:pic>
      <p:sp>
        <p:nvSpPr>
          <p:cNvPr id="134" name="箭號: 向下 133">
            <a:extLst>
              <a:ext uri="{FF2B5EF4-FFF2-40B4-BE49-F238E27FC236}">
                <a16:creationId xmlns:a16="http://schemas.microsoft.com/office/drawing/2014/main" id="{D3ECB197-170E-B65B-6938-7A065B29AE75}"/>
              </a:ext>
            </a:extLst>
          </p:cNvPr>
          <p:cNvSpPr/>
          <p:nvPr/>
        </p:nvSpPr>
        <p:spPr>
          <a:xfrm>
            <a:off x="834396" y="25721264"/>
            <a:ext cx="238441" cy="447622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3F13BD03-DBFE-8FD9-D3BA-906FF6C0C0B0}"/>
              </a:ext>
            </a:extLst>
          </p:cNvPr>
          <p:cNvSpPr txBox="1"/>
          <p:nvPr/>
        </p:nvSpPr>
        <p:spPr>
          <a:xfrm>
            <a:off x="3571660" y="20202319"/>
            <a:ext cx="1405325" cy="288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TW" altLang="en-US" sz="1000" dirty="0"/>
              <a:t>*尚未達到 </a:t>
            </a:r>
            <a:r>
              <a:rPr lang="en-US" altLang="zh-TW" sz="1000" dirty="0"/>
              <a:t>mDOR</a:t>
            </a:r>
            <a:endParaRPr lang="zh-TW" altLang="en-US" sz="1000" dirty="0"/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97209CA6-EF07-14B7-FEC6-467EFA642B64}"/>
              </a:ext>
            </a:extLst>
          </p:cNvPr>
          <p:cNvGrpSpPr/>
          <p:nvPr/>
        </p:nvGrpSpPr>
        <p:grpSpPr>
          <a:xfrm>
            <a:off x="297986" y="22812390"/>
            <a:ext cx="662695" cy="633151"/>
            <a:chOff x="5914086" y="21085555"/>
            <a:chExt cx="662695" cy="633151"/>
          </a:xfrm>
        </p:grpSpPr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7872320A-54D5-51A5-42F4-3271D2DC7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086" y="21085555"/>
              <a:ext cx="470672" cy="470672"/>
            </a:xfrm>
            <a:prstGeom prst="rect">
              <a:avLst/>
            </a:prstGeom>
          </p:spPr>
        </p:pic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CFC83F73-B5FF-0D6F-5954-EA1C54C53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109" y="21248034"/>
              <a:ext cx="470672" cy="470672"/>
            </a:xfrm>
            <a:prstGeom prst="rect">
              <a:avLst/>
            </a:prstGeom>
          </p:spPr>
        </p:pic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927D3D-50CD-C3DE-ACFD-EE31D7F7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5" y="23230810"/>
            <a:ext cx="360000" cy="360000"/>
          </a:xfrm>
          <a:prstGeom prst="rect">
            <a:avLst/>
          </a:prstGeom>
        </p:spPr>
      </p:pic>
      <p:pic>
        <p:nvPicPr>
          <p:cNvPr id="142" name="圖片 141">
            <a:extLst>
              <a:ext uri="{FF2B5EF4-FFF2-40B4-BE49-F238E27FC236}">
                <a16:creationId xmlns:a16="http://schemas.microsoft.com/office/drawing/2014/main" id="{497EA96D-0651-5E82-73C1-E760638918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9" y="24357568"/>
            <a:ext cx="572126" cy="572126"/>
          </a:xfrm>
          <a:prstGeom prst="rect">
            <a:avLst/>
          </a:prstGeom>
        </p:spPr>
      </p:pic>
      <p:pic>
        <p:nvPicPr>
          <p:cNvPr id="143" name="圖片 142">
            <a:extLst>
              <a:ext uri="{FF2B5EF4-FFF2-40B4-BE49-F238E27FC236}">
                <a16:creationId xmlns:a16="http://schemas.microsoft.com/office/drawing/2014/main" id="{FA667971-C4FC-EA48-006F-98201A91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" y="24669326"/>
            <a:ext cx="360000" cy="360000"/>
          </a:xfrm>
          <a:prstGeom prst="rect">
            <a:avLst/>
          </a:prstGeom>
        </p:spPr>
      </p:pic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03F390DC-79B2-16D9-C5C8-0FCD6FA77E7D}"/>
              </a:ext>
            </a:extLst>
          </p:cNvPr>
          <p:cNvSpPr txBox="1"/>
          <p:nvPr/>
        </p:nvSpPr>
        <p:spPr>
          <a:xfrm>
            <a:off x="28230" y="2240516"/>
            <a:ext cx="6734817" cy="1722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/>
              <a:t>MajesTEC-1</a:t>
            </a:r>
            <a:r>
              <a:rPr lang="zh-TW" altLang="en-US" sz="1400" dirty="0"/>
              <a:t> 是目前雙特異性抗體用於 </a:t>
            </a:r>
            <a:r>
              <a:rPr lang="en-US" altLang="zh-TW" sz="1400" dirty="0"/>
              <a:t>MM </a:t>
            </a:r>
            <a:r>
              <a:rPr lang="zh-TW" altLang="en-US" sz="1400" dirty="0"/>
              <a:t>治療追蹤時間最長之臨床試驗，</a:t>
            </a:r>
            <a:br>
              <a:rPr lang="en-US" altLang="zh-TW" sz="1400" dirty="0"/>
            </a:br>
            <a:r>
              <a:rPr lang="zh-TW" altLang="en-US" sz="1400" dirty="0"/>
              <a:t>並證實了達療效反應病人，調整劑量 </a:t>
            </a:r>
            <a:r>
              <a:rPr lang="en-US" altLang="zh-TW" sz="1400" dirty="0"/>
              <a:t>(</a:t>
            </a:r>
            <a:r>
              <a:rPr lang="zh-TW" altLang="en-US" sz="1400" dirty="0"/>
              <a:t>由 </a:t>
            </a:r>
            <a:r>
              <a:rPr lang="en-US" altLang="zh-TW" sz="1400" dirty="0"/>
              <a:t>QW </a:t>
            </a:r>
            <a:r>
              <a:rPr lang="zh-TW" altLang="en-US" sz="1400" dirty="0"/>
              <a:t>調整至 </a:t>
            </a:r>
            <a:r>
              <a:rPr lang="en-US" altLang="zh-TW" sz="1400" dirty="0"/>
              <a:t>Q2W </a:t>
            </a:r>
            <a:r>
              <a:rPr lang="zh-TW" altLang="en-US" sz="1400" dirty="0"/>
              <a:t>或 </a:t>
            </a:r>
            <a:r>
              <a:rPr lang="en-US" altLang="zh-TW" sz="1400" dirty="0"/>
              <a:t>Q4W)</a:t>
            </a:r>
            <a:r>
              <a:rPr lang="zh-TW" altLang="en-US" sz="1400" dirty="0"/>
              <a:t> ，</a:t>
            </a:r>
            <a:br>
              <a:rPr lang="en-US" altLang="zh-TW" sz="1400" dirty="0"/>
            </a:br>
            <a:r>
              <a:rPr lang="zh-TW" altLang="en-US" sz="1400" dirty="0"/>
              <a:t>亦可維持深度療效反應</a:t>
            </a:r>
            <a:endParaRPr lang="en-US" altLang="zh-TW" sz="1400" dirty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/>
              <a:t>調整劑量的病人，持續治療的比例與維持深度療效反應 </a:t>
            </a:r>
            <a:r>
              <a:rPr lang="en-US" altLang="zh-TW" sz="1400" dirty="0"/>
              <a:t>(</a:t>
            </a:r>
            <a:r>
              <a:rPr lang="zh-TW" altLang="en-US" sz="1400" dirty="0"/>
              <a:t>持續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年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400" dirty="0"/>
              <a:t>的比例</a:t>
            </a:r>
            <a:br>
              <a:rPr lang="en-US" altLang="zh-TW" sz="1400" dirty="0"/>
            </a:br>
            <a:r>
              <a:rPr lang="zh-TW" altLang="en-US" sz="1400" dirty="0"/>
              <a:t>皆將近 </a:t>
            </a:r>
            <a:r>
              <a:rPr lang="en-US" altLang="zh-TW" sz="1400" dirty="0"/>
              <a:t>70%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/>
              <a:t>調整劑量的病人，可觀察到較低的第 </a:t>
            </a:r>
            <a:r>
              <a:rPr lang="en-US" altLang="zh-TW" sz="1400" dirty="0"/>
              <a:t>3 </a:t>
            </a:r>
            <a:r>
              <a:rPr lang="zh-TW" altLang="en-US" sz="1400" dirty="0"/>
              <a:t>級以上感染事件新發比例</a:t>
            </a:r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1D7F2C10-F518-4225-0E61-4DA4FC911C88}"/>
              </a:ext>
            </a:extLst>
          </p:cNvPr>
          <p:cNvSpPr/>
          <p:nvPr/>
        </p:nvSpPr>
        <p:spPr>
          <a:xfrm>
            <a:off x="68352" y="26864909"/>
            <a:ext cx="6734817" cy="1140564"/>
          </a:xfrm>
          <a:prstGeom prst="roundRect">
            <a:avLst>
              <a:gd name="adj" fmla="val 1771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endParaRPr lang="zh-TW" altLang="en-US" sz="1000" dirty="0">
              <a:solidFill>
                <a:srgbClr val="5D2785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4A762BA6-A9FB-1457-DEF2-3F983D21AF83}"/>
              </a:ext>
            </a:extLst>
          </p:cNvPr>
          <p:cNvSpPr/>
          <p:nvPr/>
        </p:nvSpPr>
        <p:spPr>
          <a:xfrm>
            <a:off x="219710" y="26805720"/>
            <a:ext cx="1551443" cy="2335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結論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56E5A07-A10C-4504-1053-50F237D4D089}"/>
              </a:ext>
            </a:extLst>
          </p:cNvPr>
          <p:cNvSpPr txBox="1"/>
          <p:nvPr/>
        </p:nvSpPr>
        <p:spPr>
          <a:xfrm>
            <a:off x="93557" y="27005514"/>
            <a:ext cx="6709612" cy="96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/>
              <a:t>接受 </a:t>
            </a:r>
            <a:r>
              <a:rPr lang="en-US" altLang="zh-TW" sz="1400" dirty="0"/>
              <a:t>Teclistamab QW</a:t>
            </a:r>
            <a:r>
              <a:rPr lang="zh-TW" altLang="en-US" sz="1400" dirty="0"/>
              <a:t> 治療者，若達療效反應並調整用藥計畫為 </a:t>
            </a:r>
            <a:r>
              <a:rPr lang="en-US" altLang="zh-TW" sz="1400" dirty="0"/>
              <a:t>Q2W</a:t>
            </a:r>
            <a:r>
              <a:rPr lang="zh-TW" altLang="en-US" sz="1400" dirty="0"/>
              <a:t> 或 </a:t>
            </a:r>
            <a:r>
              <a:rPr lang="en-US" altLang="zh-TW" sz="1400" dirty="0"/>
              <a:t>Q4W</a:t>
            </a:r>
            <a:r>
              <a:rPr lang="zh-TW" altLang="en-US" sz="1400" dirty="0"/>
              <a:t>，</a:t>
            </a:r>
            <a:br>
              <a:rPr lang="en-US" altLang="zh-TW" sz="1400" dirty="0"/>
            </a:br>
            <a:r>
              <a:rPr lang="zh-TW" altLang="en-US" sz="1400" dirty="0"/>
              <a:t>追蹤 </a:t>
            </a:r>
            <a:r>
              <a:rPr lang="en-US" altLang="zh-TW" sz="1400" dirty="0"/>
              <a:t>12.6 </a:t>
            </a:r>
            <a:r>
              <a:rPr lang="zh-TW" altLang="en-US" sz="1400" dirty="0"/>
              <a:t>個月後將近 </a:t>
            </a:r>
            <a:r>
              <a:rPr lang="en-US" altLang="zh-TW" sz="1400" dirty="0"/>
              <a:t>70 %</a:t>
            </a:r>
            <a:r>
              <a:rPr lang="zh-TW" altLang="en-US" sz="1400" dirty="0"/>
              <a:t> 病人仍可維持療效反應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3F867207-5D68-C8D9-1C73-CCBE3F088789}"/>
              </a:ext>
            </a:extLst>
          </p:cNvPr>
          <p:cNvSpPr txBox="1"/>
          <p:nvPr/>
        </p:nvSpPr>
        <p:spPr>
          <a:xfrm>
            <a:off x="342208" y="20143969"/>
            <a:ext cx="2781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/>
              <a:t>*</a:t>
            </a:r>
            <a:r>
              <a:rPr lang="en-US" altLang="zh-TW" sz="1000" dirty="0"/>
              <a:t>Penta-drug </a:t>
            </a:r>
            <a:r>
              <a:rPr lang="zh-TW" altLang="en-US" sz="1000" dirty="0"/>
              <a:t>包含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種 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PIs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、 ≥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種 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IMiDs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及</a:t>
            </a:r>
            <a:b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種 </a:t>
            </a:r>
            <a:r>
              <a:rPr lang="en-US" altLang="zh-TW" sz="1000" dirty="0">
                <a:latin typeface="Arial" panose="020B0604020202020204" pitchFamily="34" charset="0"/>
                <a:cs typeface="Arial" panose="020B0604020202020204" pitchFamily="34" charset="0"/>
              </a:rPr>
              <a:t>CD38</a:t>
            </a:r>
            <a:r>
              <a:rPr lang="zh-TW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000" dirty="0" err="1">
                <a:latin typeface="Arial" panose="020B0604020202020204" pitchFamily="34" charset="0"/>
                <a:cs typeface="Arial" panose="020B0604020202020204" pitchFamily="34" charset="0"/>
              </a:rPr>
              <a:t>mAb</a:t>
            </a:r>
            <a:endParaRPr lang="zh-TW" altLang="en-US" sz="10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9E4FD1-2651-0FBD-2E1F-C439391F44F4}"/>
              </a:ext>
            </a:extLst>
          </p:cNvPr>
          <p:cNvCxnSpPr>
            <a:cxnSpLocks/>
          </p:cNvCxnSpPr>
          <p:nvPr/>
        </p:nvCxnSpPr>
        <p:spPr>
          <a:xfrm>
            <a:off x="2799018" y="11143807"/>
            <a:ext cx="104177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293B38-96B4-01A7-7C11-928A05CFEEA2}"/>
              </a:ext>
            </a:extLst>
          </p:cNvPr>
          <p:cNvSpPr txBox="1"/>
          <p:nvPr/>
        </p:nvSpPr>
        <p:spPr>
          <a:xfrm>
            <a:off x="3057014" y="11037127"/>
            <a:ext cx="525780" cy="2133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TW" sz="900" dirty="0"/>
              <a:t>2-4</a:t>
            </a:r>
            <a:r>
              <a:rPr lang="zh-TW" altLang="en-US" sz="900" dirty="0"/>
              <a:t> 天</a:t>
            </a:r>
          </a:p>
        </p:txBody>
      </p:sp>
    </p:spTree>
    <p:extLst>
      <p:ext uri="{BB962C8B-B14F-4D97-AF65-F5344CB8AC3E}">
        <p14:creationId xmlns:p14="http://schemas.microsoft.com/office/powerpoint/2010/main" val="334992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21024</TotalTime>
  <Words>897</Words>
  <Application>Microsoft Office PowerPoint</Application>
  <PresentationFormat>自訂</PresentationFormat>
  <Paragraphs>109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Dustin</dc:creator>
  <cp:lastModifiedBy>user121</cp:lastModifiedBy>
  <cp:revision>635</cp:revision>
  <dcterms:created xsi:type="dcterms:W3CDTF">2022-11-28T09:30:38Z</dcterms:created>
  <dcterms:modified xsi:type="dcterms:W3CDTF">2023-12-05T05:46:54Z</dcterms:modified>
</cp:coreProperties>
</file>