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4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6" r:id="rId22"/>
    <p:sldId id="282" r:id="rId23"/>
    <p:sldId id="284" r:id="rId24"/>
    <p:sldId id="274" r:id="rId25"/>
    <p:sldId id="275" r:id="rId26"/>
    <p:sldId id="276" r:id="rId27"/>
    <p:sldId id="277" r:id="rId28"/>
    <p:sldId id="278" r:id="rId29"/>
    <p:sldId id="281" r:id="rId30"/>
    <p:sldId id="283" r:id="rId31"/>
    <p:sldId id="285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56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87673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95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750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89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628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64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4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4439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768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44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38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458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81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931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84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20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87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9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jcconf cover">
    <p:bg>
      <p:bgPr>
        <a:solidFill>
          <a:srgbClr val="213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群組"/>
          <p:cNvGrpSpPr/>
          <p:nvPr/>
        </p:nvGrpSpPr>
        <p:grpSpPr>
          <a:xfrm>
            <a:off x="-4877" y="6616700"/>
            <a:ext cx="13014554" cy="3136900"/>
            <a:chOff x="0" y="0"/>
            <a:chExt cx="13014552" cy="3136899"/>
          </a:xfrm>
        </p:grpSpPr>
        <p:grpSp>
          <p:nvGrpSpPr>
            <p:cNvPr id="122" name="群組"/>
            <p:cNvGrpSpPr/>
            <p:nvPr/>
          </p:nvGrpSpPr>
          <p:grpSpPr>
            <a:xfrm>
              <a:off x="0" y="2441271"/>
              <a:ext cx="13014553" cy="695629"/>
              <a:chOff x="0" y="0"/>
              <a:chExt cx="13014552" cy="695627"/>
            </a:xfrm>
          </p:grpSpPr>
          <p:sp>
            <p:nvSpPr>
              <p:cNvPr id="117" name="矩形"/>
              <p:cNvSpPr/>
              <p:nvPr/>
            </p:nvSpPr>
            <p:spPr>
              <a:xfrm>
                <a:off x="0" y="0"/>
                <a:ext cx="13014553" cy="695628"/>
              </a:xfrm>
              <a:prstGeom prst="rect">
                <a:avLst/>
              </a:prstGeom>
              <a:solidFill>
                <a:srgbClr val="38667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8" name="#JCConf"/>
              <p:cNvSpPr txBox="1"/>
              <p:nvPr/>
            </p:nvSpPr>
            <p:spPr>
              <a:xfrm>
                <a:off x="11480131" y="87463"/>
                <a:ext cx="131186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C1D1D3"/>
                    </a:solidFill>
                    <a:latin typeface="Avenir Medium"/>
                    <a:ea typeface="Avenir Medium"/>
                    <a:cs typeface="Avenir Medium"/>
                    <a:sym typeface="Avenir Medium"/>
                  </a:defRPr>
                </a:lvl1pPr>
              </a:lstStyle>
              <a:p>
                <a:r>
                  <a:t>#JCConf</a:t>
                </a:r>
              </a:p>
            </p:txBody>
          </p:sp>
          <p:grpSp>
            <p:nvGrpSpPr>
              <p:cNvPr id="121" name="群組"/>
              <p:cNvGrpSpPr/>
              <p:nvPr/>
            </p:nvGrpSpPr>
            <p:grpSpPr>
              <a:xfrm>
                <a:off x="7847126" y="87463"/>
                <a:ext cx="3358319" cy="520701"/>
                <a:chOff x="0" y="0"/>
                <a:chExt cx="3358318" cy="520700"/>
              </a:xfrm>
            </p:grpSpPr>
            <p:sp>
              <p:nvSpPr>
                <p:cNvPr id="119" name="Taiwan 2017"/>
                <p:cNvSpPr txBox="1"/>
                <p:nvPr/>
              </p:nvSpPr>
              <p:spPr>
                <a:xfrm>
                  <a:off x="1463376" y="0"/>
                  <a:ext cx="1894943" cy="520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C1D1D3"/>
                      </a:solidFill>
                      <a:latin typeface="Avenir Heavy"/>
                      <a:ea typeface="Avenir Heavy"/>
                      <a:cs typeface="Avenir Heavy"/>
                      <a:sym typeface="Avenir Heavy"/>
                    </a:defRPr>
                  </a:lvl1pPr>
                </a:lstStyle>
                <a:p>
                  <a:r>
                    <a:t>Taiwan 2017</a:t>
                  </a:r>
                </a:p>
              </p:txBody>
            </p:sp>
            <p:pic>
              <p:nvPicPr>
                <p:cNvPr id="120" name="jcconf.png" descr="jcconf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/>
                <a:stretch>
                  <a:fillRect/>
                </a:stretch>
              </p:blipFill>
              <p:spPr>
                <a:xfrm>
                  <a:off x="0" y="82550"/>
                  <a:ext cx="1397000" cy="28827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23" name="duke.png" descr="duk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5142" y="0"/>
              <a:ext cx="2590801" cy="289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jc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群組"/>
          <p:cNvGrpSpPr/>
          <p:nvPr/>
        </p:nvGrpSpPr>
        <p:grpSpPr>
          <a:xfrm>
            <a:off x="-4877" y="9057971"/>
            <a:ext cx="13014554" cy="695629"/>
            <a:chOff x="0" y="0"/>
            <a:chExt cx="13014552" cy="695627"/>
          </a:xfrm>
        </p:grpSpPr>
        <p:sp>
          <p:nvSpPr>
            <p:cNvPr id="132" name="矩形"/>
            <p:cNvSpPr/>
            <p:nvPr/>
          </p:nvSpPr>
          <p:spPr>
            <a:xfrm>
              <a:off x="0" y="0"/>
              <a:ext cx="13014553" cy="695628"/>
            </a:xfrm>
            <a:prstGeom prst="rect">
              <a:avLst/>
            </a:prstGeom>
            <a:solidFill>
              <a:srgbClr val="213E4B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3" name="#JCConf"/>
            <p:cNvSpPr txBox="1"/>
            <p:nvPr/>
          </p:nvSpPr>
          <p:spPr>
            <a:xfrm>
              <a:off x="11480131" y="87463"/>
              <a:ext cx="131186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C1D1D3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r>
                <a:t>#JCConf</a:t>
              </a:r>
            </a:p>
          </p:txBody>
        </p:sp>
        <p:grpSp>
          <p:nvGrpSpPr>
            <p:cNvPr id="136" name="群組"/>
            <p:cNvGrpSpPr/>
            <p:nvPr/>
          </p:nvGrpSpPr>
          <p:grpSpPr>
            <a:xfrm>
              <a:off x="7847126" y="87463"/>
              <a:ext cx="3358319" cy="520701"/>
              <a:chOff x="0" y="0"/>
              <a:chExt cx="3358318" cy="520700"/>
            </a:xfrm>
          </p:grpSpPr>
          <p:sp>
            <p:nvSpPr>
              <p:cNvPr id="134" name="Taiwan 2017"/>
              <p:cNvSpPr txBox="1"/>
              <p:nvPr/>
            </p:nvSpPr>
            <p:spPr>
              <a:xfrm>
                <a:off x="1463376" y="0"/>
                <a:ext cx="1894943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C1D1D3"/>
                    </a:solidFill>
                    <a:latin typeface="Avenir Heavy"/>
                    <a:ea typeface="Avenir Heavy"/>
                    <a:cs typeface="Avenir Heavy"/>
                    <a:sym typeface="Avenir Heavy"/>
                  </a:defRPr>
                </a:lvl1pPr>
              </a:lstStyle>
              <a:p>
                <a:r>
                  <a:t>Taiwan 2017</a:t>
                </a:r>
              </a:p>
            </p:txBody>
          </p:sp>
          <p:pic>
            <p:nvPicPr>
              <p:cNvPr id="135" name="jcconf.png" descr="jcconf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>
              <a:xfrm>
                <a:off x="0" y="82550"/>
                <a:ext cx="1397000" cy="28827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9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hsu.sl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softleader.com.tw/" TargetMode="External"/><Relationship Id="rId4" Type="http://schemas.openxmlformats.org/officeDocument/2006/relationships/hyperlink" Target="https://github.com/davidhsus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hsusl/JCCONF20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davidhsusl/JCConf2017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hsusl/JCConf2017" TargetMode="External"/><Relationship Id="rId2" Type="http://schemas.openxmlformats.org/officeDocument/2006/relationships/hyperlink" Target="mailto:david.hsu.sl@gmail.com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簡報標題"/>
          <p:cNvSpPr txBox="1">
            <a:spLocks noGrp="1"/>
          </p:cNvSpPr>
          <p:nvPr>
            <p:ph type="title" idx="4294967295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如何讓自建的 </a:t>
            </a:r>
            <a:r>
              <a:rPr lang="en-US" altLang="zh-TW" dirty="0"/>
              <a:t>Framework </a:t>
            </a:r>
            <a:r>
              <a:rPr lang="zh-TW" altLang="en-US" dirty="0"/>
              <a:t>跟 </a:t>
            </a:r>
            <a:r>
              <a:rPr lang="en-US" altLang="zh-TW" dirty="0"/>
              <a:t>Spring Boot </a:t>
            </a:r>
            <a:r>
              <a:rPr lang="zh-TW" altLang="en-US" dirty="0"/>
              <a:t>一樣潮</a:t>
            </a:r>
            <a:endParaRPr dirty="0"/>
          </a:p>
        </p:txBody>
      </p:sp>
      <p:sp>
        <p:nvSpPr>
          <p:cNvPr id="150" name="主講人姓名（公司名稱）"/>
          <p:cNvSpPr txBox="1">
            <a:spLocks noGrp="1"/>
          </p:cNvSpPr>
          <p:nvPr>
            <p:ph type="body" sz="quarter" idx="4294967295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David Hsu</a:t>
            </a:r>
            <a:r>
              <a:rPr dirty="0"/>
              <a:t>（</a:t>
            </a:r>
            <a:r>
              <a:rPr lang="zh-TW" altLang="en-US" dirty="0"/>
              <a:t>松凌科技</a:t>
            </a:r>
            <a:r>
              <a:rPr dirty="0"/>
              <a:t>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-1090692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Import Java Configuration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A67CD6-40E2-4818-9985-F434240E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707535"/>
            <a:ext cx="11426526" cy="5586145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@Import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DataSourceConfiguration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class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@Configuration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EnableJpaRepositories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basePackages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dao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repositoryBaseClass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GenericCrudDaoImpl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class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class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MyDataSourceConfiguration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{ 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@Bean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</a:t>
            </a:r>
            <a:r>
              <a:rPr lang="en-US" altLang="zh-TW" dirty="0" err="1">
                <a:solidFill>
                  <a:srgbClr val="228B22"/>
                </a:solidFill>
                <a:latin typeface="Arial Unicode MS"/>
                <a:cs typeface="細明體" panose="02020509000000000000" pitchFamily="49" charset="-120"/>
              </a:rPr>
              <a:t>EntityPackageDefinition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entityPackagesToScan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 {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EntityPackageDefinition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packageDefinition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new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EntityPackageDefinition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packageDefinition.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add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.**.entity"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return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packageDefinition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938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87350" y="0"/>
            <a:ext cx="1236345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590550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Import Java Configuration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缺點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en-US" altLang="zh-TW" sz="2000" kern="100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無法直接透過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@Override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取代部份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code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，但若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@Bean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的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 name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相同，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Spring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依然會視為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override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，可以透過此方法取代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override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，只是必須先知道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Configuration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裡的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 name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/>
              <a:t>需要 </a:t>
            </a:r>
            <a:r>
              <a:rPr lang="en-US" altLang="zh-TW" sz="2000" dirty="0"/>
              <a:t>return </a:t>
            </a:r>
            <a:r>
              <a:rPr lang="zh-TW" altLang="en-US" sz="2000" dirty="0"/>
              <a:t>特定的 </a:t>
            </a:r>
            <a:r>
              <a:rPr lang="en-US" altLang="zh-TW" sz="2000" dirty="0"/>
              <a:t>Bean</a:t>
            </a:r>
            <a:r>
              <a:rPr lang="zh-TW" altLang="en-US" sz="2000" dirty="0"/>
              <a:t>，讓底層去 </a:t>
            </a:r>
            <a:r>
              <a:rPr lang="en-US" altLang="zh-TW" sz="2000" dirty="0" err="1"/>
              <a:t>autowire</a:t>
            </a:r>
            <a:r>
              <a:rPr lang="zh-TW" altLang="en-US" sz="2000" dirty="0"/>
              <a:t>，設定冗長</a:t>
            </a:r>
            <a:endParaRPr lang="en-US" altLang="zh-TW" sz="2000" kern="100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當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import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的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Configuration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很多時，若沒有完整的文件說明，使用者難以了解到底哪些設定是我可以修改的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7357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-747792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7CA51-5A93-4257-8F6C-A888148C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9" y="1576387"/>
            <a:ext cx="9736421" cy="73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23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-747792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9D2D97-AE43-485F-BE73-0CEC6A70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33026"/>
            <a:ext cx="10559301" cy="447814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EnableCoreFormula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EnableCoreDomainRule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EnableCoreDataSource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entityPackagesToScan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.**.entity"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idStrategies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.**.entity=AUTO"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EnableJpaRepositories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 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basePackages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dao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repositoryBaseClass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GenericCrudDaoImpl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class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lang="en-US" altLang="zh-TW" b="0" dirty="0">
                <a:solidFill>
                  <a:srgbClr val="5F9EA0"/>
                </a:solidFill>
                <a:latin typeface="Arial Unicode MS"/>
                <a:cs typeface="細明體" panose="02020509000000000000" pitchFamily="49" charset="-120"/>
              </a:rPr>
              <a:t>@</a:t>
            </a:r>
            <a:r>
              <a:rPr lang="en-US" altLang="zh-TW" b="0" dirty="0" err="1">
                <a:solidFill>
                  <a:srgbClr val="5F9EA0"/>
                </a:solidFill>
                <a:latin typeface="Arial Unicode MS"/>
                <a:cs typeface="細明體" panose="02020509000000000000" pitchFamily="49" charset="-120"/>
              </a:rPr>
              <a:t>SpringBootApplication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class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MyApplication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{}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08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225" y="1584324"/>
            <a:ext cx="11099800" cy="719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如何寫 </a:t>
            </a:r>
            <a:r>
              <a:rPr lang="en-US" altLang="zh-TW" dirty="0"/>
              <a:t>Annotation Configuration ? </a:t>
            </a:r>
          </a:p>
          <a:p>
            <a:pPr marL="0" indent="0">
              <a:buNone/>
            </a:pPr>
            <a:r>
              <a:rPr lang="en-US" altLang="zh-TW" dirty="0"/>
              <a:t>@Import </a:t>
            </a:r>
            <a:r>
              <a:rPr lang="zh-TW" altLang="en-US" dirty="0"/>
              <a:t>接受三種類型的 </a:t>
            </a:r>
            <a:r>
              <a:rPr lang="en-US" altLang="zh-TW" dirty="0"/>
              <a:t>class</a:t>
            </a:r>
          </a:p>
          <a:p>
            <a:r>
              <a:rPr lang="en-US" altLang="zh-TW" dirty="0"/>
              <a:t>@Configuration</a:t>
            </a:r>
          </a:p>
          <a:p>
            <a:r>
              <a:rPr lang="en-US" altLang="zh-TW" dirty="0"/>
              <a:t>implements </a:t>
            </a:r>
            <a:r>
              <a:rPr lang="en-US" altLang="zh-TW" dirty="0" err="1"/>
              <a:t>ImportSelector</a:t>
            </a:r>
            <a:endParaRPr lang="en-US" altLang="zh-TW" dirty="0"/>
          </a:p>
          <a:p>
            <a:r>
              <a:rPr lang="en-US" altLang="zh-TW" dirty="0"/>
              <a:t>implements </a:t>
            </a:r>
            <a:r>
              <a:rPr lang="en-US" altLang="zh-TW" dirty="0" err="1"/>
              <a:t>ImportBeanDefinitionRegistrar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3D3CE5-705E-4C5D-A523-48AFF71E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2922657"/>
            <a:ext cx="9772650" cy="707886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@Import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({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DataSourceConfiguration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DataSourceRegistrar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})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interface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EnableCoreDataSource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271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-912951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  <a:p>
            <a:r>
              <a:rPr lang="en-US" altLang="zh-TW" dirty="0" err="1"/>
              <a:t>ImportSelector</a:t>
            </a: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BE387-8C23-44EC-B47B-1080A1AC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" y="3961527"/>
            <a:ext cx="12803505" cy="3416320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interface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ImportSelector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/**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Select and return the names of which class(es) should be imported based on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the {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@link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AnnotationMetadata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 of the importing @{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@link Configuration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 class.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*/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selectImports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AnnotationMetadata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68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346" y="-1436826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0E74BC-A694-43E3-9219-5DB4A64D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04" y="2705397"/>
            <a:ext cx="10905550" cy="5847755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MyDatasourceImportSelector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implements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ImportSelector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@Override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selectImports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AnnotationMetadata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AnnotationAttributes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attributes =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AnnotationAttributes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fromMap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getAnnotationAttributes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EnableCoreDataSource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getName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false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en-US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idStrategies = attributes.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getString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"idStrategies"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idStrategies.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contains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"AUTO"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 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new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[]{</a:t>
            </a:r>
            <a:r>
              <a:rPr lang="zh-TW" altLang="zh-TW" sz="2200" dirty="0">
                <a:solidFill>
                  <a:srgbClr val="228B2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DatasourceAutoConfiguration</a:t>
            </a:r>
            <a:r>
              <a:rPr lang="en-US" altLang="zh-TW" sz="2200" b="0" dirty="0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2200" dirty="0" err="1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2200" b="0" dirty="0" err="1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2200" dirty="0" err="1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getName</a:t>
            </a:r>
            <a:r>
              <a:rPr lang="en-US" altLang="zh-TW" sz="2200" dirty="0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else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new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[]{</a:t>
            </a:r>
            <a:r>
              <a:rPr lang="zh-TW" altLang="zh-TW" sz="2200" dirty="0">
                <a:solidFill>
                  <a:srgbClr val="228B2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DatasourceOtherConfiguration</a:t>
            </a:r>
            <a:r>
              <a:rPr lang="en-US" altLang="zh-TW" sz="2200" b="0" dirty="0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2200" dirty="0" err="1">
                <a:solidFill>
                  <a:srgbClr val="800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2200" b="0" dirty="0" err="1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2200" dirty="0" err="1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getName</a:t>
            </a:r>
            <a:r>
              <a:rPr lang="en-US" altLang="zh-TW" sz="2200" dirty="0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}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903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-912951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  <a:p>
            <a:r>
              <a:rPr lang="en-US" altLang="zh-TW" dirty="0" err="1"/>
              <a:t>ImportBeanDefinitionRegistrar</a:t>
            </a:r>
            <a:endParaRPr lang="zh-TW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CEE70E-7625-4462-9C3C-2F602C38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74" y="3779610"/>
            <a:ext cx="11213326" cy="4708981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interface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ImportBeanDefinitionRegistrar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/**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Register bean definitions as necessary based on the given annotation metadata of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the importing {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@code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@Configuration} class.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&lt;p&gt;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Note that {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@link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BeanDefinitionRegistryPostProcessor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 types may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&lt;em&gt;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not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&lt;/em&gt;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registered here, due to lifecycle constraints related to {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@code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@Configuration}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class processing.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@param importingClassMetadata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 metadata of the importing class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@param registry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current bean definition registry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*/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void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registerBeanDefinitions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AnnotationMetadata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BeanDefinitionRegistry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registry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211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346" y="-1892826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A0AAB9-8AB5-4C42-A31F-2877ED88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0" y="2079303"/>
            <a:ext cx="11892999" cy="6863417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MyDatasourceRegistrar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implements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ImportBeanDefinitionRegistrar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@Override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void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registerBeanDefinitions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AnnotationMetadata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BeanDefinitionRegistry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registry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AnnotationAttributes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attributes =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AnnotationAttributes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fromMap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getAnnotationAttributes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EnableCoreDataSource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getName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false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boolean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generateDdl = attributes.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getBoolean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"generateDdl"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 =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BeanDefinitionBuilder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rootBeanDefinition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HibernateJpaVendorAdapter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addPropertyValue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"generateDdl"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generateDdl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getBeanDefinition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beanDefinition.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setPrimary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false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registry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registerBeanDefinition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"jpaVendorAdapter"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beanDefinition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2782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225" y="1584325"/>
            <a:ext cx="11099800" cy="6286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 </a:t>
            </a:r>
            <a:r>
              <a:rPr lang="en-US" altLang="zh-TW" dirty="0" err="1"/>
              <a:t>ImportSelector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ImportBeanDefinitionRegistrar</a:t>
            </a:r>
            <a:r>
              <a:rPr lang="en-US" altLang="zh-TW" dirty="0"/>
              <a:t> </a:t>
            </a:r>
            <a:r>
              <a:rPr lang="zh-TW" altLang="en-US" dirty="0"/>
              <a:t>中不可以</a:t>
            </a:r>
            <a:r>
              <a:rPr lang="en-US" altLang="zh-TW" dirty="0"/>
              <a:t> </a:t>
            </a:r>
            <a:r>
              <a:rPr lang="en-US" altLang="zh-TW" dirty="0" err="1"/>
              <a:t>autowire</a:t>
            </a:r>
            <a:r>
              <a:rPr lang="en-US" altLang="zh-TW" dirty="0"/>
              <a:t> </a:t>
            </a:r>
            <a:r>
              <a:rPr lang="zh-TW" altLang="en-US" dirty="0"/>
              <a:t>其他 </a:t>
            </a:r>
            <a:r>
              <a:rPr lang="en-US" altLang="zh-TW" dirty="0"/>
              <a:t>Spring</a:t>
            </a:r>
            <a:r>
              <a:rPr lang="zh-TW" altLang="en-US" dirty="0"/>
              <a:t> 的 </a:t>
            </a:r>
            <a:r>
              <a:rPr lang="en-US" altLang="zh-TW" dirty="0"/>
              <a:t>bean</a:t>
            </a:r>
            <a:r>
              <a:rPr lang="zh-TW" altLang="en-US" dirty="0"/>
              <a:t>，但可以透過 </a:t>
            </a:r>
            <a:r>
              <a:rPr lang="en-US" altLang="zh-TW" dirty="0"/>
              <a:t>implements </a:t>
            </a:r>
            <a:r>
              <a:rPr lang="zh-TW" altLang="en-US" dirty="0"/>
              <a:t>以下四種 </a:t>
            </a:r>
            <a:r>
              <a:rPr lang="en-US" altLang="zh-TW" dirty="0"/>
              <a:t>interface </a:t>
            </a:r>
            <a:r>
              <a:rPr lang="zh-TW" altLang="en-US" dirty="0"/>
              <a:t>來取得 </a:t>
            </a:r>
            <a:r>
              <a:rPr lang="en-US" altLang="zh-TW" dirty="0"/>
              <a:t>Spring </a:t>
            </a:r>
            <a:r>
              <a:rPr lang="zh-TW" altLang="en-US" dirty="0"/>
              <a:t>的 </a:t>
            </a:r>
            <a:r>
              <a:rPr lang="en-US" altLang="zh-TW" dirty="0"/>
              <a:t>bean</a:t>
            </a:r>
          </a:p>
          <a:p>
            <a:r>
              <a:rPr lang="en-US" altLang="zh-TW" dirty="0" err="1"/>
              <a:t>EnvironmentAware</a:t>
            </a:r>
            <a:endParaRPr lang="en-US" altLang="zh-TW" dirty="0"/>
          </a:p>
          <a:p>
            <a:r>
              <a:rPr lang="en-US" altLang="zh-TW" dirty="0" err="1"/>
              <a:t>BeanFactoryAware</a:t>
            </a:r>
            <a:endParaRPr lang="en-US" altLang="zh-TW" dirty="0"/>
          </a:p>
          <a:p>
            <a:r>
              <a:rPr lang="en-US" altLang="zh-TW" dirty="0" err="1"/>
              <a:t>BeanClassLoaderAware</a:t>
            </a:r>
            <a:endParaRPr lang="en-US" altLang="zh-TW" dirty="0"/>
          </a:p>
          <a:p>
            <a:r>
              <a:rPr lang="en-US" altLang="zh-TW" dirty="0" err="1"/>
              <a:t>ResourceLoaderAware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92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153" name="內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95959"/>
                </a:solidFill>
              </a:defRPr>
            </a:pPr>
            <a:r>
              <a:rPr lang="zh-TW" altLang="en-US" dirty="0"/>
              <a:t>徐永維</a:t>
            </a:r>
            <a:r>
              <a:rPr lang="en-US" altLang="zh-TW" dirty="0"/>
              <a:t>(David Hsu)</a:t>
            </a:r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dirty="0">
                <a:hlinkClick r:id="rId3"/>
              </a:rPr>
              <a:t>david.hsu.sl@gmail.com</a:t>
            </a:r>
            <a:endParaRPr lang="en-US" dirty="0"/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dirty="0">
                <a:hlinkClick r:id="rId4"/>
              </a:rPr>
              <a:t>https://github.com/davidhsusl</a:t>
            </a:r>
            <a:endParaRPr lang="en-US" dirty="0"/>
          </a:p>
          <a:p>
            <a:pPr>
              <a:defRPr>
                <a:solidFill>
                  <a:srgbClr val="595959"/>
                </a:solidFill>
              </a:defRPr>
            </a:pPr>
            <a:r>
              <a:rPr lang="zh-TW" altLang="en-US" dirty="0"/>
              <a:t>松凌科技</a:t>
            </a:r>
            <a:endParaRPr lang="en-US" altLang="zh-TW" dirty="0"/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altLang="zh-TW" dirty="0">
                <a:hlinkClick r:id="rId5"/>
              </a:rPr>
              <a:t>http://www.softleader.com.tw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721" y="-1397526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E1052-1DA6-4AAC-B479-3ED57464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" y="3178761"/>
            <a:ext cx="12976629" cy="526297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MyDatasourceRegistrar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implements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ImportBeanDefinitionRegistrar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BeanFactoryAware 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@Override</a:t>
            </a: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void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registerBeanDefinitions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AnnotationMetadata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importingClassMetadata,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BeanDefinitionRegistry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registry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MyBean myBean =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.getBean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MyBean.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...</a:t>
            </a: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@Override</a:t>
            </a: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void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setBeanFactory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throws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BeansException 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1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this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beanFactory</a:t>
            </a: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1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325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225" y="1269999"/>
            <a:ext cx="11099800" cy="7197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Configuration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使用時機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@Configuration</a:t>
            </a:r>
          </a:p>
          <a:p>
            <a:pPr lvl="1"/>
            <a:r>
              <a:rPr lang="zh-TW" altLang="en-US" dirty="0"/>
              <a:t>不需要讓使用者客製化任何參數時，最簡單使用的設定</a:t>
            </a:r>
            <a:endParaRPr lang="en-US" altLang="zh-TW" dirty="0"/>
          </a:p>
          <a:p>
            <a:r>
              <a:rPr lang="en-US" altLang="zh-TW" dirty="0"/>
              <a:t>implements </a:t>
            </a:r>
            <a:r>
              <a:rPr lang="en-US" altLang="zh-TW" dirty="0" err="1"/>
              <a:t>ImportSelector</a:t>
            </a:r>
            <a:endParaRPr lang="en-US" altLang="zh-TW" dirty="0"/>
          </a:p>
          <a:p>
            <a:pPr lvl="1"/>
            <a:r>
              <a:rPr lang="zh-TW" altLang="en-US" dirty="0"/>
              <a:t>依據 </a:t>
            </a:r>
            <a:r>
              <a:rPr lang="en-US" altLang="zh-TW" dirty="0"/>
              <a:t>Annotation </a:t>
            </a:r>
            <a:r>
              <a:rPr lang="zh-TW" altLang="en-US" dirty="0"/>
              <a:t>的 </a:t>
            </a:r>
            <a:r>
              <a:rPr lang="en-US" altLang="zh-TW" dirty="0"/>
              <a:t>attribute </a:t>
            </a:r>
            <a:r>
              <a:rPr lang="zh-TW" altLang="en-US" dirty="0"/>
              <a:t>決定要啟動的 </a:t>
            </a:r>
            <a:r>
              <a:rPr lang="en-US" altLang="zh-TW" dirty="0"/>
              <a:t>Configuration</a:t>
            </a:r>
            <a:r>
              <a:rPr lang="zh-TW" altLang="en-US" dirty="0"/>
              <a:t>，因為沒有提供 </a:t>
            </a:r>
            <a:r>
              <a:rPr lang="zh-TW" altLang="zh-TW" sz="3100" dirty="0"/>
              <a:t>BeanDefinitionRegistry</a:t>
            </a:r>
            <a:r>
              <a:rPr lang="zh-TW" altLang="en-US" sz="3100" dirty="0"/>
              <a:t>，所以須搭配回傳 </a:t>
            </a:r>
            <a:r>
              <a:rPr lang="en-US" altLang="zh-TW" sz="3100" dirty="0"/>
              <a:t>Configuration</a:t>
            </a:r>
            <a:r>
              <a:rPr lang="zh-TW" altLang="en-US" sz="3100" dirty="0"/>
              <a:t> 來註冊 </a:t>
            </a:r>
            <a:r>
              <a:rPr lang="en-US" altLang="zh-TW" sz="3100" dirty="0"/>
              <a:t>Bean</a:t>
            </a:r>
          </a:p>
          <a:p>
            <a:r>
              <a:rPr lang="en-US" altLang="zh-TW" dirty="0"/>
              <a:t>implements </a:t>
            </a:r>
            <a:r>
              <a:rPr lang="en-US" altLang="zh-TW" dirty="0" err="1"/>
              <a:t>ImportBeanDefinitionRegistrar</a:t>
            </a:r>
            <a:endParaRPr lang="en-US" altLang="zh-TW" dirty="0"/>
          </a:p>
          <a:p>
            <a:pPr lvl="1"/>
            <a:r>
              <a:rPr lang="zh-TW" altLang="en-US" dirty="0"/>
              <a:t>有提供 </a:t>
            </a:r>
            <a:r>
              <a:rPr lang="zh-TW" altLang="zh-TW" dirty="0"/>
              <a:t>BeanDefinitionRegistry</a:t>
            </a:r>
            <a:r>
              <a:rPr lang="zh-TW" altLang="en-US" dirty="0"/>
              <a:t>，適用 </a:t>
            </a:r>
            <a:r>
              <a:rPr lang="en-US" altLang="zh-TW" dirty="0"/>
              <a:t>Bean </a:t>
            </a:r>
            <a:r>
              <a:rPr lang="zh-TW" altLang="en-US" dirty="0"/>
              <a:t>多且複雜的條件使用</a:t>
            </a:r>
            <a:endParaRPr lang="en-US" altLang="zh-TW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3D3CE5-705E-4C5D-A523-48AFF71E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2608332"/>
            <a:ext cx="9772650" cy="707886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@Import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({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DataSourceConfiguration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DataSourceRegistrar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})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interface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EnableCoreDataSource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144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Microservices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-263525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Annotation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Configuration Sample</a:t>
            </a:r>
          </a:p>
          <a:p>
            <a:r>
              <a:rPr lang="en-US" altLang="zh-TW" dirty="0">
                <a:hlinkClick r:id="rId3"/>
              </a:rPr>
              <a:t>https://github.com/davidhsusl/JCConf2017</a:t>
            </a:r>
            <a:endParaRPr lang="en-US" altLang="zh-TW" dirty="0"/>
          </a:p>
          <a:p>
            <a:pPr lvl="1"/>
            <a:r>
              <a:rPr lang="en-US" altLang="zh-TW" dirty="0"/>
              <a:t>boot-web</a:t>
            </a:r>
          </a:p>
          <a:p>
            <a:pPr lvl="1"/>
            <a:r>
              <a:rPr lang="en-US" altLang="zh-TW" dirty="0"/>
              <a:t>random-port-sample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CE8198-B42C-4E2D-A7DA-5BF05034D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3181350"/>
            <a:ext cx="5889625" cy="5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15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-747792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9C0523-48C9-46B6-8076-14B45729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8" y="1542942"/>
            <a:ext cx="9896617" cy="75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7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73050" y="-542996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246" y="-190500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Configuration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使用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前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pom.xml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Configuration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04D033-635B-450B-82CD-292BAEAA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27" y="4229398"/>
            <a:ext cx="7750840" cy="2862322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@EnableRandomPort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minPort 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60000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maxPort 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62000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en-US" altLang="zh-TW" sz="2000" b="1" i="1" u="none" strike="noStrike" cap="none" normalizeH="0" baseline="0" dirty="0">
              <a:ln>
                <a:noFill/>
              </a:ln>
              <a:solidFill>
                <a:srgbClr val="00008F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@EnableDiscoveryClient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@SpringBootApplication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ScheduleApplication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en-US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static void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main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SpringApplication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run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ScheduleApplication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40AD65-6830-413F-ABC9-6D3F1DBC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550" y="2781122"/>
            <a:ext cx="5698996" cy="132343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tw.com.softleader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softleader-web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456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73050" y="-542996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973" y="466724"/>
            <a:ext cx="11099800" cy="77468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Configuration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使用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後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pom.xml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Configuration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application.properties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04D033-635B-450B-82CD-292BAEAA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27" y="4383286"/>
            <a:ext cx="7750840" cy="2554545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@EnableDiscoveryClient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@SpringBootApplication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ScheduleApplication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en-US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static void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main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SpringApplication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run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ScheduleApplication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args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40AD65-6830-413F-ABC9-6D3F1DBC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550" y="2781122"/>
            <a:ext cx="7366119" cy="132343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tw.com.softleader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2000" b="0" dirty="0" err="1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softleader</a:t>
            </a:r>
            <a:r>
              <a:rPr lang="en-US" altLang="zh-TW" sz="2000" b="0" dirty="0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-boot-starter-web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5EAF5F-4185-42A1-BB1A-465CB21C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048" y="7436019"/>
            <a:ext cx="4031873" cy="1015663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server.port.random.enable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true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server.port.random.min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60000</a:t>
            </a:r>
            <a:b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server.port.random.max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6</a:t>
            </a: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2000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93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73050" y="-542996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-289007"/>
            <a:ext cx="11099800" cy="774683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Configuration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如何寫一個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Starter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pom.xml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Classpath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:/META-INF/</a:t>
            </a: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spring.factories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A2CFC9-ED9C-4E6B-A3C3-C87EEB5C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282" y="3584409"/>
            <a:ext cx="7109639" cy="132343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org.springframework.boot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spring-boot-autoconfigure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700CE6-F9BF-4B12-978B-85470C895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5" y="6691587"/>
            <a:ext cx="12880449" cy="369332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org.springframework.boot.autoconfigure.EnableAutoConfiguration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tw.com.softleader.boot.web.WebAutoConfiguration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442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73050" y="-542996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298" y="-1813007"/>
            <a:ext cx="11099800" cy="774683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Configuration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如何寫一個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Starter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定義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properties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的參數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CF6138-5B1C-4546-8F01-1805C5F6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534" y="4170908"/>
            <a:ext cx="7263527" cy="4154984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@Getter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@Setter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@ConfigurationProperties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"server.port.random"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ServerProperties </a:t>
            </a: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boolean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enable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false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int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min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int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max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65535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539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73050" y="-542996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823" y="-2136857"/>
            <a:ext cx="11099800" cy="774683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Configuration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如何寫一個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Starter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</a:t>
            </a: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寫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AutoConfiguration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91A99-16D9-4E5C-9C7E-CFA361DD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6" y="3673672"/>
            <a:ext cx="11946568" cy="4994077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@EnableConfigurationProperties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ServerProperties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@Configuration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WebAutoConfiguration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kumimoji="0" lang="en-US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@Autowired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private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ServerProperties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properties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@ConditionalOnProperty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name =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"server.port.random.enable"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havingValue =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"true"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@Bean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EmbeddedServletContainerCustomizer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containerCustomizer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 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return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container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-&gt;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...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b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2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8923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73050" y="-542996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873" y="-685801"/>
            <a:ext cx="11099800" cy="774683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Configuration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於專案的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pom.xml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加入我們寫好的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starter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dependency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，在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Application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啟動時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Spring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會自動尋找 </a:t>
            </a: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Classpath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:/META-INF/</a:t>
            </a: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spring.factories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的設定來執行我們寫的 </a:t>
            </a:r>
            <a:r>
              <a:rPr lang="en-US" altLang="zh-TW" dirty="0" err="1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AutoConfiguration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pom.xml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40AD65-6830-413F-ABC9-6D3F1DBC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040" y="4876622"/>
            <a:ext cx="7366119" cy="132343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tw.com.softleader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groupId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&lt;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2000" b="0" dirty="0" err="1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softleader</a:t>
            </a:r>
            <a:r>
              <a:rPr lang="en-US" altLang="zh-TW" sz="2000" b="0" dirty="0">
                <a:solidFill>
                  <a:srgbClr val="00008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-boot-starter-web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artifactId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b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&lt;/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dependency</a:t>
            </a:r>
            <a:r>
              <a:rPr kumimoji="0" lang="zh-TW" altLang="zh-TW" sz="20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302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zh-TW" altLang="en-US" dirty="0"/>
              <a:t>大綱</a:t>
            </a:r>
            <a:endParaRPr dirty="0"/>
          </a:p>
        </p:txBody>
      </p:sp>
      <p:sp>
        <p:nvSpPr>
          <p:cNvPr id="153" name="內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>
                <a:solidFill>
                  <a:srgbClr val="595959"/>
                </a:solidFill>
              </a:defRPr>
            </a:pPr>
            <a:r>
              <a:rPr lang="en-US" altLang="zh-TW" dirty="0"/>
              <a:t>Spring Framework – </a:t>
            </a:r>
            <a:r>
              <a:rPr lang="en-US" altLang="zh-TW" dirty="0" err="1"/>
              <a:t>Softleader</a:t>
            </a:r>
            <a:r>
              <a:rPr lang="en-US" altLang="zh-TW" dirty="0"/>
              <a:t> Framework</a:t>
            </a:r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altLang="zh-TW" dirty="0"/>
              <a:t>XML Configuration</a:t>
            </a:r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altLang="zh-TW" dirty="0"/>
              <a:t>Java Configuration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lang="en-US" altLang="zh-TW" dirty="0"/>
              <a:t>Spring Boot – </a:t>
            </a:r>
            <a:r>
              <a:rPr lang="en-US" altLang="zh-TW" dirty="0" err="1"/>
              <a:t>Softleader</a:t>
            </a:r>
            <a:r>
              <a:rPr lang="en-US" altLang="zh-TW" dirty="0"/>
              <a:t> Microservices</a:t>
            </a:r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altLang="zh-TW" dirty="0"/>
              <a:t>Annotation Configuration</a:t>
            </a:r>
          </a:p>
          <a:p>
            <a:pPr>
              <a:defRPr>
                <a:solidFill>
                  <a:srgbClr val="595959"/>
                </a:solidFill>
              </a:defRPr>
            </a:pPr>
            <a:r>
              <a:rPr lang="en-US" altLang="zh-TW" dirty="0"/>
              <a:t>Spring Boot Starter – </a:t>
            </a:r>
            <a:r>
              <a:rPr lang="en-US" altLang="zh-TW" dirty="0" err="1"/>
              <a:t>Softleader</a:t>
            </a:r>
            <a:r>
              <a:rPr lang="en-US" altLang="zh-TW" dirty="0"/>
              <a:t> Boot Starter</a:t>
            </a:r>
          </a:p>
          <a:p>
            <a:pPr lvl="1">
              <a:defRPr>
                <a:solidFill>
                  <a:srgbClr val="595959"/>
                </a:solidFill>
              </a:defRPr>
            </a:pPr>
            <a:r>
              <a:rPr lang="en-US" altLang="zh-TW" dirty="0"/>
              <a:t>Starter</a:t>
            </a:r>
            <a:r>
              <a:rPr lang="zh-TW" altLang="en-US" dirty="0"/>
              <a:t> </a:t>
            </a:r>
            <a:r>
              <a:rPr lang="en-US" altLang="zh-TW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8853031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Boot Starter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Boot Starter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-263525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Starter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Configuration Sample</a:t>
            </a:r>
          </a:p>
          <a:p>
            <a:r>
              <a:rPr lang="en-US" altLang="zh-TW" dirty="0">
                <a:hlinkClick r:id="rId2"/>
              </a:rPr>
              <a:t>https://github.com/davidhsusl/JCConf2017</a:t>
            </a:r>
            <a:endParaRPr lang="en-US" altLang="zh-TW" dirty="0"/>
          </a:p>
          <a:p>
            <a:pPr lvl="1"/>
            <a:r>
              <a:rPr lang="en-US" altLang="zh-TW" dirty="0"/>
              <a:t>boot-starter-web</a:t>
            </a:r>
          </a:p>
          <a:p>
            <a:pPr lvl="1"/>
            <a:r>
              <a:rPr lang="en-US" altLang="zh-TW" dirty="0"/>
              <a:t>random-port-starter-sample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1D740-F869-4AE2-866A-5C6B8EA79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49" y="3133724"/>
            <a:ext cx="5915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86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zh-TW" altLang="en-US" sz="4800" dirty="0"/>
              <a:t>總結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546225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	Spring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原本提供的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Configuration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絕大部分已經符合我們的需求，但當我們有需要客製一些額外的功能時，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Spring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也提供了我們使用與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Spring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相同的模式進行開發給予他人使用的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Configuration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，如果要朝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Spring Cloud 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的方向前進，學會開發自己的 </a:t>
            </a: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Starter</a:t>
            </a:r>
            <a:r>
              <a:rPr lang="zh-TW" altLang="en-US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</a:rPr>
              <a:t> 就相對重要。</a:t>
            </a: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</a:endParaRPr>
          </a:p>
          <a:p>
            <a:pPr marL="457200" lvl="1" indent="-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hlinkClick r:id="rId2"/>
              </a:rPr>
              <a:t>david.hsu.sl@gmail.com</a:t>
            </a:r>
            <a:endParaRPr lang="en-US" altLang="zh-TW" dirty="0"/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hlinkClick r:id="rId3"/>
              </a:rPr>
              <a:t>https://github.com/davidhsusl/JCConf2017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18101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558799" y="215900"/>
            <a:ext cx="11887201" cy="21558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 Configuration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2000" dirty="0" err="1">
                <a:solidFill>
                  <a:srgbClr val="22863A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jpa:repositories</a:t>
            </a: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2000" dirty="0">
                <a:solidFill>
                  <a:srgbClr val="6F42C1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base-package</a:t>
            </a: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2000" dirty="0" err="1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tw.com.softleader.core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.**.</a:t>
            </a:r>
            <a:r>
              <a:rPr lang="en-US" altLang="zh-TW" sz="2000" dirty="0" err="1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dao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entity-manager-factory-ref=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2000" dirty="0" err="1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entityManagerFactory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transaction-manager-ref=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2000" dirty="0" err="1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transactionManager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base-class=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2000" dirty="0" err="1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tw.com.softleader.data.dao.GenericCrudDaoImpl</a:t>
            </a:r>
            <a:r>
              <a:rPr lang="en-US" altLang="zh-TW" sz="2000" dirty="0">
                <a:solidFill>
                  <a:srgbClr val="032F62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2000" dirty="0" err="1">
                <a:solidFill>
                  <a:srgbClr val="22863A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jpa:repositories</a:t>
            </a:r>
            <a:r>
              <a:rPr lang="en-US" altLang="zh-TW" sz="20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732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501650" y="282575"/>
            <a:ext cx="1213485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1552575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 Configuration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缺點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en-US" altLang="zh-TW" sz="2000" kern="100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不易修改、重構</a:t>
            </a:r>
            <a:endParaRPr lang="en-US" altLang="zh-TW" sz="2000" kern="100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無法透過繼承來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Override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部份設定，專案每次都必須重寫相同設定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934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121158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225" y="-1300242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Extends Java Configuration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1C54F-A43A-4250-B84C-69DCF71C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2112834"/>
            <a:ext cx="10401300" cy="7617470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@Configuration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@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EnableTransactionManagement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@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EnableJpaRepositories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(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basePackages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 =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tw.com.softleader.data.core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.**.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dao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"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,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repositoryBaseClass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 =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GenericCrudDaoImpl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class</a:t>
            </a:r>
            <a:b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)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</a:b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public class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DataSourceConfiguration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 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細明體" panose="02020509000000000000" pitchFamily="49" charset="-12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0" defTabSz="914400"/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protected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Collection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&lt;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String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&gt;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entityPackagesToScan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 {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return new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ArrayList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&lt;&gt;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@Bean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LocalContainerEntityManagerFactoryBean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entityManagerFactory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@Qualifier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@Qualifier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 {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final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LocalContainerEntityManagerFactoryBean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 =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new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LocalContainerEntityManagerFactoryBean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setJpaVendorAdapter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Collection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&lt;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String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&gt; packages =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Lists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newArrayList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BC8F8F"/>
                </a:solidFill>
                <a:latin typeface="Arial Unicode MS"/>
                <a:cs typeface="細明體" panose="02020509000000000000" pitchFamily="49" charset="-120"/>
              </a:rPr>
              <a:t>"</a:t>
            </a:r>
            <a:r>
              <a:rPr lang="en-US" altLang="zh-TW" sz="1800" dirty="0" err="1">
                <a:solidFill>
                  <a:srgbClr val="BC8F8F"/>
                </a:solidFill>
                <a:latin typeface="Arial Unicode MS"/>
                <a:cs typeface="細明體" panose="02020509000000000000" pitchFamily="49" charset="-120"/>
              </a:rPr>
              <a:t>tw.com.softleader.data.core</a:t>
            </a:r>
            <a:r>
              <a:rPr lang="en-US" altLang="zh-TW" sz="1800" dirty="0">
                <a:solidFill>
                  <a:srgbClr val="BC8F8F"/>
                </a:solidFill>
                <a:latin typeface="Arial Unicode MS"/>
                <a:cs typeface="細明體" panose="02020509000000000000" pitchFamily="49" charset="-120"/>
              </a:rPr>
              <a:t>.**.entity"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org.springframework.data.jpa.convert.threeten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Optional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ofNullable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entityPackagesToScan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ifPresent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packages::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addAll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setPackagesToScan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packages.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stream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toArray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String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[]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::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new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setDataSource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22222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22222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return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7229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295275" y="0"/>
            <a:ext cx="12139999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525" y="-1119267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Extends Java Configuration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E8429-ADF7-41F3-ABE3-E8E56A84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25" y="2651988"/>
            <a:ext cx="11865749" cy="4478149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@Configuration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EnableJpaRepositories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basePackages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dao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repositoryBaseClass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GenericCrudDaoImpl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class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class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MyDataSourceConfiguration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extends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DataSourceConfiguration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{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@Override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Collection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&lt;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String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&gt;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entityPackagesToScan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 {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return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Collections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singletonList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tw.com.softleader.data.mypackage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.**.entity"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  <a:b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84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87350" y="0"/>
            <a:ext cx="1236345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175" y="590550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Extends Java Configuration</a:t>
            </a: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缺點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en-US" altLang="zh-TW" sz="2000" kern="100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有多個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Module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的專案同時都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extends Configuration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並啟動將會產生 </a:t>
            </a:r>
            <a:r>
              <a:rPr lang="en-US" altLang="zh-TW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recursion </a:t>
            </a:r>
            <a:r>
              <a:rPr lang="zh-TW" altLang="en-US" sz="2000" kern="100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的問題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6631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"/>
          <p:cNvSpPr txBox="1">
            <a:spLocks noGrp="1"/>
          </p:cNvSpPr>
          <p:nvPr>
            <p:ph type="title"/>
          </p:nvPr>
        </p:nvSpPr>
        <p:spPr>
          <a:xfrm>
            <a:off x="311150" y="0"/>
            <a:ext cx="12382500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213E4B"/>
                </a:solidFill>
              </a:defRPr>
            </a:pPr>
            <a:r>
              <a:rPr lang="en-US" altLang="zh-TW" sz="4800" dirty="0"/>
              <a:t>Spring Framework – </a:t>
            </a:r>
            <a:r>
              <a:rPr lang="en-US" altLang="zh-TW" sz="4800" dirty="0" err="1"/>
              <a:t>Softleader</a:t>
            </a:r>
            <a:r>
              <a:rPr lang="en-US" altLang="zh-TW" sz="4800" dirty="0"/>
              <a:t> Framework</a:t>
            </a:r>
            <a:endParaRPr sz="4800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197E691-237C-451B-97E7-FC0BC81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-1328817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dirty="0">
              <a:solidFill>
                <a:srgbClr val="24292E"/>
              </a:solidFill>
              <a:latin typeface="Consolas" panose="020B06090202040302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dirty="0">
                <a:solidFill>
                  <a:srgbClr val="24292E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Import Java Configuration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E345E-7687-44F3-A476-4854B750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159000"/>
            <a:ext cx="10534650" cy="7525137"/>
          </a:xfrm>
          <a:prstGeom prst="rect">
            <a:avLst/>
          </a:prstGeom>
          <a:solidFill>
            <a:srgbClr val="FFF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@Configuration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EnableTransactionManagement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EnableJpaRepositories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basePackages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tw.com.softleader.data.core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.**.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dao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repositoryBaseClass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=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GenericCrudDaoImpl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class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class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DataSourceConfiguration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{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Autowired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required =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false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private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EntityPackageDefinition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[]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B8860B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entityPackageDefinitions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@Bean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public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LocalContainerEntityManagerFactoryBean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entityManagerFactory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@Qualifier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dataSource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@Qualifier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 {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final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LocalContainerEntityManagerFactoryBean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 =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new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LocalContainerEntityManagerFactoryBean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setJpaVendorAdapter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jpaVendorAdapter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Collection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&lt;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String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&gt; packages =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 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Lists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newArrayList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BC8F8F"/>
                </a:solidFill>
                <a:latin typeface="Arial Unicode MS"/>
                <a:cs typeface="細明體" panose="02020509000000000000" pitchFamily="49" charset="-120"/>
              </a:rPr>
              <a:t>"</a:t>
            </a:r>
            <a:r>
              <a:rPr lang="en-US" altLang="zh-TW" sz="1800" dirty="0" err="1">
                <a:solidFill>
                  <a:srgbClr val="BC8F8F"/>
                </a:solidFill>
                <a:latin typeface="Arial Unicode MS"/>
                <a:cs typeface="細明體" panose="02020509000000000000" pitchFamily="49" charset="-120"/>
              </a:rPr>
              <a:t>tw.com.softleader.data.core</a:t>
            </a:r>
            <a:r>
              <a:rPr lang="en-US" altLang="zh-TW" sz="1800" dirty="0">
                <a:solidFill>
                  <a:srgbClr val="BC8F8F"/>
                </a:solidFill>
                <a:latin typeface="Arial Unicode MS"/>
                <a:cs typeface="細明體" panose="02020509000000000000" pitchFamily="49" charset="-120"/>
              </a:rPr>
              <a:t>.**.entity"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,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org.springframework.data.jpa.convert.threeten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BC8F8F"/>
                </a:solidFill>
                <a:effectLst/>
                <a:latin typeface="Arial Unicode MS"/>
                <a:cs typeface="細明體" panose="02020509000000000000" pitchFamily="49" charset="-120"/>
              </a:rPr>
              <a:t>"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Optional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ofNullable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B8860B"/>
                </a:solidFill>
                <a:effectLst/>
                <a:latin typeface="Arial Unicode MS"/>
                <a:cs typeface="細明體" panose="02020509000000000000" pitchFamily="49" charset="-120"/>
              </a:rPr>
              <a:t>entityPackageDefinitions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   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ifPresent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e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-&gt; 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Stream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5F9EA0"/>
                </a:solidFill>
                <a:effectLst/>
                <a:latin typeface="Arial Unicode MS"/>
                <a:cs typeface="細明體" panose="02020509000000000000" pitchFamily="49" charset="-120"/>
              </a:rPr>
              <a:t>of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e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forEach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packages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::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addAll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setPackagesToScan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packages.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stream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.</a:t>
            </a:r>
            <a:r>
              <a:rPr kumimoji="0" lang="en-US" altLang="zh-TW" sz="1800" b="1" i="0" u="none" strike="noStrike" cap="none" normalizeH="0" baseline="0" dirty="0" err="1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toArray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(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228B22"/>
                </a:solidFill>
                <a:effectLst/>
                <a:latin typeface="Arial Unicode MS"/>
                <a:cs typeface="細明體" panose="02020509000000000000" pitchFamily="49" charset="-120"/>
              </a:rPr>
              <a:t>String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[]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::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new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))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...</a:t>
            </a:r>
            <a:b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  </a:t>
            </a: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  <a:cs typeface="細明體" panose="02020509000000000000" pitchFamily="49" charset="-120"/>
              </a:rPr>
              <a:t>return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factory;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</a:b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  </a:t>
            </a:r>
            <a:r>
              <a:rPr kumimoji="0" lang="en-US" altLang="zh-TW" sz="1800" b="1" i="1" u="none" strike="noStrike" cap="none" normalizeH="0" baseline="0" dirty="0">
                <a:ln>
                  <a:noFill/>
                </a:ln>
                <a:solidFill>
                  <a:srgbClr val="00008F"/>
                </a:solidFill>
                <a:effectLst/>
                <a:latin typeface="Arial Unicode MS"/>
                <a:cs typeface="細明體" panose="02020509000000000000" pitchFamily="49" charset="-120"/>
              </a:rPr>
              <a:t>}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280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634</Words>
  <Application>Microsoft Office PowerPoint</Application>
  <PresentationFormat>自訂</PresentationFormat>
  <Paragraphs>186</Paragraphs>
  <Slides>31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6" baseType="lpstr">
      <vt:lpstr>Arial Unicode MS</vt:lpstr>
      <vt:lpstr>Avenir Heavy</vt:lpstr>
      <vt:lpstr>Avenir Medium</vt:lpstr>
      <vt:lpstr>Helvetica Light</vt:lpstr>
      <vt:lpstr>Helvetica Neue</vt:lpstr>
      <vt:lpstr>Helvetica Neue Light</vt:lpstr>
      <vt:lpstr>Helvetica Neue Medium</vt:lpstr>
      <vt:lpstr>Helvetica Neue Thin</vt:lpstr>
      <vt:lpstr>細明體</vt:lpstr>
      <vt:lpstr>新細明體</vt:lpstr>
      <vt:lpstr>Arial</vt:lpstr>
      <vt:lpstr>Calibri</vt:lpstr>
      <vt:lpstr>Consolas</vt:lpstr>
      <vt:lpstr>Times New Roman</vt:lpstr>
      <vt:lpstr>White</vt:lpstr>
      <vt:lpstr>如何讓自建的 Framework 跟 Spring Boot 一樣潮</vt:lpstr>
      <vt:lpstr>About me</vt:lpstr>
      <vt:lpstr>大綱</vt:lpstr>
      <vt:lpstr>Spring Framework – Softleader Framework</vt:lpstr>
      <vt:lpstr>Spring Framework – Softleader Framework</vt:lpstr>
      <vt:lpstr>Spring Framework – Softleader Framework</vt:lpstr>
      <vt:lpstr>Spring Framework – Softleader Framework</vt:lpstr>
      <vt:lpstr>Spring Framework – Softleader Framework</vt:lpstr>
      <vt:lpstr>Spring Framework – Softleader Framework</vt:lpstr>
      <vt:lpstr>Spring Framework – Softleader Framework</vt:lpstr>
      <vt:lpstr>Spring Framework – Softleader Framework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– Softleader Microservices</vt:lpstr>
      <vt:lpstr>Spring Boot Starter – Softleader Boot Starter</vt:lpstr>
      <vt:lpstr>Spring Boot Starter – Softleader Boot Starter</vt:lpstr>
      <vt:lpstr>Spring Boot Starter – Softleader Boot Starter</vt:lpstr>
      <vt:lpstr>Spring Boot Starter – Softleader Boot Starter</vt:lpstr>
      <vt:lpstr>Spring Boot Starter – Softleader Boot Starter</vt:lpstr>
      <vt:lpstr>Spring Boot Starter – Softleader Boot Starter</vt:lpstr>
      <vt:lpstr>Spring Boot Starter – Softleader Boot Starter</vt:lpstr>
      <vt:lpstr>Spring Boot Starter – Softleader Boot Starter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如何讓自建的 Framework 跟 Spring Boot 一樣潮</dc:title>
  <cp:lastModifiedBy>Hsu ●</cp:lastModifiedBy>
  <cp:revision>81</cp:revision>
  <dcterms:modified xsi:type="dcterms:W3CDTF">2017-10-02T02:36:05Z</dcterms:modified>
</cp:coreProperties>
</file>