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719" r:id="rId2"/>
    <p:sldId id="2007577437" r:id="rId3"/>
    <p:sldId id="2007577438" r:id="rId4"/>
    <p:sldId id="2007577452" r:id="rId5"/>
    <p:sldId id="2007577453" r:id="rId6"/>
    <p:sldId id="2007577455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273"/>
    <a:srgbClr val="C0504D"/>
    <a:srgbClr val="D30F1B"/>
    <a:srgbClr val="F6E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 showGuides="1">
      <p:cViewPr varScale="1">
        <p:scale>
          <a:sx n="109" d="100"/>
          <a:sy n="109" d="100"/>
        </p:scale>
        <p:origin x="612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B3913-C932-4079-999E-C1EC6324BAF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933AA-3281-47CC-9297-FD3860BDB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1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A6779-9D05-48A1-9922-D938643F23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63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F6EF-17A8-4D8D-8596-CC20AFAE4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2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F6EF-17A8-4D8D-8596-CC20AFAE4E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2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F6EF-17A8-4D8D-8596-CC20AFAE4E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9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F6EF-17A8-4D8D-8596-CC20AFAE4E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7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1F6EF-17A8-4D8D-8596-CC20AFAE4E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68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3FDEB-A7C6-4DC1-B676-07FF89C74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2A6CF-363C-4554-8996-863F485A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D703E-1357-4B10-8B08-F0C1B21B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F556C-637C-404E-A32A-A7EA59EC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8B9CE-71A9-4533-929C-C07066D4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9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1CE3E-1FDB-4800-8D5B-EF550B33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470C5B-3BF6-4974-BADA-285A25F8A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10A38-FAD3-4902-8370-2BCA55AC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EAB83-8268-4829-B19D-33A03F87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52713-0BA0-4A24-989E-6EF4D356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4D7020-9D81-498B-8B19-27516A4B8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D1807-1AB6-46CA-8550-A6E3CEE3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751D-EE52-434E-ABBD-08395651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8AE57-7374-4BE4-A190-2AE351B2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6A001-12DC-45ED-8D0A-C71579F9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F6E1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5FF9035-E116-42E4-92D0-EBF96620DB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5977130" y="643127"/>
            <a:ext cx="237743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4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2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1"/>
            <a:ext cx="355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9038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00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郑少PPT" hidden="1">
            <a:extLst>
              <a:ext uri="{FF2B5EF4-FFF2-40B4-BE49-F238E27FC236}">
                <a16:creationId xmlns:a16="http://schemas.microsoft.com/office/drawing/2014/main" id="{752417E2-C8EC-4315-8CAD-DAF6ECC3B0AC}"/>
              </a:ext>
            </a:extLst>
          </p:cNvPr>
          <p:cNvSpPr txBox="1"/>
          <p:nvPr userDrawn="1"/>
        </p:nvSpPr>
        <p:spPr>
          <a:xfrm>
            <a:off x="5586086" y="324433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rgbClr val="FFFFFF"/>
                </a:solidFill>
              </a:rPr>
              <a:t>郑少</a:t>
            </a:r>
            <a:r>
              <a:rPr lang="en-US" altLang="zh-CN" sz="1800" dirty="0">
                <a:solidFill>
                  <a:srgbClr val="FFFFFF"/>
                </a:solidFill>
              </a:rPr>
              <a:t>PPT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6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0C277-CB22-4D36-A486-A1933B68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F6908-2C3E-4443-B2B0-4D61082D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DFD02-76CF-453D-88BB-5DF64990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9E3D7-518F-4687-BCD6-873227CC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6223C-7784-42C6-8E61-00B0908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08926-13C4-46B7-9CE4-5A160B7E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121DE-CD1F-4D1A-B9AB-1C024E7D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82B35-DC5B-437E-953D-627A10BE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87053-596F-4126-84EB-E47B469B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6CDC8-929E-4363-B456-3C5B434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0D81B-D94D-4736-81F3-9E3A7D2F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E520C-6A67-4ED2-9A63-C5EFD6A2C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526B1-3DAB-4693-8778-1F9394ED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A9B122-8121-4A8C-A1D3-5F0AA2FF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83453-7CDD-41E2-B83C-F227D30F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C9B5B-8B44-4781-B20E-C84B4386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C85D-8A94-4EB5-8AEB-C56886D1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7E49B-CBC5-4B44-AE26-4F8FACF3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845F5-CA07-410C-9FE1-37045E4D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AE6434-EF32-4221-81D2-2F6F9B1B5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45CEA-D338-4D5F-8FBA-435A3F15F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AAC69F-51F5-4FF5-BA2F-6C83DE8C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368D5C-FC76-423F-9C60-B6B37094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AD2708-B3F3-4B82-B868-FB4AB402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2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CF565-76C8-4659-BDE6-D55C752D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539A92-C366-4F7D-A8A6-75BADC2D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DE8DA6-68B9-4010-A5D6-A6BEB002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34B522-1F0A-4020-A9EC-D5FE3257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8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7227AA-DFAF-478F-86FB-EEAC1A59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28DF2D-8EE4-46DC-BD63-F995E90D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C94C70-11AD-474B-AC8E-088D27E2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32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2CA93-0D7F-406A-AAB6-6F75039D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A6F29-C195-4378-B0B1-6EED9BF77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29B6B-933E-4044-B5E9-5730BF01C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1AFE3-7E54-4F75-9F9E-F393181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04467A-52DB-4DD0-83E8-4DD44303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46369-8055-4E7E-BA1F-7A5D71F8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3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9CE46-1C67-42AF-B70D-709310A4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D1667B-677B-418B-8328-C2FF8645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809484-226D-4CCA-B774-4BFA81FF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AB36E-704A-4BD6-9EEF-5D0BE6BD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176E0-8A65-4236-935F-98F00586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E2F20-8E5F-4C4F-94E0-606D8723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8B1FA2-CAB7-4518-8AF4-FB46A162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2A42E-8890-44FC-AD91-456684F7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2DD2B-1756-4522-84B8-D5CF43C4F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B8A37-FBA6-41CB-96AA-E2A81E77E47E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620F-9877-4693-9D38-133E919F0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7CA6E-4C0B-4BA4-B7AC-79B9F9661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4B27-11DA-4D70-8612-9CB2284C5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1A83510-157E-4422-B8DB-8E49970F0BE5}"/>
              </a:ext>
            </a:extLst>
          </p:cNvPr>
          <p:cNvGrpSpPr/>
          <p:nvPr/>
        </p:nvGrpSpPr>
        <p:grpSpPr>
          <a:xfrm>
            <a:off x="0" y="-2356"/>
            <a:ext cx="12192002" cy="6860355"/>
            <a:chOff x="0" y="-2356"/>
            <a:chExt cx="12192002" cy="686035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B8A4ACD-FBCD-43B3-9F0B-A8BE564C2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6200000">
              <a:off x="4381502" y="-952501"/>
              <a:ext cx="3429000" cy="12192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F928348-D70C-4C62-9CC7-A4584D893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 flipV="1">
              <a:off x="4381500" y="-4383856"/>
              <a:ext cx="3429000" cy="121920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969AD3-9773-4562-B8F4-862DB169E488}"/>
              </a:ext>
            </a:extLst>
          </p:cNvPr>
          <p:cNvGrpSpPr/>
          <p:nvPr/>
        </p:nvGrpSpPr>
        <p:grpSpPr>
          <a:xfrm>
            <a:off x="1718033" y="1712144"/>
            <a:ext cx="8755937" cy="3283698"/>
            <a:chOff x="1718033" y="1712144"/>
            <a:chExt cx="8755937" cy="328369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BA17BD9-F841-43D1-BF70-C52A8AD0D4D7}"/>
                </a:ext>
              </a:extLst>
            </p:cNvPr>
            <p:cNvSpPr txBox="1"/>
            <p:nvPr/>
          </p:nvSpPr>
          <p:spPr>
            <a:xfrm>
              <a:off x="3415730" y="3802413"/>
              <a:ext cx="52781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327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106590038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327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陳茗洋</a:t>
              </a:r>
              <a:r>
                <a:rPr lang="en-US" altLang="zh-TW" sz="2000" dirty="0">
                  <a:solidFill>
                    <a:srgbClr val="0C3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	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327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107590004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C327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張哲瑋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C327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000" dirty="0">
                  <a:solidFill>
                    <a:srgbClr val="0C3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107590039</a:t>
              </a:r>
              <a:r>
                <a:rPr lang="zh-TW" altLang="en-US" sz="2000" dirty="0">
                  <a:solidFill>
                    <a:srgbClr val="0C3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歐陽文立</a:t>
              </a:r>
              <a:r>
                <a:rPr lang="en-US" altLang="zh-TW" sz="2000" dirty="0">
                  <a:solidFill>
                    <a:srgbClr val="0C3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	107590045</a:t>
              </a:r>
              <a:r>
                <a:rPr lang="zh-TW" altLang="en-US" sz="2000" dirty="0">
                  <a:solidFill>
                    <a:srgbClr val="0C3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rPr>
                <a:t>潘榮祥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C327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A14DE78-2E41-4100-95A6-C6ACAB94D80C}"/>
                </a:ext>
              </a:extLst>
            </p:cNvPr>
            <p:cNvGrpSpPr/>
            <p:nvPr/>
          </p:nvGrpSpPr>
          <p:grpSpPr>
            <a:xfrm>
              <a:off x="1718033" y="1712144"/>
              <a:ext cx="8755937" cy="3283698"/>
              <a:chOff x="1994795" y="1712144"/>
              <a:chExt cx="8755937" cy="3283698"/>
            </a:xfrm>
          </p:grpSpPr>
          <p:sp>
            <p:nvSpPr>
              <p:cNvPr id="28" name="任意多边形: 形状 14">
                <a:extLst>
                  <a:ext uri="{FF2B5EF4-FFF2-40B4-BE49-F238E27FC236}">
                    <a16:creationId xmlns:a16="http://schemas.microsoft.com/office/drawing/2014/main" id="{5B2ABA11-3DED-4127-A6A1-4C0C5E9AFBA9}"/>
                  </a:ext>
                </a:extLst>
              </p:cNvPr>
              <p:cNvSpPr/>
              <p:nvPr/>
            </p:nvSpPr>
            <p:spPr>
              <a:xfrm>
                <a:off x="2037806" y="1712144"/>
                <a:ext cx="8712926" cy="3283698"/>
              </a:xfrm>
              <a:custGeom>
                <a:avLst/>
                <a:gdLst>
                  <a:gd name="connsiteX0" fmla="*/ 0 w 6324600"/>
                  <a:gd name="connsiteY0" fmla="*/ 0 h 1714500"/>
                  <a:gd name="connsiteX1" fmla="*/ 2228850 w 6324600"/>
                  <a:gd name="connsiteY1" fmla="*/ 0 h 1714500"/>
                  <a:gd name="connsiteX2" fmla="*/ 2228850 w 6324600"/>
                  <a:gd name="connsiteY2" fmla="*/ 46463 h 1714500"/>
                  <a:gd name="connsiteX3" fmla="*/ 46463 w 6324600"/>
                  <a:gd name="connsiteY3" fmla="*/ 46463 h 1714500"/>
                  <a:gd name="connsiteX4" fmla="*/ 46463 w 6324600"/>
                  <a:gd name="connsiteY4" fmla="*/ 1668037 h 1714500"/>
                  <a:gd name="connsiteX5" fmla="*/ 6278137 w 6324600"/>
                  <a:gd name="connsiteY5" fmla="*/ 1668037 h 1714500"/>
                  <a:gd name="connsiteX6" fmla="*/ 6278137 w 6324600"/>
                  <a:gd name="connsiteY6" fmla="*/ 46463 h 1714500"/>
                  <a:gd name="connsiteX7" fmla="*/ 4095750 w 6324600"/>
                  <a:gd name="connsiteY7" fmla="*/ 46463 h 1714500"/>
                  <a:gd name="connsiteX8" fmla="*/ 4095750 w 6324600"/>
                  <a:gd name="connsiteY8" fmla="*/ 0 h 1714500"/>
                  <a:gd name="connsiteX9" fmla="*/ 6324600 w 6324600"/>
                  <a:gd name="connsiteY9" fmla="*/ 0 h 1714500"/>
                  <a:gd name="connsiteX10" fmla="*/ 6324600 w 6324600"/>
                  <a:gd name="connsiteY10" fmla="*/ 1714500 h 1714500"/>
                  <a:gd name="connsiteX11" fmla="*/ 0 w 6324600"/>
                  <a:gd name="connsiteY11" fmla="*/ 1714500 h 171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24600" h="1714500">
                    <a:moveTo>
                      <a:pt x="0" y="0"/>
                    </a:moveTo>
                    <a:lnTo>
                      <a:pt x="2228850" y="0"/>
                    </a:lnTo>
                    <a:lnTo>
                      <a:pt x="2228850" y="46463"/>
                    </a:lnTo>
                    <a:lnTo>
                      <a:pt x="46463" y="46463"/>
                    </a:lnTo>
                    <a:lnTo>
                      <a:pt x="46463" y="1668037"/>
                    </a:lnTo>
                    <a:lnTo>
                      <a:pt x="6278137" y="1668037"/>
                    </a:lnTo>
                    <a:lnTo>
                      <a:pt x="6278137" y="46463"/>
                    </a:lnTo>
                    <a:lnTo>
                      <a:pt x="4095750" y="46463"/>
                    </a:lnTo>
                    <a:lnTo>
                      <a:pt x="4095750" y="0"/>
                    </a:lnTo>
                    <a:lnTo>
                      <a:pt x="6324600" y="0"/>
                    </a:lnTo>
                    <a:lnTo>
                      <a:pt x="6324600" y="1714500"/>
                    </a:lnTo>
                    <a:lnTo>
                      <a:pt x="0" y="1714500"/>
                    </a:lnTo>
                    <a:close/>
                  </a:path>
                </a:pathLst>
              </a:custGeom>
              <a:solidFill>
                <a:srgbClr val="0C32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30F1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ource Han Serif SC" panose="02020400000000000000" pitchFamily="18" charset="-122"/>
                </a:endParaRPr>
              </a:p>
            </p:txBody>
          </p:sp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3F2752C7-DBC4-4C44-9FA7-8E1C941CF0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4795" y="2774768"/>
                <a:ext cx="8712926" cy="9781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lnSpc>
                    <a:spcPct val="140000"/>
                  </a:lnSpc>
                  <a:defRPr/>
                </a:pPr>
                <a:r>
                  <a:rPr lang="zh-TW" altLang="en-US" sz="6600" b="1" spc="400" dirty="0">
                    <a:solidFill>
                      <a:srgbClr val="0C3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erif SC" panose="02020400000000000000" pitchFamily="18" charset="-122"/>
                  </a:rPr>
                  <a:t>青青麵包</a:t>
                </a:r>
                <a:r>
                  <a:rPr lang="zh-TW" altLang="en-US" sz="6600" b="1" spc="400" dirty="0" smtClean="0">
                    <a:solidFill>
                      <a:srgbClr val="0C3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erif SC" panose="02020400000000000000" pitchFamily="18" charset="-122"/>
                  </a:rPr>
                  <a:t>坊 </a:t>
                </a:r>
                <a:r>
                  <a:rPr lang="en-US" altLang="zh-TW" sz="6600" b="1" spc="400" dirty="0" smtClean="0">
                    <a:solidFill>
                      <a:srgbClr val="0C3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erif SC" panose="02020400000000000000" pitchFamily="18" charset="-122"/>
                  </a:rPr>
                  <a:t>	</a:t>
                </a:r>
                <a:r>
                  <a:rPr lang="zh-TW" altLang="en-US" sz="6600" b="1" spc="400" dirty="0" smtClean="0">
                    <a:solidFill>
                      <a:srgbClr val="0C327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erif SC" panose="02020400000000000000" pitchFamily="18" charset="-122"/>
                  </a:rPr>
                  <a:t>十大易用性</a:t>
                </a:r>
                <a:endParaRPr lang="zh-CN" altLang="zh-CN" sz="6600" b="1" spc="400" dirty="0">
                  <a:solidFill>
                    <a:srgbClr val="0C327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erif SC" panose="02020400000000000000" pitchFamily="18" charset="-122"/>
                </a:endParaRPr>
              </a:p>
            </p:txBody>
          </p:sp>
        </p:grp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367A2CC7-DA0C-4FD1-9F42-D1F7F625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42" y="817639"/>
            <a:ext cx="2013716" cy="17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0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A6519C1-592C-4F41-8FF6-5B21345A0303}"/>
              </a:ext>
            </a:extLst>
          </p:cNvPr>
          <p:cNvGrpSpPr/>
          <p:nvPr/>
        </p:nvGrpSpPr>
        <p:grpSpPr>
          <a:xfrm>
            <a:off x="670943" y="419918"/>
            <a:ext cx="4220653" cy="519486"/>
            <a:chOff x="670943" y="419918"/>
            <a:chExt cx="4220653" cy="519486"/>
          </a:xfrm>
        </p:grpSpPr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EDD638DD-2B45-488B-B26D-B153EBD1D6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826" y="539879"/>
              <a:ext cx="334159" cy="287925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63435F3A-CE3C-4372-AF6D-D929162E4A12}"/>
                </a:ext>
              </a:extLst>
            </p:cNvPr>
            <p:cNvSpPr txBox="1"/>
            <p:nvPr/>
          </p:nvSpPr>
          <p:spPr>
            <a:xfrm>
              <a:off x="1283900" y="419918"/>
              <a:ext cx="3607696" cy="519486"/>
            </a:xfrm>
            <a:prstGeom prst="rect">
              <a:avLst/>
            </a:prstGeom>
            <a:noFill/>
          </p:spPr>
          <p:txBody>
            <a:bodyPr wrap="square" lIns="87741" tIns="43871" rIns="87741" bIns="43871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solidFill>
                    <a:schemeClr val="tx2"/>
                  </a:solidFill>
                  <a:latin typeface="思源黑体 CN Bold" pitchFamily="34" charset="-122"/>
                  <a:ea typeface="思源黑体 CN Bold" pitchFamily="34" charset="-122"/>
                </a:defRPr>
              </a:lvl1pPr>
            </a:lstStyle>
            <a:p>
              <a:pPr algn="l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800" dirty="0"/>
                <a:t>系統狀態能見度</a:t>
              </a:r>
              <a:endPara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970EC2F-D62D-4E8B-942E-E1DADF57D979}"/>
              </a:ext>
            </a:extLst>
          </p:cNvPr>
          <p:cNvSpPr txBox="1"/>
          <p:nvPr/>
        </p:nvSpPr>
        <p:spPr>
          <a:xfrm>
            <a:off x="936663" y="1536174"/>
            <a:ext cx="890500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r>
              <a:rPr lang="zh-TW" altLang="en-US" sz="2000" dirty="0" smtClean="0"/>
              <a:t>有時候</a:t>
            </a:r>
            <a:r>
              <a:rPr lang="zh-TW" altLang="en-US" sz="2000" dirty="0"/>
              <a:t>點選按鈕時並不是特別的</a:t>
            </a:r>
            <a:r>
              <a:rPr lang="zh-TW" altLang="en-US" sz="2000" dirty="0" smtClean="0"/>
              <a:t>明顯及沒有進行碰到按鈕時的視覺回饋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方式：</a:t>
            </a:r>
            <a:r>
              <a:rPr lang="zh-TW" altLang="en-US" sz="2000" dirty="0" smtClean="0"/>
              <a:t>當</a:t>
            </a:r>
            <a:r>
              <a:rPr lang="zh-TW" altLang="en-US" sz="2000" dirty="0"/>
              <a:t>滑鼠觸碰到按鈕或圖片時，</a:t>
            </a:r>
            <a:r>
              <a:rPr lang="zh-TW" altLang="en-US" sz="2000" dirty="0" smtClean="0"/>
              <a:t>能夠</a:t>
            </a:r>
            <a:r>
              <a:rPr lang="zh-TW" altLang="en-US" sz="2000" dirty="0"/>
              <a:t>進行</a:t>
            </a:r>
            <a:r>
              <a:rPr lang="en-US" altLang="zh-TW" sz="2000" dirty="0" err="1" smtClean="0"/>
              <a:t>Havor</a:t>
            </a:r>
            <a:r>
              <a:rPr lang="zh-TW" altLang="en-US" sz="2000" dirty="0" smtClean="0"/>
              <a:t>的發生。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93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A6519C1-592C-4F41-8FF6-5B21345A0303}"/>
              </a:ext>
            </a:extLst>
          </p:cNvPr>
          <p:cNvGrpSpPr/>
          <p:nvPr/>
        </p:nvGrpSpPr>
        <p:grpSpPr>
          <a:xfrm>
            <a:off x="670943" y="419918"/>
            <a:ext cx="4220653" cy="519486"/>
            <a:chOff x="670943" y="419918"/>
            <a:chExt cx="4220653" cy="519486"/>
          </a:xfrm>
        </p:grpSpPr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EDD638DD-2B45-488B-B26D-B153EBD1D6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826" y="539879"/>
              <a:ext cx="334159" cy="287925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63435F3A-CE3C-4372-AF6D-D929162E4A12}"/>
                </a:ext>
              </a:extLst>
            </p:cNvPr>
            <p:cNvSpPr txBox="1"/>
            <p:nvPr/>
          </p:nvSpPr>
          <p:spPr>
            <a:xfrm>
              <a:off x="1283900" y="419918"/>
              <a:ext cx="3607696" cy="519486"/>
            </a:xfrm>
            <a:prstGeom prst="rect">
              <a:avLst/>
            </a:prstGeom>
            <a:noFill/>
          </p:spPr>
          <p:txBody>
            <a:bodyPr wrap="square" lIns="87741" tIns="43871" rIns="87741" bIns="43871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solidFill>
                    <a:schemeClr val="tx2"/>
                  </a:solidFill>
                  <a:latin typeface="思源黑体 CN Bold" pitchFamily="34" charset="-122"/>
                  <a:ea typeface="思源黑体 CN Bold" pitchFamily="34" charset="-122"/>
                </a:defRPr>
              </a:lvl1pPr>
            </a:lstStyle>
            <a:p>
              <a:pPr algn="l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800" dirty="0"/>
                <a:t>一致性與標準性</a:t>
              </a:r>
              <a:endPara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970EC2F-D62D-4E8B-942E-E1DADF57D979}"/>
              </a:ext>
            </a:extLst>
          </p:cNvPr>
          <p:cNvSpPr txBox="1"/>
          <p:nvPr/>
        </p:nvSpPr>
        <p:spPr>
          <a:xfrm>
            <a:off x="887848" y="1547187"/>
            <a:ext cx="113287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sz="2000" b="1" dirty="0" smtClean="0"/>
              <a:t>： </a:t>
            </a:r>
            <a:r>
              <a:rPr lang="zh-TW" altLang="en-US" sz="2000" dirty="0" smtClean="0"/>
              <a:t>不同</a:t>
            </a:r>
            <a:r>
              <a:rPr lang="zh-TW" altLang="en-US" sz="2000" dirty="0"/>
              <a:t>分頁中背景顏色、圖示按鈕大小及位置、 文字大小及字體皆有</a:t>
            </a:r>
            <a:r>
              <a:rPr lang="zh-TW" altLang="en-US" sz="2000" dirty="0" smtClean="0"/>
              <a:t>差異，導致使用者觀感不</a:t>
            </a:r>
            <a:endParaRPr lang="en-US" altLang="zh-TW" sz="2000" dirty="0" smtClean="0"/>
          </a:p>
          <a:p>
            <a:pPr>
              <a:buSzPct val="100000"/>
            </a:pPr>
            <a:r>
              <a:rPr lang="zh-TW" altLang="en-US" sz="2000" dirty="0" smtClean="0"/>
              <a:t>              佳，容易在使用上感到不適或是誤解。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/>
          </a:p>
          <a:p>
            <a:pP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r>
              <a:rPr lang="zh-TW" altLang="en-US" sz="2000" dirty="0" smtClean="0"/>
              <a:t>使用統一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Header</a:t>
            </a:r>
            <a:r>
              <a:rPr lang="zh-TW" altLang="en-US" sz="2000" dirty="0" smtClean="0"/>
              <a:t>及限定</a:t>
            </a:r>
            <a:r>
              <a:rPr lang="en-US" altLang="zh-TW" sz="2000" dirty="0" smtClean="0"/>
              <a:t>2~3</a:t>
            </a:r>
            <a:r>
              <a:rPr lang="zh-TW" altLang="en-US" sz="2000" dirty="0" smtClean="0"/>
              <a:t>種顏色</a:t>
            </a:r>
            <a:r>
              <a:rPr lang="zh-TW" altLang="en-US" sz="2000" dirty="0"/>
              <a:t>及</a:t>
            </a:r>
            <a:r>
              <a:rPr lang="zh-TW" altLang="en-US" sz="2000" dirty="0" smtClean="0"/>
              <a:t>字體，再根據重要程度分配。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350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A6519C1-592C-4F41-8FF6-5B21345A0303}"/>
              </a:ext>
            </a:extLst>
          </p:cNvPr>
          <p:cNvGrpSpPr/>
          <p:nvPr/>
        </p:nvGrpSpPr>
        <p:grpSpPr>
          <a:xfrm>
            <a:off x="670943" y="419918"/>
            <a:ext cx="4220653" cy="519486"/>
            <a:chOff x="670943" y="419918"/>
            <a:chExt cx="4220653" cy="519486"/>
          </a:xfrm>
        </p:grpSpPr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EDD638DD-2B45-488B-B26D-B153EBD1D6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826" y="539879"/>
              <a:ext cx="334159" cy="287925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63435F3A-CE3C-4372-AF6D-D929162E4A12}"/>
                </a:ext>
              </a:extLst>
            </p:cNvPr>
            <p:cNvSpPr txBox="1"/>
            <p:nvPr/>
          </p:nvSpPr>
          <p:spPr>
            <a:xfrm>
              <a:off x="1283900" y="419918"/>
              <a:ext cx="3607696" cy="519486"/>
            </a:xfrm>
            <a:prstGeom prst="rect">
              <a:avLst/>
            </a:prstGeom>
            <a:noFill/>
          </p:spPr>
          <p:txBody>
            <a:bodyPr wrap="square" lIns="87741" tIns="43871" rIns="87741" bIns="43871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solidFill>
                    <a:schemeClr val="tx2"/>
                  </a:solidFill>
                  <a:latin typeface="思源黑体 CN Bold" pitchFamily="34" charset="-122"/>
                  <a:ea typeface="思源黑体 CN Bold" pitchFamily="34" charset="-122"/>
                </a:defRPr>
              </a:lvl1pPr>
            </a:lstStyle>
            <a:p>
              <a:pPr algn="l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800" dirty="0"/>
                <a:t>預防錯誤</a:t>
              </a:r>
              <a:endPara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970EC2F-D62D-4E8B-942E-E1DADF57D979}"/>
              </a:ext>
            </a:extLst>
          </p:cNvPr>
          <p:cNvSpPr txBox="1"/>
          <p:nvPr/>
        </p:nvSpPr>
        <p:spPr>
          <a:xfrm>
            <a:off x="887848" y="1547187"/>
            <a:ext cx="91614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 smtClean="0"/>
              <a:t>使用者在輸入錯誤的蛋糕數量的時候，沒有跳出說明文字。</a:t>
            </a:r>
            <a:endParaRPr lang="en-US" altLang="zh-TW" sz="2000" b="1" dirty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/>
          </a:p>
          <a:p>
            <a:pP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 smtClean="0"/>
              <a:t>當使用者輸入錯誤數量時，會跳出錯誤說明，及要求輸入正確的數量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03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A6519C1-592C-4F41-8FF6-5B21345A0303}"/>
              </a:ext>
            </a:extLst>
          </p:cNvPr>
          <p:cNvGrpSpPr/>
          <p:nvPr/>
        </p:nvGrpSpPr>
        <p:grpSpPr>
          <a:xfrm>
            <a:off x="670943" y="419918"/>
            <a:ext cx="4220653" cy="519486"/>
            <a:chOff x="670943" y="419918"/>
            <a:chExt cx="4220653" cy="519486"/>
          </a:xfrm>
        </p:grpSpPr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EDD638DD-2B45-488B-B26D-B153EBD1D6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826" y="539879"/>
              <a:ext cx="334159" cy="287925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63435F3A-CE3C-4372-AF6D-D929162E4A12}"/>
                </a:ext>
              </a:extLst>
            </p:cNvPr>
            <p:cNvSpPr txBox="1"/>
            <p:nvPr/>
          </p:nvSpPr>
          <p:spPr>
            <a:xfrm>
              <a:off x="1283900" y="419918"/>
              <a:ext cx="3607696" cy="519486"/>
            </a:xfrm>
            <a:prstGeom prst="rect">
              <a:avLst/>
            </a:prstGeom>
            <a:noFill/>
          </p:spPr>
          <p:txBody>
            <a:bodyPr wrap="square" lIns="87741" tIns="43871" rIns="87741" bIns="43871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solidFill>
                    <a:schemeClr val="tx2"/>
                  </a:solidFill>
                  <a:latin typeface="思源黑体 CN Bold" pitchFamily="34" charset="-122"/>
                  <a:ea typeface="思源黑体 CN Bold" pitchFamily="34" charset="-122"/>
                </a:defRPr>
              </a:lvl1pPr>
            </a:lstStyle>
            <a:p>
              <a:pPr algn="l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800" dirty="0"/>
                <a:t>彈性與使用效率</a:t>
              </a:r>
              <a:endPara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970EC2F-D62D-4E8B-942E-E1DADF57D979}"/>
              </a:ext>
            </a:extLst>
          </p:cNvPr>
          <p:cNvSpPr txBox="1"/>
          <p:nvPr/>
        </p:nvSpPr>
        <p:spPr>
          <a:xfrm>
            <a:off x="887848" y="1547187"/>
            <a:ext cx="1070036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/>
              <a:t>瀏覽頁面時</a:t>
            </a:r>
            <a:r>
              <a:rPr lang="zh-TW" altLang="en-US" sz="2000" dirty="0" smtClean="0"/>
              <a:t>，操作系統都在網頁最上方，在使用上會導致需要切換介面都要拉到最上方</a:t>
            </a:r>
            <a:endParaRPr lang="en-US" altLang="zh-TW" sz="2000" b="1" dirty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 smtClean="0"/>
          </a:p>
          <a:p>
            <a:pPr>
              <a:buSzPct val="100000"/>
            </a:pPr>
            <a:endParaRPr lang="en-US" altLang="zh-TW" sz="2000" b="1" dirty="0"/>
          </a:p>
          <a:p>
            <a:pPr>
              <a:buSzPct val="100000"/>
            </a:pP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00000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000" dirty="0" smtClean="0"/>
              <a:t>使最上方是使用浮動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，讓使用者可以隨時都可以使用操作介面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0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9A6519C1-592C-4F41-8FF6-5B21345A0303}"/>
              </a:ext>
            </a:extLst>
          </p:cNvPr>
          <p:cNvGrpSpPr/>
          <p:nvPr/>
        </p:nvGrpSpPr>
        <p:grpSpPr>
          <a:xfrm>
            <a:off x="670943" y="419918"/>
            <a:ext cx="7576241" cy="519486"/>
            <a:chOff x="670943" y="419918"/>
            <a:chExt cx="7576241" cy="519486"/>
          </a:xfrm>
        </p:grpSpPr>
        <p:sp>
          <p:nvSpPr>
            <p:cNvPr id="29" name="KSO_Shape">
              <a:extLst>
                <a:ext uri="{FF2B5EF4-FFF2-40B4-BE49-F238E27FC236}">
                  <a16:creationId xmlns:a16="http://schemas.microsoft.com/office/drawing/2014/main" id="{EDD638DD-2B45-488B-B26D-B153EBD1D65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826" y="539879"/>
              <a:ext cx="334159" cy="287925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  <p:sp>
          <p:nvSpPr>
            <p:cNvPr id="30" name="文本框 2">
              <a:extLst>
                <a:ext uri="{FF2B5EF4-FFF2-40B4-BE49-F238E27FC236}">
                  <a16:creationId xmlns:a16="http://schemas.microsoft.com/office/drawing/2014/main" id="{63435F3A-CE3C-4372-AF6D-D929162E4A12}"/>
                </a:ext>
              </a:extLst>
            </p:cNvPr>
            <p:cNvSpPr txBox="1"/>
            <p:nvPr/>
          </p:nvSpPr>
          <p:spPr>
            <a:xfrm>
              <a:off x="1283899" y="419918"/>
              <a:ext cx="6963285" cy="519486"/>
            </a:xfrm>
            <a:prstGeom prst="rect">
              <a:avLst/>
            </a:prstGeom>
            <a:noFill/>
          </p:spPr>
          <p:txBody>
            <a:bodyPr wrap="square" lIns="87741" tIns="43871" rIns="87741" bIns="43871" rtlCol="0">
              <a:spAutoFit/>
            </a:bodyPr>
            <a:lstStyle>
              <a:defPPr>
                <a:defRPr lang="zh-CN"/>
              </a:defPPr>
              <a:lvl1pPr algn="ctr">
                <a:defRPr sz="2400" spc="300">
                  <a:solidFill>
                    <a:schemeClr val="tx2"/>
                  </a:solidFill>
                  <a:latin typeface="思源黑体 CN Bold" pitchFamily="34" charset="-122"/>
                  <a:ea typeface="思源黑体 CN Bold" pitchFamily="34" charset="-122"/>
                </a:defRPr>
              </a:lvl1pPr>
            </a:lstStyle>
            <a:p>
              <a:pPr algn="l" defTabSz="91412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800" dirty="0"/>
                <a:t>協助使用者辨識、偵錯並從錯誤中恢復 </a:t>
              </a:r>
              <a:endPara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ource Han Serif SC" panose="02020400000000000000" pitchFamily="18" charset="-122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970EC2F-D62D-4E8B-942E-E1DADF57D979}"/>
              </a:ext>
            </a:extLst>
          </p:cNvPr>
          <p:cNvSpPr txBox="1"/>
          <p:nvPr/>
        </p:nvSpPr>
        <p:spPr>
          <a:xfrm>
            <a:off x="1221956" y="2602264"/>
            <a:ext cx="99309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SzPct val="100000"/>
            </a:pPr>
            <a:r>
              <a:rPr lang="zh-TW" altLang="en-US" sz="2000" dirty="0" smtClean="0"/>
              <a:t>在購</a:t>
            </a:r>
            <a:r>
              <a:rPr lang="zh-TW" altLang="en-US" sz="2000" dirty="0"/>
              <a:t>買</a:t>
            </a:r>
            <a:r>
              <a:rPr lang="zh-TW" altLang="en-US" sz="2000" dirty="0" smtClean="0"/>
              <a:t>階段當輸入資料都打</a:t>
            </a:r>
            <a:r>
              <a:rPr lang="zh-TW" altLang="en-US" sz="2000" dirty="0"/>
              <a:t>好，按下按鈕已經要儲值的時候</a:t>
            </a:r>
            <a:r>
              <a:rPr lang="zh-TW" altLang="en-US" sz="2000" dirty="0" smtClean="0"/>
              <a:t>，</a:t>
            </a:r>
            <a:endParaRPr lang="en-US" altLang="zh-TW" sz="2000" dirty="0" smtClean="0"/>
          </a:p>
          <a:p>
            <a:pPr>
              <a:buSzPct val="100000"/>
            </a:pPr>
            <a:r>
              <a:rPr lang="zh-TW" altLang="en-US" sz="2000" dirty="0" smtClean="0"/>
              <a:t>會跳出一個</a:t>
            </a:r>
            <a:r>
              <a:rPr lang="zh-TW" altLang="en-US" sz="2000" dirty="0"/>
              <a:t>小視窗</a:t>
            </a:r>
            <a:r>
              <a:rPr lang="zh-TW" altLang="en-US" sz="2000" dirty="0" smtClean="0"/>
              <a:t>顯示購</a:t>
            </a:r>
            <a:r>
              <a:rPr lang="zh-TW" altLang="en-US" sz="2000" dirty="0"/>
              <a:t>買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數量</a:t>
            </a:r>
            <a:r>
              <a:rPr lang="zh-TW" altLang="en-US" sz="2000" dirty="0" smtClean="0"/>
              <a:t>以及確認使用者購買意願，</a:t>
            </a:r>
            <a:endParaRPr lang="en-US" altLang="zh-TW" sz="2000" dirty="0" smtClean="0"/>
          </a:p>
          <a:p>
            <a:pPr>
              <a:buSzPct val="100000"/>
            </a:pPr>
            <a:r>
              <a:rPr lang="zh-TW" altLang="en-US" sz="2000" dirty="0" smtClean="0"/>
              <a:t>讓購買者可以確認資料是否正確及可以</a:t>
            </a:r>
            <a:r>
              <a:rPr lang="zh-TW" altLang="en-US" sz="2000" dirty="0"/>
              <a:t>有機會重新檢視自己是否真的</a:t>
            </a:r>
            <a:r>
              <a:rPr lang="zh-TW" altLang="en-US" sz="2000" dirty="0" smtClean="0"/>
              <a:t>想真的想購買。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15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5-0309-2欧美英伦风工作汇报PPT模板"/>
</p:tagLst>
</file>

<file path=ppt/theme/theme1.xml><?xml version="1.0" encoding="utf-8"?>
<a:theme xmlns:a="http://schemas.openxmlformats.org/drawingml/2006/main" name="AAAAAAAAAAAAAAAAAAAAAAAAAAA">
  <a:themeElements>
    <a:clrScheme name="自定义 7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0F1B"/>
      </a:accent1>
      <a:accent2>
        <a:srgbClr val="0C3273"/>
      </a:accent2>
      <a:accent3>
        <a:srgbClr val="D30F1B"/>
      </a:accent3>
      <a:accent4>
        <a:srgbClr val="0C3273"/>
      </a:accent4>
      <a:accent5>
        <a:srgbClr val="D30F1B"/>
      </a:accent5>
      <a:accent6>
        <a:srgbClr val="0C3273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279</Words>
  <Application>Microsoft Office PowerPoint</Application>
  <PresentationFormat>寬螢幕</PresentationFormat>
  <Paragraphs>49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微软雅黑</vt:lpstr>
      <vt:lpstr>Source Han Serif SC</vt:lpstr>
      <vt:lpstr>思源黑体 CN Bold</vt:lpstr>
      <vt:lpstr>微軟正黑體</vt:lpstr>
      <vt:lpstr>新細明體</vt:lpstr>
      <vt:lpstr>Arial</vt:lpstr>
      <vt:lpstr>AAAAAAAAAAAAAAAAAAAAAAAAAAA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User</cp:lastModifiedBy>
  <cp:revision>53</cp:revision>
  <dcterms:created xsi:type="dcterms:W3CDTF">2019-03-09T02:26:14Z</dcterms:created>
  <dcterms:modified xsi:type="dcterms:W3CDTF">2020-05-29T14:49:02Z</dcterms:modified>
</cp:coreProperties>
</file>