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8719" r:id="rId2"/>
    <p:sldId id="2007577437" r:id="rId3"/>
    <p:sldId id="2007577438" r:id="rId4"/>
    <p:sldId id="2007577452" r:id="rId5"/>
    <p:sldId id="2007577453" r:id="rId6"/>
    <p:sldId id="2007577456" r:id="rId7"/>
    <p:sldId id="2007577455"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273"/>
    <a:srgbClr val="C0504D"/>
    <a:srgbClr val="D30F1B"/>
    <a:srgbClr val="F6E1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81" d="100"/>
          <a:sy n="81" d="100"/>
        </p:scale>
        <p:origin x="706" y="58"/>
      </p:cViewPr>
      <p:guideLst>
        <p:guide orient="horz" pos="2160"/>
        <p:guide pos="381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B3913-C932-4079-999E-C1EC6324BAF9}" type="datetimeFigureOut">
              <a:rPr lang="zh-CN" altLang="en-US" smtClean="0"/>
              <a:t>2020/5/30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933AA-3281-47CC-9297-FD3860BDBF8C}" type="slidenum">
              <a:rPr lang="zh-CN" altLang="en-US" smtClean="0"/>
              <a:t>‹#›</a:t>
            </a:fld>
            <a:endParaRPr lang="zh-CN" altLang="en-US"/>
          </a:p>
        </p:txBody>
      </p:sp>
    </p:spTree>
    <p:extLst>
      <p:ext uri="{BB962C8B-B14F-4D97-AF65-F5344CB8AC3E}">
        <p14:creationId xmlns:p14="http://schemas.microsoft.com/office/powerpoint/2010/main" val="172031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2A6779-9D05-48A1-9922-D938643F23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363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2</a:t>
            </a:fld>
            <a:endParaRPr lang="zh-CN" altLang="en-US"/>
          </a:p>
        </p:txBody>
      </p:sp>
    </p:spTree>
    <p:extLst>
      <p:ext uri="{BB962C8B-B14F-4D97-AF65-F5344CB8AC3E}">
        <p14:creationId xmlns:p14="http://schemas.microsoft.com/office/powerpoint/2010/main" val="95572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3</a:t>
            </a:fld>
            <a:endParaRPr lang="zh-CN" altLang="en-US"/>
          </a:p>
        </p:txBody>
      </p:sp>
    </p:spTree>
    <p:extLst>
      <p:ext uri="{BB962C8B-B14F-4D97-AF65-F5344CB8AC3E}">
        <p14:creationId xmlns:p14="http://schemas.microsoft.com/office/powerpoint/2010/main" val="206942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4</a:t>
            </a:fld>
            <a:endParaRPr lang="zh-CN" altLang="en-US"/>
          </a:p>
        </p:txBody>
      </p:sp>
    </p:spTree>
    <p:extLst>
      <p:ext uri="{BB962C8B-B14F-4D97-AF65-F5344CB8AC3E}">
        <p14:creationId xmlns:p14="http://schemas.microsoft.com/office/powerpoint/2010/main" val="422449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5</a:t>
            </a:fld>
            <a:endParaRPr lang="zh-CN" altLang="en-US"/>
          </a:p>
        </p:txBody>
      </p:sp>
    </p:spTree>
    <p:extLst>
      <p:ext uri="{BB962C8B-B14F-4D97-AF65-F5344CB8AC3E}">
        <p14:creationId xmlns:p14="http://schemas.microsoft.com/office/powerpoint/2010/main" val="84827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7</a:t>
            </a:fld>
            <a:endParaRPr lang="zh-CN" altLang="en-US"/>
          </a:p>
        </p:txBody>
      </p:sp>
    </p:spTree>
    <p:extLst>
      <p:ext uri="{BB962C8B-B14F-4D97-AF65-F5344CB8AC3E}">
        <p14:creationId xmlns:p14="http://schemas.microsoft.com/office/powerpoint/2010/main" val="230368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3FDEB-A7C6-4DC1-B676-07FF89C74E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42A6CF-363C-4554-8996-863F485AF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CD703E-1357-4B10-8B08-F0C1B21BE0C4}"/>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5" name="页脚占位符 4">
            <a:extLst>
              <a:ext uri="{FF2B5EF4-FFF2-40B4-BE49-F238E27FC236}">
                <a16:creationId xmlns:a16="http://schemas.microsoft.com/office/drawing/2014/main" id="{D84F556C-637C-404E-A32A-A7EA59EC64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A8B9CE-71A9-4533-929C-C07066D44553}"/>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0729430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1CE3E-1FDB-4800-8D5B-EF550B33BF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470C5B-3BF6-4974-BADA-285A25F8AE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10A38-FAD3-4902-8370-2BCA55ACDBE4}"/>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5" name="页脚占位符 4">
            <a:extLst>
              <a:ext uri="{FF2B5EF4-FFF2-40B4-BE49-F238E27FC236}">
                <a16:creationId xmlns:a16="http://schemas.microsoft.com/office/drawing/2014/main" id="{838EAB83-8268-4829-B19D-33A03F87E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52713-0BA0-4A24-989E-6EF4D35630F5}"/>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09330741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4D7020-9D81-498B-8B19-27516A4B85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AD1807-1AB6-46CA-8550-A6E3CEE312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4C751D-EE52-434E-ABBD-083956517C4E}"/>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5" name="页脚占位符 4">
            <a:extLst>
              <a:ext uri="{FF2B5EF4-FFF2-40B4-BE49-F238E27FC236}">
                <a16:creationId xmlns:a16="http://schemas.microsoft.com/office/drawing/2014/main" id="{66C8AE57-7374-4BE4-A190-2AE351B268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6A001-12DC-45ED-8D0A-C71579F90FB7}"/>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633739629"/>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bg>
      <p:bgPr>
        <a:solidFill>
          <a:srgbClr val="F6E1C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FF9035-E116-42E4-92D0-EBF96620DBC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5977130" y="643127"/>
            <a:ext cx="237743" cy="12192000"/>
          </a:xfrm>
          <a:prstGeom prst="rect">
            <a:avLst/>
          </a:prstGeom>
        </p:spPr>
      </p:pic>
    </p:spTree>
    <p:extLst>
      <p:ext uri="{BB962C8B-B14F-4D97-AF65-F5344CB8AC3E}">
        <p14:creationId xmlns:p14="http://schemas.microsoft.com/office/powerpoint/2010/main" val="152504306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01">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29849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文本框 6"/>
          <p:cNvSpPr txBox="1"/>
          <p:nvPr userDrawn="1"/>
        </p:nvSpPr>
        <p:spPr>
          <a:xfrm>
            <a:off x="4318000" y="2971801"/>
            <a:ext cx="3556000" cy="230832"/>
          </a:xfrm>
          <a:prstGeom prst="rect">
            <a:avLst/>
          </a:prstGeom>
          <a:noFill/>
        </p:spPr>
        <p:txBody>
          <a:bodyPr wrap="square" rtlCol="0">
            <a:spAutoFit/>
          </a:bodyPr>
          <a:lstStyle/>
          <a:p>
            <a:r>
              <a:rPr lang="zh-CN" altLang="en-US" sz="300" dirty="0">
                <a:solidFill>
                  <a:schemeClr val="bg1"/>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solidFill>
                <a:latin typeface="微软雅黑" panose="020B0503020204020204" charset="-122"/>
                <a:ea typeface="微软雅黑" panose="020B0503020204020204" charset="-122"/>
                <a:sym typeface="+mn-ea"/>
              </a:rPr>
              <a:t>PPT</a:t>
            </a:r>
            <a:r>
              <a:rPr lang="zh-CN" altLang="en-US" sz="300" dirty="0">
                <a:solidFill>
                  <a:schemeClr val="bg1"/>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charset="-122"/>
                <a:ea typeface="微软雅黑" panose="020B0503020204020204" charset="-122"/>
                <a:sym typeface="+mn-ea"/>
              </a:rPr>
              <a:t>ibaotu.com</a:t>
            </a:r>
          </a:p>
        </p:txBody>
      </p:sp>
    </p:spTree>
    <p:extLst>
      <p:ext uri="{BB962C8B-B14F-4D97-AF65-F5344CB8AC3E}">
        <p14:creationId xmlns:p14="http://schemas.microsoft.com/office/powerpoint/2010/main" val="490387312"/>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002946"/>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3973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31" name="郑少PPT" hidden="1">
            <a:extLst>
              <a:ext uri="{FF2B5EF4-FFF2-40B4-BE49-F238E27FC236}">
                <a16:creationId xmlns:a16="http://schemas.microsoft.com/office/drawing/2014/main" id="{752417E2-C8EC-4315-8CAD-DAF6ECC3B0AC}"/>
              </a:ext>
            </a:extLst>
          </p:cNvPr>
          <p:cNvSpPr txBox="1"/>
          <p:nvPr userDrawn="1"/>
        </p:nvSpPr>
        <p:spPr>
          <a:xfrm>
            <a:off x="5586086" y="3244333"/>
            <a:ext cx="1019831" cy="369332"/>
          </a:xfrm>
          <a:prstGeom prst="rect">
            <a:avLst/>
          </a:prstGeom>
          <a:noFill/>
        </p:spPr>
        <p:txBody>
          <a:bodyPr wrap="none" rtlCol="0">
            <a:spAutoFit/>
          </a:bodyPr>
          <a:lstStyle/>
          <a:p>
            <a:pPr algn="ctr"/>
            <a:r>
              <a:rPr lang="zh-CN" altLang="en-US" sz="1800" dirty="0">
                <a:solidFill>
                  <a:srgbClr val="FFFFFF"/>
                </a:solidFill>
              </a:rPr>
              <a:t>郑少</a:t>
            </a:r>
            <a:r>
              <a:rPr lang="en-US" altLang="zh-CN" sz="1800" dirty="0">
                <a:solidFill>
                  <a:srgbClr val="FFFFFF"/>
                </a:solidFill>
              </a:rPr>
              <a:t>PPT</a:t>
            </a:r>
            <a:endParaRPr lang="en-US" sz="1800" dirty="0">
              <a:solidFill>
                <a:srgbClr val="FFFFFF"/>
              </a:solidFill>
            </a:endParaRPr>
          </a:p>
        </p:txBody>
      </p:sp>
    </p:spTree>
    <p:extLst>
      <p:ext uri="{BB962C8B-B14F-4D97-AF65-F5344CB8AC3E}">
        <p14:creationId xmlns:p14="http://schemas.microsoft.com/office/powerpoint/2010/main" val="291856535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0C277-CB22-4D36-A486-A1933B6872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3F6908-2C3E-4443-B2B0-4D61082D1C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7DFD02-76CF-453D-88BB-5DF649904BF2}"/>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5" name="页脚占位符 4">
            <a:extLst>
              <a:ext uri="{FF2B5EF4-FFF2-40B4-BE49-F238E27FC236}">
                <a16:creationId xmlns:a16="http://schemas.microsoft.com/office/drawing/2014/main" id="{72C9E3D7-518F-4687-BCD6-873227CC5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16223C-7784-42C6-8E61-00B0908D03C1}"/>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06499504"/>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08926-13C4-46B7-9CE4-5A160B7E28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9121DE-CD1F-4D1A-B9AB-1C024E7D2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482B35-DC5B-437E-953D-627A10BEFEB5}"/>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5" name="页脚占位符 4">
            <a:extLst>
              <a:ext uri="{FF2B5EF4-FFF2-40B4-BE49-F238E27FC236}">
                <a16:creationId xmlns:a16="http://schemas.microsoft.com/office/drawing/2014/main" id="{EF487053-596F-4126-84EB-E47B469B2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6CDC8-929E-4363-B456-3C5B43486FFB}"/>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6187907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D81B-D94D-4736-81F3-9E3A7D2F1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FE520C-6A67-4ED2-9A63-C5EFD6A2CB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4526B1-3DAB-4693-8778-1F9394ED99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A9B122-8121-4A8C-A1D3-5F0AA2FFEA22}"/>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6" name="页脚占位符 5">
            <a:extLst>
              <a:ext uri="{FF2B5EF4-FFF2-40B4-BE49-F238E27FC236}">
                <a16:creationId xmlns:a16="http://schemas.microsoft.com/office/drawing/2014/main" id="{6F783453-7CDD-41E2-B83C-F227D30FFB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0C9B5B-8B44-4781-B20E-C84B4386B1DF}"/>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9427914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C85D-8A94-4EB5-8AEB-C56886D10E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57E49B-CBC5-4B44-AE26-4F8FACF3C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F845F5-CA07-410C-9FE1-37045E4D54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AE6434-EF32-4221-81D2-2F6F9B1B5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B45CEA-D338-4D5F-8FBA-435A3F15F4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AAC69F-51F5-4FF5-BA2F-6C83DE8CE8A7}"/>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8" name="页脚占位符 7">
            <a:extLst>
              <a:ext uri="{FF2B5EF4-FFF2-40B4-BE49-F238E27FC236}">
                <a16:creationId xmlns:a16="http://schemas.microsoft.com/office/drawing/2014/main" id="{65368D5C-FC76-423F-9C60-B6B3709438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AD2708-B3F3-4B82-B868-FB4AB402DBCD}"/>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61026025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CF565-76C8-4659-BDE6-D55C752DB2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539A92-C366-4F7D-A8A6-75BADC2DF372}"/>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4" name="页脚占位符 3">
            <a:extLst>
              <a:ext uri="{FF2B5EF4-FFF2-40B4-BE49-F238E27FC236}">
                <a16:creationId xmlns:a16="http://schemas.microsoft.com/office/drawing/2014/main" id="{29DE8DA6-68B9-4010-A5D6-A6BEB0022C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34B522-1F0A-4020-A9EC-D5FE32572967}"/>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69048052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7227AA-DFAF-478F-86FB-EEAC1A594FEB}"/>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3" name="页脚占位符 2">
            <a:extLst>
              <a:ext uri="{FF2B5EF4-FFF2-40B4-BE49-F238E27FC236}">
                <a16:creationId xmlns:a16="http://schemas.microsoft.com/office/drawing/2014/main" id="{2228DF2D-8EE4-46DC-BD63-F995E90D86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C94C70-11AD-474B-AC8E-088D27E292A8}"/>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80332801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2CA93-0D7F-406A-AAB6-6F75039D62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6A6F29-C195-4378-B0B1-6EED9BF77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29B6B-933E-4044-B5E9-5730BF01C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41AFE3-7E54-4F75-9F9E-F393181698F3}"/>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6" name="页脚占位符 5">
            <a:extLst>
              <a:ext uri="{FF2B5EF4-FFF2-40B4-BE49-F238E27FC236}">
                <a16:creationId xmlns:a16="http://schemas.microsoft.com/office/drawing/2014/main" id="{B904467A-52DB-4DD0-83E8-4DD443036D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646369-8055-4E7E-BA1F-7A5D71F8E7FA}"/>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40253497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9CE46-1C67-42AF-B70D-709310A4A7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D1667B-677B-418B-8328-C2FF86454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809484-226D-4CCA-B774-4BFA81FF9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8AB36E-704A-4BD6-9EEF-5D0BE6BD6096}"/>
              </a:ext>
            </a:extLst>
          </p:cNvPr>
          <p:cNvSpPr>
            <a:spLocks noGrp="1"/>
          </p:cNvSpPr>
          <p:nvPr>
            <p:ph type="dt" sz="half" idx="10"/>
          </p:nvPr>
        </p:nvSpPr>
        <p:spPr/>
        <p:txBody>
          <a:bodyPr/>
          <a:lstStyle/>
          <a:p>
            <a:fld id="{C1FB8A37-FBA6-41CB-96AA-E2A81E77E47E}" type="datetimeFigureOut">
              <a:rPr lang="zh-CN" altLang="en-US" smtClean="0"/>
              <a:t>2020/5/30</a:t>
            </a:fld>
            <a:endParaRPr lang="zh-CN" altLang="en-US"/>
          </a:p>
        </p:txBody>
      </p:sp>
      <p:sp>
        <p:nvSpPr>
          <p:cNvPr id="6" name="页脚占位符 5">
            <a:extLst>
              <a:ext uri="{FF2B5EF4-FFF2-40B4-BE49-F238E27FC236}">
                <a16:creationId xmlns:a16="http://schemas.microsoft.com/office/drawing/2014/main" id="{5BE176E0-8A65-4236-935F-98F00586E6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4E2F20-8E5F-4C4F-94E0-606D87237D11}"/>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46946810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8B1FA2-CAB7-4518-8AF4-FB46A1622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42A42E-8890-44FC-AD91-456684F7D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72DD2B-1756-4522-84B8-D5CF43C4F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8A37-FBA6-41CB-96AA-E2A81E77E47E}" type="datetimeFigureOut">
              <a:rPr lang="zh-CN" altLang="en-US" smtClean="0"/>
              <a:t>2020/5/30</a:t>
            </a:fld>
            <a:endParaRPr lang="zh-CN" altLang="en-US"/>
          </a:p>
        </p:txBody>
      </p:sp>
      <p:sp>
        <p:nvSpPr>
          <p:cNvPr id="5" name="页脚占位符 4">
            <a:extLst>
              <a:ext uri="{FF2B5EF4-FFF2-40B4-BE49-F238E27FC236}">
                <a16:creationId xmlns:a16="http://schemas.microsoft.com/office/drawing/2014/main" id="{9A25620F-9877-4693-9D38-133E919F0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67CA6E-4C0B-4BA4-B7AC-79B9F9661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800973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A83510-157E-4422-B8DB-8E49970F0BE5}"/>
              </a:ext>
            </a:extLst>
          </p:cNvPr>
          <p:cNvGrpSpPr/>
          <p:nvPr/>
        </p:nvGrpSpPr>
        <p:grpSpPr>
          <a:xfrm>
            <a:off x="0" y="-2356"/>
            <a:ext cx="12192002" cy="6860355"/>
            <a:chOff x="0" y="-2356"/>
            <a:chExt cx="12192002" cy="6860355"/>
          </a:xfrm>
        </p:grpSpPr>
        <p:pic>
          <p:nvPicPr>
            <p:cNvPr id="3" name="图片 2">
              <a:extLst>
                <a:ext uri="{FF2B5EF4-FFF2-40B4-BE49-F238E27FC236}">
                  <a16:creationId xmlns:a16="http://schemas.microsoft.com/office/drawing/2014/main" id="{6B8A4ACD-FBCD-43B3-9F0B-A8BE564C2A5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6" name="图片 15">
              <a:extLst>
                <a:ext uri="{FF2B5EF4-FFF2-40B4-BE49-F238E27FC236}">
                  <a16:creationId xmlns:a16="http://schemas.microsoft.com/office/drawing/2014/main" id="{8F928348-D70C-4C62-9CC7-A4584D8938E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7" name="组合 6">
            <a:extLst>
              <a:ext uri="{FF2B5EF4-FFF2-40B4-BE49-F238E27FC236}">
                <a16:creationId xmlns:a16="http://schemas.microsoft.com/office/drawing/2014/main" id="{C4969AD3-9773-4562-B8F4-862DB169E488}"/>
              </a:ext>
            </a:extLst>
          </p:cNvPr>
          <p:cNvGrpSpPr/>
          <p:nvPr/>
        </p:nvGrpSpPr>
        <p:grpSpPr>
          <a:xfrm>
            <a:off x="1718033" y="1712144"/>
            <a:ext cx="8755937" cy="3283698"/>
            <a:chOff x="1718033" y="1712144"/>
            <a:chExt cx="8755937" cy="3283698"/>
          </a:xfrm>
        </p:grpSpPr>
        <p:sp>
          <p:nvSpPr>
            <p:cNvPr id="30" name="文本框 29">
              <a:extLst>
                <a:ext uri="{FF2B5EF4-FFF2-40B4-BE49-F238E27FC236}">
                  <a16:creationId xmlns:a16="http://schemas.microsoft.com/office/drawing/2014/main" id="{FBA17BD9-F841-43D1-BF70-C52A8AD0D4D7}"/>
                </a:ext>
              </a:extLst>
            </p:cNvPr>
            <p:cNvSpPr txBox="1"/>
            <p:nvPr/>
          </p:nvSpPr>
          <p:spPr>
            <a:xfrm>
              <a:off x="3415730" y="3802413"/>
              <a:ext cx="5278170"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106590038</a:t>
              </a:r>
              <a:r>
                <a:rPr kumimoji="0" lang="zh-TW"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陳茗洋</a:t>
              </a:r>
              <a:r>
                <a:rPr lang="en-US" altLang="zh-TW"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	</a:t>
              </a:r>
              <a:r>
                <a:rPr kumimoji="0" lang="en-US" altLang="zh-TW"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107590004</a:t>
              </a:r>
              <a:r>
                <a:rPr kumimoji="0" lang="zh-TW"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張哲瑋</a:t>
              </a:r>
              <a:endParaRPr kumimoji="0" lang="en-US" altLang="zh-TW"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107590039</a:t>
              </a:r>
              <a:r>
                <a:rPr lang="zh-TW" altLang="en-US"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歐陽文立</a:t>
              </a:r>
              <a:r>
                <a:rPr lang="en-US" altLang="zh-TW"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	107590045</a:t>
              </a:r>
              <a:r>
                <a:rPr lang="zh-TW" altLang="en-US"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潘榮祥</a:t>
              </a:r>
              <a:endParaRPr kumimoji="0" lang="zh-CN"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6" name="组合 5">
              <a:extLst>
                <a:ext uri="{FF2B5EF4-FFF2-40B4-BE49-F238E27FC236}">
                  <a16:creationId xmlns:a16="http://schemas.microsoft.com/office/drawing/2014/main" id="{9A14DE78-2E41-4100-95A6-C6ACAB94D80C}"/>
                </a:ext>
              </a:extLst>
            </p:cNvPr>
            <p:cNvGrpSpPr/>
            <p:nvPr/>
          </p:nvGrpSpPr>
          <p:grpSpPr>
            <a:xfrm>
              <a:off x="1718033" y="1712144"/>
              <a:ext cx="8755937" cy="3283698"/>
              <a:chOff x="1994795" y="1712144"/>
              <a:chExt cx="8755937" cy="3283698"/>
            </a:xfrm>
          </p:grpSpPr>
          <p:sp>
            <p:nvSpPr>
              <p:cNvPr id="28" name="任意多边形: 形状 14">
                <a:extLst>
                  <a:ext uri="{FF2B5EF4-FFF2-40B4-BE49-F238E27FC236}">
                    <a16:creationId xmlns:a16="http://schemas.microsoft.com/office/drawing/2014/main" id="{5B2ABA11-3DED-4127-A6A1-4C0C5E9AFBA9}"/>
                  </a:ext>
                </a:extLst>
              </p:cNvPr>
              <p:cNvSpPr/>
              <p:nvPr/>
            </p:nvSpPr>
            <p:spPr>
              <a:xfrm>
                <a:off x="2037806" y="1712144"/>
                <a:ext cx="8712926" cy="3283698"/>
              </a:xfrm>
              <a:custGeom>
                <a:avLst/>
                <a:gdLst>
                  <a:gd name="connsiteX0" fmla="*/ 0 w 6324600"/>
                  <a:gd name="connsiteY0" fmla="*/ 0 h 1714500"/>
                  <a:gd name="connsiteX1" fmla="*/ 2228850 w 6324600"/>
                  <a:gd name="connsiteY1" fmla="*/ 0 h 1714500"/>
                  <a:gd name="connsiteX2" fmla="*/ 2228850 w 6324600"/>
                  <a:gd name="connsiteY2" fmla="*/ 46463 h 1714500"/>
                  <a:gd name="connsiteX3" fmla="*/ 46463 w 6324600"/>
                  <a:gd name="connsiteY3" fmla="*/ 46463 h 1714500"/>
                  <a:gd name="connsiteX4" fmla="*/ 46463 w 6324600"/>
                  <a:gd name="connsiteY4" fmla="*/ 1668037 h 1714500"/>
                  <a:gd name="connsiteX5" fmla="*/ 6278137 w 6324600"/>
                  <a:gd name="connsiteY5" fmla="*/ 1668037 h 1714500"/>
                  <a:gd name="connsiteX6" fmla="*/ 6278137 w 6324600"/>
                  <a:gd name="connsiteY6" fmla="*/ 46463 h 1714500"/>
                  <a:gd name="connsiteX7" fmla="*/ 4095750 w 6324600"/>
                  <a:gd name="connsiteY7" fmla="*/ 46463 h 1714500"/>
                  <a:gd name="connsiteX8" fmla="*/ 4095750 w 6324600"/>
                  <a:gd name="connsiteY8" fmla="*/ 0 h 1714500"/>
                  <a:gd name="connsiteX9" fmla="*/ 6324600 w 6324600"/>
                  <a:gd name="connsiteY9" fmla="*/ 0 h 1714500"/>
                  <a:gd name="connsiteX10" fmla="*/ 6324600 w 6324600"/>
                  <a:gd name="connsiteY10" fmla="*/ 1714500 h 1714500"/>
                  <a:gd name="connsiteX11" fmla="*/ 0 w 6324600"/>
                  <a:gd name="connsiteY11"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4600" h="1714500">
                    <a:moveTo>
                      <a:pt x="0" y="0"/>
                    </a:moveTo>
                    <a:lnTo>
                      <a:pt x="2228850" y="0"/>
                    </a:lnTo>
                    <a:lnTo>
                      <a:pt x="2228850" y="46463"/>
                    </a:lnTo>
                    <a:lnTo>
                      <a:pt x="46463" y="46463"/>
                    </a:lnTo>
                    <a:lnTo>
                      <a:pt x="46463" y="1668037"/>
                    </a:lnTo>
                    <a:lnTo>
                      <a:pt x="6278137" y="1668037"/>
                    </a:lnTo>
                    <a:lnTo>
                      <a:pt x="6278137" y="46463"/>
                    </a:lnTo>
                    <a:lnTo>
                      <a:pt x="4095750" y="46463"/>
                    </a:lnTo>
                    <a:lnTo>
                      <a:pt x="4095750" y="0"/>
                    </a:lnTo>
                    <a:lnTo>
                      <a:pt x="6324600" y="0"/>
                    </a:lnTo>
                    <a:lnTo>
                      <a:pt x="6324600" y="1714500"/>
                    </a:lnTo>
                    <a:lnTo>
                      <a:pt x="0" y="1714500"/>
                    </a:lnTo>
                    <a:close/>
                  </a:path>
                </a:pathLst>
              </a:custGeom>
              <a:solidFill>
                <a:srgbClr val="0C32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Rectangle 7">
                <a:extLst>
                  <a:ext uri="{FF2B5EF4-FFF2-40B4-BE49-F238E27FC236}">
                    <a16:creationId xmlns:a16="http://schemas.microsoft.com/office/drawing/2014/main" id="{3F2752C7-DBC4-4C44-9FA7-8E1C941CF025}"/>
                  </a:ext>
                </a:extLst>
              </p:cNvPr>
              <p:cNvSpPr txBox="1">
                <a:spLocks noChangeArrowheads="1"/>
              </p:cNvSpPr>
              <p:nvPr/>
            </p:nvSpPr>
            <p:spPr>
              <a:xfrm>
                <a:off x="1994795" y="2774768"/>
                <a:ext cx="8712926" cy="9781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nSpc>
                    <a:spcPct val="140000"/>
                  </a:lnSpc>
                  <a:defRPr/>
                </a:pPr>
                <a:r>
                  <a:rPr lang="zh-TW" altLang="en-US"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青青麵包坊 </a:t>
                </a:r>
                <a:r>
                  <a:rPr lang="en-US" altLang="zh-TW"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	</a:t>
                </a:r>
                <a:r>
                  <a:rPr lang="zh-TW" altLang="en-US"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十大易用性</a:t>
                </a:r>
                <a:endParaRPr lang="zh-CN" altLang="zh-CN"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pic>
        <p:nvPicPr>
          <p:cNvPr id="5" name="圖片 4">
            <a:extLst>
              <a:ext uri="{FF2B5EF4-FFF2-40B4-BE49-F238E27FC236}">
                <a16:creationId xmlns:a16="http://schemas.microsoft.com/office/drawing/2014/main" id="{367A2CC7-DA0C-4FD1-9F42-D1F7F6251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142" y="817639"/>
            <a:ext cx="2013716" cy="1789009"/>
          </a:xfrm>
          <a:prstGeom prst="rect">
            <a:avLst/>
          </a:prstGeom>
        </p:spPr>
      </p:pic>
    </p:spTree>
    <p:extLst>
      <p:ext uri="{BB962C8B-B14F-4D97-AF65-F5344CB8AC3E}">
        <p14:creationId xmlns:p14="http://schemas.microsoft.com/office/powerpoint/2010/main" val="405110011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系統狀態能見度</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936663" y="1536174"/>
            <a:ext cx="8905002"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有時候點選按鈕時並不是特別的明顯及沒有進行碰到按鈕時的視覺回饋</a:t>
            </a: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解決方式：</a:t>
            </a:r>
            <a:r>
              <a:rPr lang="zh-TW" altLang="en-US" sz="2000" dirty="0"/>
              <a:t>當滑鼠觸碰到按鈕或圖片時，能夠進行</a:t>
            </a:r>
            <a:r>
              <a:rPr lang="en-US" altLang="zh-TW" sz="2000" dirty="0" err="1"/>
              <a:t>Havor</a:t>
            </a:r>
            <a:r>
              <a:rPr lang="zh-TW" altLang="en-US" sz="2000" dirty="0"/>
              <a:t>的發生。</a:t>
            </a: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25939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一致性與標準性</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11328742"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b="1" dirty="0"/>
              <a:t>： </a:t>
            </a:r>
            <a:r>
              <a:rPr lang="zh-TW" altLang="en-US" sz="2000" dirty="0"/>
              <a:t>不同分頁中背景顏色、圖示按鈕大小及位置、 文字大小及字體皆有差異，導致使用者觀感不</a:t>
            </a:r>
            <a:endParaRPr lang="en-US" altLang="zh-TW" sz="2000" dirty="0"/>
          </a:p>
          <a:p>
            <a:pPr>
              <a:buSzPct val="100000"/>
            </a:pPr>
            <a:r>
              <a:rPr lang="zh-TW" altLang="en-US" sz="2000" dirty="0"/>
              <a:t>              佳，容易在使用上感到不適或是誤解。 </a:t>
            </a: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使用統一</a:t>
            </a:r>
            <a:r>
              <a:rPr lang="en-US" altLang="zh-TW" sz="2000" dirty="0"/>
              <a:t>CSS</a:t>
            </a:r>
            <a:r>
              <a:rPr lang="zh-TW" altLang="en-US" sz="2000" dirty="0"/>
              <a:t>的</a:t>
            </a:r>
            <a:r>
              <a:rPr lang="en-US" altLang="zh-TW" sz="2000" dirty="0"/>
              <a:t>Header</a:t>
            </a:r>
            <a:r>
              <a:rPr lang="zh-TW" altLang="en-US" sz="2000" dirty="0"/>
              <a:t>及限定</a:t>
            </a:r>
            <a:r>
              <a:rPr lang="en-US" altLang="zh-TW" sz="2000" dirty="0"/>
              <a:t>2~3</a:t>
            </a:r>
            <a:r>
              <a:rPr lang="zh-TW" altLang="en-US" sz="2000" dirty="0"/>
              <a:t>種顏色及字體，再根據重要程度分配。</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350055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預防錯誤</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9161482"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使用者在輸入錯誤的蛋糕數量的時候，沒有跳出說明文字。</a:t>
            </a: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當使用者輸入錯誤數量時，會跳出錯誤說明，及要求輸入正確的數量</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5703944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彈性與使用效率</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10700365"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瀏覽頁面時，操作系統都在網頁最上方，在使用上會導致需要切換介面都要拉到最上方</a:t>
            </a: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使最上方是使用浮動的，讓使用者可以隨時都可以使用操作介面</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5202911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a:extLst>
              <a:ext uri="{FF2B5EF4-FFF2-40B4-BE49-F238E27FC236}">
                <a16:creationId xmlns:a16="http://schemas.microsoft.com/office/drawing/2014/main" id="{340C48DD-2B08-4F95-8320-B923DAD399D6}"/>
              </a:ext>
            </a:extLst>
          </p:cNvPr>
          <p:cNvGrpSpPr/>
          <p:nvPr/>
        </p:nvGrpSpPr>
        <p:grpSpPr>
          <a:xfrm>
            <a:off x="670943" y="419918"/>
            <a:ext cx="6861073" cy="519486"/>
            <a:chOff x="670943" y="419918"/>
            <a:chExt cx="4220653" cy="519486"/>
          </a:xfrm>
        </p:grpSpPr>
        <p:sp>
          <p:nvSpPr>
            <p:cNvPr id="3" name="KSO_Shape">
              <a:extLst>
                <a:ext uri="{FF2B5EF4-FFF2-40B4-BE49-F238E27FC236}">
                  <a16:creationId xmlns:a16="http://schemas.microsoft.com/office/drawing/2014/main" id="{1C476181-D54F-4897-BF55-47A23498FF57}"/>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文本框 2">
              <a:extLst>
                <a:ext uri="{FF2B5EF4-FFF2-40B4-BE49-F238E27FC236}">
                  <a16:creationId xmlns:a16="http://schemas.microsoft.com/office/drawing/2014/main" id="{46BB5C7A-4518-4934-9EA4-7D3098910FA7}"/>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使用不同裝置瀏覽跑版</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5" name="文字方塊 4">
            <a:extLst>
              <a:ext uri="{FF2B5EF4-FFF2-40B4-BE49-F238E27FC236}">
                <a16:creationId xmlns:a16="http://schemas.microsoft.com/office/drawing/2014/main" id="{F292914C-B097-49DF-94CF-EEA832984825}"/>
              </a:ext>
            </a:extLst>
          </p:cNvPr>
          <p:cNvSpPr txBox="1"/>
          <p:nvPr/>
        </p:nvSpPr>
        <p:spPr>
          <a:xfrm>
            <a:off x="887848" y="1547187"/>
            <a:ext cx="11078674"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使用不同裝置瀏覽此網頁時，會出現圖片與文字交錯或顯示在錯誤位置</a:t>
            </a: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使用</a:t>
            </a:r>
            <a:r>
              <a:rPr lang="en-US" altLang="zh-TW" sz="2000" dirty="0"/>
              <a:t>RWD</a:t>
            </a:r>
            <a:r>
              <a:rPr lang="zh-TW" altLang="en-US" sz="2000" dirty="0"/>
              <a:t>寫法，對不同裝置的畫面重新設計，讓使用者用任何裝置都能清楚的瀏覽</a:t>
            </a:r>
            <a:endParaRPr lang="en-US" altLang="zh-TW" sz="2000" dirty="0"/>
          </a:p>
        </p:txBody>
      </p:sp>
    </p:spTree>
    <p:extLst>
      <p:ext uri="{BB962C8B-B14F-4D97-AF65-F5344CB8AC3E}">
        <p14:creationId xmlns:p14="http://schemas.microsoft.com/office/powerpoint/2010/main" val="960578776"/>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7576241" cy="519486"/>
            <a:chOff x="670943" y="419918"/>
            <a:chExt cx="7576241"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899" y="419918"/>
              <a:ext cx="6963285"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協助使用者辨識、偵錯並從錯誤中恢復 </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1221956" y="2602264"/>
            <a:ext cx="9930924" cy="1015663"/>
          </a:xfrm>
          <a:prstGeom prst="rect">
            <a:avLst/>
          </a:prstGeom>
          <a:noFill/>
        </p:spPr>
        <p:txBody>
          <a:bodyPr wrap="none" rtlCol="0">
            <a:spAutoFit/>
          </a:bodyPr>
          <a:lstStyle/>
          <a:p>
            <a:pPr>
              <a:buSzPct val="100000"/>
            </a:pPr>
            <a:r>
              <a:rPr lang="zh-TW" altLang="en-US" sz="2000" dirty="0"/>
              <a:t>在購買階段當輸入資料都打好，按下按鈕已經要儲值的時候，</a:t>
            </a:r>
            <a:endParaRPr lang="en-US" altLang="zh-TW" sz="2000" dirty="0"/>
          </a:p>
          <a:p>
            <a:pPr>
              <a:buSzPct val="100000"/>
            </a:pPr>
            <a:r>
              <a:rPr lang="zh-TW" altLang="en-US" sz="2000" dirty="0"/>
              <a:t>會跳出一個小視窗顯示購買的數量以及確認使用者購買意願，</a:t>
            </a:r>
            <a:endParaRPr lang="en-US" altLang="zh-TW" sz="2000" dirty="0"/>
          </a:p>
          <a:p>
            <a:pPr>
              <a:buSzPct val="100000"/>
            </a:pPr>
            <a:r>
              <a:rPr lang="zh-TW" altLang="en-US" sz="2000" dirty="0"/>
              <a:t>讓購買者可以確認資料是否正確及可以有機會重新檢視自己是否真的想真的想購買。</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0159933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0309-2欧美英伦风工作汇报PPT模板"/>
</p:tagLst>
</file>

<file path=ppt/theme/theme1.xml><?xml version="1.0" encoding="utf-8"?>
<a:theme xmlns:a="http://schemas.openxmlformats.org/drawingml/2006/main" name="AAAAAAAAAAAAAAAAAAAAAAAAAAA">
  <a:themeElements>
    <a:clrScheme name="自定义 753">
      <a:dk1>
        <a:sysClr val="windowText" lastClr="000000"/>
      </a:dk1>
      <a:lt1>
        <a:sysClr val="window" lastClr="FFFFFF"/>
      </a:lt1>
      <a:dk2>
        <a:srgbClr val="44546A"/>
      </a:dk2>
      <a:lt2>
        <a:srgbClr val="E7E6E6"/>
      </a:lt2>
      <a:accent1>
        <a:srgbClr val="D30F1B"/>
      </a:accent1>
      <a:accent2>
        <a:srgbClr val="0C3273"/>
      </a:accent2>
      <a:accent3>
        <a:srgbClr val="D30F1B"/>
      </a:accent3>
      <a:accent4>
        <a:srgbClr val="0C3273"/>
      </a:accent4>
      <a:accent5>
        <a:srgbClr val="D30F1B"/>
      </a:accent5>
      <a:accent6>
        <a:srgbClr val="0C3273"/>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345</Words>
  <Application>Microsoft Office PowerPoint</Application>
  <PresentationFormat>寬螢幕</PresentationFormat>
  <Paragraphs>58</Paragraphs>
  <Slides>7</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等线</vt:lpstr>
      <vt:lpstr>等线 Light</vt:lpstr>
      <vt:lpstr>微软雅黑</vt:lpstr>
      <vt:lpstr>思源黑体 CN Bold</vt:lpstr>
      <vt:lpstr>微軟正黑體</vt:lpstr>
      <vt:lpstr>Arial</vt:lpstr>
      <vt:lpstr>AAAAAAAAAAAAAAAAAAAAAAAAAAA</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榮祥 潘</cp:lastModifiedBy>
  <cp:revision>54</cp:revision>
  <dcterms:created xsi:type="dcterms:W3CDTF">2019-03-09T02:26:14Z</dcterms:created>
  <dcterms:modified xsi:type="dcterms:W3CDTF">2020-05-30T12:12:05Z</dcterms:modified>
</cp:coreProperties>
</file>