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06D"/>
    <a:srgbClr val="000000"/>
    <a:srgbClr val="97A9B3"/>
    <a:srgbClr val="AFC9E1"/>
    <a:srgbClr val="00174D"/>
    <a:srgbClr val="56D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2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08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7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50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807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3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8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63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56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22146-F914-41E4-A89C-887F269B3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0A3C63-B8C4-41CA-A51E-4C55B761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43666"/>
            <a:ext cx="6801612" cy="1239894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資工二</a:t>
            </a:r>
            <a:r>
              <a:rPr lang="en-US" altLang="zh-TW" dirty="0"/>
              <a:t>107590045</a:t>
            </a:r>
            <a:r>
              <a:rPr lang="zh-TW" altLang="en-US" dirty="0"/>
              <a:t> 潘榮祥</a:t>
            </a:r>
          </a:p>
        </p:txBody>
      </p:sp>
    </p:spTree>
    <p:extLst>
      <p:ext uri="{BB962C8B-B14F-4D97-AF65-F5344CB8AC3E}">
        <p14:creationId xmlns:p14="http://schemas.microsoft.com/office/powerpoint/2010/main" val="19884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>
            <a:extLst>
              <a:ext uri="{FF2B5EF4-FFF2-40B4-BE49-F238E27FC236}">
                <a16:creationId xmlns:a16="http://schemas.microsoft.com/office/drawing/2014/main" id="{832FB212-C06B-4672-A06C-AD2FB8556E51}"/>
              </a:ext>
            </a:extLst>
          </p:cNvPr>
          <p:cNvGrpSpPr/>
          <p:nvPr/>
        </p:nvGrpSpPr>
        <p:grpSpPr>
          <a:xfrm>
            <a:off x="291364" y="910387"/>
            <a:ext cx="3949873" cy="3610343"/>
            <a:chOff x="76176" y="1287850"/>
            <a:chExt cx="3949873" cy="3610343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0ACFE4A5-E30E-4DE3-9752-14F7F3073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" b="61295"/>
            <a:stretch/>
          </p:blipFill>
          <p:spPr>
            <a:xfrm>
              <a:off x="76176" y="1750539"/>
              <a:ext cx="3949873" cy="3147654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6780EEB9-45DE-4D9C-9740-8EEF87DABB3A}"/>
                </a:ext>
              </a:extLst>
            </p:cNvPr>
            <p:cNvSpPr txBox="1"/>
            <p:nvPr/>
          </p:nvSpPr>
          <p:spPr>
            <a:xfrm>
              <a:off x="1494899" y="1287850"/>
              <a:ext cx="108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1280px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D0294BD-344E-4690-B7A7-78D0C08F06C2}"/>
              </a:ext>
            </a:extLst>
          </p:cNvPr>
          <p:cNvGrpSpPr/>
          <p:nvPr/>
        </p:nvGrpSpPr>
        <p:grpSpPr>
          <a:xfrm>
            <a:off x="594728" y="5711047"/>
            <a:ext cx="11186816" cy="874407"/>
            <a:chOff x="-1342335" y="5674827"/>
            <a:chExt cx="12977264" cy="874407"/>
          </a:xfrm>
        </p:grpSpPr>
        <p:sp>
          <p:nvSpPr>
            <p:cNvPr id="43" name="모서리가 둥근 직사각형 35">
              <a:extLst>
                <a:ext uri="{FF2B5EF4-FFF2-40B4-BE49-F238E27FC236}">
                  <a16:creationId xmlns:a16="http://schemas.microsoft.com/office/drawing/2014/main" id="{86A58BD2-6D01-415E-91B2-AD4A215D60D7}"/>
                </a:ext>
              </a:extLst>
            </p:cNvPr>
            <p:cNvSpPr/>
            <p:nvPr/>
          </p:nvSpPr>
          <p:spPr>
            <a:xfrm>
              <a:off x="-1342335" y="5798708"/>
              <a:ext cx="1922083" cy="32190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目的</a:t>
              </a:r>
              <a:endParaRPr lang="en-US" altLang="ko-KR" sz="14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endParaRPr lang="en-US" altLang="ko-KR" sz="12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D03EB645-55EB-4659-BE43-26E093C29268}"/>
                </a:ext>
              </a:extLst>
            </p:cNvPr>
            <p:cNvSpPr txBox="1"/>
            <p:nvPr/>
          </p:nvSpPr>
          <p:spPr>
            <a:xfrm>
              <a:off x="980862" y="5674827"/>
              <a:ext cx="10654067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在畫面較小的裝置上，導覽列只保留了</a:t>
              </a:r>
              <a:r>
                <a:rPr lang="en-US" altLang="zh-TW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LOGO</a:t>
              </a: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與漢堡選單，較不會讓使用者誤觸且網頁看起來更加簡潔不複雜。</a:t>
              </a:r>
              <a:endParaRPr lang="en-US" altLang="zh-CN" kern="0" dirty="0">
                <a:ln w="41275">
                  <a:noFill/>
                </a:ln>
                <a:solidFill>
                  <a:srgbClr val="13406D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EA7BF1D-A2E5-4DFD-8A94-5E45B2F56151}"/>
              </a:ext>
            </a:extLst>
          </p:cNvPr>
          <p:cNvGrpSpPr/>
          <p:nvPr/>
        </p:nvGrpSpPr>
        <p:grpSpPr>
          <a:xfrm>
            <a:off x="594728" y="5108687"/>
            <a:ext cx="10700135" cy="978690"/>
            <a:chOff x="-5204857" y="314037"/>
            <a:chExt cx="10700135" cy="978690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1919268E-C39C-4262-B29E-A6FA114EC0B9}"/>
                </a:ext>
              </a:extLst>
            </p:cNvPr>
            <p:cNvGrpSpPr/>
            <p:nvPr/>
          </p:nvGrpSpPr>
          <p:grpSpPr>
            <a:xfrm>
              <a:off x="-5204857" y="412668"/>
              <a:ext cx="10700135" cy="880059"/>
              <a:chOff x="304965" y="1392940"/>
              <a:chExt cx="10700135" cy="880059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2FA04C2E-3F26-4D56-8A92-20A1188A8188}"/>
                  </a:ext>
                </a:extLst>
              </p:cNvPr>
              <p:cNvSpPr txBox="1"/>
              <p:nvPr/>
            </p:nvSpPr>
            <p:spPr>
              <a:xfrm>
                <a:off x="7559594" y="1814091"/>
                <a:ext cx="3445506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endParaRPr lang="en-US" altLang="zh-CN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9" name="모서리가 둥근 직사각형 35">
                <a:extLst>
                  <a:ext uri="{FF2B5EF4-FFF2-40B4-BE49-F238E27FC236}">
                    <a16:creationId xmlns:a16="http://schemas.microsoft.com/office/drawing/2014/main" id="{B46835B3-DE25-41AE-96E5-4FCEAEA868DE}"/>
                  </a:ext>
                </a:extLst>
              </p:cNvPr>
              <p:cNvSpPr/>
              <p:nvPr/>
            </p:nvSpPr>
            <p:spPr>
              <a:xfrm>
                <a:off x="304965" y="1392940"/>
                <a:ext cx="1673769" cy="33299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設計</a:t>
                </a:r>
                <a:endParaRPr lang="en-US" altLang="ko-KR" sz="14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C6D59DA0-A25B-48BC-90A5-6DBAE41337F1}"/>
                </a:ext>
              </a:extLst>
            </p:cNvPr>
            <p:cNvSpPr txBox="1"/>
            <p:nvPr/>
          </p:nvSpPr>
          <p:spPr>
            <a:xfrm>
              <a:off x="-3202187" y="314037"/>
              <a:ext cx="6997203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當解析度小於</a:t>
              </a:r>
              <a:r>
                <a:rPr lang="en-US" altLang="zh-CN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1280px</a:t>
              </a:r>
              <a:r>
                <a:rPr lang="zh-CN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時</a:t>
              </a: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，</a:t>
              </a:r>
              <a:r>
                <a:rPr lang="zh-CN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主導列的搜尋與產品類別選單會被隱藏</a:t>
              </a: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。</a:t>
              </a:r>
              <a:endParaRPr lang="en-US" altLang="zh-CN" kern="0" dirty="0">
                <a:ln w="41275">
                  <a:noFill/>
                </a:ln>
                <a:solidFill>
                  <a:srgbClr val="13406D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A524DE4A-AC7B-4BD6-9D90-4F7D98BF4D24}"/>
              </a:ext>
            </a:extLst>
          </p:cNvPr>
          <p:cNvGrpSpPr/>
          <p:nvPr/>
        </p:nvGrpSpPr>
        <p:grpSpPr>
          <a:xfrm>
            <a:off x="9041302" y="33123"/>
            <a:ext cx="2796300" cy="4487607"/>
            <a:chOff x="8619128" y="46317"/>
            <a:chExt cx="3147087" cy="5160059"/>
          </a:xfrm>
        </p:grpSpPr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E4245B71-1F59-44CD-84CC-16E24C0F1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78" b="64341"/>
            <a:stretch/>
          </p:blipFill>
          <p:spPr>
            <a:xfrm>
              <a:off x="8619128" y="479201"/>
              <a:ext cx="3147087" cy="4727175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A30F868-AB2B-4085-8F19-85005C8228D5}"/>
                </a:ext>
              </a:extLst>
            </p:cNvPr>
            <p:cNvSpPr txBox="1"/>
            <p:nvPr/>
          </p:nvSpPr>
          <p:spPr>
            <a:xfrm>
              <a:off x="9651133" y="46317"/>
              <a:ext cx="108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320px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301876FC-BA41-44C5-9A6B-79EBB055F9C7}"/>
              </a:ext>
            </a:extLst>
          </p:cNvPr>
          <p:cNvSpPr/>
          <p:nvPr/>
        </p:nvSpPr>
        <p:spPr>
          <a:xfrm>
            <a:off x="50780" y="331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kern="0" dirty="0">
                <a:ln w="41275">
                  <a:noFill/>
                </a:ln>
                <a:solidFill>
                  <a:schemeClr val="accent3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lang="zh-TW" altLang="en-US" kern="0" dirty="0">
                <a:ln w="41275">
                  <a:noFill/>
                </a:ln>
                <a:solidFill>
                  <a:schemeClr val="accent3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主導列變化</a:t>
            </a:r>
            <a:endParaRPr lang="en-US" altLang="zh-CN" kern="0" dirty="0">
              <a:ln w="41275">
                <a:noFill/>
              </a:ln>
              <a:solidFill>
                <a:schemeClr val="accent3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8" name="圖片 77">
            <a:extLst>
              <a:ext uri="{FF2B5EF4-FFF2-40B4-BE49-F238E27FC236}">
                <a16:creationId xmlns:a16="http://schemas.microsoft.com/office/drawing/2014/main" id="{20D56D1F-DAFE-4F7B-9117-6201291CA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" b="62848"/>
          <a:stretch/>
        </p:blipFill>
        <p:spPr>
          <a:xfrm>
            <a:off x="5116390" y="784768"/>
            <a:ext cx="3049758" cy="3770050"/>
          </a:xfrm>
          <a:prstGeom prst="rect">
            <a:avLst/>
          </a:prstGeom>
        </p:spPr>
      </p:pic>
      <p:sp>
        <p:nvSpPr>
          <p:cNvPr id="79" name="文字方塊 78">
            <a:extLst>
              <a:ext uri="{FF2B5EF4-FFF2-40B4-BE49-F238E27FC236}">
                <a16:creationId xmlns:a16="http://schemas.microsoft.com/office/drawing/2014/main" id="{352E09B5-EF7B-4F6C-B73B-D1A77174C58C}"/>
              </a:ext>
            </a:extLst>
          </p:cNvPr>
          <p:cNvSpPr txBox="1"/>
          <p:nvPr/>
        </p:nvSpPr>
        <p:spPr>
          <a:xfrm>
            <a:off x="6106395" y="272546"/>
            <a:ext cx="108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768px</a:t>
            </a:r>
          </a:p>
        </p:txBody>
      </p:sp>
    </p:spTree>
    <p:extLst>
      <p:ext uri="{BB962C8B-B14F-4D97-AF65-F5344CB8AC3E}">
        <p14:creationId xmlns:p14="http://schemas.microsoft.com/office/powerpoint/2010/main" val="42758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5657DFA-DA6C-40A6-8813-F5B942D5CBEB}"/>
              </a:ext>
            </a:extLst>
          </p:cNvPr>
          <p:cNvGrpSpPr/>
          <p:nvPr/>
        </p:nvGrpSpPr>
        <p:grpSpPr>
          <a:xfrm>
            <a:off x="957272" y="4347234"/>
            <a:ext cx="5217987" cy="1431038"/>
            <a:chOff x="13301" y="7502779"/>
            <a:chExt cx="6053124" cy="1431038"/>
          </a:xfrm>
        </p:grpSpPr>
        <p:sp>
          <p:nvSpPr>
            <p:cNvPr id="27" name="모서리가 둥근 직사각형 35">
              <a:extLst>
                <a:ext uri="{FF2B5EF4-FFF2-40B4-BE49-F238E27FC236}">
                  <a16:creationId xmlns:a16="http://schemas.microsoft.com/office/drawing/2014/main" id="{66A3D195-0AEE-4CCE-B994-77AA0D546FBA}"/>
                </a:ext>
              </a:extLst>
            </p:cNvPr>
            <p:cNvSpPr/>
            <p:nvPr/>
          </p:nvSpPr>
          <p:spPr>
            <a:xfrm>
              <a:off x="1818699" y="7502779"/>
              <a:ext cx="1922083" cy="32190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目的</a:t>
              </a:r>
              <a:endParaRPr lang="en-US" altLang="ko-KR" sz="14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endParaRPr lang="en-US" altLang="ko-KR" sz="12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7768253-1F0B-4B80-814A-A3B32CE78F7D}"/>
                </a:ext>
              </a:extLst>
            </p:cNvPr>
            <p:cNvSpPr txBox="1"/>
            <p:nvPr/>
          </p:nvSpPr>
          <p:spPr>
            <a:xfrm>
              <a:off x="13301" y="8059410"/>
              <a:ext cx="6053124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如果以原排列方式在較小的裝置上瀏覽會非常吃力且不意閱讀。</a:t>
              </a:r>
              <a:endParaRPr lang="en-US" altLang="zh-CN" kern="0" dirty="0">
                <a:ln w="41275">
                  <a:noFill/>
                </a:ln>
                <a:solidFill>
                  <a:srgbClr val="13406D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ACFB6B2-3221-458C-879B-CEEC2CEA86F8}"/>
              </a:ext>
            </a:extLst>
          </p:cNvPr>
          <p:cNvGrpSpPr/>
          <p:nvPr/>
        </p:nvGrpSpPr>
        <p:grpSpPr>
          <a:xfrm>
            <a:off x="957272" y="1366492"/>
            <a:ext cx="8573640" cy="2800533"/>
            <a:chOff x="-3078362" y="-1507806"/>
            <a:chExt cx="8573640" cy="280053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646F02BD-7E21-4E7B-89ED-D6504A4D4C2A}"/>
                </a:ext>
              </a:extLst>
            </p:cNvPr>
            <p:cNvGrpSpPr/>
            <p:nvPr/>
          </p:nvGrpSpPr>
          <p:grpSpPr>
            <a:xfrm>
              <a:off x="-1446674" y="-1507806"/>
              <a:ext cx="6941952" cy="2800533"/>
              <a:chOff x="4063148" y="-527534"/>
              <a:chExt cx="6941952" cy="2800533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0EE9B54-A010-4B82-9099-9EE024FEA937}"/>
                  </a:ext>
                </a:extLst>
              </p:cNvPr>
              <p:cNvSpPr txBox="1"/>
              <p:nvPr/>
            </p:nvSpPr>
            <p:spPr>
              <a:xfrm>
                <a:off x="7559594" y="1814091"/>
                <a:ext cx="3445506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endParaRPr lang="en-US" altLang="zh-CN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3" name="모서리가 둥근 직사각형 35">
                <a:extLst>
                  <a:ext uri="{FF2B5EF4-FFF2-40B4-BE49-F238E27FC236}">
                    <a16:creationId xmlns:a16="http://schemas.microsoft.com/office/drawing/2014/main" id="{42845924-FDAD-4095-A227-AE337D2A3EAE}"/>
                  </a:ext>
                </a:extLst>
              </p:cNvPr>
              <p:cNvSpPr/>
              <p:nvPr/>
            </p:nvSpPr>
            <p:spPr>
              <a:xfrm>
                <a:off x="4063148" y="-527534"/>
                <a:ext cx="1673769" cy="33299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設計</a:t>
                </a:r>
                <a:endParaRPr lang="en-US" altLang="ko-KR" sz="14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2810694-1672-430A-BF83-BB6A949AAB1B}"/>
                </a:ext>
              </a:extLst>
            </p:cNvPr>
            <p:cNvSpPr txBox="1"/>
            <p:nvPr/>
          </p:nvSpPr>
          <p:spPr>
            <a:xfrm>
              <a:off x="-3078362" y="-921917"/>
              <a:ext cx="5128134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在</a:t>
              </a:r>
              <a:r>
                <a:rPr lang="en-US" altLang="zh-TW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768px</a:t>
              </a: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以及</a:t>
              </a:r>
              <a:r>
                <a:rPr lang="en-US" altLang="zh-TW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320px</a:t>
              </a:r>
              <a:r>
                <a:rPr lang="zh-TW" altLang="en-US" kern="0" dirty="0">
                  <a:ln w="41275">
                    <a:noFill/>
                  </a:ln>
                  <a:solidFill>
                    <a:srgbClr val="13406D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時，文字排版改成上下排列而不是左右。</a:t>
              </a:r>
              <a:endParaRPr lang="en-US" altLang="zh-CN" kern="0" dirty="0">
                <a:ln w="41275">
                  <a:noFill/>
                </a:ln>
                <a:solidFill>
                  <a:srgbClr val="13406D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91F4741-8585-4090-BE70-8E5DD5BA1FF0}"/>
              </a:ext>
            </a:extLst>
          </p:cNvPr>
          <p:cNvSpPr/>
          <p:nvPr/>
        </p:nvSpPr>
        <p:spPr>
          <a:xfrm>
            <a:off x="3325" y="44308"/>
            <a:ext cx="1907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kern="0" dirty="0">
                <a:ln w="41275">
                  <a:noFill/>
                </a:ln>
                <a:solidFill>
                  <a:schemeClr val="accent3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02</a:t>
            </a:r>
            <a:r>
              <a:rPr lang="zh-TW" altLang="en-US" kern="0" dirty="0">
                <a:ln w="41275">
                  <a:noFill/>
                </a:ln>
                <a:solidFill>
                  <a:schemeClr val="accent3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文字排版變化</a:t>
            </a:r>
            <a:endParaRPr lang="en-US" altLang="zh-CN" kern="0" dirty="0">
              <a:ln w="41275">
                <a:noFill/>
              </a:ln>
              <a:solidFill>
                <a:schemeClr val="accent3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26BC33A-7C1E-430B-8425-3096B2BA2190}"/>
              </a:ext>
            </a:extLst>
          </p:cNvPr>
          <p:cNvGrpSpPr/>
          <p:nvPr/>
        </p:nvGrpSpPr>
        <p:grpSpPr>
          <a:xfrm>
            <a:off x="6843422" y="195414"/>
            <a:ext cx="4506716" cy="6467171"/>
            <a:chOff x="7056486" y="44213"/>
            <a:chExt cx="4751957" cy="669799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157629E-AC44-48D4-8D9E-16A9C38DB5CF}"/>
                </a:ext>
              </a:extLst>
            </p:cNvPr>
            <p:cNvGrpSpPr/>
            <p:nvPr/>
          </p:nvGrpSpPr>
          <p:grpSpPr>
            <a:xfrm>
              <a:off x="7056486" y="44213"/>
              <a:ext cx="4751957" cy="1597450"/>
              <a:chOff x="253729" y="1426089"/>
              <a:chExt cx="4085272" cy="1305201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B400198-7AF5-4F13-8E78-83D9E18FB6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166" r="6" b="61295"/>
              <a:stretch/>
            </p:blipFill>
            <p:spPr>
              <a:xfrm>
                <a:off x="253729" y="1856025"/>
                <a:ext cx="4085272" cy="875265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7E7F110-2FD1-48F9-9F25-94CD7B2B47F9}"/>
                  </a:ext>
                </a:extLst>
              </p:cNvPr>
              <p:cNvSpPr txBox="1"/>
              <p:nvPr/>
            </p:nvSpPr>
            <p:spPr>
              <a:xfrm>
                <a:off x="1629753" y="1426089"/>
                <a:ext cx="108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1280px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C13EB65D-351B-41BF-8DAC-EEE16EE63E2A}"/>
                </a:ext>
              </a:extLst>
            </p:cNvPr>
            <p:cNvGrpSpPr/>
            <p:nvPr/>
          </p:nvGrpSpPr>
          <p:grpSpPr>
            <a:xfrm>
              <a:off x="7092629" y="4073871"/>
              <a:ext cx="3128875" cy="2668332"/>
              <a:chOff x="8668980" y="475353"/>
              <a:chExt cx="3142959" cy="2769186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A7D5D67C-1240-4227-8C91-08519474A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8855" r="-147" b="64341"/>
              <a:stretch/>
            </p:blipFill>
            <p:spPr>
              <a:xfrm>
                <a:off x="8668980" y="1016909"/>
                <a:ext cx="3142959" cy="2227630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A3C1F68-0D8F-4CAD-AF48-BEBA857459D2}"/>
                  </a:ext>
                </a:extLst>
              </p:cNvPr>
              <p:cNvSpPr txBox="1"/>
              <p:nvPr/>
            </p:nvSpPr>
            <p:spPr>
              <a:xfrm>
                <a:off x="9614845" y="475353"/>
                <a:ext cx="108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320px</a:t>
                </a: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BA71B29-EAFA-4808-AB43-669AFD3FCBD2}"/>
                </a:ext>
              </a:extLst>
            </p:cNvPr>
            <p:cNvGrpSpPr/>
            <p:nvPr/>
          </p:nvGrpSpPr>
          <p:grpSpPr>
            <a:xfrm>
              <a:off x="7056486" y="1778498"/>
              <a:ext cx="3779436" cy="2258018"/>
              <a:chOff x="7095710" y="1867243"/>
              <a:chExt cx="3779436" cy="2258018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B0DF750-7670-4982-AC31-5C60B449B49A}"/>
                  </a:ext>
                </a:extLst>
              </p:cNvPr>
              <p:cNvSpPr txBox="1"/>
              <p:nvPr/>
            </p:nvSpPr>
            <p:spPr>
              <a:xfrm>
                <a:off x="8378390" y="1867243"/>
                <a:ext cx="1227603" cy="39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768px</a:t>
                </a:r>
              </a:p>
            </p:txBody>
          </p:sp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CD5B4CDA-25BB-4EB9-AE66-A9AB7A1FA9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359" r="-1498" b="63170"/>
              <a:stretch/>
            </p:blipFill>
            <p:spPr>
              <a:xfrm>
                <a:off x="7095710" y="2220701"/>
                <a:ext cx="3779436" cy="19045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1692160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422</TotalTime>
  <Words>110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Hiragino Sans GB W3</vt:lpstr>
      <vt:lpstr>PingFang SC</vt:lpstr>
      <vt:lpstr>Arial</vt:lpstr>
      <vt:lpstr>Gill Sans MT</vt:lpstr>
      <vt:lpstr>包裹</vt:lpstr>
      <vt:lpstr>RWD設計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RWD設計</dc:title>
  <dc:creator>榮祥 潘</dc:creator>
  <cp:lastModifiedBy>榮祥 潘</cp:lastModifiedBy>
  <cp:revision>16</cp:revision>
  <dcterms:created xsi:type="dcterms:W3CDTF">2020-06-04T12:02:12Z</dcterms:created>
  <dcterms:modified xsi:type="dcterms:W3CDTF">2020-06-04T19:04:30Z</dcterms:modified>
</cp:coreProperties>
</file>