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0" r:id="rId1"/>
    <p:sldMasterId id="2147483731" r:id="rId2"/>
    <p:sldMasterId id="2147484943" r:id="rId3"/>
    <p:sldMasterId id="2147485017" r:id="rId4"/>
    <p:sldMasterId id="2147485033" r:id="rId5"/>
    <p:sldMasterId id="2147485046" r:id="rId6"/>
  </p:sldMasterIdLst>
  <p:notesMasterIdLst>
    <p:notesMasterId r:id="rId21"/>
  </p:notesMasterIdLst>
  <p:handoutMasterIdLst>
    <p:handoutMasterId r:id="rId22"/>
  </p:handoutMasterIdLst>
  <p:sldIdLst>
    <p:sldId id="545" r:id="rId7"/>
    <p:sldId id="518" r:id="rId8"/>
    <p:sldId id="597" r:id="rId9"/>
    <p:sldId id="601" r:id="rId10"/>
    <p:sldId id="589" r:id="rId11"/>
    <p:sldId id="590" r:id="rId12"/>
    <p:sldId id="591" r:id="rId13"/>
    <p:sldId id="593" r:id="rId14"/>
    <p:sldId id="592" r:id="rId15"/>
    <p:sldId id="595" r:id="rId16"/>
    <p:sldId id="599" r:id="rId17"/>
    <p:sldId id="600" r:id="rId18"/>
    <p:sldId id="598" r:id="rId19"/>
    <p:sldId id="594" r:id="rId20"/>
  </p:sldIdLst>
  <p:sldSz cx="9144000" cy="6858000" type="screen4x3"/>
  <p:notesSz cx="67945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ntique Olive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ntique Olive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ntique Olive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ntique Olive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ntique Olive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Antique Olive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Antique Olive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Antique Olive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Antique Olive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CBAFE"/>
    <a:srgbClr val="5287FE"/>
    <a:srgbClr val="3C7445"/>
    <a:srgbClr val="FF3300"/>
    <a:srgbClr val="FCEC9E"/>
    <a:srgbClr val="0033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6" autoAdjust="0"/>
    <p:restoredTop sz="95416" autoAdjust="0"/>
  </p:normalViewPr>
  <p:slideViewPr>
    <p:cSldViewPr snapToGrid="0">
      <p:cViewPr varScale="1">
        <p:scale>
          <a:sx n="86" d="100"/>
          <a:sy n="86" d="100"/>
        </p:scale>
        <p:origin x="97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dam\Documents\svn\105%20&#32769;&#24107;&#33287;&#21855;&#25799;\ML&#35506;&#31243;\ML&#25104;&#3231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成績分布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'考試成績(二)成績分布'!$B$2:$B$11</c:f>
              <c:strCache>
                <c:ptCount val="10"/>
                <c:pt idx="0">
                  <c:v>0~10</c:v>
                </c:pt>
                <c:pt idx="1">
                  <c:v>11~20</c:v>
                </c:pt>
                <c:pt idx="2">
                  <c:v>21~30</c:v>
                </c:pt>
                <c:pt idx="3">
                  <c:v>31~40</c:v>
                </c:pt>
                <c:pt idx="4">
                  <c:v>41~50</c:v>
                </c:pt>
                <c:pt idx="5">
                  <c:v>51~60</c:v>
                </c:pt>
                <c:pt idx="6">
                  <c:v>61~70</c:v>
                </c:pt>
                <c:pt idx="7">
                  <c:v>71~80</c:v>
                </c:pt>
                <c:pt idx="8">
                  <c:v>81~90</c:v>
                </c:pt>
                <c:pt idx="9">
                  <c:v>91~100</c:v>
                </c:pt>
              </c:strCache>
            </c:strRef>
          </c:cat>
          <c:val>
            <c:numRef>
              <c:f>'考試成績(二)成績分布'!$C$2:$C$11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2-1C4D-B07C-86096B02A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40416736"/>
        <c:axId val="-240414016"/>
      </c:barChart>
      <c:catAx>
        <c:axId val="-24041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40414016"/>
        <c:crosses val="autoZero"/>
        <c:auto val="1"/>
        <c:lblAlgn val="ctr"/>
        <c:lblOffset val="100"/>
        <c:noMultiLvlLbl val="0"/>
      </c:catAx>
      <c:valAx>
        <c:axId val="-24041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4041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65B1F64B-29F8-4A84-9D78-4EE2B6D13C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5118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0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80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0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70707F-6CC1-4833-B69F-3ED0699F2A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26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 w="9525"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0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46B50F-01F6-4A94-9C58-722E68A79CF0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4904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5450" y="6299200"/>
            <a:ext cx="10985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5"/>
          <p:cNvSpPr>
            <a:spLocks noChangeArrowheads="1"/>
          </p:cNvSpPr>
          <p:nvPr/>
        </p:nvSpPr>
        <p:spPr bwMode="auto">
          <a:xfrm>
            <a:off x="107950" y="142875"/>
            <a:ext cx="8785225" cy="549275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57200" y="6299200"/>
            <a:ext cx="7456488" cy="9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488113" y="66675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TW" sz="800" b="1">
                <a:solidFill>
                  <a:srgbClr val="000000"/>
                </a:solidFill>
                <a:latin typeface="Helvetica" pitchFamily="34" charset="0"/>
                <a:ea typeface="Arial Unicode MS" pitchFamily="34" charset="-120"/>
                <a:cs typeface="Arial Unicode MS" pitchFamily="34" charset="-120"/>
              </a:rPr>
              <a:t>Intelligent Database Systems Lab</a:t>
            </a: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79388" y="95250"/>
            <a:ext cx="3059112" cy="579438"/>
            <a:chOff x="113" y="60"/>
            <a:chExt cx="1927" cy="365"/>
          </a:xfrm>
        </p:grpSpPr>
        <p:pic>
          <p:nvPicPr>
            <p:cNvPr id="9" name="Picture 13" descr="Ymark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" y="164"/>
              <a:ext cx="227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17"/>
            <p:cNvSpPr txBox="1">
              <a:spLocks noChangeArrowheads="1"/>
            </p:cNvSpPr>
            <p:nvPr userDrawn="1"/>
          </p:nvSpPr>
          <p:spPr bwMode="auto">
            <a:xfrm>
              <a:off x="274" y="60"/>
              <a:ext cx="17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TW" altLang="en-US" sz="2400">
                  <a:solidFill>
                    <a:srgbClr val="000066"/>
                  </a:solidFill>
                  <a:latin typeface="Arial" charset="0"/>
                  <a:ea typeface="標楷體" pitchFamily="65" charset="-120"/>
                </a:rPr>
                <a:t>國立雲林科技大學</a:t>
              </a:r>
            </a:p>
            <a:p>
              <a:pPr>
                <a:defRPr/>
              </a:pPr>
              <a:r>
                <a:rPr lang="en-US" altLang="zh-TW" sz="800" b="1">
                  <a:solidFill>
                    <a:srgbClr val="000066"/>
                  </a:solidFill>
                  <a:latin typeface="Helvetica" pitchFamily="34" charset="0"/>
                  <a:ea typeface="Arial Unicode MS" pitchFamily="34" charset="-120"/>
                  <a:cs typeface="Arial Unicode MS" pitchFamily="34" charset="-120"/>
                </a:rPr>
                <a:t>National Yunlin University of Science and Technology</a:t>
              </a:r>
            </a:p>
          </p:txBody>
        </p:sp>
      </p:grpSp>
      <p:sp>
        <p:nvSpPr>
          <p:cNvPr id="520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74688" y="13858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2020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98588" y="3767138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00415B98-24C3-46F6-B9DC-5197702ABE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5BF9F-5966-4500-843D-03EF3B8449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74638"/>
            <a:ext cx="2060575" cy="57642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0913" cy="57642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351E3-2BEA-486A-B090-27EA9D2DC1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71488" y="1512888"/>
            <a:ext cx="4038600" cy="4525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2488" y="1512888"/>
            <a:ext cx="4038600" cy="4525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71F19-C083-4CA2-BBCA-688A29CDED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71488" y="1512888"/>
            <a:ext cx="4038600" cy="4525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4662488" y="1512888"/>
            <a:ext cx="4038600" cy="45259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7B33-68DA-4F05-B0A0-DE1D4BC56A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71488" y="1512888"/>
            <a:ext cx="8229600" cy="45259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C488D-0FBB-4E9A-AD07-D3468AAEE6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F693-7C7F-449B-8A77-D048B2F93E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4F929-E893-40B7-AD9C-A15F1C937C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ED71F-9EE6-49D9-AAEF-63A02D7086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20D2B-F14A-4A40-A08C-31C59FC7EE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60A82-941D-41AA-A187-964804A495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9931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1488" y="1244905"/>
            <a:ext cx="8229600" cy="50126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9D21B-8A8A-45A2-897A-8DFF59BECA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220D3-BBB1-43B1-9217-F74C490C84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A319-4AC8-4B6B-9AA0-5D99D165F6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65388-32F4-48B1-8A64-1288BBB94D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1B8B0-617F-4076-A88D-8844CD574F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0DE1E-95C6-4D47-94B8-A08A8A64B2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24820-E41C-4F2A-86B2-DEB0A64EA3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908"/>
            <a:ext cx="6858000" cy="2387576"/>
          </a:xfrm>
          <a:prstGeom prst="rect">
            <a:avLst/>
          </a:prstGeom>
        </p:spPr>
        <p:txBody>
          <a:bodyPr anchor="b"/>
          <a:lstStyle>
            <a:lvl1pPr algn="ctr">
              <a:defRPr sz="4219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13"/>
            <a:ext cx="6858000" cy="1655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8427" y="6356821"/>
            <a:ext cx="2057176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9397" y="6356821"/>
            <a:ext cx="3085207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83203" y="6401235"/>
            <a:ext cx="556990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BBD5442C-7C41-4621-B576-6B42A38EFE7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593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485" y="214313"/>
            <a:ext cx="8251031" cy="964406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6485" y="1285875"/>
            <a:ext cx="8251031" cy="5143500"/>
          </a:xfrm>
          <a:prstGeom prst="rect">
            <a:avLst/>
          </a:prstGeom>
        </p:spPr>
        <p:txBody>
          <a:bodyPr/>
          <a:lstStyle>
            <a:lvl1pPr marL="253371" indent="-253371">
              <a:lnSpc>
                <a:spcPct val="100000"/>
              </a:lnSpc>
              <a:spcBef>
                <a:spcPts val="422"/>
              </a:spcBef>
              <a:buFont typeface="Calibri" panose="020F0502020204030204" pitchFamily="34" charset="0"/>
              <a:buChar char="●"/>
              <a:defRPr sz="2250"/>
            </a:lvl1pPr>
            <a:lvl2pPr marL="567015" indent="-245558">
              <a:lnSpc>
                <a:spcPct val="100000"/>
              </a:lnSpc>
              <a:spcBef>
                <a:spcPts val="422"/>
              </a:spcBef>
              <a:buFont typeface="Calibri" panose="020F0502020204030204" pitchFamily="34" charset="0"/>
              <a:buChar char="‒"/>
              <a:defRPr sz="1969"/>
            </a:lvl2pPr>
            <a:lvl3pPr marL="879543" indent="-236628">
              <a:lnSpc>
                <a:spcPct val="100000"/>
              </a:lnSpc>
              <a:spcBef>
                <a:spcPts val="422"/>
              </a:spcBef>
              <a:buFont typeface="Wingdings" panose="05000000000000000000" pitchFamily="2" charset="2"/>
              <a:buChar char="ü"/>
              <a:defRPr sz="1687"/>
            </a:lvl3pPr>
            <a:lvl4pPr marL="1134030" indent="-169658">
              <a:lnSpc>
                <a:spcPct val="100000"/>
              </a:lnSpc>
              <a:spcBef>
                <a:spcPts val="422"/>
              </a:spcBef>
              <a:defRPr sz="1406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83203" y="6536531"/>
            <a:ext cx="589359" cy="270712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BBD5442C-7C41-4621-B576-6B42A38EFE7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10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963" y="1710036"/>
            <a:ext cx="7887146" cy="2851919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963" y="4589859"/>
            <a:ext cx="7887146" cy="1500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1pPr>
            <a:lvl2pPr marL="321457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2pPr>
            <a:lvl3pPr marL="642915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3pPr>
            <a:lvl4pPr marL="96437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4pPr>
            <a:lvl5pPr marL="128582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5pPr>
            <a:lvl6pPr marL="160728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6pPr>
            <a:lvl7pPr marL="192874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7pPr>
            <a:lvl8pPr marL="2250201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8pPr>
            <a:lvl9pPr marL="257165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8427" y="6356821"/>
            <a:ext cx="2057176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9397" y="6356821"/>
            <a:ext cx="3085207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83203" y="6401235"/>
            <a:ext cx="556990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BBD5442C-7C41-4621-B576-6B42A38EFE7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597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485" y="214312"/>
            <a:ext cx="8251031" cy="1326059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427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5578" y="1826122"/>
            <a:ext cx="38899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8427" y="6356821"/>
            <a:ext cx="2057176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29397" y="6356821"/>
            <a:ext cx="3085207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83203" y="6401235"/>
            <a:ext cx="556990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BBD5442C-7C41-4621-B576-6B42A38EFE7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739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17E81-5871-4DBA-AFC4-B766FB8524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544" y="365001"/>
            <a:ext cx="7887146" cy="1326059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543" y="1681014"/>
            <a:ext cx="3868787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543" y="2504777"/>
            <a:ext cx="3868787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8927" y="1681014"/>
            <a:ext cx="3887762" cy="82376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8927" y="2504777"/>
            <a:ext cx="3887762" cy="36846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28427" y="6356821"/>
            <a:ext cx="2057176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29397" y="6356821"/>
            <a:ext cx="3085207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483203" y="6401235"/>
            <a:ext cx="556990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BBD5442C-7C41-4621-B576-6B42A38EFE7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69615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485" y="214312"/>
            <a:ext cx="8251031" cy="1326059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28427" y="6356821"/>
            <a:ext cx="2057176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029397" y="6356821"/>
            <a:ext cx="3085207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483203" y="6401235"/>
            <a:ext cx="556990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BBD5442C-7C41-4621-B576-6B42A38EFE7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35091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28427" y="6356821"/>
            <a:ext cx="2057176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029397" y="6356821"/>
            <a:ext cx="3085207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483203" y="6401235"/>
            <a:ext cx="556990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BBD5442C-7C41-4621-B576-6B42A38EFE7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0338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  <a:prstGeom prst="rect">
            <a:avLst/>
          </a:prstGeom>
        </p:spPr>
        <p:txBody>
          <a:bodyPr anchor="b"/>
          <a:lstStyle>
            <a:lvl1pPr>
              <a:defRPr sz="225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8427" y="6356821"/>
            <a:ext cx="2057176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29397" y="6356821"/>
            <a:ext cx="3085207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83203" y="6401235"/>
            <a:ext cx="556990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BBD5442C-7C41-4621-B576-6B42A38EFE7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1169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543" y="457646"/>
            <a:ext cx="2949029" cy="1599531"/>
          </a:xfrm>
          <a:prstGeom prst="rect">
            <a:avLst/>
          </a:prstGeom>
        </p:spPr>
        <p:txBody>
          <a:bodyPr anchor="b"/>
          <a:lstStyle>
            <a:lvl1pPr>
              <a:defRPr sz="225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63" y="987847"/>
            <a:ext cx="4628926" cy="4873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543" y="2057177"/>
            <a:ext cx="2949029" cy="38118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25"/>
            </a:lvl1pPr>
            <a:lvl2pPr marL="321457" indent="0">
              <a:buNone/>
              <a:defRPr sz="984"/>
            </a:lvl2pPr>
            <a:lvl3pPr marL="642915" indent="0">
              <a:buNone/>
              <a:defRPr sz="844"/>
            </a:lvl3pPr>
            <a:lvl4pPr marL="964372" indent="0">
              <a:buNone/>
              <a:defRPr sz="703"/>
            </a:lvl4pPr>
            <a:lvl5pPr marL="1285829" indent="0">
              <a:buNone/>
              <a:defRPr sz="703"/>
            </a:lvl5pPr>
            <a:lvl6pPr marL="1607287" indent="0">
              <a:buNone/>
              <a:defRPr sz="703"/>
            </a:lvl6pPr>
            <a:lvl7pPr marL="1928744" indent="0">
              <a:buNone/>
              <a:defRPr sz="703"/>
            </a:lvl7pPr>
            <a:lvl8pPr marL="2250201" indent="0">
              <a:buNone/>
              <a:defRPr sz="703"/>
            </a:lvl8pPr>
            <a:lvl9pPr marL="2571659" indent="0">
              <a:buNone/>
              <a:defRPr sz="70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8427" y="6356821"/>
            <a:ext cx="2057176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29397" y="6356821"/>
            <a:ext cx="3085207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83203" y="6401235"/>
            <a:ext cx="556990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BBD5442C-7C41-4621-B576-6B42A38EFE7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47994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6485" y="214312"/>
            <a:ext cx="8251031" cy="1326059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46485" y="1660922"/>
            <a:ext cx="8251031" cy="46077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8427" y="6356821"/>
            <a:ext cx="2057176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9397" y="6356821"/>
            <a:ext cx="3085207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83203" y="6401235"/>
            <a:ext cx="556990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BBD5442C-7C41-4621-B576-6B42A38EFE7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11732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4345" y="365001"/>
            <a:ext cx="1971229" cy="581211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427" y="365001"/>
            <a:ext cx="5808762" cy="58121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8427" y="6356821"/>
            <a:ext cx="2057176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9397" y="6356821"/>
            <a:ext cx="3085207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266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83203" y="6401235"/>
            <a:ext cx="556990" cy="365001"/>
          </a:xfrm>
          <a:prstGeom prst="rect">
            <a:avLst/>
          </a:prstGeom>
        </p:spPr>
        <p:txBody>
          <a:bodyPr/>
          <a:lstStyle/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BBD5442C-7C41-4621-B576-6B42A38EFE7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22660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/>
              <a:t>2/10/2010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07D56-5731-4A3A-9775-621774C4CD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6162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0AD7C3-E12A-4BB1-B11B-67710BB9F2E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91130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0396EA-1CF6-4483-B73B-34565AA20A6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7247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71488" y="15128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2488" y="15128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36887-AA41-4AE1-83B3-BE719516B6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F4C541-84E3-4ED3-B76A-DF65146DD38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3852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47BAA76-0507-4BC6-A75C-0794436E107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311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A39193-5921-4115-BC9E-B1007AB57D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48484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B21F6-6338-4D91-B064-393C7C6EBF5E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9101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7FFD9D-C965-4A3C-8384-61E871CC7E9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34030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816A2C-9F8D-432D-A97E-B1FAA9C32B7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7339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814-443C-417A-AA4B-9B9D547DBB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9196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BDCA00-A1F3-476D-9E29-EEA9F1C3181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015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502D1-CD83-4737-B87E-80B707E0A82E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75721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5BF1F5-6F3D-400E-8FF6-BF03DF788105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96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31AC8-85AB-4E65-8190-920225A584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E4DB31-8ADD-488E-AC8C-DB45AAFAC4E7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515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1BCB6F-AE7E-4F0A-AE52-15619A6EE9D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73017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007138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>
                <a:latin typeface="+mj-lt"/>
              </a:defRPr>
            </a:lvl1pPr>
          </a:lstStyle>
          <a:p>
            <a:r>
              <a:rPr lang="zh-TW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 sz="28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+mn-lt"/>
              </a:defRPr>
            </a:lvl2pPr>
            <a:lvl3pPr>
              <a:defRPr sz="2000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25473" y="6440051"/>
            <a:ext cx="648072" cy="365125"/>
          </a:xfrm>
        </p:spPr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1836485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numCol="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307482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477060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122820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16509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C71016-152C-4FCB-A393-C04A298749A0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264738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9997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D486D-645B-4CA1-932F-9FC8C8B918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681785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50896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422169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 numCol="1"/>
          <a:lstStyle>
            <a:lvl1pPr>
              <a:defRPr/>
            </a:lvl1pPr>
          </a:lstStyle>
          <a:p>
            <a:fld id="{33E083DF-0597-482A-9781-A8FA47FE59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55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6299200"/>
            <a:ext cx="10985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/>
          <p:cNvSpPr>
            <a:spLocks noChangeArrowheads="1"/>
          </p:cNvSpPr>
          <p:nvPr/>
        </p:nvSpPr>
        <p:spPr bwMode="auto">
          <a:xfrm>
            <a:off x="107950" y="142875"/>
            <a:ext cx="8785225" cy="549275"/>
          </a:xfrm>
          <a:custGeom>
            <a:avLst/>
            <a:gdLst>
              <a:gd name="T0" fmla="*/ 0 w 1000"/>
              <a:gd name="T1" fmla="*/ 549275 h 1000"/>
              <a:gd name="T2" fmla="*/ 0 w 1000"/>
              <a:gd name="T3" fmla="*/ 0 h 1000"/>
              <a:gd name="T4" fmla="*/ 8785225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57200" y="6299200"/>
            <a:ext cx="7456488" cy="9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488113" y="6667500"/>
            <a:ext cx="18034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800" b="1">
                <a:solidFill>
                  <a:srgbClr val="000000"/>
                </a:solidFill>
                <a:latin typeface="Helvetica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Intelligent Database Systems Lab</a:t>
            </a: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79388" y="95250"/>
            <a:ext cx="3059112" cy="579438"/>
            <a:chOff x="113" y="60"/>
            <a:chExt cx="1927" cy="365"/>
          </a:xfrm>
        </p:grpSpPr>
        <p:pic>
          <p:nvPicPr>
            <p:cNvPr id="9" name="Picture 13" descr="Ymark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164"/>
              <a:ext cx="22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7"/>
            <p:cNvSpPr txBox="1">
              <a:spLocks noChangeArrowheads="1"/>
            </p:cNvSpPr>
            <p:nvPr userDrawn="1"/>
          </p:nvSpPr>
          <p:spPr bwMode="auto">
            <a:xfrm>
              <a:off x="274" y="60"/>
              <a:ext cx="17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400">
                  <a:solidFill>
                    <a:srgbClr val="000066"/>
                  </a:solidFill>
                  <a:latin typeface="Arial" panose="020B0604020202020204" pitchFamily="34" charset="0"/>
                  <a:ea typeface="標楷體" panose="03000509000000000000" pitchFamily="65" charset="-120"/>
                </a:rPr>
                <a:t>國立雲林科技大學</a:t>
              </a:r>
            </a:p>
            <a:p>
              <a:pPr eaLnBrk="1" hangingPunct="1"/>
              <a:r>
                <a:rPr lang="en-US" altLang="zh-TW" sz="800" b="1">
                  <a:solidFill>
                    <a:srgbClr val="000066"/>
                  </a:solidFill>
                  <a:latin typeface="Helvetica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rPr>
                <a:t>National Yunlin University of Science and Technology</a:t>
              </a:r>
            </a:p>
          </p:txBody>
        </p:sp>
      </p:grpSp>
      <p:sp>
        <p:nvSpPr>
          <p:cNvPr id="520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74688" y="1385888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2020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98588" y="3767138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>
                <a:latin typeface="Calibri" pitchFamily="34" charset="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</p:spPr>
        <p:txBody>
          <a:bodyPr/>
          <a:lstStyle>
            <a:lvl1pPr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76E54899-937D-4F99-9657-A03BD75C75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5038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5F356-69C1-45C7-8DED-912819BA12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52924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C98E4-22DD-4FF4-8CDC-A330431F4A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10618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3388" y="1239838"/>
            <a:ext cx="4217987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3775" y="1239838"/>
            <a:ext cx="4217988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35209-A2A3-4A4B-9ADD-064325DCBE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52081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833EA-B1A4-498C-B51B-18BC9B4FEB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59338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E6E3D-CD91-46B8-984C-33A8323A83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42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956D2-3512-4F73-8520-5F1FD3D1F6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1E14B-104D-4F97-A9A2-6CEF2BED0E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27125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81738-FCFC-4FA4-A720-3659D71E4D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9326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C20D0-A2F0-4344-9940-28CD70503B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80653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4A7A-B4E8-4DD0-8DCC-4110286304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82518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75463" y="122238"/>
            <a:ext cx="2146300" cy="6189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3388" y="122238"/>
            <a:ext cx="6289675" cy="6189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E4C51-35A0-4F85-8A90-E4383C1BDC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98172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9159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33388" y="1239838"/>
            <a:ext cx="4217987" cy="5072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803775" y="1239838"/>
            <a:ext cx="4217988" cy="24590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803775" y="3851275"/>
            <a:ext cx="4217988" cy="24606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AF71F-1EF4-42F3-9735-E1BF6A4AAD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84806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9159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33388" y="1239838"/>
            <a:ext cx="4217987" cy="5072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3775" y="1239838"/>
            <a:ext cx="4217988" cy="5072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1ABE1-F28F-4561-B87A-CB88E774F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0088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8229600" cy="9159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33388" y="1239838"/>
            <a:ext cx="4217987" cy="24590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803775" y="1239838"/>
            <a:ext cx="4217988" cy="24590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33388" y="3851275"/>
            <a:ext cx="4217987" cy="24606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803775" y="3851275"/>
            <a:ext cx="4217988" cy="24606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F3A39-F0EF-45E9-B548-A0B5E56D04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14901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9159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3388" y="1239838"/>
            <a:ext cx="4217987" cy="5072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803775" y="1239838"/>
            <a:ext cx="4217988" cy="24590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803775" y="3851275"/>
            <a:ext cx="4217988" cy="24606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6EBC3-B085-4D81-84D3-B6835B874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727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F2C7-F16E-4392-B2E8-5A46E94279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34A6F-85E2-46C8-8BA1-3DD81FAFDE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5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45450" y="6299200"/>
            <a:ext cx="109855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5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Garamond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5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D57CE340-4261-4A08-88C7-B6C82C67C8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25639" name="Freeform 7"/>
          <p:cNvSpPr>
            <a:spLocks noChangeArrowheads="1"/>
          </p:cNvSpPr>
          <p:nvPr/>
        </p:nvSpPr>
        <p:spPr bwMode="auto">
          <a:xfrm>
            <a:off x="107950" y="142875"/>
            <a:ext cx="8277225" cy="549275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325640" name="Line 8"/>
          <p:cNvSpPr>
            <a:spLocks noChangeShapeType="1"/>
          </p:cNvSpPr>
          <p:nvPr/>
        </p:nvSpPr>
        <p:spPr bwMode="auto">
          <a:xfrm>
            <a:off x="984250" y="6611938"/>
            <a:ext cx="6910388" cy="9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6488113" y="66675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TW" sz="800" b="1">
                <a:solidFill>
                  <a:srgbClr val="000000"/>
                </a:solidFill>
                <a:latin typeface="Helvetica" pitchFamily="34" charset="0"/>
                <a:ea typeface="Arial Unicode MS" pitchFamily="34" charset="-120"/>
                <a:cs typeface="Arial Unicode MS" pitchFamily="34" charset="-120"/>
              </a:rPr>
              <a:t>Intelligent Database Systems Lab</a:t>
            </a:r>
          </a:p>
        </p:txBody>
      </p:sp>
      <p:sp>
        <p:nvSpPr>
          <p:cNvPr id="512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12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1488" y="15128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5130" name="Picture 18" descr="Ymark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564563" y="46038"/>
            <a:ext cx="504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5652" name="Text Box 20"/>
          <p:cNvSpPr txBox="1">
            <a:spLocks noChangeArrowheads="1"/>
          </p:cNvSpPr>
          <p:nvPr/>
        </p:nvSpPr>
        <p:spPr bwMode="auto">
          <a:xfrm>
            <a:off x="8494713" y="485775"/>
            <a:ext cx="698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800" b="1">
                <a:ea typeface="新細明體" pitchFamily="18" charset="-120"/>
              </a:rPr>
              <a:t>N.Y.U.S.T.</a:t>
            </a:r>
          </a:p>
          <a:p>
            <a:pPr algn="ctr">
              <a:defRPr/>
            </a:pPr>
            <a:r>
              <a:rPr lang="en-US" altLang="zh-TW" sz="800" b="1">
                <a:ea typeface="新細明體" pitchFamily="18" charset="-120"/>
              </a:rPr>
              <a:t>I. M.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3" r:id="rId7"/>
    <p:sldLayoutId id="2147484674" r:id="rId8"/>
    <p:sldLayoutId id="2147484675" r:id="rId9"/>
    <p:sldLayoutId id="2147484676" r:id="rId10"/>
    <p:sldLayoutId id="2147484677" r:id="rId11"/>
    <p:sldLayoutId id="2147484678" r:id="rId12"/>
    <p:sldLayoutId id="2147484679" r:id="rId13"/>
    <p:sldLayoutId id="2147484680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65000"/>
        <a:buFont typeface="Symbol" pitchFamily="18" charset="2"/>
        <a:buChar char="·"/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0000"/>
        <a:buFont typeface="Times New Roman" pitchFamily="18" charset="0"/>
        <a:buChar char="─"/>
        <a:defRPr kumimoji="1" sz="2600">
          <a:solidFill>
            <a:srgbClr val="000066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ü"/>
        <a:defRPr kumimoji="1" sz="2200">
          <a:solidFill>
            <a:srgbClr val="000066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Symbol" pitchFamily="18" charset="2"/>
        <a:buChar char="·"/>
        <a:defRPr kumimoji="1" sz="2000">
          <a:solidFill>
            <a:srgbClr val="000066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 New Roman" pitchFamily="18" charset="0"/>
        <a:buChar char="─"/>
        <a:defRPr kumimoji="1" sz="2000">
          <a:solidFill>
            <a:srgbClr val="000066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 New Roman" pitchFamily="18" charset="0"/>
        <a:buChar char="─"/>
        <a:defRPr kumimoji="1" sz="2000">
          <a:solidFill>
            <a:srgbClr val="000066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 New Roman" pitchFamily="18" charset="0"/>
        <a:buChar char="─"/>
        <a:defRPr kumimoji="1" sz="2000">
          <a:solidFill>
            <a:srgbClr val="000066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 New Roman" pitchFamily="18" charset="0"/>
        <a:buChar char="─"/>
        <a:defRPr kumimoji="1" sz="2000">
          <a:solidFill>
            <a:srgbClr val="000066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 New Roman" pitchFamily="18" charset="0"/>
        <a:buChar char="─"/>
        <a:defRPr kumimoji="1"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6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BD8183CA-63CD-4D64-89EB-D959AAAF4C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6151" name="Picture 7" descr="id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56550" y="6308725"/>
            <a:ext cx="10795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52" name="Rectangle 8"/>
          <p:cNvSpPr>
            <a:spLocks noChangeArrowheads="1"/>
          </p:cNvSpPr>
          <p:nvPr/>
        </p:nvSpPr>
        <p:spPr bwMode="auto">
          <a:xfrm>
            <a:off x="6392863" y="6599238"/>
            <a:ext cx="17081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altLang="zh-TW" sz="80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Intelligent Database Systems Lab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82" r:id="rId2"/>
    <p:sldLayoutId id="2147484683" r:id="rId3"/>
    <p:sldLayoutId id="2147484684" r:id="rId4"/>
    <p:sldLayoutId id="2147484685" r:id="rId5"/>
    <p:sldLayoutId id="2147484686" r:id="rId6"/>
    <p:sldLayoutId id="2147484687" r:id="rId7"/>
    <p:sldLayoutId id="2147484688" r:id="rId8"/>
    <p:sldLayoutId id="2147484689" r:id="rId9"/>
    <p:sldLayoutId id="2147484690" r:id="rId10"/>
    <p:sldLayoutId id="21474846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版面配置區 6"/>
          <p:cNvSpPr>
            <a:spLocks noGrp="1"/>
          </p:cNvSpPr>
          <p:nvPr>
            <p:ph type="title"/>
          </p:nvPr>
        </p:nvSpPr>
        <p:spPr>
          <a:xfrm>
            <a:off x="628428" y="365001"/>
            <a:ext cx="7887146" cy="132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628428" y="1826122"/>
            <a:ext cx="7887146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4"/>
          </p:nvPr>
        </p:nvSpPr>
        <p:spPr>
          <a:xfrm>
            <a:off x="6458397" y="6356821"/>
            <a:ext cx="205717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42915" fontAlgn="auto">
              <a:spcBef>
                <a:spcPts val="0"/>
              </a:spcBef>
              <a:spcAft>
                <a:spcPts val="0"/>
              </a:spcAft>
            </a:pPr>
            <a:fld id="{691C8E37-D0C8-47D8-974C-2C370B7CA63F}" type="slidenum">
              <a:rPr kumimoji="0"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64291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399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4" r:id="rId1"/>
    <p:sldLayoutId id="2147484945" r:id="rId2"/>
    <p:sldLayoutId id="2147484946" r:id="rId3"/>
    <p:sldLayoutId id="2147484947" r:id="rId4"/>
    <p:sldLayoutId id="2147484948" r:id="rId5"/>
    <p:sldLayoutId id="2147484949" r:id="rId6"/>
    <p:sldLayoutId id="2147484950" r:id="rId7"/>
    <p:sldLayoutId id="2147484951" r:id="rId8"/>
    <p:sldLayoutId id="2147484952" r:id="rId9"/>
    <p:sldLayoutId id="2147484953" r:id="rId10"/>
    <p:sldLayoutId id="2147484954" r:id="rId11"/>
  </p:sldLayoutIdLst>
  <p:hf hdr="0" ftr="0" dt="0"/>
  <p:txStyles>
    <p:titleStyle>
      <a:lvl1pPr algn="ctr" defTabSz="642915" rtl="0" eaLnBrk="1" latinLnBrk="0" hangingPunct="1">
        <a:lnSpc>
          <a:spcPct val="90000"/>
        </a:lnSpc>
        <a:spcBef>
          <a:spcPct val="0"/>
        </a:spcBef>
        <a:buNone/>
        <a:defRPr sz="3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729" indent="-160729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/>
              <a:t>2/10/2010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EE1831-13C2-444A-A84C-65F6CF3AC93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477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8" r:id="rId1"/>
    <p:sldLayoutId id="2147485019" r:id="rId2"/>
    <p:sldLayoutId id="2147485020" r:id="rId3"/>
    <p:sldLayoutId id="2147485021" r:id="rId4"/>
    <p:sldLayoutId id="2147485022" r:id="rId5"/>
    <p:sldLayoutId id="2147485023" r:id="rId6"/>
    <p:sldLayoutId id="2147485024" r:id="rId7"/>
    <p:sldLayoutId id="2147485025" r:id="rId8"/>
    <p:sldLayoutId id="2147485026" r:id="rId9"/>
    <p:sldLayoutId id="2147485027" r:id="rId10"/>
    <p:sldLayoutId id="2147485028" r:id="rId11"/>
    <p:sldLayoutId id="2147485029" r:id="rId12"/>
    <p:sldLayoutId id="2147485030" r:id="rId13"/>
    <p:sldLayoutId id="2147485031" r:id="rId14"/>
    <p:sldLayoutId id="2147485032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521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04056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425473" y="6440051"/>
            <a:ext cx="648072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4C71016-152C-4FCB-A393-C04A298749A0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9018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4" r:id="rId1"/>
    <p:sldLayoutId id="2147485035" r:id="rId2"/>
    <p:sldLayoutId id="2147485036" r:id="rId3"/>
    <p:sldLayoutId id="2147485037" r:id="rId4"/>
    <p:sldLayoutId id="2147485038" r:id="rId5"/>
    <p:sldLayoutId id="2147485039" r:id="rId6"/>
    <p:sldLayoutId id="2147485040" r:id="rId7"/>
    <p:sldLayoutId id="2147485041" r:id="rId8"/>
    <p:sldLayoutId id="2147485042" r:id="rId9"/>
    <p:sldLayoutId id="2147485043" r:id="rId10"/>
    <p:sldLayoutId id="2147485044" r:id="rId11"/>
    <p:sldLayoutId id="214748504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 alt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6299200"/>
            <a:ext cx="10985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Garamond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5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F3167902-4C9D-44C3-B0D9-527150B0FE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107950" y="142875"/>
            <a:ext cx="8277225" cy="549275"/>
          </a:xfrm>
          <a:custGeom>
            <a:avLst/>
            <a:gdLst>
              <a:gd name="T0" fmla="*/ 0 w 1000"/>
              <a:gd name="T1" fmla="*/ 549275 h 1000"/>
              <a:gd name="T2" fmla="*/ 0 w 1000"/>
              <a:gd name="T3" fmla="*/ 0 h 1000"/>
              <a:gd name="T4" fmla="*/ 8277225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984250" y="6611938"/>
            <a:ext cx="6910388" cy="952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6488113" y="6667500"/>
            <a:ext cx="18034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TW" sz="800" b="1">
                <a:solidFill>
                  <a:srgbClr val="000000"/>
                </a:solidFill>
                <a:latin typeface="Helvetica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Intelligent Database Systems Lab</a:t>
            </a:r>
          </a:p>
        </p:txBody>
      </p:sp>
      <p:sp>
        <p:nvSpPr>
          <p:cNvPr id="103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3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1239838"/>
            <a:ext cx="8588375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4" name="Picture 18" descr="Ymark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46038"/>
            <a:ext cx="5048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20"/>
          <p:cNvSpPr txBox="1">
            <a:spLocks noChangeArrowheads="1"/>
          </p:cNvSpPr>
          <p:nvPr/>
        </p:nvSpPr>
        <p:spPr bwMode="auto">
          <a:xfrm>
            <a:off x="8494713" y="485775"/>
            <a:ext cx="698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800" b="1"/>
              <a:t>N.Y.U.S.T.</a:t>
            </a:r>
          </a:p>
          <a:p>
            <a:pPr algn="ctr" eaLnBrk="1" hangingPunct="1"/>
            <a:r>
              <a:rPr lang="en-US" altLang="zh-TW" sz="800" b="1"/>
              <a:t>I. M.</a:t>
            </a:r>
          </a:p>
        </p:txBody>
      </p:sp>
    </p:spTree>
    <p:extLst>
      <p:ext uri="{BB962C8B-B14F-4D97-AF65-F5344CB8AC3E}">
        <p14:creationId xmlns:p14="http://schemas.microsoft.com/office/powerpoint/2010/main" val="31195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5" r:id="rId9"/>
    <p:sldLayoutId id="2147485056" r:id="rId10"/>
    <p:sldLayoutId id="2147485057" r:id="rId11"/>
    <p:sldLayoutId id="2147485058" r:id="rId12"/>
    <p:sldLayoutId id="2147485059" r:id="rId13"/>
    <p:sldLayoutId id="2147485060" r:id="rId14"/>
    <p:sldLayoutId id="2147485061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Calibri" pitchFamily="34" charset="0"/>
          <a:ea typeface="標楷體" pitchFamily="65" charset="-12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Calibri" pitchFamily="34" charset="0"/>
          <a:ea typeface="標楷體" pitchFamily="65" charset="-12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Calibri" pitchFamily="34" charset="0"/>
          <a:ea typeface="標楷體" pitchFamily="65" charset="-12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Calibri" pitchFamily="34" charset="0"/>
          <a:ea typeface="標楷體" pitchFamily="65" charset="-12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65000"/>
        <a:buFont typeface="Symbol" panose="05050102010706020507" pitchFamily="18" charset="2"/>
        <a:buChar char="·"/>
        <a:defRPr kumimoji="1" sz="3200">
          <a:solidFill>
            <a:srgbClr val="000066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0000"/>
        <a:buFont typeface="Times New Roman" panose="02020603050405020304" pitchFamily="18" charset="0"/>
        <a:buChar char="─"/>
        <a:defRPr kumimoji="1" sz="2600">
          <a:solidFill>
            <a:srgbClr val="000066"/>
          </a:solidFill>
          <a:latin typeface="Calibri" pitchFamily="34" charset="0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ü"/>
        <a:defRPr kumimoji="1" sz="2200">
          <a:solidFill>
            <a:srgbClr val="000066"/>
          </a:solidFill>
          <a:latin typeface="Calibri" pitchFamily="34" charset="0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Symbol" panose="05050102010706020507" pitchFamily="18" charset="2"/>
        <a:buChar char="·"/>
        <a:defRPr kumimoji="1" sz="2000">
          <a:solidFill>
            <a:srgbClr val="000066"/>
          </a:solidFill>
          <a:latin typeface="Calibri" pitchFamily="34" charset="0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 New Roman" panose="02020603050405020304" pitchFamily="18" charset="0"/>
        <a:buChar char="─"/>
        <a:defRPr kumimoji="1" sz="2000">
          <a:solidFill>
            <a:srgbClr val="000066"/>
          </a:solidFill>
          <a:latin typeface="Calibri" pitchFamily="34" charset="0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 New Roman" pitchFamily="18" charset="0"/>
        <a:buChar char="─"/>
        <a:defRPr kumimoji="1" sz="2000">
          <a:solidFill>
            <a:srgbClr val="000066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 New Roman" pitchFamily="18" charset="0"/>
        <a:buChar char="─"/>
        <a:defRPr kumimoji="1" sz="2000">
          <a:solidFill>
            <a:srgbClr val="000066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 New Roman" pitchFamily="18" charset="0"/>
        <a:buChar char="─"/>
        <a:defRPr kumimoji="1" sz="2000">
          <a:solidFill>
            <a:srgbClr val="000066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Times New Roman" pitchFamily="18" charset="0"/>
        <a:buChar char="─"/>
        <a:defRPr kumimoji="1"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65.xml"/><Relationship Id="rId7" Type="http://schemas.openxmlformats.org/officeDocument/2006/relationships/oleObject" Target="../embeddings/oleObject4.bin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5268"/>
          </a:xfrm>
        </p:spPr>
        <p:txBody>
          <a:bodyPr/>
          <a:lstStyle/>
          <a:p>
            <a:pPr algn="ctr"/>
            <a:r>
              <a:rPr lang="zh-TW" altLang="en-US" dirty="0"/>
              <a:t>成績分佈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E956D2-3512-4F73-8520-5F1FD3D1F6AC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3077317" y="5467300"/>
            <a:ext cx="3843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Avg</a:t>
            </a:r>
            <a:r>
              <a:rPr lang="en-US" altLang="zh-TW" smtClean="0"/>
              <a:t>: 49.65          </a:t>
            </a:r>
          </a:p>
          <a:p>
            <a:r>
              <a:rPr lang="en-US" altLang="zh-TW" smtClean="0"/>
              <a:t>Max: 89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xmlns="" id="{BEF55533-BBE3-6F4E-9A9F-1D6D4E82F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004988"/>
              </p:ext>
            </p:extLst>
          </p:nvPr>
        </p:nvGraphicFramePr>
        <p:xfrm>
          <a:off x="1119808" y="1362243"/>
          <a:ext cx="7282070" cy="377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272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1016-152C-4FCB-A393-C04A298749A0}" type="slidenum">
              <a:rPr lang="en-US" altLang="zh-TW" smtClean="0"/>
              <a:pPr/>
              <a:t>10</a:t>
            </a:fld>
            <a:endParaRPr lang="zh-TW" dirty="0"/>
          </a:p>
        </p:txBody>
      </p:sp>
      <p:sp>
        <p:nvSpPr>
          <p:cNvPr id="3" name="矩形 2"/>
          <p:cNvSpPr/>
          <p:nvPr/>
        </p:nvSpPr>
        <p:spPr>
          <a:xfrm>
            <a:off x="386178" y="392158"/>
            <a:ext cx="81585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48310" lvl="0">
              <a:spcBef>
                <a:spcPts val="600"/>
              </a:spcBef>
              <a:spcAft>
                <a:spcPts val="0"/>
              </a:spcAft>
              <a:tabLst>
                <a:tab pos="270510" algn="l"/>
                <a:tab pos="6031230" algn="l"/>
              </a:tabLst>
            </a:pP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8. In </a:t>
            </a:r>
            <a:r>
              <a:rPr lang="en-US" altLang="zh-TW" sz="20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Isomap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the geodesic distance is used and not the Euclidean distance. Please describe an approach to measuring the geodesic distance between two data points. (10%)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5107" y="1636093"/>
            <a:ext cx="822072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b="1" dirty="0"/>
              <a:t>Determine the neighbors.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800" dirty="0"/>
              <a:t>All points in a fixed radius,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800" i="1" dirty="0"/>
              <a:t>K</a:t>
            </a:r>
            <a:r>
              <a:rPr lang="en-US" altLang="zh-TW" sz="1800" dirty="0"/>
              <a:t> nearest neighbors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b="1" dirty="0"/>
              <a:t>Construct a neighborhood graph.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800" dirty="0"/>
              <a:t>Each point is connected to the other if it is a </a:t>
            </a:r>
            <a:r>
              <a:rPr lang="en-US" altLang="zh-TW" sz="1800" i="1" dirty="0"/>
              <a:t>K</a:t>
            </a:r>
            <a:r>
              <a:rPr lang="en-US" altLang="zh-TW" sz="1800" dirty="0"/>
              <a:t> nearest neighbor.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800" dirty="0"/>
              <a:t>Edge Length equals the Euclidean distance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b="1" dirty="0"/>
              <a:t>Compute the shortest paths between two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800" dirty="0"/>
              <a:t>Floyd’s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Djkastra’s</a:t>
            </a:r>
            <a:r>
              <a:rPr lang="en-US" altLang="zh-TW" sz="1800" dirty="0"/>
              <a:t> </a:t>
            </a:r>
            <a:r>
              <a:rPr lang="en-US" altLang="zh-TW" sz="1800" dirty="0" err="1"/>
              <a:t>ALgorithm</a:t>
            </a:r>
            <a:endParaRPr lang="en-US" altLang="zh-TW" sz="1800" dirty="0"/>
          </a:p>
        </p:txBody>
      </p:sp>
      <p:pic>
        <p:nvPicPr>
          <p:cNvPr id="6" name="Picture 20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905735" y="4467637"/>
            <a:ext cx="5707627" cy="2193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64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1016-152C-4FCB-A393-C04A298749A0}" type="slidenum">
              <a:rPr lang="en-US" altLang="zh-TW" smtClean="0"/>
              <a:pPr/>
              <a:t>11</a:t>
            </a:fld>
            <a:endParaRPr lang="zh-TW" dirty="0"/>
          </a:p>
        </p:txBody>
      </p:sp>
      <p:sp>
        <p:nvSpPr>
          <p:cNvPr id="3" name="矩形 2"/>
          <p:cNvSpPr/>
          <p:nvPr/>
        </p:nvSpPr>
        <p:spPr>
          <a:xfrm>
            <a:off x="346230" y="693417"/>
            <a:ext cx="879777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48310" lvl="0">
              <a:spcBef>
                <a:spcPts val="600"/>
              </a:spcBef>
              <a:spcAft>
                <a:spcPts val="0"/>
              </a:spcAft>
              <a:tabLst>
                <a:tab pos="228600" algn="l"/>
                <a:tab pos="6031230" algn="l"/>
              </a:tabLst>
            </a:pPr>
            <a:r>
              <a:rPr lang="en-US" altLang="zh-TW" sz="20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9. Assume 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 set of observations {O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…, O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 as shown below and states S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= red, S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= green and S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= blue, please answer the following questions.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342900" marR="448310" lvl="0" indent="-342900">
              <a:spcAft>
                <a:spcPts val="0"/>
              </a:spcAft>
              <a:buFont typeface="+mj-lt"/>
              <a:buAutoNum type="alphaLcParenBoth"/>
              <a:tabLst>
                <a:tab pos="6031230" algn="l"/>
              </a:tabLst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Find the Markov model M = {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, A} which is most likely to generate the set, i.e., to estimate the model’s parameters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 and A. (10%)</a:t>
            </a:r>
            <a:endParaRPr lang="zh-TW" altLang="zh-TW" sz="20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marR="448310" lvl="0" indent="-342900">
              <a:spcAft>
                <a:spcPts val="0"/>
              </a:spcAft>
              <a:buFont typeface="+mj-lt"/>
              <a:buAutoNum type="alphaLcParenBoth"/>
              <a:tabLst>
                <a:tab pos="6031230" algn="l"/>
              </a:tabLst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Write the formula for estimating 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i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 .</a:t>
            </a:r>
            <a:r>
              <a:rPr lang="en-US" altLang="zh-TW" sz="2000" i="1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(5%)</a:t>
            </a:r>
            <a:endParaRPr lang="zh-TW" altLang="zh-TW" sz="20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marR="448310" lvl="0" indent="-342900">
              <a:spcAft>
                <a:spcPts val="0"/>
              </a:spcAft>
              <a:buFont typeface="+mj-lt"/>
              <a:buAutoNum type="alphaLcParenBoth"/>
              <a:tabLst>
                <a:tab pos="6031230" algn="l"/>
              </a:tabLst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Write the formula for estimating the probabilities of state transition, </a:t>
            </a:r>
            <a:r>
              <a:rPr lang="en-US" altLang="zh-TW" sz="2000" i="1" dirty="0" err="1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a</a:t>
            </a:r>
            <a:r>
              <a:rPr lang="en-US" altLang="zh-TW" sz="2000" i="1" baseline="-25000" dirty="0" err="1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ij</a:t>
            </a:r>
            <a:r>
              <a:rPr lang="en-US" altLang="zh-TW" sz="2000" i="1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.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(5%)</a:t>
            </a:r>
            <a:endParaRPr lang="zh-TW" altLang="zh-TW" sz="20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719455" marR="448310">
              <a:spcBef>
                <a:spcPts val="600"/>
              </a:spcBef>
              <a:spcAft>
                <a:spcPts val="0"/>
              </a:spcAft>
              <a:tabLst>
                <a:tab pos="603123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O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 “red </a:t>
            </a:r>
            <a:r>
              <a:rPr lang="en-US" altLang="zh-TW" sz="20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red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green </a:t>
            </a:r>
            <a:r>
              <a:rPr lang="en-US" altLang="zh-TW" sz="20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green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719455" marR="448310">
              <a:spcAft>
                <a:spcPts val="0"/>
              </a:spcAft>
              <a:tabLst>
                <a:tab pos="603123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O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 “red green blue </a:t>
            </a:r>
            <a:r>
              <a:rPr lang="en-US" altLang="zh-TW" sz="20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blue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719455" marR="448310">
              <a:spcAft>
                <a:spcPts val="0"/>
              </a:spcAft>
              <a:tabLst>
                <a:tab pos="603123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O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 “green </a:t>
            </a:r>
            <a:r>
              <a:rPr lang="en-US" altLang="zh-TW" sz="20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green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blue red blue”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719455" marR="448310">
              <a:spcAft>
                <a:spcPts val="0"/>
              </a:spcAft>
              <a:tabLst>
                <a:tab pos="603123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O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4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 “blue </a:t>
            </a:r>
            <a:r>
              <a:rPr lang="en-US" altLang="zh-TW" sz="20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blue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red green”</a:t>
            </a:r>
            <a:endParaRPr lang="zh-TW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719455" marR="448310">
              <a:spcAft>
                <a:spcPts val="0"/>
              </a:spcAft>
              <a:tabLst>
                <a:tab pos="603123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O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 “red blue red green blue”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4821" y="4371054"/>
            <a:ext cx="2414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 = [0.6  0.2  0.2]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34242" y="5079266"/>
                <a:ext cx="2095125" cy="1803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7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7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242" y="5079266"/>
                <a:ext cx="2095125" cy="1803251"/>
              </a:xfrm>
              <a:prstGeom prst="rect">
                <a:avLst/>
              </a:prstGeom>
              <a:blipFill>
                <a:blip r:embed="rId2"/>
                <a:stretch>
                  <a:fillRect l="-4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91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5D30-6FBB-4605-AD02-3F9AB0B02C51}" type="slidenum">
              <a:rPr kumimoji="0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13.2 Model’s Parameters Estimation</a:t>
            </a:r>
          </a:p>
        </p:txBody>
      </p:sp>
      <p:graphicFrame>
        <p:nvGraphicFramePr>
          <p:cNvPr id="31748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04825" y="3513138"/>
          <a:ext cx="65373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方程式" r:id="rId5" imgW="3048000" imgH="469900" progId="Equation.3">
                  <p:embed/>
                </p:oleObj>
              </mc:Choice>
              <mc:Fallback>
                <p:oleObj name="方程式" r:id="rId5" imgW="3048000" imgH="469900" progId="Equation.3">
                  <p:embed/>
                  <p:pic>
                    <p:nvPicPr>
                      <p:cNvPr id="3174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513138"/>
                        <a:ext cx="65373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246737"/>
              </p:ext>
            </p:extLst>
          </p:nvPr>
        </p:nvGraphicFramePr>
        <p:xfrm>
          <a:off x="490538" y="4903788"/>
          <a:ext cx="75279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方程式" r:id="rId7" imgW="4051080" imgH="558720" progId="Equation.3">
                  <p:embed/>
                </p:oleObj>
              </mc:Choice>
              <mc:Fallback>
                <p:oleObj name="方程式" r:id="rId7" imgW="4051080" imgH="558720" progId="Equation.3">
                  <p:embed/>
                  <p:pic>
                    <p:nvPicPr>
                      <p:cNvPr id="317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903788"/>
                        <a:ext cx="752792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06400" y="1084263"/>
            <a:ext cx="39020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O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1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: “red </a:t>
            </a:r>
            <a:r>
              <a:rPr kumimoji="1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red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 green </a:t>
            </a:r>
            <a:r>
              <a:rPr kumimoji="1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green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O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2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: “red green blue </a:t>
            </a:r>
            <a:r>
              <a:rPr kumimoji="1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blue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O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3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: “green </a:t>
            </a:r>
            <a:r>
              <a:rPr kumimoji="1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green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 blue red blue”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O</a:t>
            </a:r>
            <a:r>
              <a:rPr kumimoji="1" lang="en-US" altLang="zh-TW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4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: “blue </a:t>
            </a:r>
            <a:r>
              <a:rPr kumimoji="1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blue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 red green”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O</a:t>
            </a:r>
            <a:r>
              <a:rPr kumimoji="1" lang="en-US" altLang="zh-TW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K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: “blue red blue red”</a:t>
            </a:r>
          </a:p>
        </p:txBody>
      </p:sp>
      <p:pic>
        <p:nvPicPr>
          <p:cNvPr id="3175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944563"/>
            <a:ext cx="2830513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Box 14"/>
          <p:cNvSpPr txBox="1">
            <a:spLocks noChangeArrowheads="1"/>
          </p:cNvSpPr>
          <p:nvPr/>
        </p:nvSpPr>
        <p:spPr bwMode="auto">
          <a:xfrm>
            <a:off x="4870450" y="2563813"/>
            <a:ext cx="14700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ntique Olive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M = {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  <a:sym typeface="Symbol" panose="05050102010706020507" pitchFamily="18" charset="2"/>
              </a:rPr>
              <a:t></a:t>
            </a: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rPr>
              <a:t>, A}</a:t>
            </a:r>
          </a:p>
        </p:txBody>
      </p:sp>
      <p:grpSp>
        <p:nvGrpSpPr>
          <p:cNvPr id="31753" name="群組 10"/>
          <p:cNvGrpSpPr>
            <a:grpSpLocks/>
          </p:cNvGrpSpPr>
          <p:nvPr/>
        </p:nvGrpSpPr>
        <p:grpSpPr bwMode="auto">
          <a:xfrm>
            <a:off x="3943350" y="1422400"/>
            <a:ext cx="1284288" cy="822325"/>
            <a:chOff x="3943031" y="1477237"/>
            <a:chExt cx="1284287" cy="823051"/>
          </a:xfrm>
        </p:grpSpPr>
        <p:sp>
          <p:nvSpPr>
            <p:cNvPr id="31754" name="AutoShape 7"/>
            <p:cNvSpPr>
              <a:spLocks noChangeArrowheads="1"/>
            </p:cNvSpPr>
            <p:nvPr/>
          </p:nvSpPr>
          <p:spPr bwMode="auto">
            <a:xfrm>
              <a:off x="4011293" y="1857375"/>
              <a:ext cx="1216025" cy="442913"/>
            </a:xfrm>
            <a:prstGeom prst="rightArrow">
              <a:avLst>
                <a:gd name="adj1" fmla="val 50000"/>
                <a:gd name="adj2" fmla="val 6863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/>
              </a:endParaRPr>
            </a:p>
          </p:txBody>
        </p:sp>
        <p:sp>
          <p:nvSpPr>
            <p:cNvPr id="31755" name="Text Box 8"/>
            <p:cNvSpPr txBox="1">
              <a:spLocks noChangeArrowheads="1"/>
            </p:cNvSpPr>
            <p:nvPr/>
          </p:nvSpPr>
          <p:spPr bwMode="auto">
            <a:xfrm>
              <a:off x="3943031" y="1477237"/>
              <a:ext cx="12821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Antique Olive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Times New Roman"/>
                </a:rPr>
                <a:t>modeling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01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1016-152C-4FCB-A393-C04A298749A0}" type="slidenum">
              <a:rPr lang="en-US" altLang="zh-TW" smtClean="0"/>
              <a:pPr/>
              <a:t>13</a:t>
            </a:fld>
            <a:endParaRPr lang="zh-TW" dirty="0"/>
          </a:p>
        </p:txBody>
      </p:sp>
      <p:sp>
        <p:nvSpPr>
          <p:cNvPr id="6" name="矩形 5"/>
          <p:cNvSpPr/>
          <p:nvPr/>
        </p:nvSpPr>
        <p:spPr>
          <a:xfrm>
            <a:off x="495495" y="597243"/>
            <a:ext cx="84071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48310" lvl="0">
              <a:spcBef>
                <a:spcPts val="600"/>
              </a:spcBef>
              <a:spcAft>
                <a:spcPts val="0"/>
              </a:spcAft>
              <a:tabLst>
                <a:tab pos="228600" algn="l"/>
                <a:tab pos="6031230" algn="l"/>
              </a:tabLs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10. Given a Markov model M as follows and S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= Rainy, S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= Cloudy, and S</a:t>
            </a:r>
            <a:r>
              <a:rPr lang="en-US" altLang="zh-TW" sz="2000" kern="100" baseline="-25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= Sunny, what is the probability of observing O = “Rainy Cloudy </a:t>
            </a:r>
            <a:r>
              <a:rPr lang="en-US" altLang="zh-TW" sz="20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Cloudy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Sunny </a:t>
            </a:r>
            <a:r>
              <a:rPr lang="en-US" altLang="zh-TW" sz="20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Sunny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Cloudy Rainy” given that today is Rainy. (10%)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8072" y="7279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38292"/>
              </p:ext>
            </p:extLst>
          </p:nvPr>
        </p:nvGraphicFramePr>
        <p:xfrm>
          <a:off x="1491450" y="2323239"/>
          <a:ext cx="6107518" cy="81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3" imgW="6103620" imgH="822960" progId="Unknown">
                  <p:embed/>
                </p:oleObj>
              </mc:Choice>
              <mc:Fallback>
                <p:oleObj r:id="rId3" imgW="6103620" imgH="822960" progId="Unknown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450" y="2323239"/>
                        <a:ext cx="6107518" cy="8167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10022" y="3411815"/>
                <a:ext cx="6778101" cy="1068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022" y="3411815"/>
                <a:ext cx="6778101" cy="1068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545209" y="3091234"/>
            <a:ext cx="265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Rainy Cloudy Sunny</a:t>
            </a:r>
            <a:endParaRPr lang="zh-TW" altLang="en-US" sz="1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42950" y="3460566"/>
            <a:ext cx="887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R</a:t>
            </a:r>
          </a:p>
          <a:p>
            <a:r>
              <a:rPr lang="en-US" altLang="zh-TW" sz="1800" dirty="0"/>
              <a:t>C</a:t>
            </a:r>
          </a:p>
          <a:p>
            <a:r>
              <a:rPr lang="en-US" altLang="zh-TW" sz="1800" dirty="0"/>
              <a:t>S</a:t>
            </a:r>
            <a:endParaRPr lang="zh-TW" altLang="en-US" sz="1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91450" y="4885765"/>
            <a:ext cx="6474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Prob</a:t>
            </a:r>
            <a:r>
              <a:rPr lang="en-US" altLang="zh-TW" dirty="0"/>
              <a:t>(O) = 0.3*0.6*0.1*0.7*0.1*0.3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13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1016-152C-4FCB-A393-C04A298749A0}" type="slidenum">
              <a:rPr lang="en-US" altLang="zh-TW" smtClean="0"/>
              <a:t>14</a:t>
            </a:fld>
            <a:endParaRPr 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22255" y="248555"/>
                <a:ext cx="8096435" cy="2759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448310" lvl="0">
                  <a:spcBef>
                    <a:spcPts val="900"/>
                  </a:spcBef>
                  <a:spcAft>
                    <a:spcPts val="0"/>
                  </a:spcAft>
                  <a:tabLst>
                    <a:tab pos="270510" algn="l"/>
                    <a:tab pos="6031230" algn="l"/>
                  </a:tabLst>
                </a:pPr>
                <a:r>
                  <a:rPr lang="en-US" altLang="zh-TW" sz="2000" kern="100" dirty="0" smtClean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11. Given </a:t>
                </a:r>
                <a:r>
                  <a:rPr lang="en-US" altLang="zh-TW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the following matrix A</a:t>
                </a:r>
                <a:endParaRPr lang="zh-TW" altLang="zh-TW" sz="20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  <a:p>
                <a:pPr marL="342900" marR="448310" lvl="0" indent="-342900">
                  <a:spcAft>
                    <a:spcPts val="0"/>
                  </a:spcAft>
                  <a:buFont typeface="+mj-lt"/>
                  <a:buAutoNum type="alphaLcParenBoth"/>
                  <a:tabLst>
                    <a:tab pos="6031230" algn="l"/>
                  </a:tabLst>
                </a:pPr>
                <a:r>
                  <a:rPr lang="en-US" altLang="zh-TW" sz="2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Find the two eigenvalues of A. (5%)</a:t>
                </a:r>
                <a:endParaRPr lang="zh-TW" altLang="zh-TW" sz="20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342900" marR="448310" lvl="0" indent="-342900">
                  <a:spcAft>
                    <a:spcPts val="0"/>
                  </a:spcAft>
                  <a:buFont typeface="+mj-lt"/>
                  <a:buAutoNum type="alphaLcParenBoth"/>
                  <a:tabLst>
                    <a:tab pos="6031230" algn="l"/>
                  </a:tabLst>
                </a:pPr>
                <a:r>
                  <a:rPr lang="en-US" altLang="zh-TW" sz="2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Find the eigenvectors of A with respect to the two eigenvalues. (5%)</a:t>
                </a:r>
                <a:endParaRPr lang="zh-TW" altLang="zh-TW" sz="20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342900" marR="448310" lvl="0" indent="-342900">
                  <a:spcAft>
                    <a:spcPts val="0"/>
                  </a:spcAft>
                  <a:buFont typeface="+mj-lt"/>
                  <a:buAutoNum type="alphaLcParenBoth"/>
                  <a:tabLst>
                    <a:tab pos="6031230" algn="l"/>
                  </a:tabLst>
                </a:pPr>
                <a:r>
                  <a:rPr lang="en-US" altLang="zh-TW" sz="2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Normalize the eigenvector </a:t>
                </a:r>
                <a:r>
                  <a:rPr lang="en-US" altLang="zh-TW" sz="2000" i="1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v</a:t>
                </a:r>
                <a:r>
                  <a:rPr lang="en-US" altLang="zh-TW" sz="2000" baseline="-25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 with the largest eigenvalue to have a unit length, i.e.,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0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=1. </m:t>
                    </m:r>
                  </m:oMath>
                </a14:m>
                <a:r>
                  <a:rPr lang="en-US" altLang="zh-TW" sz="2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What is the projected value of [3 5]</a:t>
                </a:r>
                <a:r>
                  <a:rPr lang="en-US" altLang="zh-TW" sz="2000" baseline="30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 along the direction of the normalized eigenvector </a:t>
                </a:r>
                <a:r>
                  <a:rPr lang="en-US" altLang="zh-TW" sz="2000" i="1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v</a:t>
                </a:r>
                <a:r>
                  <a:rPr lang="en-US" altLang="zh-TW" sz="2000" baseline="-25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1</a:t>
                </a:r>
                <a:r>
                  <a:rPr lang="en-US" altLang="zh-TW" sz="2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? (5%) Hint: </a:t>
                </a:r>
                <a:r>
                  <a:rPr lang="en-US" altLang="zh-TW" sz="2000" i="1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w</a:t>
                </a:r>
                <a:r>
                  <a:rPr lang="en-US" altLang="zh-TW" sz="2000" i="1" baseline="30000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T</a:t>
                </a:r>
                <a:r>
                  <a:rPr lang="en-US" altLang="zh-TW" sz="2000" i="1" dirty="0" err="1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x</a:t>
                </a:r>
                <a:r>
                  <a:rPr lang="en-US" altLang="zh-TW" sz="2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 is the projection of </a:t>
                </a:r>
                <a:r>
                  <a:rPr lang="en-US" altLang="zh-TW" sz="2000" i="1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x</a:t>
                </a:r>
                <a:r>
                  <a:rPr lang="en-US" altLang="zh-TW" sz="2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 along the direction </a:t>
                </a:r>
                <a:r>
                  <a:rPr lang="en-US" altLang="zh-TW" sz="2000" i="1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w</a:t>
                </a:r>
                <a:r>
                  <a:rPr lang="en-US" altLang="zh-TW" sz="20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新細明體" panose="02020500000000000000" pitchFamily="18" charset="-120"/>
                  </a:rPr>
                  <a:t>.</a:t>
                </a:r>
                <a:endParaRPr lang="zh-TW" altLang="zh-TW" sz="20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marL="270510" marR="448310">
                  <a:spcBef>
                    <a:spcPts val="900"/>
                  </a:spcBef>
                  <a:spcAft>
                    <a:spcPts val="0"/>
                  </a:spcAft>
                  <a:tabLst>
                    <a:tab pos="603123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A</m:t>
                      </m:r>
                      <m:r>
                        <a:rPr lang="en-US" altLang="zh-TW" sz="20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0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55" y="248555"/>
                <a:ext cx="8096435" cy="2759986"/>
              </a:xfrm>
              <a:prstGeom prst="rect">
                <a:avLst/>
              </a:prstGeom>
              <a:blipFill rotWithShape="0">
                <a:blip r:embed="rId2"/>
                <a:stretch>
                  <a:fillRect l="-753" t="-13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867468" y="3200955"/>
            <a:ext cx="329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(6 – 7</a:t>
            </a:r>
            <a:r>
              <a:rPr lang="en-US" altLang="zh-TW" sz="2400" dirty="0">
                <a:sym typeface="Symbol" panose="05050102010706020507" pitchFamily="18" charset="2"/>
              </a:rPr>
              <a:t></a:t>
            </a:r>
            <a:r>
              <a:rPr lang="en-US" altLang="zh-TW" sz="2400" dirty="0"/>
              <a:t> + </a:t>
            </a:r>
            <a:r>
              <a:rPr lang="en-US" altLang="zh-TW" sz="2400" dirty="0">
                <a:sym typeface="Symbol" panose="05050102010706020507" pitchFamily="18" charset="2"/>
              </a:rPr>
              <a:t>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) = 0</a:t>
            </a:r>
          </a:p>
          <a:p>
            <a:r>
              <a:rPr lang="en-US" altLang="zh-TW" sz="2400" dirty="0"/>
              <a:t>Eigenvalues = 6, 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867468" y="4139785"/>
                <a:ext cx="3812210" cy="1016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b="0" i="0" kern="100" dirty="0">
                    <a:latin typeface="Cambria Math" panose="02040503050406030204" pitchFamily="18" charset="0"/>
                    <a:ea typeface="新細明體" panose="02020500000000000000" pitchFamily="18" charset="-120"/>
                  </a:rPr>
                  <a:t>Eigenvectors: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v</m:t>
                    </m:r>
                    <m:r>
                      <a:rPr lang="en-US" altLang="zh-TW" sz="2400" b="0" i="0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sz="2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kern="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v</m:t>
                    </m:r>
                    <m:r>
                      <a:rPr lang="en-US" altLang="zh-TW" sz="2400" b="0" i="0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</m:t>
                    </m:r>
                    <m:r>
                      <a:rPr lang="en-US" altLang="zh-TW" sz="2400" kern="10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468" y="4139785"/>
                <a:ext cx="3812210" cy="1016176"/>
              </a:xfrm>
              <a:prstGeom prst="rect">
                <a:avLst/>
              </a:prstGeom>
              <a:blipFill>
                <a:blip r:embed="rId3"/>
                <a:stretch>
                  <a:fillRect l="-2326" t="-3704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39184" y="5325157"/>
                <a:ext cx="6864159" cy="953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normalized</m:t>
                    </m:r>
                    <m:r>
                      <a:rPr lang="en-US" altLang="zh-TW" sz="2400" b="0" i="0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v</m:t>
                    </m:r>
                    <m:r>
                      <a:rPr lang="en-US" altLang="zh-TW" sz="2400" b="0" i="0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1=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TW" sz="2400" b="0" i="1" kern="1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2400" b="0" i="1" kern="1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  <m:e>
                            <m: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TW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24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eqArr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:r>
                  <a:rPr lang="zh-TW" altLang="en-US" sz="24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kern="10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kern="100" smtClean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kern="100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</m:t>
                              </m:r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zh-TW" sz="2400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sz="2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  <m:r>
                      <a:rPr lang="en-US" altLang="zh-TW" sz="24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184" y="5325157"/>
                <a:ext cx="6864159" cy="953659"/>
              </a:xfrm>
              <a:prstGeom prst="rect">
                <a:avLst/>
              </a:prstGeom>
              <a:blipFill>
                <a:blip r:embed="rId4"/>
                <a:stretch>
                  <a:fillRect l="-185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075765" y="3301039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75765" y="4340243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4433" y="5329749"/>
            <a:ext cx="1021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08223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7D486D-645B-4CA1-932F-9FC8C8B918A3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346416" y="413390"/>
            <a:ext cx="850495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>
                <a:solidFill>
                  <a:srgbClr val="FF0000"/>
                </a:solidFill>
              </a:rPr>
              <a:t>a</a:t>
            </a:r>
          </a:p>
          <a:p>
            <a:pPr lvl="0"/>
            <a:r>
              <a:rPr lang="en-US" altLang="zh-TW" sz="1400" dirty="0"/>
              <a:t>1.</a:t>
            </a:r>
            <a:r>
              <a:rPr lang="zh-TW" altLang="en-US" sz="1400" dirty="0"/>
              <a:t> </a:t>
            </a:r>
            <a:r>
              <a:rPr lang="en-US" altLang="zh-TW" sz="1400" dirty="0"/>
              <a:t>As we increase the complexity of a model, which statement is true?</a:t>
            </a:r>
            <a:endParaRPr lang="zh-TW" altLang="zh-TW" sz="1400" dirty="0"/>
          </a:p>
          <a:p>
            <a:pPr lvl="0"/>
            <a:r>
              <a:rPr lang="en-US" altLang="zh-TW" sz="1400" dirty="0"/>
              <a:t>(a) Bias will decrease and variance will increase.</a:t>
            </a:r>
            <a:endParaRPr lang="zh-TW" altLang="zh-TW" sz="1400" dirty="0"/>
          </a:p>
          <a:p>
            <a:pPr lvl="0"/>
            <a:r>
              <a:rPr lang="en-US" altLang="zh-TW" sz="1400" dirty="0"/>
              <a:t>(b) Both bias and variance will increase.</a:t>
            </a:r>
            <a:endParaRPr lang="zh-TW" altLang="zh-TW" sz="1400" dirty="0"/>
          </a:p>
          <a:p>
            <a:pPr lvl="0"/>
            <a:r>
              <a:rPr lang="en-US" altLang="zh-TW" sz="1400" dirty="0"/>
              <a:t>(c) Both bias and variance will decrease.</a:t>
            </a:r>
            <a:endParaRPr lang="zh-TW" altLang="zh-TW" sz="1400" dirty="0"/>
          </a:p>
          <a:p>
            <a:pPr lvl="0"/>
            <a:r>
              <a:rPr lang="en-US" altLang="zh-TW" sz="1400" dirty="0"/>
              <a:t>(d) Bias will increase and variance will decrease.</a:t>
            </a:r>
            <a:endParaRPr lang="zh-TW" altLang="zh-TW" sz="1400" dirty="0"/>
          </a:p>
          <a:p>
            <a:pPr lvl="0"/>
            <a:endParaRPr lang="en-US" altLang="zh-TW" sz="1400" dirty="0">
              <a:solidFill>
                <a:srgbClr val="FF0000"/>
              </a:solidFill>
            </a:endParaRPr>
          </a:p>
          <a:p>
            <a:pPr lvl="0"/>
            <a:endParaRPr lang="en-US" altLang="zh-TW" sz="1400" dirty="0">
              <a:solidFill>
                <a:srgbClr val="FF0000"/>
              </a:solidFill>
            </a:endParaRPr>
          </a:p>
          <a:p>
            <a:pPr lvl="0"/>
            <a:r>
              <a:rPr lang="en-US" altLang="zh-TW" sz="1400" dirty="0">
                <a:solidFill>
                  <a:srgbClr val="FF0000"/>
                </a:solidFill>
              </a:rPr>
              <a:t>d</a:t>
            </a:r>
          </a:p>
          <a:p>
            <a:pPr lvl="0"/>
            <a:r>
              <a:rPr lang="en-US" altLang="zh-TW" sz="1400" dirty="0"/>
              <a:t>2.</a:t>
            </a:r>
            <a:r>
              <a:rPr lang="zh-TW" altLang="en-US" sz="1400" dirty="0"/>
              <a:t> </a:t>
            </a:r>
            <a:r>
              <a:rPr lang="en-US" altLang="zh-TW" sz="1400" dirty="0"/>
              <a:t>For a centered dataset X, what does the value in the matrix X</a:t>
            </a:r>
            <a:r>
              <a:rPr lang="en-US" altLang="zh-TW" sz="1400" baseline="30000" dirty="0"/>
              <a:t>T</a:t>
            </a:r>
            <a:r>
              <a:rPr lang="en-US" altLang="zh-TW" sz="1400" dirty="0"/>
              <a:t>X represent? (5%)</a:t>
            </a:r>
            <a:endParaRPr lang="zh-TW" altLang="zh-TW" sz="1400" dirty="0"/>
          </a:p>
          <a:p>
            <a:pPr lvl="0"/>
            <a:r>
              <a:rPr lang="en-US" altLang="zh-TW" sz="1400" dirty="0"/>
              <a:t>(a) Similarity between data instances (b) Distance between data points © Dissimilarity between variables (d) Covariance between variables.</a:t>
            </a:r>
          </a:p>
          <a:p>
            <a:pPr lvl="0"/>
            <a:endParaRPr lang="en-US" altLang="zh-TW" sz="1400" dirty="0"/>
          </a:p>
          <a:p>
            <a:pPr lvl="0"/>
            <a:r>
              <a:rPr lang="en-US" altLang="zh-TW" sz="1400" dirty="0" err="1">
                <a:solidFill>
                  <a:srgbClr val="FF0000"/>
                </a:solidFill>
              </a:rPr>
              <a:t>a,d</a:t>
            </a:r>
            <a:endParaRPr lang="zh-TW" altLang="zh-TW" sz="1400" dirty="0">
              <a:solidFill>
                <a:srgbClr val="FF0000"/>
              </a:solidFill>
            </a:endParaRPr>
          </a:p>
          <a:p>
            <a:pPr lvl="0"/>
            <a:r>
              <a:rPr lang="en-US" altLang="zh-TW" sz="1400" dirty="0"/>
              <a:t>3.</a:t>
            </a:r>
            <a:r>
              <a:rPr lang="zh-TW" altLang="en-US" sz="1400" dirty="0"/>
              <a:t> </a:t>
            </a:r>
            <a:r>
              <a:rPr lang="en-US" altLang="zh-TW" sz="1400" dirty="0"/>
              <a:t>Which statements are true regarding the objective function of LDA? (5%)</a:t>
            </a:r>
            <a:endParaRPr lang="zh-TW" altLang="zh-TW" sz="1400" dirty="0"/>
          </a:p>
          <a:p>
            <a:pPr lvl="0"/>
            <a:r>
              <a:rPr lang="en-US" altLang="zh-TW" sz="1400" dirty="0"/>
              <a:t>(a) The means in the projection space shall be as far apart as possible.</a:t>
            </a:r>
            <a:endParaRPr lang="zh-TW" altLang="zh-TW" sz="1400" dirty="0"/>
          </a:p>
          <a:p>
            <a:pPr lvl="0"/>
            <a:r>
              <a:rPr lang="en-US" altLang="zh-TW" sz="1400" dirty="0"/>
              <a:t>(b) The distances in the original space shall be preserved in the projection space.</a:t>
            </a:r>
            <a:endParaRPr lang="zh-TW" altLang="zh-TW" sz="1400" dirty="0"/>
          </a:p>
          <a:p>
            <a:pPr lvl="0"/>
            <a:r>
              <a:rPr lang="en-US" altLang="zh-TW" sz="1400" dirty="0"/>
              <a:t>(c) The variances of the data shall be kept as much as possible in the new space. </a:t>
            </a:r>
            <a:endParaRPr lang="zh-TW" altLang="zh-TW" sz="1400" dirty="0"/>
          </a:p>
          <a:p>
            <a:pPr lvl="0"/>
            <a:r>
              <a:rPr lang="en-US" altLang="zh-TW" sz="1400" dirty="0"/>
              <a:t>(d) The examples of classes shall be scattered in as small a region as possible in the new space.</a:t>
            </a:r>
          </a:p>
          <a:p>
            <a:pPr lvl="0"/>
            <a:endParaRPr lang="en-US" altLang="zh-TW" sz="1400" dirty="0"/>
          </a:p>
          <a:p>
            <a:pPr lvl="0"/>
            <a:r>
              <a:rPr lang="en-US" altLang="zh-TW" sz="1400" dirty="0" err="1">
                <a:solidFill>
                  <a:srgbClr val="FF0000"/>
                </a:solidFill>
              </a:rPr>
              <a:t>c,d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lvl="0"/>
            <a:r>
              <a:rPr lang="en-US" altLang="zh-TW" sz="1400" dirty="0"/>
              <a:t>4. Which of the following methods are non-linear dimensionality reduction techniques? (5%)</a:t>
            </a:r>
            <a:endParaRPr lang="zh-TW" altLang="zh-TW" sz="1400" dirty="0"/>
          </a:p>
          <a:p>
            <a:r>
              <a:rPr lang="en-US" altLang="zh-TW" sz="1400" dirty="0"/>
              <a:t>(a) PCA (b) Factor Analysis (c) </a:t>
            </a:r>
            <a:r>
              <a:rPr lang="en-US" altLang="zh-TW" sz="1400" dirty="0" err="1"/>
              <a:t>Isomap</a:t>
            </a:r>
            <a:r>
              <a:rPr lang="en-US" altLang="zh-TW" sz="1400" dirty="0"/>
              <a:t> (d) LLE.</a:t>
            </a:r>
            <a:endParaRPr lang="zh-TW" altLang="zh-TW" sz="1400" dirty="0"/>
          </a:p>
          <a:p>
            <a:pPr lvl="0"/>
            <a:endParaRPr lang="zh-TW" altLang="zh-TW" sz="1400" dirty="0"/>
          </a:p>
          <a:p>
            <a:pPr marR="719455">
              <a:spcAft>
                <a:spcPts val="0"/>
              </a:spcAft>
            </a:pPr>
            <a:endParaRPr lang="zh-TW" altLang="zh-TW" sz="1400" dirty="0">
              <a:solidFill>
                <a:srgbClr val="FF0000"/>
              </a:solidFill>
              <a:latin typeface="+mn-lt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41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1016-152C-4FCB-A393-C04A298749A0}" type="slidenum">
              <a:rPr lang="en-US" altLang="zh-TW" smtClean="0">
                <a:solidFill>
                  <a:prstClr val="black"/>
                </a:solidFill>
              </a:rPr>
              <a:pPr/>
              <a:t>3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0416" y="520564"/>
            <a:ext cx="81852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48310">
              <a:spcBef>
                <a:spcPts val="600"/>
              </a:spcBef>
              <a:spcAft>
                <a:spcPts val="0"/>
              </a:spcAft>
              <a:tabLst>
                <a:tab pos="450215" algn="l"/>
                <a:tab pos="6031230" algn="l"/>
              </a:tabLst>
            </a:pP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5. Linear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Discriminant Analysis (LDA) is a supervised method for dimensionality reduction for classification problems. Please describe the idea of LDA, i.e., the goal that LDA tries to optimize. (5%)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250" y="2505605"/>
            <a:ext cx="84515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altLang="zh-TW" sz="2000" dirty="0">
                <a:solidFill>
                  <a:srgbClr val="1F497D"/>
                </a:solidFill>
              </a:rPr>
              <a:t>Find a low-dimensional space such that when </a:t>
            </a:r>
            <a:r>
              <a:rPr lang="tr-TR" altLang="zh-TW" sz="2000" b="1" i="1" dirty="0">
                <a:solidFill>
                  <a:srgbClr val="1F497D"/>
                </a:solidFill>
              </a:rPr>
              <a:t>x</a:t>
            </a:r>
            <a:r>
              <a:rPr lang="tr-TR" altLang="zh-TW" sz="2000" dirty="0">
                <a:solidFill>
                  <a:srgbClr val="1F497D"/>
                </a:solidFill>
              </a:rPr>
              <a:t> is projected, </a:t>
            </a:r>
            <a:r>
              <a:rPr lang="tr-TR" altLang="zh-TW" sz="2000" dirty="0">
                <a:solidFill>
                  <a:srgbClr val="FF0000"/>
                </a:solidFill>
              </a:rPr>
              <a:t>classes are well-separated</a:t>
            </a:r>
            <a:r>
              <a:rPr lang="tr-TR" altLang="zh-TW" sz="2000" dirty="0">
                <a:solidFill>
                  <a:srgbClr val="1F497D"/>
                </a:solidFill>
              </a:rPr>
              <a:t>.</a:t>
            </a:r>
            <a:r>
              <a:rPr lang="tr-TR" altLang="zh-TW" sz="1800" dirty="0">
                <a:solidFill>
                  <a:srgbClr val="1F497D"/>
                </a:solidFill>
              </a:rPr>
              <a:t> </a:t>
            </a:r>
            <a:endParaRPr lang="en-US" altLang="zh-TW" sz="1800" dirty="0">
              <a:solidFill>
                <a:srgbClr val="1F497D"/>
              </a:solidFill>
            </a:endParaRP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1F497D"/>
                </a:solidFill>
              </a:rPr>
              <a:t>The means to be as far apart as possible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1F497D"/>
                </a:solidFill>
              </a:rPr>
              <a:t>The examples of classes be scattered in as small a region as possible</a:t>
            </a:r>
            <a:endParaRPr lang="tr-TR" altLang="zh-TW" sz="1400" dirty="0">
              <a:solidFill>
                <a:srgbClr val="1F497D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altLang="zh-TW" sz="2000" dirty="0">
                <a:solidFill>
                  <a:srgbClr val="1F497D"/>
                </a:solidFill>
              </a:rPr>
              <a:t>Find</a:t>
            </a:r>
            <a:r>
              <a:rPr lang="en-US" altLang="zh-TW" sz="2000" dirty="0">
                <a:solidFill>
                  <a:srgbClr val="1F497D"/>
                </a:solidFill>
              </a:rPr>
              <a:t> the direction, as defined by a vector</a:t>
            </a:r>
            <a:r>
              <a:rPr lang="tr-TR" altLang="zh-TW" sz="2000" dirty="0">
                <a:solidFill>
                  <a:srgbClr val="1F497D"/>
                </a:solidFill>
              </a:rPr>
              <a:t> </a:t>
            </a:r>
            <a:r>
              <a:rPr lang="tr-TR" altLang="zh-TW" sz="2000" b="1" i="1" dirty="0">
                <a:solidFill>
                  <a:srgbClr val="1F497D"/>
                </a:solidFill>
              </a:rPr>
              <a:t>w</a:t>
            </a:r>
            <a:r>
              <a:rPr lang="en-US" altLang="zh-TW" sz="2000" dirty="0">
                <a:solidFill>
                  <a:srgbClr val="1F497D"/>
                </a:solidFill>
              </a:rPr>
              <a:t>,</a:t>
            </a:r>
            <a:r>
              <a:rPr lang="tr-TR" altLang="zh-TW" sz="2000" dirty="0">
                <a:solidFill>
                  <a:srgbClr val="1F497D"/>
                </a:solidFill>
              </a:rPr>
              <a:t> that maximizes</a:t>
            </a:r>
          </a:p>
        </p:txBody>
      </p:sp>
      <p:graphicFrame>
        <p:nvGraphicFramePr>
          <p:cNvPr id="7" name="Object 19"/>
          <p:cNvGraphicFramePr>
            <a:graphicFrameLocks noChangeAspect="1"/>
          </p:cNvGraphicFramePr>
          <p:nvPr>
            <p:extLst/>
          </p:nvPr>
        </p:nvGraphicFramePr>
        <p:xfrm>
          <a:off x="834500" y="4804149"/>
          <a:ext cx="31035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方程式" r:id="rId3" imgW="1143000" imgH="469800" progId="Equation.3">
                  <p:embed/>
                </p:oleObj>
              </mc:Choice>
              <mc:Fallback>
                <p:oleObj name="方程式" r:id="rId3" imgW="1143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00" y="4804149"/>
                        <a:ext cx="3103563" cy="1276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4592289"/>
            <a:ext cx="3028272" cy="226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3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1016-152C-4FCB-A393-C04A298749A0}" type="slidenum">
              <a:rPr lang="en-US" altLang="zh-TW" smtClean="0"/>
              <a:pPr/>
              <a:t>4</a:t>
            </a:fld>
            <a:endParaRPr lang="zh-TW" dirty="0"/>
          </a:p>
        </p:txBody>
      </p:sp>
      <p:sp>
        <p:nvSpPr>
          <p:cNvPr id="3" name="矩形 2"/>
          <p:cNvSpPr/>
          <p:nvPr/>
        </p:nvSpPr>
        <p:spPr>
          <a:xfrm>
            <a:off x="218069" y="1112865"/>
            <a:ext cx="870399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48310" lvl="0">
              <a:spcBef>
                <a:spcPts val="600"/>
              </a:spcBef>
              <a:spcAft>
                <a:spcPts val="0"/>
              </a:spcAft>
              <a:tabLst>
                <a:tab pos="228600" algn="l"/>
                <a:tab pos="6031230" algn="l"/>
              </a:tabLst>
            </a:pPr>
            <a:r>
              <a:rPr lang="en-US" altLang="zh-TW" sz="24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6. Among </a:t>
            </a:r>
            <a:r>
              <a:rPr lang="en-US" altLang="zh-TW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model selection procedures, please explain the following two methods.</a:t>
            </a:r>
            <a:endParaRPr lang="zh-TW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342900" marR="448310" lvl="0" indent="-342900">
              <a:spcAft>
                <a:spcPts val="0"/>
              </a:spcAft>
              <a:buFont typeface="+mj-lt"/>
              <a:buAutoNum type="alphaLcParenBoth"/>
              <a:tabLst>
                <a:tab pos="6031230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Cross-validation, (5%) </a:t>
            </a:r>
            <a:endParaRPr lang="zh-TW" altLang="zh-TW" sz="24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L="342900" marR="448310" lvl="0" indent="-342900">
              <a:spcAft>
                <a:spcPts val="0"/>
              </a:spcAft>
              <a:buFont typeface="+mj-lt"/>
              <a:buAutoNum type="alphaLcParenBoth"/>
              <a:tabLst>
                <a:tab pos="6031230" algn="l"/>
              </a:tabLst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Regularization. (5</a:t>
            </a:r>
            <a:r>
              <a:rPr lang="en-US" altLang="zh-TW" sz="2400" dirty="0" smtClean="0">
                <a:latin typeface="Times New Roman" panose="02020603050405020304" pitchFamily="18" charset="0"/>
                <a:ea typeface="新細明體" panose="02020500000000000000" pitchFamily="18" charset="-120"/>
                <a:cs typeface="新細明體" panose="02020500000000000000" pitchFamily="18" charset="-120"/>
              </a:rPr>
              <a:t>%)</a:t>
            </a:r>
          </a:p>
          <a:p>
            <a:pPr marR="448310" lvl="0">
              <a:spcAft>
                <a:spcPts val="0"/>
              </a:spcAft>
              <a:tabLst>
                <a:tab pos="6031230" algn="l"/>
              </a:tabLst>
            </a:pPr>
            <a:endParaRPr lang="zh-TW" altLang="zh-TW" sz="24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 marR="448310" lvl="0">
              <a:spcBef>
                <a:spcPts val="600"/>
              </a:spcBef>
              <a:spcAft>
                <a:spcPts val="0"/>
              </a:spcAft>
              <a:tabLst>
                <a:tab pos="228600" algn="l"/>
                <a:tab pos="6031230" algn="l"/>
              </a:tabLst>
            </a:pPr>
            <a:r>
              <a:rPr lang="en-US" altLang="zh-TW" sz="24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7. (a</a:t>
            </a:r>
            <a:r>
              <a:rPr lang="en-US" altLang="zh-TW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Please describe the idea of dimensionality reduction technique, Principle Component Analysis. (5%)</a:t>
            </a:r>
            <a:endParaRPr lang="zh-TW" altLang="zh-TW" sz="24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179705" marR="448310">
              <a:spcAft>
                <a:spcPts val="0"/>
              </a:spcAft>
              <a:tabLst>
                <a:tab pos="6031230" algn="l"/>
              </a:tabLst>
            </a:pPr>
            <a:r>
              <a:rPr lang="en-US" altLang="zh-TW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(b) Please explain how to use Proportion of Variance (</a:t>
            </a:r>
            <a:r>
              <a:rPr lang="en-US" altLang="zh-TW" sz="24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PoV</a:t>
            </a:r>
            <a:r>
              <a:rPr lang="en-US" altLang="zh-TW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and eigenvalues (</a:t>
            </a:r>
            <a:r>
              <a:rPr lang="en-US" altLang="zh-TW" sz="2400" kern="100" dirty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</a:t>
            </a:r>
            <a:r>
              <a:rPr lang="en-US" altLang="zh-TW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s) to determine the value </a:t>
            </a:r>
            <a:r>
              <a:rPr lang="en-US" altLang="zh-TW" sz="24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i.e., the dimensionality of the reduced space. Assume the dimensionality of the original space is </a:t>
            </a:r>
            <a:r>
              <a:rPr lang="en-US" altLang="zh-TW" sz="24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24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. (5</a:t>
            </a:r>
            <a:r>
              <a:rPr lang="en-US" altLang="zh-TW" sz="24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280962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Selection</a:t>
            </a:r>
            <a:r>
              <a:rPr lang="en-US" dirty="0"/>
              <a:t> Procedure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756712-1969-48E5-B41B-1EADF359533A}" type="slidenum">
              <a:rPr kumimoji="0" lang="tr-TR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tr-T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516698"/>
            <a:ext cx="8496944" cy="5341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latin typeface="+mj-lt"/>
              </a:rPr>
              <a:t>Cross-validation: </a:t>
            </a:r>
            <a:endParaRPr lang="en-US" dirty="0">
              <a:latin typeface="+mj-lt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2"/>
                </a:solidFill>
                <a:latin typeface="+mj-lt"/>
              </a:rPr>
              <a:t>Measure generalization accuracy by testing on data unused during training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+mj-lt"/>
              </a:rPr>
              <a:t>If there is a large enough dataset, it is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best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approach.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latin typeface="+mj-lt"/>
              </a:rPr>
              <a:t>Regularization: </a:t>
            </a:r>
            <a:endParaRPr lang="en-US" dirty="0">
              <a:latin typeface="+mj-lt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2"/>
                </a:solidFill>
                <a:latin typeface="+mj-lt"/>
              </a:rPr>
              <a:t>Penalize complex models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’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=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error on data + λ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tr-TR" dirty="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</a:t>
            </a:r>
            <a:r>
              <a:rPr lang="en-US" dirty="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tr-TR" dirty="0">
                <a:solidFill>
                  <a:srgbClr val="FF0000"/>
                </a:solidFill>
                <a:latin typeface="+mj-lt"/>
              </a:rPr>
              <a:t>model complexity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tx2"/>
                </a:solidFill>
                <a:latin typeface="+mj-lt"/>
              </a:rPr>
              <a:t>Akaike’s information criterion (AIC), Bayesian information criterion (BIC)</a:t>
            </a:r>
          </a:p>
        </p:txBody>
      </p:sp>
    </p:spTree>
    <p:extLst>
      <p:ext uri="{BB962C8B-B14F-4D97-AF65-F5344CB8AC3E}">
        <p14:creationId xmlns:p14="http://schemas.microsoft.com/office/powerpoint/2010/main" val="175460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Validation</a:t>
            </a:r>
            <a:endParaRPr lang="zh-TW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A9CB49-70D8-4C15-89A6-E9AEDD8E63B1}" type="slidenum">
              <a:rPr kumimoji="0" lang="tr-TR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768656" y="1516698"/>
            <a:ext cx="5763784" cy="4066753"/>
            <a:chOff x="957264" y="1196752"/>
            <a:chExt cx="6278694" cy="5261198"/>
          </a:xfrm>
        </p:grpSpPr>
        <p:pic>
          <p:nvPicPr>
            <p:cNvPr id="20890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7264" y="1196752"/>
              <a:ext cx="6278694" cy="5261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8903" name="Text Box 7"/>
            <p:cNvSpPr txBox="1">
              <a:spLocks noChangeArrowheads="1"/>
            </p:cNvSpPr>
            <p:nvPr/>
          </p:nvSpPr>
          <p:spPr bwMode="auto">
            <a:xfrm>
              <a:off x="2921002" y="4941168"/>
              <a:ext cx="17049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444D26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Best fit, “elbow”</a:t>
              </a:r>
            </a:p>
          </p:txBody>
        </p:sp>
        <p:sp>
          <p:nvSpPr>
            <p:cNvPr id="208904" name="Line 8"/>
            <p:cNvSpPr>
              <a:spLocks noChangeShapeType="1"/>
            </p:cNvSpPr>
            <p:nvPr/>
          </p:nvSpPr>
          <p:spPr bwMode="auto">
            <a:xfrm flipH="1">
              <a:off x="2901480" y="4508723"/>
              <a:ext cx="0" cy="1152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83568" y="5661248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微軟正黑體" panose="020B0604030504040204" pitchFamily="34" charset="-120"/>
                <a:cs typeface="+mn-cs"/>
              </a:rPr>
              <a:t>f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微軟正黑體" panose="020B0604030504040204" pitchFamily="34" charset="-120"/>
                <a:cs typeface="+mn-cs"/>
              </a:rPr>
              <a:t>x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微軟正黑體" panose="020B0604030504040204" pitchFamily="34" charset="-120"/>
                <a:cs typeface="+mn-cs"/>
              </a:rPr>
              <a:t>) = 2sin(1.5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微軟正黑體" panose="020B0604030504040204" pitchFamily="34" charset="-120"/>
                <a:cs typeface="+mn-cs"/>
              </a:rPr>
              <a:t>x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微軟正黑體" panose="020B0604030504040204" pitchFamily="34" charset="-120"/>
                <a:cs typeface="+mn-cs"/>
              </a:rPr>
              <a:t>), and one noisy (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微軟正黑體" panose="020B0604030504040204" pitchFamily="34" charset="-120"/>
                <a:cs typeface="+mn-cs"/>
              </a:rPr>
              <a:t>(0,1)) dataset sampled from the function. Training and validation sets (each containing 50 instances) are generated. (a) Training data and fitted polynomials of order from 1 to 8. (b) Training and validation errors as a function of the polynomial order. The “elbow” is at 3.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220704" y="2131511"/>
            <a:ext cx="2288659" cy="2564995"/>
            <a:chOff x="179422" y="2276872"/>
            <a:chExt cx="2288659" cy="2564995"/>
          </a:xfrm>
        </p:grpSpPr>
        <p:sp>
          <p:nvSpPr>
            <p:cNvPr id="4" name="圓柱 3"/>
            <p:cNvSpPr/>
            <p:nvPr/>
          </p:nvSpPr>
          <p:spPr>
            <a:xfrm>
              <a:off x="611560" y="2276872"/>
              <a:ext cx="1368152" cy="792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Data</a:t>
              </a:r>
              <a:endPara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" name="圓柱 9"/>
            <p:cNvSpPr/>
            <p:nvPr/>
          </p:nvSpPr>
          <p:spPr>
            <a:xfrm>
              <a:off x="295024" y="3465004"/>
              <a:ext cx="776908" cy="792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" name="圓柱 10"/>
            <p:cNvSpPr/>
            <p:nvPr/>
          </p:nvSpPr>
          <p:spPr>
            <a:xfrm>
              <a:off x="1487816" y="3465004"/>
              <a:ext cx="776908" cy="79208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79422" y="4238435"/>
              <a:ext cx="10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 pitchFamily="18" charset="0"/>
                  <a:ea typeface="微軟正黑體" panose="020B0604030504040204" pitchFamily="34" charset="-120"/>
                  <a:cs typeface="+mn-cs"/>
                </a:rPr>
                <a:t>Training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 pitchFamily="18" charset="0"/>
                  <a:ea typeface="微軟正黑體" panose="020B0604030504040204" pitchFamily="34" charset="-120"/>
                  <a:cs typeface="+mn-cs"/>
                </a:rPr>
                <a:t>dataset</a:t>
              </a:r>
              <a:endPara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303136" y="4257092"/>
              <a:ext cx="11649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 pitchFamily="18" charset="0"/>
                  <a:ea typeface="微軟正黑體" panose="020B0604030504040204" pitchFamily="34" charset="-120"/>
                  <a:cs typeface="+mn-cs"/>
                </a:rPr>
                <a:t>Validation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 pitchFamily="18" charset="0"/>
                  <a:ea typeface="微軟正黑體" panose="020B0604030504040204" pitchFamily="34" charset="-120"/>
                  <a:cs typeface="+mn-cs"/>
                </a:rPr>
                <a:t>dataset</a:t>
              </a:r>
              <a:endPara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9" name="直線單箭頭接點 8"/>
            <p:cNvCxnSpPr>
              <a:stCxn id="4" idx="3"/>
              <a:endCxn id="10" idx="1"/>
            </p:cNvCxnSpPr>
            <p:nvPr/>
          </p:nvCxnSpPr>
          <p:spPr>
            <a:xfrm flipH="1">
              <a:off x="683478" y="3068960"/>
              <a:ext cx="612158" cy="396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4" idx="3"/>
              <a:endCxn id="11" idx="1"/>
            </p:cNvCxnSpPr>
            <p:nvPr/>
          </p:nvCxnSpPr>
          <p:spPr>
            <a:xfrm>
              <a:off x="1295636" y="3068960"/>
              <a:ext cx="580634" cy="396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47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496"/>
            <a:ext cx="8229600" cy="724648"/>
          </a:xfrm>
        </p:spPr>
        <p:txBody>
          <a:bodyPr>
            <a:noAutofit/>
          </a:bodyPr>
          <a:lstStyle/>
          <a:p>
            <a:r>
              <a:rPr lang="en-US" dirty="0"/>
              <a:t>Regularization: </a:t>
            </a:r>
            <a:r>
              <a:rPr lang="tr-TR" dirty="0"/>
              <a:t>Regression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0AD7C3-E12A-4BB1-B11B-67710BB9F2EE}" type="slidenum">
              <a:rPr kumimoji="0" lang="tr-T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tr-T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alatino Linotype" pitchFamily="18" charset="0"/>
              <a:ea typeface="+mn-ea"/>
              <a:cs typeface="+mn-cs"/>
            </a:endParaRPr>
          </a:p>
        </p:txBody>
      </p:sp>
      <p:pic>
        <p:nvPicPr>
          <p:cNvPr id="425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158" y="1674663"/>
            <a:ext cx="45434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25989" name="Object 5"/>
          <p:cNvGraphicFramePr>
            <a:graphicFrameLocks noChangeAspect="1"/>
          </p:cNvGraphicFramePr>
          <p:nvPr>
            <p:extLst/>
          </p:nvPr>
        </p:nvGraphicFramePr>
        <p:xfrm>
          <a:off x="3347864" y="5373216"/>
          <a:ext cx="556101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2476440" imgH="457200" progId="Equation.3">
                  <p:embed/>
                </p:oleObj>
              </mc:Choice>
              <mc:Fallback>
                <p:oleObj name="Equation" r:id="rId4" imgW="2476440" imgH="457200" progId="Equation.3">
                  <p:embed/>
                  <p:pic>
                    <p:nvPicPr>
                      <p:cNvPr id="425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373216"/>
                        <a:ext cx="5561012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5661248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+mn-ea"/>
                <a:cs typeface="+mn-cs"/>
              </a:rPr>
              <a:t>Regularization (L2):</a:t>
            </a:r>
          </a:p>
        </p:txBody>
      </p:sp>
      <p:sp>
        <p:nvSpPr>
          <p:cNvPr id="3" name="矩形 2"/>
          <p:cNvSpPr/>
          <p:nvPr/>
        </p:nvSpPr>
        <p:spPr>
          <a:xfrm>
            <a:off x="4644008" y="3408953"/>
            <a:ext cx="2234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444D26"/>
                </a:solidFill>
                <a:effectLst/>
                <a:uLnTx/>
                <a:uFillTx/>
                <a:latin typeface="Palatino Linotype" pitchFamily="18" charset="0"/>
                <a:ea typeface="微軟正黑體" panose="020B0604030504040204" pitchFamily="34" charset="-120"/>
                <a:cs typeface="+mn-cs"/>
              </a:rPr>
              <a:t>1: [-0.0769, 0.0016]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4620950" y="2934652"/>
            <a:ext cx="361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444D26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2: [0.1682, -0.6657, 0.0080]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4572000" y="2164519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444D26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3: [0.4238, -2.5778, 3.4675, -0.0002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2475" y="4116904"/>
            <a:ext cx="3950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Coefficients increase in magnitude as order increases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.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2936425" y="147460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rgbClr val="444D26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4: [-0.1093, 1.4356, -5.5007, 6.0454, -0.0019]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7684740" y="6184560"/>
            <a:ext cx="12241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8"/>
          <p:cNvSpPr txBox="1"/>
          <p:nvPr/>
        </p:nvSpPr>
        <p:spPr>
          <a:xfrm>
            <a:off x="6947634" y="6184560"/>
            <a:ext cx="20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Force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to be small.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0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781800" y="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9C88D2-4A5E-4FE4-B20C-1DD376FEB09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875" y="1001714"/>
            <a:ext cx="8455025" cy="3345164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Given </a:t>
            </a:r>
            <a:r>
              <a:rPr lang="en-US" altLang="zh-TW" sz="2400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 data vectors from </a:t>
            </a:r>
            <a:r>
              <a:rPr lang="en-US" altLang="zh-TW" sz="2400" i="1" dirty="0">
                <a:solidFill>
                  <a:srgbClr val="FF0000"/>
                </a:solidFill>
                <a:ea typeface="新細明體" pitchFamily="18" charset="-120"/>
              </a:rPr>
              <a:t>d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-dimensions</a:t>
            </a:r>
            <a:r>
              <a:rPr lang="en-US" altLang="zh-TW" sz="2400" dirty="0">
                <a:ea typeface="新細明體" pitchFamily="18" charset="-120"/>
              </a:rPr>
              <a:t>, find </a:t>
            </a:r>
            <a:r>
              <a:rPr lang="en-US" altLang="zh-TW" sz="2400" i="1" dirty="0">
                <a:solidFill>
                  <a:srgbClr val="FF0000"/>
                </a:solidFill>
                <a:ea typeface="新細明體" pitchFamily="18" charset="-120"/>
              </a:rPr>
              <a:t>k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 </a:t>
            </a:r>
            <a:r>
              <a:rPr lang="en-US" altLang="zh-TW" sz="2400" i="1" dirty="0">
                <a:solidFill>
                  <a:srgbClr val="FF0000"/>
                </a:solidFill>
                <a:ea typeface="新細明體" pitchFamily="18" charset="-120"/>
              </a:rPr>
              <a:t>d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) </a:t>
            </a:r>
            <a:r>
              <a:rPr lang="en-US" altLang="zh-TW" sz="2400" dirty="0">
                <a:ea typeface="新細明體" pitchFamily="18" charset="-120"/>
              </a:rPr>
              <a:t>orthogonal vectors that can be best used to represent data </a:t>
            </a:r>
          </a:p>
          <a:p>
            <a:pPr lvl="1"/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The original data set is reduced to one consisting of </a:t>
            </a: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data vectors on </a:t>
            </a: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 principal components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(reduced dimensions) </a:t>
            </a:r>
          </a:p>
          <a:p>
            <a:pPr lvl="1"/>
            <a:r>
              <a:rPr lang="en-US" altLang="zh-TW" sz="2000" dirty="0"/>
              <a:t>Goal is to find a projection that</a:t>
            </a:r>
            <a:r>
              <a:rPr lang="en-US" altLang="zh-TW" sz="2000" dirty="0">
                <a:solidFill>
                  <a:srgbClr val="FF0000"/>
                </a:solidFill>
              </a:rPr>
              <a:t> captures the largest  amount of variation in data</a:t>
            </a:r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400" dirty="0">
                <a:ea typeface="新細明體" pitchFamily="18" charset="-120"/>
              </a:rPr>
              <a:t>Each data vector is a linear combination of the </a:t>
            </a:r>
            <a:r>
              <a:rPr lang="en-US" altLang="zh-TW" sz="2400" i="1" dirty="0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 principal component vectors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Works for numeric data only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849312"/>
          </a:xfrm>
          <a:noFill/>
        </p:spPr>
        <p:txBody>
          <a:bodyPr lIns="91440" tIns="45720" rIns="91440" bIns="45720" anchor="ctr"/>
          <a:lstStyle/>
          <a:p>
            <a:r>
              <a:rPr lang="en-US" altLang="zh-TW" dirty="0">
                <a:ea typeface="新細明體" pitchFamily="18" charset="-120"/>
              </a:rPr>
              <a:t>Principal Component Analysis  (PCA)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555776" y="4396092"/>
            <a:ext cx="4968875" cy="2246769"/>
            <a:chOff x="2555776" y="4396092"/>
            <a:chExt cx="4968875" cy="2246769"/>
          </a:xfrm>
        </p:grpSpPr>
        <p:sp>
          <p:nvSpPr>
            <p:cNvPr id="9" name="矩形 8"/>
            <p:cNvSpPr/>
            <p:nvPr/>
          </p:nvSpPr>
          <p:spPr>
            <a:xfrm>
              <a:off x="2607533" y="4872342"/>
              <a:ext cx="4864508" cy="10801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555776" y="4396092"/>
              <a:ext cx="4968875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[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1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 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2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 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3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 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4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 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5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 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6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</a:rPr>
                <a:t>] 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 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[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z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 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z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 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z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]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z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 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= 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11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12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13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14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4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15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5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16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6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z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 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= 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21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22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23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24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4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25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5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26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6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z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 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= 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31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32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33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34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4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35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5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36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6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z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4 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134A7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= 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41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1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42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2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43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3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44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4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45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5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+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w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46</a:t>
              </a:r>
              <a:r>
                <a:rPr kumimoji="1" lang="en-US" altLang="zh-TW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x</a:t>
              </a:r>
              <a:r>
                <a:rPr kumimoji="1" lang="en-US" altLang="zh-TW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6</a:t>
              </a: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ntique Olive" pitchFamily="34" charset="0"/>
                  <a:ea typeface="新細明體" pitchFamily="18" charset="-120"/>
                  <a:cs typeface="+mn-cs"/>
                  <a:sym typeface="Wingdings" pitchFamily="2" charset="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600989"/>
      </p:ext>
    </p:extLst>
  </p:cSld>
  <p:clrMapOvr>
    <a:masterClrMapping/>
  </p:clrMapOvr>
  <p:transition>
    <p:checke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711717"/>
            <a:ext cx="8229600" cy="763775"/>
          </a:xfrm>
        </p:spPr>
        <p:txBody>
          <a:bodyPr>
            <a:noAutofit/>
          </a:bodyPr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Proportion of Variance (PoV) explained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.</a:t>
            </a:r>
            <a:r>
              <a:rPr lang="tr-TR" altLang="zh-TW" sz="2000" dirty="0">
                <a:solidFill>
                  <a:schemeClr val="tx2"/>
                </a:solidFill>
                <a:latin typeface="+mj-lt"/>
              </a:rPr>
              <a:t> Typically, stop at PoV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zh-TW" sz="2000" dirty="0">
                <a:solidFill>
                  <a:schemeClr val="tx2"/>
                </a:solidFill>
                <a:latin typeface="+mj-lt"/>
              </a:rPr>
              <a:t>&gt;</a:t>
            </a:r>
            <a:r>
              <a:rPr lang="en-US" altLang="zh-TW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zh-TW" sz="2000" dirty="0">
                <a:solidFill>
                  <a:schemeClr val="tx2"/>
                </a:solidFill>
                <a:latin typeface="+mj-lt"/>
              </a:rPr>
              <a:t>0.9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Scree graph plots of PoV vs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, stop at “elbow”</a:t>
            </a:r>
            <a:endParaRPr lang="tr-TR" sz="20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tr-TR" dirty="0"/>
              <a:t>How to choose </a:t>
            </a:r>
            <a:r>
              <a:rPr lang="tr-TR" i="1" dirty="0"/>
              <a:t>k</a:t>
            </a:r>
            <a:r>
              <a:rPr lang="tr-TR" dirty="0"/>
              <a:t> 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5D163-896A-41D3-93BE-7AB456A8E57A}" type="slidenum">
              <a:rPr kumimoji="0" lang="tr-T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771" y="1547664"/>
            <a:ext cx="8337693" cy="514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3203848" y="2276872"/>
            <a:ext cx="424629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λ</a:t>
            </a:r>
            <a:r>
              <a:rPr kumimoji="0" lang="tr-TR" altLang="zh-TW" sz="2400" b="0" i="1" u="none" strike="noStrike" kern="1200" cap="none" spc="0" normalizeH="0" baseline="-2500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 </a:t>
            </a:r>
            <a:r>
              <a:rPr kumimoji="0" lang="tr-TR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are sorted in descending order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68" y="4797152"/>
            <a:ext cx="3695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68596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ecision tree2">
  <a:themeElements>
    <a:clrScheme name="Decision tree2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cision tree2">
      <a:majorFont>
        <a:latin typeface="Times New Roman"/>
        <a:ea typeface="標楷體"/>
        <a:cs typeface="Times New Roman"/>
      </a:majorFont>
      <a:minorFont>
        <a:latin typeface="Times New Roman"/>
        <a:ea typeface="標楷體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tique Olive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tique Olive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Decision tree2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cision tree2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cision tree2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tique Olive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tique Olive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Decision tree2">
  <a:themeElements>
    <a:clrScheme name="Decision tree2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cision tree2">
      <a:majorFont>
        <a:latin typeface="Times New Roman"/>
        <a:ea typeface="標楷體"/>
        <a:cs typeface="Times New Roman"/>
      </a:majorFont>
      <a:minorFont>
        <a:latin typeface="Times New Roman"/>
        <a:ea typeface="標楷體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tique Olive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tique Olive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Decision tree2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cision tree2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cision tree2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cision tree2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cision tree2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Decision tree2</Template>
  <TotalTime>7136</TotalTime>
  <Words>1257</Words>
  <Application>Microsoft Office PowerPoint</Application>
  <PresentationFormat>如螢幕大小 (4:3)</PresentationFormat>
  <Paragraphs>142</Paragraphs>
  <Slides>14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18</vt:i4>
      </vt:variant>
      <vt:variant>
        <vt:lpstr>佈景主題</vt:lpstr>
      </vt:variant>
      <vt:variant>
        <vt:i4>6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14</vt:i4>
      </vt:variant>
    </vt:vector>
  </HeadingPairs>
  <TitlesOfParts>
    <vt:vector size="41" baseType="lpstr">
      <vt:lpstr>Antique Olive</vt:lpstr>
      <vt:lpstr>Arial Unicode MS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Garamond</vt:lpstr>
      <vt:lpstr>Helvetica</vt:lpstr>
      <vt:lpstr>Palatino Linotype</vt:lpstr>
      <vt:lpstr>Symbol</vt:lpstr>
      <vt:lpstr>Tahoma</vt:lpstr>
      <vt:lpstr>Times New Roman</vt:lpstr>
      <vt:lpstr>Tw Cen MT</vt:lpstr>
      <vt:lpstr>Wingdings</vt:lpstr>
      <vt:lpstr>Wingdings 2</vt:lpstr>
      <vt:lpstr>Decision tree2</vt:lpstr>
      <vt:lpstr>自訂設計</vt:lpstr>
      <vt:lpstr>1_自訂設計</vt:lpstr>
      <vt:lpstr>4_Median</vt:lpstr>
      <vt:lpstr>Office 佈景主題</vt:lpstr>
      <vt:lpstr>1_Decision tree2</vt:lpstr>
      <vt:lpstr>方程式</vt:lpstr>
      <vt:lpstr>Equation</vt:lpstr>
      <vt:lpstr>Unknown</vt:lpstr>
      <vt:lpstr>成績分佈</vt:lpstr>
      <vt:lpstr>PowerPoint 簡報</vt:lpstr>
      <vt:lpstr>PowerPoint 簡報</vt:lpstr>
      <vt:lpstr>PowerPoint 簡報</vt:lpstr>
      <vt:lpstr>Model Selection Procedure</vt:lpstr>
      <vt:lpstr>Cross Validation</vt:lpstr>
      <vt:lpstr>Regularization: Regression example</vt:lpstr>
      <vt:lpstr>Principal Component Analysis  (PCA)</vt:lpstr>
      <vt:lpstr>How to choose k ?</vt:lpstr>
      <vt:lpstr>PowerPoint 簡報</vt:lpstr>
      <vt:lpstr>PowerPoint 簡報</vt:lpstr>
      <vt:lpstr>13.2 Model’s Parameters Estimation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Decision Trees and Decision Rules</dc:title>
  <dc:creator>C. C. HSU</dc:creator>
  <cp:lastModifiedBy>C.C. Hsu</cp:lastModifiedBy>
  <cp:revision>788</cp:revision>
  <dcterms:created xsi:type="dcterms:W3CDTF">2004-03-02T09:10:55Z</dcterms:created>
  <dcterms:modified xsi:type="dcterms:W3CDTF">2018-05-24T05:38:43Z</dcterms:modified>
</cp:coreProperties>
</file>