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46" d="100"/>
          <a:sy n="146"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188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538288" y="1104900"/>
            <a:ext cx="6130290" cy="1485900"/>
          </a:xfrm>
          <a:prstGeom prst="rect">
            <a:avLst/>
          </a:prstGeom>
          <a:noFill/>
          <a:ln/>
        </p:spPr>
        <p:txBody>
          <a:bodyPr wrap="square" rtlCol="0" anchor="b"/>
          <a:lstStyle/>
          <a:p>
            <a:pPr marL="0" indent="0" algn="ctr">
              <a:buNone/>
            </a:pPr>
            <a:r>
              <a:rPr lang="en-US" sz="4000" b="1" dirty="0">
                <a:solidFill>
                  <a:srgbClr val="FF7500"/>
                </a:solidFill>
                <a:latin typeface="Noto Sans SC" pitchFamily="34" charset="0"/>
                <a:ea typeface="Noto Sans SC" pitchFamily="34" charset="-122"/>
                <a:cs typeface="Noto Sans SC" pitchFamily="34" charset="-120"/>
              </a:rPr>
              <a:t>3-4</a:t>
            </a:r>
            <a:r>
              <a:rPr lang="zh-CN" altLang="en-US" sz="4000" b="1" dirty="0">
                <a:solidFill>
                  <a:srgbClr val="FF7500"/>
                </a:solidFill>
                <a:latin typeface="Noto Sans SC" pitchFamily="34" charset="0"/>
                <a:ea typeface="Noto Sans SC" pitchFamily="34" charset="-122"/>
                <a:cs typeface="Noto Sans SC" pitchFamily="34" charset="-120"/>
              </a:rPr>
              <a:t>月份工作总结</a:t>
            </a:r>
            <a:endParaRPr lang="en-US" sz="4000" dirty="0"/>
          </a:p>
        </p:txBody>
      </p:sp>
      <p:sp>
        <p:nvSpPr>
          <p:cNvPr id="4" name="Text 2"/>
          <p:cNvSpPr/>
          <p:nvPr/>
        </p:nvSpPr>
        <p:spPr>
          <a:xfrm>
            <a:off x="2190750" y="4214813"/>
            <a:ext cx="4524375" cy="552450"/>
          </a:xfrm>
          <a:prstGeom prst="rect">
            <a:avLst/>
          </a:prstGeom>
          <a:noFill/>
          <a:ln/>
        </p:spPr>
        <p:txBody>
          <a:bodyPr wrap="square" rtlCol="0" anchor="t"/>
          <a:lstStyle/>
          <a:p>
            <a:pPr marL="0" indent="0" algn="ctr">
              <a:buNone/>
            </a:pPr>
            <a:r>
              <a:rPr lang="zh-CN" altLang="en-US" sz="1200" dirty="0">
                <a:solidFill>
                  <a:srgbClr val="FF7500"/>
                </a:solidFill>
                <a:latin typeface="Noto Sans SC" pitchFamily="34" charset="0"/>
                <a:ea typeface="Noto Sans SC" pitchFamily="34" charset="-122"/>
                <a:cs typeface="Noto Sans SC" pitchFamily="34" charset="-120"/>
              </a:rPr>
              <a:t>陈柯宇</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800" b="1" dirty="0">
                <a:solidFill>
                  <a:srgbClr val="FF7500"/>
                </a:solidFill>
                <a:latin typeface="Noto Sans SC" pitchFamily="34" charset="0"/>
                <a:ea typeface="Noto Sans SC" pitchFamily="34" charset="-122"/>
                <a:cs typeface="Noto Sans SC" pitchFamily="34" charset="-120"/>
              </a:rPr>
              <a:t>2. 屠宰量上升，此时历史数据共13组，占22组数据的59.1%，猪价在此期间大部分表现为下行，只有3个月上行月份，分别为2020年的1月、8月以及12月；1月份和12月份处于过年期间，而8月份处于暑假末期，可能猪价的上涨为开学前消费较强。</a:t>
            </a:r>
            <a:endParaRPr lang="en-US" sz="800" dirty="0"/>
          </a:p>
        </p:txBody>
      </p:sp>
      <p:pic>
        <p:nvPicPr>
          <p:cNvPr id="3" name="Image 0" descr="https://bucket-mindshow.oss-cn-beijing.aliyuncs.com/file/6452356/20230428150506_r2lg.png"/>
          <p:cNvPicPr>
            <a:picLocks noChangeAspect="1"/>
          </p:cNvPicPr>
          <p:nvPr/>
        </p:nvPicPr>
        <p:blipFill>
          <a:blip r:embed="rId3"/>
          <a:stretch>
            <a:fillRect/>
          </a:stretch>
        </p:blipFill>
        <p:spPr>
          <a:xfrm>
            <a:off x="1333500" y="1128713"/>
            <a:ext cx="7415213" cy="16049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1120" b="1" dirty="0">
                <a:solidFill>
                  <a:srgbClr val="FF7500"/>
                </a:solidFill>
                <a:latin typeface="Noto Sans SC" pitchFamily="34" charset="0"/>
                <a:ea typeface="Noto Sans SC" pitchFamily="34" charset="-122"/>
                <a:cs typeface="Noto Sans SC" pitchFamily="34" charset="-120"/>
              </a:rPr>
              <a:t>1. 屠宰量下降时，共有15个月，占33组数据的45.5%，如果屠宰量和新生健仔数同向移动，则猪价会体现上升；如果屠宰量和新生健仔数反向移动，则会体现猪价的下降；</a:t>
            </a:r>
            <a:endParaRPr lang="en-US" sz="1120" dirty="0"/>
          </a:p>
        </p:txBody>
      </p:sp>
      <p:sp>
        <p:nvSpPr>
          <p:cNvPr id="3" name="Text 1"/>
          <p:cNvSpPr/>
          <p:nvPr/>
        </p:nvSpPr>
        <p:spPr>
          <a:xfrm>
            <a:off x="1333500" y="2962275"/>
            <a:ext cx="7415213" cy="828675"/>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其中有5个月为猪价下降，为2021年的2月份，2022和2023年的1、2月份。这个时间上是新年后</a:t>
            </a:r>
            <a:endParaRPr lang="en-US" sz="1536" dirty="0"/>
          </a:p>
        </p:txBody>
      </p:sp>
      <p:pic>
        <p:nvPicPr>
          <p:cNvPr id="4" name="Image 0" descr="https://bucket-mindshow.oss-cn-beijing.aliyuncs.com/file/6452356/20230428145507_2tm2.png"/>
          <p:cNvPicPr>
            <a:picLocks noChangeAspect="1"/>
          </p:cNvPicPr>
          <p:nvPr/>
        </p:nvPicPr>
        <p:blipFill>
          <a:blip r:embed="rId3"/>
          <a:stretch>
            <a:fillRect/>
          </a:stretch>
        </p:blipFill>
        <p:spPr>
          <a:xfrm>
            <a:off x="1333500" y="1128713"/>
            <a:ext cx="7415213" cy="18335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1120" b="1" dirty="0">
                <a:solidFill>
                  <a:srgbClr val="FF7500"/>
                </a:solidFill>
                <a:latin typeface="Noto Sans SC" pitchFamily="34" charset="0"/>
                <a:ea typeface="Noto Sans SC" pitchFamily="34" charset="-122"/>
                <a:cs typeface="Noto Sans SC" pitchFamily="34" charset="-120"/>
              </a:rPr>
              <a:t>2. 屠宰量上升时，共有18个月，如果屠宰量和新生健仔数同向移动，则会造成猪价的下跌；如果屠宰量和新生健仔数反向移动，则会造成猪价的上涨。</a:t>
            </a:r>
            <a:endParaRPr lang="en-US" sz="1120" dirty="0"/>
          </a:p>
        </p:txBody>
      </p:sp>
      <p:sp>
        <p:nvSpPr>
          <p:cNvPr id="3" name="Text 1"/>
          <p:cNvSpPr/>
          <p:nvPr/>
        </p:nvSpPr>
        <p:spPr>
          <a:xfrm>
            <a:off x="1333500" y="3305175"/>
            <a:ext cx="7415213" cy="190500"/>
          </a:xfrm>
          <a:prstGeom prst="rect">
            <a:avLst/>
          </a:prstGeom>
          <a:noFill/>
          <a:ln/>
        </p:spPr>
        <p:txBody>
          <a:bodyPr wrap="square" rtlCol="0" anchor="t"/>
          <a:lstStyle/>
          <a:p>
            <a:pPr marL="342900" indent="-342900" algn="l">
              <a:lnSpc>
                <a:spcPct val="150000"/>
              </a:lnSpc>
              <a:buSzPct val="100000"/>
              <a:buChar char="•"/>
            </a:pPr>
            <a:endParaRPr lang="en-US" sz="1536" dirty="0"/>
          </a:p>
        </p:txBody>
      </p:sp>
      <p:pic>
        <p:nvPicPr>
          <p:cNvPr id="4" name="Image 0" descr="https://bucket-mindshow.oss-cn-beijing.aliyuncs.com/file/6452356/20230428145424_c5nr.png"/>
          <p:cNvPicPr>
            <a:picLocks noChangeAspect="1"/>
          </p:cNvPicPr>
          <p:nvPr/>
        </p:nvPicPr>
        <p:blipFill>
          <a:blip r:embed="rId3"/>
          <a:stretch>
            <a:fillRect/>
          </a:stretch>
        </p:blipFill>
        <p:spPr>
          <a:xfrm>
            <a:off x="1333500" y="1128713"/>
            <a:ext cx="7415213" cy="21764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量化关系</a:t>
            </a:r>
            <a:endParaRPr lang="en-US" sz="38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量化关系</a:t>
            </a:r>
            <a:endParaRPr lang="en-US" sz="2400" dirty="0"/>
          </a:p>
        </p:txBody>
      </p:sp>
      <p:sp>
        <p:nvSpPr>
          <p:cNvPr id="3" name="Text 1"/>
          <p:cNvSpPr/>
          <p:nvPr/>
        </p:nvSpPr>
        <p:spPr>
          <a:xfrm>
            <a:off x="1333500" y="1128713"/>
            <a:ext cx="7415213" cy="2514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但是知道了价格的移动方向，也无法确定价格到底移动多少，在经过翻阅研报和论文，考虑第一步通过常用因果模型多重线性回归分析价格与供给端数据的系数关系：</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1. 如果只看新生健仔数和价格的关系：结果为：</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2. 将屠宰、出栏和屠宰均重也纳入进去</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结合线性回归的结果和之前新生健仔数和屠宰量的关系来看：</a:t>
            </a:r>
            <a:endParaRPr lang="en-US" sz="153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1120" b="1" dirty="0">
                <a:solidFill>
                  <a:srgbClr val="FF7500"/>
                </a:solidFill>
                <a:latin typeface="Noto Sans SC" pitchFamily="34" charset="0"/>
                <a:ea typeface="Noto Sans SC" pitchFamily="34" charset="-122"/>
                <a:cs typeface="Noto Sans SC" pitchFamily="34" charset="-120"/>
              </a:rPr>
              <a:t>但是知道了价格的移动方向，也无法确定价格到底移动多少，在经过翻阅研报和论文，考虑第一步通过常用因果模型多重线性回归分析价格与供给端数据的系数关系：</a:t>
            </a:r>
            <a:endParaRPr lang="en-US" sz="1120" dirty="0"/>
          </a:p>
        </p:txBody>
      </p:sp>
      <p:sp>
        <p:nvSpPr>
          <p:cNvPr id="3" name="Text 1"/>
          <p:cNvSpPr/>
          <p:nvPr/>
        </p:nvSpPr>
        <p:spPr>
          <a:xfrm>
            <a:off x="1333500" y="1128713"/>
            <a:ext cx="7415213" cy="19431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其中因变量选择生猪价格，并做取对数处理，这样的结果代表为自变量变化影响到生猪价格的百分比变化</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自变量将新生健仔数、屠宰量、出栏量以及屠宰均重纳入。其中新生健仔数为能繁母猪和生产效率叠加效果的体现，而屠宰、出栏和屠宰均重是真实供给的代表。</a:t>
            </a:r>
            <a:endParaRPr lang="en-US" sz="1536"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240" b="1" dirty="0">
                <a:solidFill>
                  <a:srgbClr val="FF7500"/>
                </a:solidFill>
                <a:latin typeface="Noto Sans SC" pitchFamily="34" charset="0"/>
                <a:ea typeface="Noto Sans SC" pitchFamily="34" charset="-122"/>
                <a:cs typeface="Noto Sans SC" pitchFamily="34" charset="-120"/>
              </a:rPr>
              <a:t>1. 如果只看新生健仔数和价格的关系：结果为：</a:t>
            </a:r>
            <a:endParaRPr lang="en-US" sz="2240" dirty="0"/>
          </a:p>
        </p:txBody>
      </p:sp>
      <p:sp>
        <p:nvSpPr>
          <p:cNvPr id="3" name="Text 1"/>
          <p:cNvSpPr/>
          <p:nvPr/>
        </p:nvSpPr>
        <p:spPr>
          <a:xfrm>
            <a:off x="1224098" y="2728913"/>
            <a:ext cx="6829153" cy="3457575"/>
          </a:xfrm>
          <a:prstGeom prst="rect">
            <a:avLst/>
          </a:prstGeom>
          <a:noFill/>
          <a:ln/>
        </p:spPr>
        <p:txBody>
          <a:bodyPr wrap="square" rtlCol="0" anchor="t"/>
          <a:lstStyle/>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这表示每10000万头新生健仔数在后移6个月的增长，会导致生猪价格出现0.03%的下降。</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但是此次线性回归的结果中R方只有0.6，这说明虽然呈线性关系但是关系不强，这是因为即使是新生健仔数，在6个月后也会出现波动导致真实供给的变动</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所以需要纳入更多的变量去确定关系</a:t>
            </a:r>
            <a:endParaRPr lang="en-US" sz="1408" dirty="0"/>
          </a:p>
        </p:txBody>
      </p:sp>
      <p:pic>
        <p:nvPicPr>
          <p:cNvPr id="4" name="Image 0" descr="https://bucket-mindshow.oss-cn-beijing.aliyuncs.com/file/6452356/20230428154245_ks5t.png"/>
          <p:cNvPicPr>
            <a:picLocks noChangeAspect="1"/>
          </p:cNvPicPr>
          <p:nvPr/>
        </p:nvPicPr>
        <p:blipFill>
          <a:blip r:embed="rId3"/>
          <a:stretch>
            <a:fillRect/>
          </a:stretch>
        </p:blipFill>
        <p:spPr>
          <a:xfrm>
            <a:off x="2567940" y="1468347"/>
            <a:ext cx="3590925" cy="476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2. 将屠宰、出栏和屠宰均重也纳入进去</a:t>
            </a:r>
            <a:endParaRPr lang="en-US" sz="2400" dirty="0"/>
          </a:p>
        </p:txBody>
      </p:sp>
      <p:sp>
        <p:nvSpPr>
          <p:cNvPr id="3" name="Text 1"/>
          <p:cNvSpPr/>
          <p:nvPr/>
        </p:nvSpPr>
        <p:spPr>
          <a:xfrm>
            <a:off x="1248590" y="2466570"/>
            <a:ext cx="7039793" cy="3352800"/>
          </a:xfrm>
          <a:prstGeom prst="rect">
            <a:avLst/>
          </a:prstGeom>
          <a:noFill/>
          <a:ln/>
        </p:spPr>
        <p:txBody>
          <a:bodyPr wrap="square" rtlCol="0" anchor="t"/>
          <a:lstStyle/>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结果为：</a:t>
            </a:r>
            <a:endParaRPr lang="en-US" sz="1408" dirty="0"/>
          </a:p>
          <a:p>
            <a:pPr marL="342900" indent="-342900" algn="l">
              <a:lnSpc>
                <a:spcPct val="150000"/>
              </a:lnSpc>
              <a:buSzPct val="100000"/>
              <a:buChar char="•"/>
            </a:pPr>
            <a:r>
              <a:rPr lang="en-US" sz="1408" dirty="0">
                <a:solidFill>
                  <a:srgbClr val="383838"/>
                </a:solidFill>
                <a:latin typeface="Noto Sans SC" pitchFamily="34" charset="0"/>
                <a:ea typeface="Noto Sans SC" pitchFamily="34" charset="-122"/>
                <a:cs typeface="Noto Sans SC" pitchFamily="34" charset="-120"/>
              </a:rPr>
              <a:t>而在纳入这几个变量后，R方有了明显的提升，达到了0.9，也就是说明价格与这几个变量呈现很强的线性关系。但是只有全国生猪出栏这个项在统计意义上不显著。其他变量都是显著的。这说明了出栏这个变量在很大程度上不能影响到价格，因为出栏并不意味着进入市场，也有可能在养殖端左手倒右手的进行2次育肥。</a:t>
            </a:r>
            <a:endParaRPr lang="en-US" sz="1408" dirty="0"/>
          </a:p>
        </p:txBody>
      </p:sp>
      <p:pic>
        <p:nvPicPr>
          <p:cNvPr id="4" name="Image 0" descr="https://bucket-mindshow.oss-cn-beijing.aliyuncs.com/file/6452356/20230428155936_l3j7.png"/>
          <p:cNvPicPr>
            <a:picLocks noChangeAspect="1"/>
          </p:cNvPicPr>
          <p:nvPr/>
        </p:nvPicPr>
        <p:blipFill>
          <a:blip r:embed="rId3"/>
          <a:stretch>
            <a:fillRect/>
          </a:stretch>
        </p:blipFill>
        <p:spPr>
          <a:xfrm>
            <a:off x="1807291" y="1223351"/>
            <a:ext cx="6136287" cy="9156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1760" b="1" dirty="0">
                <a:solidFill>
                  <a:srgbClr val="FF7500"/>
                </a:solidFill>
                <a:latin typeface="Noto Sans SC" pitchFamily="34" charset="0"/>
                <a:ea typeface="Noto Sans SC" pitchFamily="34" charset="-122"/>
                <a:cs typeface="Noto Sans SC" pitchFamily="34" charset="-120"/>
              </a:rPr>
              <a:t>结合线性回归的结果和之前新生健仔数和屠宰量的关系来看：</a:t>
            </a:r>
            <a:endParaRPr lang="en-US" sz="1760" dirty="0"/>
          </a:p>
        </p:txBody>
      </p:sp>
      <p:sp>
        <p:nvSpPr>
          <p:cNvPr id="3" name="Text 1"/>
          <p:cNvSpPr/>
          <p:nvPr/>
        </p:nvSpPr>
        <p:spPr>
          <a:xfrm>
            <a:off x="1333500" y="1128713"/>
            <a:ext cx="7415213" cy="16002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每10000万新生健仔数的增加会导致0.02%价格的下降，但是每10000头屠宰量的上升会导致1.5%价格的下降，当屠宰与新生健仔数异向移动时，就会导致屠宰对价格作用抹平了新生健仔数的作用。</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这也证实了上述屠宰、新生健仔数和价格的关系</a:t>
            </a:r>
            <a:endParaRPr lang="en-US" sz="1536"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现存问题：</a:t>
            </a:r>
            <a:endParaRPr lang="en-US" sz="38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857375" y="623888"/>
            <a:ext cx="6329363" cy="3643313"/>
          </a:xfrm>
          <a:prstGeom prst="rect">
            <a:avLst/>
          </a:prstGeom>
          <a:noFill/>
          <a:ln/>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分析逻辑与变量情况</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数据展示</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量化关系</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现存问题：</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之后的工作计划：</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目前最大需要解决的问题是：</a:t>
            </a:r>
            <a:endParaRPr lang="en-US" sz="2400" dirty="0"/>
          </a:p>
        </p:txBody>
      </p:sp>
      <p:sp>
        <p:nvSpPr>
          <p:cNvPr id="3" name="Text 1"/>
          <p:cNvSpPr/>
          <p:nvPr/>
        </p:nvSpPr>
        <p:spPr>
          <a:xfrm>
            <a:off x="1333500" y="1128713"/>
            <a:ext cx="7415213" cy="19431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如何去判断新生健仔数对价格的弹性系数，因为新生健仔数在6个月之前就已经决定了，但是价格并不是，目前想出来的有两个办法：</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需求的变化没有办法判断，因为在我的理解里屠宰并不是需求的代表，目前最接近的是白条走量和白条价格的变化，但是白条走量没有，白条价格和猪价关系还没弄明白。</a:t>
            </a:r>
            <a:endParaRPr lang="en-US" sz="1536"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1120" b="1" dirty="0">
                <a:solidFill>
                  <a:srgbClr val="FF7500"/>
                </a:solidFill>
                <a:latin typeface="Noto Sans SC" pitchFamily="34" charset="0"/>
                <a:ea typeface="Noto Sans SC" pitchFamily="34" charset="-122"/>
                <a:cs typeface="Noto Sans SC" pitchFamily="34" charset="-120"/>
              </a:rPr>
              <a:t>如何去判断新生健仔数对价格的弹性系数，因为新生健仔数在6个月之前就已经决定了，但是价格并不是，目前想出来的有两个办法：</a:t>
            </a:r>
            <a:endParaRPr lang="en-US" sz="1120" dirty="0"/>
          </a:p>
        </p:txBody>
      </p:sp>
      <p:sp>
        <p:nvSpPr>
          <p:cNvPr id="3" name="Text 1"/>
          <p:cNvSpPr/>
          <p:nvPr/>
        </p:nvSpPr>
        <p:spPr>
          <a:xfrm>
            <a:off x="1333500" y="1128713"/>
            <a:ext cx="7415213" cy="9144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用前一个月的价格1阶差分判断，但是两者关系可能变化</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因为线性回归是有效的，用预测价格去判断关系</a:t>
            </a:r>
            <a:endParaRPr lang="en-US" sz="1536"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之后的工作计划：</a:t>
            </a:r>
            <a:endParaRPr lang="en-US" sz="38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之后的工作计划：</a:t>
            </a:r>
            <a:endParaRPr lang="en-US" sz="2400" dirty="0"/>
          </a:p>
        </p:txBody>
      </p:sp>
      <p:sp>
        <p:nvSpPr>
          <p:cNvPr id="3" name="Text 1"/>
          <p:cNvSpPr/>
          <p:nvPr/>
        </p:nvSpPr>
        <p:spPr>
          <a:xfrm>
            <a:off x="1333500" y="1128713"/>
            <a:ext cx="7415213" cy="1371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能在工作满3个月之前把第一个问题解决，或者寻找到对应方向</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能把预测方向和预测价格实现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研究白条价格与猪价的关系</a:t>
            </a:r>
            <a:endParaRPr lang="en-US" sz="1536"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研究白条价格与猪价的关系</a:t>
            </a:r>
            <a:endParaRPr lang="en-US" sz="2400" dirty="0"/>
          </a:p>
        </p:txBody>
      </p:sp>
      <p:sp>
        <p:nvSpPr>
          <p:cNvPr id="3" name="Text 1"/>
          <p:cNvSpPr/>
          <p:nvPr/>
        </p:nvSpPr>
        <p:spPr>
          <a:xfrm>
            <a:off x="1333500" y="1128713"/>
            <a:ext cx="7415213" cy="30861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目前可以用白条比上猪价，但是这个指数不能用于量化，因为变量把猪价当成分母</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白条与除了生猪价格外的其他变量是否有关系，从经济角度上来说白条更接近需求端，但是并没有人证明，可以尝试去证明</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如果从AD-AS模型上分析，平衡点是否可以创建一个指数去代替，如果按照理论来说平衡点出现在供给前1-2个月，那么需要考虑新生健仔数和屠宰对供给量的贡献是多少，需要找到供给真正反转的时间点才能确认平衡点。</a:t>
            </a:r>
            <a:endParaRPr lang="en-US" sz="153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分析逻辑与变量情况</a:t>
            </a:r>
            <a:endParaRPr lang="en-US" sz="38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分析逻辑与变量情况</a:t>
            </a:r>
            <a:endParaRPr lang="en-US" sz="2400" dirty="0"/>
          </a:p>
        </p:txBody>
      </p:sp>
      <p:sp>
        <p:nvSpPr>
          <p:cNvPr id="3" name="Text 1"/>
          <p:cNvSpPr/>
          <p:nvPr/>
        </p:nvSpPr>
        <p:spPr>
          <a:xfrm>
            <a:off x="1333500" y="1128713"/>
            <a:ext cx="7415213" cy="3514725"/>
          </a:xfrm>
          <a:prstGeom prst="rect">
            <a:avLst/>
          </a:prstGeom>
          <a:noFill/>
          <a:ln/>
        </p:spPr>
        <p:txBody>
          <a:bodyPr wrap="square" rtlCol="0" anchor="t"/>
          <a:lstStyle/>
          <a:p>
            <a:pPr marL="342900" indent="-342900" algn="l">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新生健仔数：因为养殖原因，新生健仔数代表了6个月后市场上可出栏的数量，故将新生健仔数后移6个月</a:t>
            </a:r>
            <a:endParaRPr lang="en-US" sz="1152" dirty="0"/>
          </a:p>
          <a:p>
            <a:pPr marL="342900" indent="-342900" algn="l">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新生健仔数与价格弹性系数：2018.8-2022.12 共55组数据，其中：</a:t>
            </a:r>
            <a:endParaRPr lang="en-US" sz="1152" dirty="0"/>
          </a:p>
          <a:p>
            <a:pPr marL="342900" indent="-342900" algn="l">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弹性系数为正：22组</a:t>
            </a:r>
            <a:endParaRPr lang="en-US" sz="1152" dirty="0"/>
          </a:p>
          <a:p>
            <a:pPr marL="342900" indent="-342900" algn="l">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弹性系数为负：33组</a:t>
            </a:r>
            <a:endParaRPr lang="en-US" sz="1152" dirty="0"/>
          </a:p>
          <a:p>
            <a:pPr marL="342900" indent="-342900" algn="l">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新生健仔数与价格理论上应为负相关关系，但是在55组数据组中有40%的数据显示新生弹性系数为正，有22个月的新生健仔数与价格同向移动。</a:t>
            </a:r>
            <a:endParaRPr lang="en-US" sz="1152" dirty="0"/>
          </a:p>
          <a:p>
            <a:pPr marL="342900" indent="-342900" algn="l">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从AD-AS模型中分析，若供给与价格同向移动，意味着需求也在同向移动，平衡了供给线移动带来的负效果，且需求的移动比供给的移动更大。</a:t>
            </a:r>
            <a:endParaRPr lang="en-US" sz="1152" dirty="0"/>
          </a:p>
          <a:p>
            <a:pPr marL="342900" indent="-342900" algn="l">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新生健仔数弹性系数为正的可能原因：</a:t>
            </a:r>
            <a:endParaRPr lang="en-US" sz="1152" dirty="0"/>
          </a:p>
          <a:p>
            <a:pPr marL="342900" indent="-342900" algn="l">
              <a:lnSpc>
                <a:spcPct val="150000"/>
              </a:lnSpc>
              <a:buSzPct val="100000"/>
              <a:buChar char="•"/>
            </a:pPr>
            <a:r>
              <a:rPr lang="en-US" sz="1152" dirty="0">
                <a:solidFill>
                  <a:srgbClr val="383838"/>
                </a:solidFill>
                <a:latin typeface="Noto Sans SC" pitchFamily="34" charset="0"/>
                <a:ea typeface="Noto Sans SC" pitchFamily="34" charset="-122"/>
                <a:cs typeface="Noto Sans SC" pitchFamily="34" charset="-120"/>
              </a:rPr>
              <a:t>原因分析：</a:t>
            </a:r>
            <a:endParaRPr lang="en-US" sz="115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新生健仔数弹性系数为正的可能原因：</a:t>
            </a:r>
            <a:endParaRPr lang="en-US" sz="2400" dirty="0"/>
          </a:p>
        </p:txBody>
      </p:sp>
      <p:sp>
        <p:nvSpPr>
          <p:cNvPr id="3" name="Text 1"/>
          <p:cNvSpPr/>
          <p:nvPr/>
        </p:nvSpPr>
        <p:spPr>
          <a:xfrm>
            <a:off x="1333500" y="1128713"/>
            <a:ext cx="7415213" cy="24003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1. 供需同向移动，且短期需求影响超过供给造成移动</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2. 新生健仔数只代表了当期可出栏数，但是实际出栏并不是这么多，养殖户可能存在二次育肥、压栏惜售或者提前抛售的行为，导致关系不正常。</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3. 在新生健仔育肥过程有损耗，损耗量大于正常水平，也可能导致6个月后真实供给和新生健仔数移动方向不同：</a:t>
            </a:r>
            <a:endParaRPr lang="en-US" sz="153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原因分析：</a:t>
            </a:r>
            <a:endParaRPr lang="en-US" sz="2400" dirty="0"/>
          </a:p>
        </p:txBody>
      </p:sp>
      <p:sp>
        <p:nvSpPr>
          <p:cNvPr id="3" name="Text 1"/>
          <p:cNvSpPr/>
          <p:nvPr/>
        </p:nvSpPr>
        <p:spPr>
          <a:xfrm>
            <a:off x="1333500" y="1128713"/>
            <a:ext cx="7415213" cy="33147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对于原因2：</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当新生健仔数上升时，屠宰量如果下降，则可能存在二次育肥、压栏惜售，造成猪价在应下跌情况上涨，当一致预期猪价会上涨时出现。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当新生健仔数下降时，如果屠宰量出现上升，则可能存在提前抛售，造成猪价在应上涨阶段下跌，可能由疫病或上涨期末尾出现。</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对于原因3：</a:t>
            </a:r>
            <a:endParaRPr lang="en-US" sz="1536" dirty="0"/>
          </a:p>
          <a:p>
            <a:pPr marL="342900" indent="-342900" algn="l">
              <a:lnSpc>
                <a:spcPct val="150000"/>
              </a:lnSpc>
              <a:buSzPct val="100000"/>
              <a:buChar char="•"/>
            </a:pPr>
            <a:r>
              <a:rPr lang="en-US" sz="1536" dirty="0">
                <a:solidFill>
                  <a:srgbClr val="383838"/>
                </a:solidFill>
                <a:latin typeface="Noto Sans SC" pitchFamily="34" charset="0"/>
                <a:ea typeface="Noto Sans SC" pitchFamily="34" charset="-122"/>
                <a:cs typeface="Noto Sans SC" pitchFamily="34" charset="-120"/>
              </a:rPr>
              <a:t>需看出栏数据和屠宰量关系，但是目前55组数据中发现对比出栏和屠宰的数据得出的价格移动结论没有对比新生和屠宰的数据清晰。</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marL="0" indent="0">
              <a:buNone/>
            </a:pPr>
            <a:r>
              <a:rPr lang="en-US" sz="5400" b="1" dirty="0">
                <a:solidFill>
                  <a:srgbClr val="FF7500"/>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marL="0" indent="0">
              <a:buNone/>
            </a:pPr>
            <a:r>
              <a:rPr lang="en-US" sz="3840" b="1" dirty="0">
                <a:solidFill>
                  <a:srgbClr val="383838"/>
                </a:solidFill>
                <a:latin typeface="Noto Sans SC" pitchFamily="34" charset="0"/>
                <a:ea typeface="Noto Sans SC" pitchFamily="34" charset="-122"/>
                <a:cs typeface="Noto Sans SC" pitchFamily="34" charset="-120"/>
              </a:rPr>
              <a:t>数据展示</a:t>
            </a:r>
            <a:endParaRPr lang="en-US" sz="38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2400" b="1" dirty="0">
                <a:solidFill>
                  <a:srgbClr val="FF7500"/>
                </a:solidFill>
                <a:latin typeface="Noto Sans SC" pitchFamily="34" charset="0"/>
                <a:ea typeface="Noto Sans SC" pitchFamily="34" charset="-122"/>
                <a:cs typeface="Noto Sans SC" pitchFamily="34" charset="-120"/>
              </a:rPr>
              <a:t>数据展示</a:t>
            </a:r>
            <a:endParaRPr lang="en-US" sz="2400" dirty="0"/>
          </a:p>
        </p:txBody>
      </p:sp>
      <p:sp>
        <p:nvSpPr>
          <p:cNvPr id="3" name="Text 1"/>
          <p:cNvSpPr/>
          <p:nvPr/>
        </p:nvSpPr>
        <p:spPr>
          <a:xfrm>
            <a:off x="1333500" y="1128713"/>
            <a:ext cx="7415213" cy="3652838"/>
          </a:xfrm>
          <a:prstGeom prst="rect">
            <a:avLst/>
          </a:prstGeom>
          <a:noFill/>
          <a:ln/>
        </p:spPr>
        <p:txBody>
          <a:bodyPr wrap="square" rtlCol="0" anchor="t"/>
          <a:lstStyle/>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新生健仔数和猪价呈正比关系-也就是理论非常态：</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此数据共有22组，占全数据55组的40%</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此时判断这个时期屠宰量的走向：</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1. 屠宰量下降，此时历史数据共9组，占22组数据的40.9%，猪价在此期间全部表现为上行，无特殊月份，和逻辑吻合：真实的供给减少带动了价格的上涨</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2. 屠宰量上升，此时历史数据共13组，占22组数据的59.1%，猪价在此期间大部分表现为下行，只有3个月上行月份，分别为2020年的1月、8月以及12月；1月份和12月份处于过年期间，而8月份处于暑假末期，可能猪价的上涨为开学前消费较强。</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则当非常态情况出现时，屠宰与新生健仔数同向移动，价格会上升，出栏也会上升</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未解决问题：有一个特殊月份，2020年1月，出栏与屠宰为负相关关系，其他时候当屠宰与出栏正相关，与新生健仔数也正相关时会导致猪价的上升。</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新生健仔数与猪价呈负比关系时-理论常态化：</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此时屠宰量：</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1. 屠宰量下降时，共有15个月，占33组数据的45.5%，如果屠宰量和新生健仔数同向移动，则猪价会体现上升；如果屠宰量和新生健仔数反向移动，则会体现猪价的下降；</a:t>
            </a:r>
            <a:endParaRPr lang="en-US" sz="832" dirty="0"/>
          </a:p>
          <a:p>
            <a:pPr marL="342900" indent="-342900" algn="l">
              <a:lnSpc>
                <a:spcPct val="150000"/>
              </a:lnSpc>
              <a:buSzPct val="100000"/>
              <a:buChar char="•"/>
            </a:pPr>
            <a:r>
              <a:rPr lang="en-US" sz="832" dirty="0">
                <a:solidFill>
                  <a:srgbClr val="383838"/>
                </a:solidFill>
                <a:latin typeface="Noto Sans SC" pitchFamily="34" charset="0"/>
                <a:ea typeface="Noto Sans SC" pitchFamily="34" charset="-122"/>
                <a:cs typeface="Noto Sans SC" pitchFamily="34" charset="-120"/>
              </a:rPr>
              <a:t>2. 屠宰量上升时，共有18个月，如果屠宰量和新生健仔数同向移动，则会造成猪价的下跌；如果屠宰量和新生健仔数反向移动，则会造成猪价的上涨。</a:t>
            </a:r>
            <a:endParaRPr lang="en-US" sz="83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marL="0" indent="0">
              <a:buNone/>
            </a:pPr>
            <a:r>
              <a:rPr lang="en-US" sz="1120" b="1" dirty="0">
                <a:solidFill>
                  <a:srgbClr val="FF7500"/>
                </a:solidFill>
                <a:latin typeface="Noto Sans SC" pitchFamily="34" charset="0"/>
                <a:ea typeface="Noto Sans SC" pitchFamily="34" charset="-122"/>
                <a:cs typeface="Noto Sans SC" pitchFamily="34" charset="-120"/>
              </a:rPr>
              <a:t>1. 屠宰量下降，此时历史数据共9组，占22组数据的40.9%，猪价在此期间全部表现为上行，无特殊月份，和逻辑吻合：真实的供给减少带动了价格的上涨</a:t>
            </a:r>
            <a:endParaRPr lang="en-US" sz="1120" dirty="0"/>
          </a:p>
        </p:txBody>
      </p:sp>
      <p:pic>
        <p:nvPicPr>
          <p:cNvPr id="3" name="Image 0" descr="https://bucket-mindshow.oss-cn-beijing.aliyuncs.com/file/6452356/20230428144715_is9r.png"/>
          <p:cNvPicPr>
            <a:picLocks noChangeAspect="1"/>
          </p:cNvPicPr>
          <p:nvPr/>
        </p:nvPicPr>
        <p:blipFill>
          <a:blip r:embed="rId3"/>
          <a:stretch>
            <a:fillRect/>
          </a:stretch>
        </p:blipFill>
        <p:spPr>
          <a:xfrm>
            <a:off x="1333500" y="1128713"/>
            <a:ext cx="7415213" cy="11477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633</Words>
  <Application>Microsoft Office PowerPoint</Application>
  <PresentationFormat>全屏显示(16:9)</PresentationFormat>
  <Paragraphs>109</Paragraphs>
  <Slides>24</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Noto Sans SC</vt:lpstr>
      <vt:lpstr>等线</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新生健仔数与价格分析</dc:title>
  <dc:subject>SUBTITLE HERE</dc:subject>
  <dc:creator>MindShow.fun</dc:creator>
  <cp:lastModifiedBy>chen keyu</cp:lastModifiedBy>
  <cp:revision>3</cp:revision>
  <dcterms:created xsi:type="dcterms:W3CDTF">2023-04-28T08:28:07Z</dcterms:created>
  <dcterms:modified xsi:type="dcterms:W3CDTF">2023-04-28T08:32:15Z</dcterms:modified>
</cp:coreProperties>
</file>