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9" r:id="rId4"/>
    <p:sldId id="258" r:id="rId5"/>
    <p:sldId id="270" r:id="rId6"/>
    <p:sldId id="259" r:id="rId7"/>
    <p:sldId id="260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80" r:id="rId17"/>
    <p:sldId id="282" r:id="rId18"/>
    <p:sldId id="283" r:id="rId19"/>
    <p:sldId id="268" r:id="rId20"/>
    <p:sldId id="285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3BAA61-02B4-4559-9FDE-8FFF583E8E4F}" type="doc">
      <dgm:prSet loTypeId="urn:microsoft.com/office/officeart/2005/8/layout/hList3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738B63F4-BC54-4967-8433-795A43433DE4}">
      <dgm:prSet phldrT="[Texto]"/>
      <dgm:spPr/>
      <dgm:t>
        <a:bodyPr/>
        <a:lstStyle/>
        <a:p>
          <a:r>
            <a:rPr lang="en-US" noProof="0" dirty="0" smtClean="0"/>
            <a:t>SOURCE</a:t>
          </a:r>
          <a:endParaRPr lang="en-US" noProof="0" dirty="0"/>
        </a:p>
      </dgm:t>
    </dgm:pt>
    <dgm:pt modelId="{8DE33DE4-C2FA-4C43-858C-0B11F3E98BD7}" type="parTrans" cxnId="{B1EF4958-30F4-428E-B29D-2DE4F9600EBC}">
      <dgm:prSet/>
      <dgm:spPr/>
      <dgm:t>
        <a:bodyPr/>
        <a:lstStyle/>
        <a:p>
          <a:endParaRPr lang="en-US" noProof="0" dirty="0"/>
        </a:p>
      </dgm:t>
    </dgm:pt>
    <dgm:pt modelId="{3EB5E1F8-7867-4B5C-BCDC-A5BA473EF284}" type="sibTrans" cxnId="{B1EF4958-30F4-428E-B29D-2DE4F9600EBC}">
      <dgm:prSet/>
      <dgm:spPr/>
      <dgm:t>
        <a:bodyPr/>
        <a:lstStyle/>
        <a:p>
          <a:endParaRPr lang="en-US" noProof="0" dirty="0"/>
        </a:p>
      </dgm:t>
    </dgm:pt>
    <dgm:pt modelId="{60FC66DA-78D0-4D9D-9973-48BFA4C82DE3}">
      <dgm:prSet phldrT="[Texto]"/>
      <dgm:spPr/>
      <dgm:t>
        <a:bodyPr/>
        <a:lstStyle/>
        <a:p>
          <a:r>
            <a:rPr lang="en-US" noProof="0" dirty="0" smtClean="0"/>
            <a:t>Car accident data registered by the Seattle, WA jurisdiction since 2004 until present time</a:t>
          </a:r>
          <a:endParaRPr lang="en-US" noProof="0" dirty="0"/>
        </a:p>
      </dgm:t>
    </dgm:pt>
    <dgm:pt modelId="{D047321F-95E9-4D13-AA92-843F3844EB21}" type="parTrans" cxnId="{E77B5552-ECD8-4A71-A868-DB2E7D7056D4}">
      <dgm:prSet/>
      <dgm:spPr/>
      <dgm:t>
        <a:bodyPr/>
        <a:lstStyle/>
        <a:p>
          <a:endParaRPr lang="en-US" noProof="0" dirty="0"/>
        </a:p>
      </dgm:t>
    </dgm:pt>
    <dgm:pt modelId="{00CB555F-A39B-4ABC-9321-487702FC2A64}" type="sibTrans" cxnId="{E77B5552-ECD8-4A71-A868-DB2E7D7056D4}">
      <dgm:prSet/>
      <dgm:spPr/>
      <dgm:t>
        <a:bodyPr/>
        <a:lstStyle/>
        <a:p>
          <a:endParaRPr lang="en-US" noProof="0" dirty="0"/>
        </a:p>
      </dgm:t>
    </dgm:pt>
    <dgm:pt modelId="{26690FCA-E21E-429D-AD30-93BD39D60CD1}">
      <dgm:prSet/>
      <dgm:spPr/>
      <dgm:t>
        <a:bodyPr/>
        <a:lstStyle/>
        <a:p>
          <a:r>
            <a:rPr lang="en-US" noProof="0" dirty="0" smtClean="0"/>
            <a:t>Administered by the SDOT (Seattle Department of Transportation) and the organization Traffic Records Group</a:t>
          </a:r>
          <a:endParaRPr lang="en-US" noProof="0" dirty="0"/>
        </a:p>
      </dgm:t>
    </dgm:pt>
    <dgm:pt modelId="{97BBC8A8-ED1A-49B2-AEF3-883AB0EA3A92}" type="parTrans" cxnId="{D249D604-CDB5-450E-BB8B-EEA3151C1D09}">
      <dgm:prSet/>
      <dgm:spPr/>
      <dgm:t>
        <a:bodyPr/>
        <a:lstStyle/>
        <a:p>
          <a:endParaRPr lang="en-US" noProof="0" dirty="0"/>
        </a:p>
      </dgm:t>
    </dgm:pt>
    <dgm:pt modelId="{944271F7-070F-43D9-B0D4-158441CF2B7B}" type="sibTrans" cxnId="{D249D604-CDB5-450E-BB8B-EEA3151C1D09}">
      <dgm:prSet/>
      <dgm:spPr/>
      <dgm:t>
        <a:bodyPr/>
        <a:lstStyle/>
        <a:p>
          <a:endParaRPr lang="en-US" noProof="0" dirty="0"/>
        </a:p>
      </dgm:t>
    </dgm:pt>
    <dgm:pt modelId="{AE8774C0-D62E-4FF4-823C-DEAFDFE2D925}">
      <dgm:prSet/>
      <dgm:spPr/>
      <dgm:t>
        <a:bodyPr/>
        <a:lstStyle/>
        <a:p>
          <a:r>
            <a:rPr lang="en-US" noProof="0" dirty="0" smtClean="0"/>
            <a:t>Open to public</a:t>
          </a:r>
          <a:endParaRPr lang="en-US" noProof="0" dirty="0"/>
        </a:p>
      </dgm:t>
    </dgm:pt>
    <dgm:pt modelId="{A6CA0107-A8CA-4F9E-B394-D7F931E4D6C5}" type="parTrans" cxnId="{0242A48D-87A2-4418-9229-BB607C4A28AF}">
      <dgm:prSet/>
      <dgm:spPr/>
      <dgm:t>
        <a:bodyPr/>
        <a:lstStyle/>
        <a:p>
          <a:endParaRPr lang="en-US" noProof="0" dirty="0"/>
        </a:p>
      </dgm:t>
    </dgm:pt>
    <dgm:pt modelId="{9C0D89C1-224C-4CAF-9F0E-EDA254DD196B}" type="sibTrans" cxnId="{0242A48D-87A2-4418-9229-BB607C4A28AF}">
      <dgm:prSet/>
      <dgm:spPr/>
      <dgm:t>
        <a:bodyPr/>
        <a:lstStyle/>
        <a:p>
          <a:endParaRPr lang="en-US" noProof="0" dirty="0"/>
        </a:p>
      </dgm:t>
    </dgm:pt>
    <dgm:pt modelId="{5F406F93-AAE4-4012-92B6-92E4CAAE146E}" type="pres">
      <dgm:prSet presAssocID="{0E3BAA61-02B4-4559-9FDE-8FFF583E8E4F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A19B66B-0161-46B4-AF0F-5949CCA976E4}" type="pres">
      <dgm:prSet presAssocID="{738B63F4-BC54-4967-8433-795A43433DE4}" presName="roof" presStyleLbl="dkBgShp" presStyleIdx="0" presStyleCnt="2" custScaleY="66124"/>
      <dgm:spPr/>
      <dgm:t>
        <a:bodyPr/>
        <a:lstStyle/>
        <a:p>
          <a:endParaRPr lang="es-ES"/>
        </a:p>
      </dgm:t>
    </dgm:pt>
    <dgm:pt modelId="{9838D618-95C6-4D7D-A0D0-88A2BB30B197}" type="pres">
      <dgm:prSet presAssocID="{738B63F4-BC54-4967-8433-795A43433DE4}" presName="pillars" presStyleCnt="0"/>
      <dgm:spPr/>
      <dgm:t>
        <a:bodyPr/>
        <a:lstStyle/>
        <a:p>
          <a:endParaRPr lang="es-ES"/>
        </a:p>
      </dgm:t>
    </dgm:pt>
    <dgm:pt modelId="{8686BF97-F3AE-4128-BCA8-19A74B707ADE}" type="pres">
      <dgm:prSet presAssocID="{738B63F4-BC54-4967-8433-795A43433DE4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619B8E4-7790-49D8-9E49-5FB61FCABE75}" type="pres">
      <dgm:prSet presAssocID="{26690FCA-E21E-429D-AD30-93BD39D60CD1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31CA427-42BF-4C88-B035-AB48A61F0CAA}" type="pres">
      <dgm:prSet presAssocID="{AE8774C0-D62E-4FF4-823C-DEAFDFE2D925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1CC255-5B3C-4358-AAD7-BA8DE9F3E470}" type="pres">
      <dgm:prSet presAssocID="{738B63F4-BC54-4967-8433-795A43433DE4}" presName="base" presStyleLbl="dkBgShp" presStyleIdx="1" presStyleCnt="2"/>
      <dgm:spPr/>
      <dgm:t>
        <a:bodyPr/>
        <a:lstStyle/>
        <a:p>
          <a:endParaRPr lang="es-ES"/>
        </a:p>
      </dgm:t>
    </dgm:pt>
  </dgm:ptLst>
  <dgm:cxnLst>
    <dgm:cxn modelId="{D249D604-CDB5-450E-BB8B-EEA3151C1D09}" srcId="{738B63F4-BC54-4967-8433-795A43433DE4}" destId="{26690FCA-E21E-429D-AD30-93BD39D60CD1}" srcOrd="1" destOrd="0" parTransId="{97BBC8A8-ED1A-49B2-AEF3-883AB0EA3A92}" sibTransId="{944271F7-070F-43D9-B0D4-158441CF2B7B}"/>
    <dgm:cxn modelId="{2269D571-E70F-4CDE-A39D-8F6F91328075}" type="presOf" srcId="{AE8774C0-D62E-4FF4-823C-DEAFDFE2D925}" destId="{831CA427-42BF-4C88-B035-AB48A61F0CAA}" srcOrd="0" destOrd="0" presId="urn:microsoft.com/office/officeart/2005/8/layout/hList3"/>
    <dgm:cxn modelId="{219170FF-EE30-46CB-AADA-E73EAE0AF081}" type="presOf" srcId="{26690FCA-E21E-429D-AD30-93BD39D60CD1}" destId="{7619B8E4-7790-49D8-9E49-5FB61FCABE75}" srcOrd="0" destOrd="0" presId="urn:microsoft.com/office/officeart/2005/8/layout/hList3"/>
    <dgm:cxn modelId="{88E6A5A6-ECF2-4269-A00C-BDAD667EC3F5}" type="presOf" srcId="{0E3BAA61-02B4-4559-9FDE-8FFF583E8E4F}" destId="{5F406F93-AAE4-4012-92B6-92E4CAAE146E}" srcOrd="0" destOrd="0" presId="urn:microsoft.com/office/officeart/2005/8/layout/hList3"/>
    <dgm:cxn modelId="{E77B5552-ECD8-4A71-A868-DB2E7D7056D4}" srcId="{738B63F4-BC54-4967-8433-795A43433DE4}" destId="{60FC66DA-78D0-4D9D-9973-48BFA4C82DE3}" srcOrd="0" destOrd="0" parTransId="{D047321F-95E9-4D13-AA92-843F3844EB21}" sibTransId="{00CB555F-A39B-4ABC-9321-487702FC2A64}"/>
    <dgm:cxn modelId="{BF0DD1FB-4CB6-4F97-AF19-23F3B69D147B}" type="presOf" srcId="{738B63F4-BC54-4967-8433-795A43433DE4}" destId="{5A19B66B-0161-46B4-AF0F-5949CCA976E4}" srcOrd="0" destOrd="0" presId="urn:microsoft.com/office/officeart/2005/8/layout/hList3"/>
    <dgm:cxn modelId="{B1EF4958-30F4-428E-B29D-2DE4F9600EBC}" srcId="{0E3BAA61-02B4-4559-9FDE-8FFF583E8E4F}" destId="{738B63F4-BC54-4967-8433-795A43433DE4}" srcOrd="0" destOrd="0" parTransId="{8DE33DE4-C2FA-4C43-858C-0B11F3E98BD7}" sibTransId="{3EB5E1F8-7867-4B5C-BCDC-A5BA473EF284}"/>
    <dgm:cxn modelId="{0242A48D-87A2-4418-9229-BB607C4A28AF}" srcId="{738B63F4-BC54-4967-8433-795A43433DE4}" destId="{AE8774C0-D62E-4FF4-823C-DEAFDFE2D925}" srcOrd="2" destOrd="0" parTransId="{A6CA0107-A8CA-4F9E-B394-D7F931E4D6C5}" sibTransId="{9C0D89C1-224C-4CAF-9F0E-EDA254DD196B}"/>
    <dgm:cxn modelId="{3DC64EDB-1EBB-4F9E-B8A0-9E986550F11C}" type="presOf" srcId="{60FC66DA-78D0-4D9D-9973-48BFA4C82DE3}" destId="{8686BF97-F3AE-4128-BCA8-19A74B707ADE}" srcOrd="0" destOrd="0" presId="urn:microsoft.com/office/officeart/2005/8/layout/hList3"/>
    <dgm:cxn modelId="{91AFBE1A-A062-4CCB-B559-696B9F682BD7}" type="presParOf" srcId="{5F406F93-AAE4-4012-92B6-92E4CAAE146E}" destId="{5A19B66B-0161-46B4-AF0F-5949CCA976E4}" srcOrd="0" destOrd="0" presId="urn:microsoft.com/office/officeart/2005/8/layout/hList3"/>
    <dgm:cxn modelId="{89D61386-276A-42DE-A307-8FBDB7654D6D}" type="presParOf" srcId="{5F406F93-AAE4-4012-92B6-92E4CAAE146E}" destId="{9838D618-95C6-4D7D-A0D0-88A2BB30B197}" srcOrd="1" destOrd="0" presId="urn:microsoft.com/office/officeart/2005/8/layout/hList3"/>
    <dgm:cxn modelId="{9598389E-E496-4A35-A736-E890E599C39D}" type="presParOf" srcId="{9838D618-95C6-4D7D-A0D0-88A2BB30B197}" destId="{8686BF97-F3AE-4128-BCA8-19A74B707ADE}" srcOrd="0" destOrd="0" presId="urn:microsoft.com/office/officeart/2005/8/layout/hList3"/>
    <dgm:cxn modelId="{8AB024E6-C7E6-4A95-B721-8D7C697329DB}" type="presParOf" srcId="{9838D618-95C6-4D7D-A0D0-88A2BB30B197}" destId="{7619B8E4-7790-49D8-9E49-5FB61FCABE75}" srcOrd="1" destOrd="0" presId="urn:microsoft.com/office/officeart/2005/8/layout/hList3"/>
    <dgm:cxn modelId="{1032B3AB-6B6B-4EA1-9673-28BD9B1CFF13}" type="presParOf" srcId="{9838D618-95C6-4D7D-A0D0-88A2BB30B197}" destId="{831CA427-42BF-4C88-B035-AB48A61F0CAA}" srcOrd="2" destOrd="0" presId="urn:microsoft.com/office/officeart/2005/8/layout/hList3"/>
    <dgm:cxn modelId="{54C0993D-2004-4F30-BE07-C7DB919CBED6}" type="presParOf" srcId="{5F406F93-AAE4-4012-92B6-92E4CAAE146E}" destId="{2D1CC255-5B3C-4358-AAD7-BA8DE9F3E47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3BAA61-02B4-4559-9FDE-8FFF583E8E4F}" type="doc">
      <dgm:prSet loTypeId="urn:microsoft.com/office/officeart/2005/8/layout/hList3" loCatId="list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s-ES"/>
        </a:p>
      </dgm:t>
    </dgm:pt>
    <dgm:pt modelId="{2FEFF3A5-2F32-471D-8CAB-F5FDD74614FD}">
      <dgm:prSet phldrT="[Texto]"/>
      <dgm:spPr/>
      <dgm:t>
        <a:bodyPr/>
        <a:lstStyle/>
        <a:p>
          <a:r>
            <a:rPr lang="en-US" noProof="0" dirty="0" smtClean="0"/>
            <a:t>CLEANING</a:t>
          </a:r>
          <a:endParaRPr lang="en-US" noProof="0" dirty="0"/>
        </a:p>
      </dgm:t>
    </dgm:pt>
    <dgm:pt modelId="{0E1FFB1F-5DB0-417B-AB8F-11E6AADA1938}" type="parTrans" cxnId="{D9466FE0-A092-4D59-946E-697661459535}">
      <dgm:prSet/>
      <dgm:spPr/>
      <dgm:t>
        <a:bodyPr/>
        <a:lstStyle/>
        <a:p>
          <a:endParaRPr lang="en-US" noProof="0" dirty="0"/>
        </a:p>
      </dgm:t>
    </dgm:pt>
    <dgm:pt modelId="{6B97DBBB-F6BA-48A0-BF5F-53D79D5F7EA5}" type="sibTrans" cxnId="{D9466FE0-A092-4D59-946E-697661459535}">
      <dgm:prSet/>
      <dgm:spPr/>
      <dgm:t>
        <a:bodyPr/>
        <a:lstStyle/>
        <a:p>
          <a:endParaRPr lang="en-US" noProof="0" dirty="0"/>
        </a:p>
      </dgm:t>
    </dgm:pt>
    <dgm:pt modelId="{A012BC0F-3407-49D6-8C2E-0FEF70FBDB6B}">
      <dgm:prSet phldrT="[Texto]"/>
      <dgm:spPr/>
      <dgm:t>
        <a:bodyPr/>
        <a:lstStyle/>
        <a:p>
          <a:r>
            <a:rPr lang="en-US" noProof="0" dirty="0" smtClean="0"/>
            <a:t>1) Identify target variable: ‘Car Accident Severity’</a:t>
          </a:r>
          <a:endParaRPr lang="en-US" noProof="0" dirty="0"/>
        </a:p>
      </dgm:t>
    </dgm:pt>
    <dgm:pt modelId="{97085E94-AFA2-4B3C-AF04-831095365C04}" type="parTrans" cxnId="{65F04090-6311-4E0D-9FA4-54372DDB0A70}">
      <dgm:prSet/>
      <dgm:spPr/>
      <dgm:t>
        <a:bodyPr/>
        <a:lstStyle/>
        <a:p>
          <a:endParaRPr lang="en-US" noProof="0" dirty="0"/>
        </a:p>
      </dgm:t>
    </dgm:pt>
    <dgm:pt modelId="{5D1961E1-5CEB-4966-809D-D9AB569B1FB8}" type="sibTrans" cxnId="{65F04090-6311-4E0D-9FA4-54372DDB0A70}">
      <dgm:prSet/>
      <dgm:spPr/>
      <dgm:t>
        <a:bodyPr/>
        <a:lstStyle/>
        <a:p>
          <a:endParaRPr lang="en-US" noProof="0" dirty="0"/>
        </a:p>
      </dgm:t>
    </dgm:pt>
    <dgm:pt modelId="{C41804B6-B2DA-44D4-81D4-6EB14E32E976}">
      <dgm:prSet phldrT="[Texto]"/>
      <dgm:spPr/>
      <dgm:t>
        <a:bodyPr/>
        <a:lstStyle/>
        <a:p>
          <a:r>
            <a:rPr lang="en-US" noProof="0" dirty="0" smtClean="0"/>
            <a:t>2) Identify independent variables:</a:t>
          </a:r>
        </a:p>
        <a:p>
          <a:r>
            <a:rPr lang="en-US" noProof="0" dirty="0" smtClean="0"/>
            <a:t>Environmental features: ‘Weather’, ‘Lighting Conditions’, and ‘Road Conditions’</a:t>
          </a:r>
        </a:p>
      </dgm:t>
    </dgm:pt>
    <dgm:pt modelId="{C7F375A1-0B82-47F5-9CC3-6017B53E4472}" type="parTrans" cxnId="{2DA377F5-5782-4E31-9947-4BEF11A26DAE}">
      <dgm:prSet/>
      <dgm:spPr/>
      <dgm:t>
        <a:bodyPr/>
        <a:lstStyle/>
        <a:p>
          <a:endParaRPr lang="en-US" noProof="0" dirty="0"/>
        </a:p>
      </dgm:t>
    </dgm:pt>
    <dgm:pt modelId="{51B17786-0C3B-489B-A041-EA866F24667B}" type="sibTrans" cxnId="{2DA377F5-5782-4E31-9947-4BEF11A26DAE}">
      <dgm:prSet/>
      <dgm:spPr/>
      <dgm:t>
        <a:bodyPr/>
        <a:lstStyle/>
        <a:p>
          <a:endParaRPr lang="en-US" noProof="0" dirty="0"/>
        </a:p>
      </dgm:t>
    </dgm:pt>
    <dgm:pt modelId="{EDD82A23-BA56-4466-996C-7201BBDE0550}">
      <dgm:prSet phldrT="[Texto]"/>
      <dgm:spPr/>
      <dgm:t>
        <a:bodyPr/>
        <a:lstStyle/>
        <a:p>
          <a:r>
            <a:rPr lang="en-US" noProof="0" dirty="0" smtClean="0"/>
            <a:t>3) Drop missing data, and data labeled as ‘unknown’ or ‘other’</a:t>
          </a:r>
        </a:p>
        <a:p>
          <a:r>
            <a:rPr lang="en-US" noProof="0" dirty="0" smtClean="0"/>
            <a:t>Final dataset: 169,949 car accidents</a:t>
          </a:r>
        </a:p>
      </dgm:t>
    </dgm:pt>
    <dgm:pt modelId="{3509D23F-C6CF-4ED4-A231-17417392E672}" type="parTrans" cxnId="{D410FBBB-0DD3-4AEC-99B6-73701E87521F}">
      <dgm:prSet/>
      <dgm:spPr/>
      <dgm:t>
        <a:bodyPr/>
        <a:lstStyle/>
        <a:p>
          <a:endParaRPr lang="en-US" noProof="0" dirty="0"/>
        </a:p>
      </dgm:t>
    </dgm:pt>
    <dgm:pt modelId="{DB186093-61C1-4363-9E93-14ADD62CC404}" type="sibTrans" cxnId="{D410FBBB-0DD3-4AEC-99B6-73701E87521F}">
      <dgm:prSet/>
      <dgm:spPr/>
      <dgm:t>
        <a:bodyPr/>
        <a:lstStyle/>
        <a:p>
          <a:endParaRPr lang="en-US" noProof="0" dirty="0"/>
        </a:p>
      </dgm:t>
    </dgm:pt>
    <dgm:pt modelId="{71A080D5-CFF7-4830-A3F8-620CBD804181}" type="pres">
      <dgm:prSet presAssocID="{0E3BAA61-02B4-4559-9FDE-8FFF583E8E4F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04429C6-4533-40E2-B600-56DA9229A6E1}" type="pres">
      <dgm:prSet presAssocID="{2FEFF3A5-2F32-471D-8CAB-F5FDD74614FD}" presName="roof" presStyleLbl="dkBgShp" presStyleIdx="0" presStyleCnt="2" custScaleY="64038"/>
      <dgm:spPr/>
      <dgm:t>
        <a:bodyPr/>
        <a:lstStyle/>
        <a:p>
          <a:endParaRPr lang="es-ES"/>
        </a:p>
      </dgm:t>
    </dgm:pt>
    <dgm:pt modelId="{8B332650-9DA3-4A3C-A483-5CA9FC80F4E2}" type="pres">
      <dgm:prSet presAssocID="{2FEFF3A5-2F32-471D-8CAB-F5FDD74614FD}" presName="pillars" presStyleCnt="0"/>
      <dgm:spPr/>
      <dgm:t>
        <a:bodyPr/>
        <a:lstStyle/>
        <a:p>
          <a:endParaRPr lang="es-ES"/>
        </a:p>
      </dgm:t>
    </dgm:pt>
    <dgm:pt modelId="{1F4CCD90-0E05-46E1-B253-88D8D5E107A9}" type="pres">
      <dgm:prSet presAssocID="{2FEFF3A5-2F32-471D-8CAB-F5FDD74614FD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644D3BB-8783-43B4-B799-7A5E8C7810FE}" type="pres">
      <dgm:prSet presAssocID="{C41804B6-B2DA-44D4-81D4-6EB14E32E976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C544DC7-FDE3-4E28-9403-B9488348E914}" type="pres">
      <dgm:prSet presAssocID="{EDD82A23-BA56-4466-996C-7201BBDE0550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D4C395E-A9B2-4B4A-AE84-A09A6CA00320}" type="pres">
      <dgm:prSet presAssocID="{2FEFF3A5-2F32-471D-8CAB-F5FDD74614FD}" presName="base" presStyleLbl="dkBgShp" presStyleIdx="1" presStyleCnt="2"/>
      <dgm:spPr/>
      <dgm:t>
        <a:bodyPr/>
        <a:lstStyle/>
        <a:p>
          <a:endParaRPr lang="es-ES"/>
        </a:p>
      </dgm:t>
    </dgm:pt>
  </dgm:ptLst>
  <dgm:cxnLst>
    <dgm:cxn modelId="{BAE8C287-4A68-4EFB-9504-D33EF3983422}" type="presOf" srcId="{C41804B6-B2DA-44D4-81D4-6EB14E32E976}" destId="{C644D3BB-8783-43B4-B799-7A5E8C7810FE}" srcOrd="0" destOrd="0" presId="urn:microsoft.com/office/officeart/2005/8/layout/hList3"/>
    <dgm:cxn modelId="{257D0AA6-9B5A-43C1-83D5-15B1B0010E72}" type="presOf" srcId="{A012BC0F-3407-49D6-8C2E-0FEF70FBDB6B}" destId="{1F4CCD90-0E05-46E1-B253-88D8D5E107A9}" srcOrd="0" destOrd="0" presId="urn:microsoft.com/office/officeart/2005/8/layout/hList3"/>
    <dgm:cxn modelId="{D9466FE0-A092-4D59-946E-697661459535}" srcId="{0E3BAA61-02B4-4559-9FDE-8FFF583E8E4F}" destId="{2FEFF3A5-2F32-471D-8CAB-F5FDD74614FD}" srcOrd="0" destOrd="0" parTransId="{0E1FFB1F-5DB0-417B-AB8F-11E6AADA1938}" sibTransId="{6B97DBBB-F6BA-48A0-BF5F-53D79D5F7EA5}"/>
    <dgm:cxn modelId="{AD8E86C4-DFBA-465A-811A-23B9159D1184}" type="presOf" srcId="{0E3BAA61-02B4-4559-9FDE-8FFF583E8E4F}" destId="{71A080D5-CFF7-4830-A3F8-620CBD804181}" srcOrd="0" destOrd="0" presId="urn:microsoft.com/office/officeart/2005/8/layout/hList3"/>
    <dgm:cxn modelId="{BD4EF1C9-5024-4466-B7B5-C5ED67C34F7D}" type="presOf" srcId="{2FEFF3A5-2F32-471D-8CAB-F5FDD74614FD}" destId="{004429C6-4533-40E2-B600-56DA9229A6E1}" srcOrd="0" destOrd="0" presId="urn:microsoft.com/office/officeart/2005/8/layout/hList3"/>
    <dgm:cxn modelId="{949091EC-D6B1-4AAD-80F1-5BB21C644B53}" type="presOf" srcId="{EDD82A23-BA56-4466-996C-7201BBDE0550}" destId="{4C544DC7-FDE3-4E28-9403-B9488348E914}" srcOrd="0" destOrd="0" presId="urn:microsoft.com/office/officeart/2005/8/layout/hList3"/>
    <dgm:cxn modelId="{D410FBBB-0DD3-4AEC-99B6-73701E87521F}" srcId="{2FEFF3A5-2F32-471D-8CAB-F5FDD74614FD}" destId="{EDD82A23-BA56-4466-996C-7201BBDE0550}" srcOrd="2" destOrd="0" parTransId="{3509D23F-C6CF-4ED4-A231-17417392E672}" sibTransId="{DB186093-61C1-4363-9E93-14ADD62CC404}"/>
    <dgm:cxn modelId="{65F04090-6311-4E0D-9FA4-54372DDB0A70}" srcId="{2FEFF3A5-2F32-471D-8CAB-F5FDD74614FD}" destId="{A012BC0F-3407-49D6-8C2E-0FEF70FBDB6B}" srcOrd="0" destOrd="0" parTransId="{97085E94-AFA2-4B3C-AF04-831095365C04}" sibTransId="{5D1961E1-5CEB-4966-809D-D9AB569B1FB8}"/>
    <dgm:cxn modelId="{2DA377F5-5782-4E31-9947-4BEF11A26DAE}" srcId="{2FEFF3A5-2F32-471D-8CAB-F5FDD74614FD}" destId="{C41804B6-B2DA-44D4-81D4-6EB14E32E976}" srcOrd="1" destOrd="0" parTransId="{C7F375A1-0B82-47F5-9CC3-6017B53E4472}" sibTransId="{51B17786-0C3B-489B-A041-EA866F24667B}"/>
    <dgm:cxn modelId="{93938C13-4B20-4172-9E79-F49CDD45466D}" type="presParOf" srcId="{71A080D5-CFF7-4830-A3F8-620CBD804181}" destId="{004429C6-4533-40E2-B600-56DA9229A6E1}" srcOrd="0" destOrd="0" presId="urn:microsoft.com/office/officeart/2005/8/layout/hList3"/>
    <dgm:cxn modelId="{63292CB0-4508-411D-B8D6-65C1B96DB917}" type="presParOf" srcId="{71A080D5-CFF7-4830-A3F8-620CBD804181}" destId="{8B332650-9DA3-4A3C-A483-5CA9FC80F4E2}" srcOrd="1" destOrd="0" presId="urn:microsoft.com/office/officeart/2005/8/layout/hList3"/>
    <dgm:cxn modelId="{0D6F1226-1907-47EF-8772-56671F93665A}" type="presParOf" srcId="{8B332650-9DA3-4A3C-A483-5CA9FC80F4E2}" destId="{1F4CCD90-0E05-46E1-B253-88D8D5E107A9}" srcOrd="0" destOrd="0" presId="urn:microsoft.com/office/officeart/2005/8/layout/hList3"/>
    <dgm:cxn modelId="{C105AF15-82DB-4A31-AC94-73C148FE3107}" type="presParOf" srcId="{8B332650-9DA3-4A3C-A483-5CA9FC80F4E2}" destId="{C644D3BB-8783-43B4-B799-7A5E8C7810FE}" srcOrd="1" destOrd="0" presId="urn:microsoft.com/office/officeart/2005/8/layout/hList3"/>
    <dgm:cxn modelId="{C77111A1-8E38-4A05-8D32-466D6BFACFCF}" type="presParOf" srcId="{8B332650-9DA3-4A3C-A483-5CA9FC80F4E2}" destId="{4C544DC7-FDE3-4E28-9403-B9488348E914}" srcOrd="2" destOrd="0" presId="urn:microsoft.com/office/officeart/2005/8/layout/hList3"/>
    <dgm:cxn modelId="{D7EA761E-498F-463C-8116-656C18CF2A4F}" type="presParOf" srcId="{71A080D5-CFF7-4830-A3F8-620CBD804181}" destId="{BD4C395E-A9B2-4B4A-AE84-A09A6CA0032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1A2D7D-F92D-48B3-A313-0F410098A91F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FCD5C39A-EDAB-4686-8AD0-27B70ADD45F2}">
      <dgm:prSet phldrT="[Texto]"/>
      <dgm:spPr/>
      <dgm:t>
        <a:bodyPr/>
        <a:lstStyle/>
        <a:p>
          <a:r>
            <a:rPr lang="en-US" dirty="0" smtClean="0"/>
            <a:t>a) </a:t>
          </a:r>
          <a:r>
            <a:rPr lang="en-US" dirty="0" smtClean="0"/>
            <a:t>visualizing frequencies</a:t>
          </a:r>
          <a:endParaRPr lang="es-ES" dirty="0"/>
        </a:p>
      </dgm:t>
    </dgm:pt>
    <dgm:pt modelId="{E04BACB0-AE38-4EB0-8390-82BEAD0C4C20}" type="parTrans" cxnId="{CBA9ED7F-5C5F-4E1A-86BE-3ED37B6EB558}">
      <dgm:prSet/>
      <dgm:spPr/>
      <dgm:t>
        <a:bodyPr/>
        <a:lstStyle/>
        <a:p>
          <a:endParaRPr lang="es-ES"/>
        </a:p>
      </dgm:t>
    </dgm:pt>
    <dgm:pt modelId="{ACB3FF9F-D973-407D-8A31-654D82EF4735}" type="sibTrans" cxnId="{CBA9ED7F-5C5F-4E1A-86BE-3ED37B6EB558}">
      <dgm:prSet/>
      <dgm:spPr/>
      <dgm:t>
        <a:bodyPr/>
        <a:lstStyle/>
        <a:p>
          <a:endParaRPr lang="es-ES"/>
        </a:p>
      </dgm:t>
    </dgm:pt>
    <dgm:pt modelId="{52416023-387E-41E5-B0D7-45C4D1725F98}">
      <dgm:prSet phldrT="[Texto]"/>
      <dgm:spPr/>
      <dgm:t>
        <a:bodyPr/>
        <a:lstStyle/>
        <a:p>
          <a:r>
            <a:rPr lang="en-US" dirty="0" smtClean="0"/>
            <a:t>a count-plot in to visually recognize frequency distribution</a:t>
          </a:r>
          <a:endParaRPr lang="es-ES" dirty="0"/>
        </a:p>
      </dgm:t>
    </dgm:pt>
    <dgm:pt modelId="{A077EE41-F2A4-459E-B5BC-E790E7667314}" type="parTrans" cxnId="{409DB70F-E580-45EA-A597-9C50AF7A0713}">
      <dgm:prSet/>
      <dgm:spPr/>
      <dgm:t>
        <a:bodyPr/>
        <a:lstStyle/>
        <a:p>
          <a:endParaRPr lang="es-ES"/>
        </a:p>
      </dgm:t>
    </dgm:pt>
    <dgm:pt modelId="{8925DE2A-3930-4444-8B8F-6BC4494A3635}" type="sibTrans" cxnId="{409DB70F-E580-45EA-A597-9C50AF7A0713}">
      <dgm:prSet/>
      <dgm:spPr/>
      <dgm:t>
        <a:bodyPr/>
        <a:lstStyle/>
        <a:p>
          <a:endParaRPr lang="es-ES"/>
        </a:p>
      </dgm:t>
    </dgm:pt>
    <dgm:pt modelId="{2AA18A3A-7A00-4CA5-8234-44CBBCDA65E0}">
      <dgm:prSet phldrT="[Texto]"/>
      <dgm:spPr/>
      <dgm:t>
        <a:bodyPr/>
        <a:lstStyle/>
        <a:p>
          <a:r>
            <a:rPr lang="en-US" dirty="0" smtClean="0"/>
            <a:t>c) </a:t>
          </a:r>
          <a:r>
            <a:rPr lang="en-US" dirty="0" smtClean="0"/>
            <a:t>applying categorical correlation metrics</a:t>
          </a:r>
          <a:endParaRPr lang="es-ES" dirty="0"/>
        </a:p>
      </dgm:t>
    </dgm:pt>
    <dgm:pt modelId="{E7122FCF-3E9F-479F-849D-8CC3D4E945AC}" type="parTrans" cxnId="{67066CF4-089D-4251-B034-5D37C4340F19}">
      <dgm:prSet/>
      <dgm:spPr/>
      <dgm:t>
        <a:bodyPr/>
        <a:lstStyle/>
        <a:p>
          <a:endParaRPr lang="es-ES"/>
        </a:p>
      </dgm:t>
    </dgm:pt>
    <dgm:pt modelId="{DDE9D264-C568-433D-9BBC-C5D70C6E4D66}" type="sibTrans" cxnId="{67066CF4-089D-4251-B034-5D37C4340F19}">
      <dgm:prSet/>
      <dgm:spPr/>
      <dgm:t>
        <a:bodyPr/>
        <a:lstStyle/>
        <a:p>
          <a:endParaRPr lang="es-ES"/>
        </a:p>
      </dgm:t>
    </dgm:pt>
    <dgm:pt modelId="{FC0C2DB5-C398-4113-9CC4-E9804A7CC3C7}">
      <dgm:prSet phldrT="[Texto]"/>
      <dgm:spPr/>
      <dgm:t>
        <a:bodyPr/>
        <a:lstStyle/>
        <a:p>
          <a:r>
            <a:rPr lang="en-US" dirty="0" smtClean="0"/>
            <a:t>a </a:t>
          </a:r>
          <a:r>
            <a:rPr lang="en-US" dirty="0" smtClean="0"/>
            <a:t>Cramer’s </a:t>
          </a:r>
          <a:r>
            <a:rPr lang="en-US" dirty="0" smtClean="0"/>
            <a:t>V </a:t>
          </a:r>
          <a:r>
            <a:rPr lang="en-US" dirty="0" smtClean="0"/>
            <a:t>test to </a:t>
          </a:r>
          <a:r>
            <a:rPr lang="en-US" dirty="0" smtClean="0"/>
            <a:t>obtain </a:t>
          </a:r>
          <a:r>
            <a:rPr lang="en-US" dirty="0" smtClean="0"/>
            <a:t>the </a:t>
          </a:r>
          <a:r>
            <a:rPr lang="en-US" dirty="0" smtClean="0"/>
            <a:t>strength of association</a:t>
          </a:r>
          <a:endParaRPr lang="es-ES" dirty="0"/>
        </a:p>
      </dgm:t>
    </dgm:pt>
    <dgm:pt modelId="{17521907-5475-4D7A-8A2A-3124AE17BA2C}" type="parTrans" cxnId="{D4045BEE-E83C-4CAD-9003-6D73BB7A3161}">
      <dgm:prSet/>
      <dgm:spPr/>
      <dgm:t>
        <a:bodyPr/>
        <a:lstStyle/>
        <a:p>
          <a:endParaRPr lang="es-ES"/>
        </a:p>
      </dgm:t>
    </dgm:pt>
    <dgm:pt modelId="{577B11EE-254D-4BD7-B7DD-BC8B630AD4C8}" type="sibTrans" cxnId="{D4045BEE-E83C-4CAD-9003-6D73BB7A3161}">
      <dgm:prSet/>
      <dgm:spPr/>
      <dgm:t>
        <a:bodyPr/>
        <a:lstStyle/>
        <a:p>
          <a:endParaRPr lang="es-ES"/>
        </a:p>
      </dgm:t>
    </dgm:pt>
    <dgm:pt modelId="{80A3DC67-FAA9-4FFD-9F60-B7D8A5781064}">
      <dgm:prSet/>
      <dgm:spPr/>
      <dgm:t>
        <a:bodyPr/>
        <a:lstStyle/>
        <a:p>
          <a:r>
            <a:rPr lang="en-US" dirty="0" smtClean="0"/>
            <a:t>b) </a:t>
          </a:r>
          <a:r>
            <a:rPr lang="en-US" dirty="0" smtClean="0"/>
            <a:t>obtaining distribution percentages</a:t>
          </a:r>
          <a:endParaRPr lang="es-ES" dirty="0"/>
        </a:p>
      </dgm:t>
    </dgm:pt>
    <dgm:pt modelId="{F874C404-D464-4B65-B33D-35DCACB2F8E9}" type="parTrans" cxnId="{85B2A7E4-A383-4737-86A4-8E47DF2471A7}">
      <dgm:prSet/>
      <dgm:spPr/>
      <dgm:t>
        <a:bodyPr/>
        <a:lstStyle/>
        <a:p>
          <a:endParaRPr lang="es-ES"/>
        </a:p>
      </dgm:t>
    </dgm:pt>
    <dgm:pt modelId="{8D51EAAD-4857-4E76-9A9B-09F74481440B}" type="sibTrans" cxnId="{85B2A7E4-A383-4737-86A4-8E47DF2471A7}">
      <dgm:prSet/>
      <dgm:spPr/>
      <dgm:t>
        <a:bodyPr/>
        <a:lstStyle/>
        <a:p>
          <a:endParaRPr lang="es-ES"/>
        </a:p>
      </dgm:t>
    </dgm:pt>
    <dgm:pt modelId="{C9565DC2-3EDE-4103-8EBF-C441BB728B6F}">
      <dgm:prSet/>
      <dgm:spPr/>
      <dgm:t>
        <a:bodyPr/>
        <a:lstStyle/>
        <a:p>
          <a:r>
            <a:rPr lang="es-ES" dirty="0" smtClean="0"/>
            <a:t>a contingency table to</a:t>
          </a:r>
          <a:r>
            <a:rPr lang="en-US" dirty="0" smtClean="0"/>
            <a:t> demonstrate numerically such distribution</a:t>
          </a:r>
          <a:endParaRPr lang="es-ES" dirty="0"/>
        </a:p>
      </dgm:t>
    </dgm:pt>
    <dgm:pt modelId="{26E15C16-2DD0-4808-89EC-67EAC7AE6B1E}" type="parTrans" cxnId="{F85F925E-A277-4040-BDF5-0A8FA33978AF}">
      <dgm:prSet/>
      <dgm:spPr/>
      <dgm:t>
        <a:bodyPr/>
        <a:lstStyle/>
        <a:p>
          <a:endParaRPr lang="es-ES"/>
        </a:p>
      </dgm:t>
    </dgm:pt>
    <dgm:pt modelId="{EAC10ADB-DC8E-44DE-96AE-77047B1F8DFC}" type="sibTrans" cxnId="{F85F925E-A277-4040-BDF5-0A8FA33978AF}">
      <dgm:prSet/>
      <dgm:spPr/>
      <dgm:t>
        <a:bodyPr/>
        <a:lstStyle/>
        <a:p>
          <a:endParaRPr lang="es-ES"/>
        </a:p>
      </dgm:t>
    </dgm:pt>
    <dgm:pt modelId="{AA9E8A7C-1BAA-4F9D-BEF7-45C521E06CAC}" type="pres">
      <dgm:prSet presAssocID="{CC1A2D7D-F92D-48B3-A313-0F410098A9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6FD8236-A898-4F2F-A396-808A07EC57AF}" type="pres">
      <dgm:prSet presAssocID="{FCD5C39A-EDAB-4686-8AD0-27B70ADD45F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0482A5F-F7E6-4A8E-BDB3-19DC835904B3}" type="pres">
      <dgm:prSet presAssocID="{FCD5C39A-EDAB-4686-8AD0-27B70ADD45F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8E14A7-21F1-4239-A5CC-723DD69D6BA9}" type="pres">
      <dgm:prSet presAssocID="{80A3DC67-FAA9-4FFD-9F60-B7D8A578106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29C7F3-DCC7-4CD7-B633-08FE3B5DA87E}" type="pres">
      <dgm:prSet presAssocID="{80A3DC67-FAA9-4FFD-9F60-B7D8A5781064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1F5E80-B69D-4537-91FE-99F661F85391}" type="pres">
      <dgm:prSet presAssocID="{2AA18A3A-7A00-4CA5-8234-44CBBCDA65E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6F800F-38B1-4B82-9824-CB76F3134B49}" type="pres">
      <dgm:prSet presAssocID="{2AA18A3A-7A00-4CA5-8234-44CBBCDA65E0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7066CF4-089D-4251-B034-5D37C4340F19}" srcId="{CC1A2D7D-F92D-48B3-A313-0F410098A91F}" destId="{2AA18A3A-7A00-4CA5-8234-44CBBCDA65E0}" srcOrd="2" destOrd="0" parTransId="{E7122FCF-3E9F-479F-849D-8CC3D4E945AC}" sibTransId="{DDE9D264-C568-433D-9BBC-C5D70C6E4D66}"/>
    <dgm:cxn modelId="{F85F925E-A277-4040-BDF5-0A8FA33978AF}" srcId="{80A3DC67-FAA9-4FFD-9F60-B7D8A5781064}" destId="{C9565DC2-3EDE-4103-8EBF-C441BB728B6F}" srcOrd="0" destOrd="0" parTransId="{26E15C16-2DD0-4808-89EC-67EAC7AE6B1E}" sibTransId="{EAC10ADB-DC8E-44DE-96AE-77047B1F8DFC}"/>
    <dgm:cxn modelId="{D4045BEE-E83C-4CAD-9003-6D73BB7A3161}" srcId="{2AA18A3A-7A00-4CA5-8234-44CBBCDA65E0}" destId="{FC0C2DB5-C398-4113-9CC4-E9804A7CC3C7}" srcOrd="0" destOrd="0" parTransId="{17521907-5475-4D7A-8A2A-3124AE17BA2C}" sibTransId="{577B11EE-254D-4BD7-B7DD-BC8B630AD4C8}"/>
    <dgm:cxn modelId="{40884AAA-8C1C-47A0-828E-B84382FA1354}" type="presOf" srcId="{52416023-387E-41E5-B0D7-45C4D1725F98}" destId="{90482A5F-F7E6-4A8E-BDB3-19DC835904B3}" srcOrd="0" destOrd="0" presId="urn:microsoft.com/office/officeart/2005/8/layout/vList2"/>
    <dgm:cxn modelId="{035F4A12-F60A-43AC-948A-00E749090B97}" type="presOf" srcId="{FC0C2DB5-C398-4113-9CC4-E9804A7CC3C7}" destId="{526F800F-38B1-4B82-9824-CB76F3134B49}" srcOrd="0" destOrd="0" presId="urn:microsoft.com/office/officeart/2005/8/layout/vList2"/>
    <dgm:cxn modelId="{85B2A7E4-A383-4737-86A4-8E47DF2471A7}" srcId="{CC1A2D7D-F92D-48B3-A313-0F410098A91F}" destId="{80A3DC67-FAA9-4FFD-9F60-B7D8A5781064}" srcOrd="1" destOrd="0" parTransId="{F874C404-D464-4B65-B33D-35DCACB2F8E9}" sibTransId="{8D51EAAD-4857-4E76-9A9B-09F74481440B}"/>
    <dgm:cxn modelId="{D762D633-6ECC-4511-952E-4E31E42D2055}" type="presOf" srcId="{CC1A2D7D-F92D-48B3-A313-0F410098A91F}" destId="{AA9E8A7C-1BAA-4F9D-BEF7-45C521E06CAC}" srcOrd="0" destOrd="0" presId="urn:microsoft.com/office/officeart/2005/8/layout/vList2"/>
    <dgm:cxn modelId="{40BE513F-D5AD-4B25-864E-ED7EDB2E55B0}" type="presOf" srcId="{80A3DC67-FAA9-4FFD-9F60-B7D8A5781064}" destId="{F88E14A7-21F1-4239-A5CC-723DD69D6BA9}" srcOrd="0" destOrd="0" presId="urn:microsoft.com/office/officeart/2005/8/layout/vList2"/>
    <dgm:cxn modelId="{409DB70F-E580-45EA-A597-9C50AF7A0713}" srcId="{FCD5C39A-EDAB-4686-8AD0-27B70ADD45F2}" destId="{52416023-387E-41E5-B0D7-45C4D1725F98}" srcOrd="0" destOrd="0" parTransId="{A077EE41-F2A4-459E-B5BC-E790E7667314}" sibTransId="{8925DE2A-3930-4444-8B8F-6BC4494A3635}"/>
    <dgm:cxn modelId="{1A218F54-57FE-4899-9865-5E651D275413}" type="presOf" srcId="{FCD5C39A-EDAB-4686-8AD0-27B70ADD45F2}" destId="{A6FD8236-A898-4F2F-A396-808A07EC57AF}" srcOrd="0" destOrd="0" presId="urn:microsoft.com/office/officeart/2005/8/layout/vList2"/>
    <dgm:cxn modelId="{A1625260-1C5A-432F-B5B5-64AA83B00123}" type="presOf" srcId="{2AA18A3A-7A00-4CA5-8234-44CBBCDA65E0}" destId="{301F5E80-B69D-4537-91FE-99F661F85391}" srcOrd="0" destOrd="0" presId="urn:microsoft.com/office/officeart/2005/8/layout/vList2"/>
    <dgm:cxn modelId="{CBA9ED7F-5C5F-4E1A-86BE-3ED37B6EB558}" srcId="{CC1A2D7D-F92D-48B3-A313-0F410098A91F}" destId="{FCD5C39A-EDAB-4686-8AD0-27B70ADD45F2}" srcOrd="0" destOrd="0" parTransId="{E04BACB0-AE38-4EB0-8390-82BEAD0C4C20}" sibTransId="{ACB3FF9F-D973-407D-8A31-654D82EF4735}"/>
    <dgm:cxn modelId="{3864BE7C-1CE3-4185-9757-52D1141FD48D}" type="presOf" srcId="{C9565DC2-3EDE-4103-8EBF-C441BB728B6F}" destId="{C729C7F3-DCC7-4CD7-B633-08FE3B5DA87E}" srcOrd="0" destOrd="0" presId="urn:microsoft.com/office/officeart/2005/8/layout/vList2"/>
    <dgm:cxn modelId="{039A972C-617C-41EC-8337-7974A4104F3F}" type="presParOf" srcId="{AA9E8A7C-1BAA-4F9D-BEF7-45C521E06CAC}" destId="{A6FD8236-A898-4F2F-A396-808A07EC57AF}" srcOrd="0" destOrd="0" presId="urn:microsoft.com/office/officeart/2005/8/layout/vList2"/>
    <dgm:cxn modelId="{26EE3F72-B85C-4C04-9151-5EA8F39C6F4B}" type="presParOf" srcId="{AA9E8A7C-1BAA-4F9D-BEF7-45C521E06CAC}" destId="{90482A5F-F7E6-4A8E-BDB3-19DC835904B3}" srcOrd="1" destOrd="0" presId="urn:microsoft.com/office/officeart/2005/8/layout/vList2"/>
    <dgm:cxn modelId="{6EACCE94-BED9-46B8-9F7F-516A6EFEFD1B}" type="presParOf" srcId="{AA9E8A7C-1BAA-4F9D-BEF7-45C521E06CAC}" destId="{F88E14A7-21F1-4239-A5CC-723DD69D6BA9}" srcOrd="2" destOrd="0" presId="urn:microsoft.com/office/officeart/2005/8/layout/vList2"/>
    <dgm:cxn modelId="{5142FB44-1765-4823-8211-6CA4E2C7CB8C}" type="presParOf" srcId="{AA9E8A7C-1BAA-4F9D-BEF7-45C521E06CAC}" destId="{C729C7F3-DCC7-4CD7-B633-08FE3B5DA87E}" srcOrd="3" destOrd="0" presId="urn:microsoft.com/office/officeart/2005/8/layout/vList2"/>
    <dgm:cxn modelId="{CF867F2F-70E8-4610-87C1-026C86617D42}" type="presParOf" srcId="{AA9E8A7C-1BAA-4F9D-BEF7-45C521E06CAC}" destId="{301F5E80-B69D-4537-91FE-99F661F85391}" srcOrd="4" destOrd="0" presId="urn:microsoft.com/office/officeart/2005/8/layout/vList2"/>
    <dgm:cxn modelId="{7DE6183C-DE44-48DA-A98B-A1B30D5AC066}" type="presParOf" srcId="{AA9E8A7C-1BAA-4F9D-BEF7-45C521E06CAC}" destId="{526F800F-38B1-4B82-9824-CB76F3134B4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1A2D7D-F92D-48B3-A313-0F410098A91F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9B4FC62D-1484-481E-B808-D0EEB56F8B66}">
      <dgm:prSet/>
      <dgm:spPr/>
      <dgm:t>
        <a:bodyPr/>
        <a:lstStyle/>
        <a:p>
          <a:r>
            <a:rPr lang="en-US" dirty="0" smtClean="0"/>
            <a:t>a) visualizing frequencies</a:t>
          </a:r>
          <a:endParaRPr lang="en-US" dirty="0"/>
        </a:p>
      </dgm:t>
    </dgm:pt>
    <dgm:pt modelId="{5AEF7D9E-6FD6-4761-8300-AFA6619C8BFB}" type="parTrans" cxnId="{B03A630C-A638-48D8-9C01-BD1550C73FE2}">
      <dgm:prSet/>
      <dgm:spPr/>
      <dgm:t>
        <a:bodyPr/>
        <a:lstStyle/>
        <a:p>
          <a:endParaRPr lang="es-ES"/>
        </a:p>
      </dgm:t>
    </dgm:pt>
    <dgm:pt modelId="{AAD70329-BBBF-48C3-9A6C-9BB24A7DB497}" type="sibTrans" cxnId="{B03A630C-A638-48D8-9C01-BD1550C73FE2}">
      <dgm:prSet/>
      <dgm:spPr/>
      <dgm:t>
        <a:bodyPr/>
        <a:lstStyle/>
        <a:p>
          <a:endParaRPr lang="es-ES"/>
        </a:p>
      </dgm:t>
    </dgm:pt>
    <dgm:pt modelId="{133568DE-CDC6-427A-8876-71534F2E2C4A}">
      <dgm:prSet/>
      <dgm:spPr/>
      <dgm:t>
        <a:bodyPr/>
        <a:lstStyle/>
        <a:p>
          <a:r>
            <a:rPr lang="en-US" dirty="0" smtClean="0"/>
            <a:t>b) obtaining distribution percentages</a:t>
          </a:r>
          <a:endParaRPr lang="en-US" dirty="0"/>
        </a:p>
      </dgm:t>
    </dgm:pt>
    <dgm:pt modelId="{547512BE-2F32-421E-B6B8-DA8A392970A7}" type="parTrans" cxnId="{43D3A341-C7F5-4C03-B567-CF65DCEA6334}">
      <dgm:prSet/>
      <dgm:spPr/>
      <dgm:t>
        <a:bodyPr/>
        <a:lstStyle/>
        <a:p>
          <a:endParaRPr lang="es-ES"/>
        </a:p>
      </dgm:t>
    </dgm:pt>
    <dgm:pt modelId="{2602060F-0A36-4C44-81C6-46178AA548BB}" type="sibTrans" cxnId="{43D3A341-C7F5-4C03-B567-CF65DCEA6334}">
      <dgm:prSet/>
      <dgm:spPr/>
      <dgm:t>
        <a:bodyPr/>
        <a:lstStyle/>
        <a:p>
          <a:endParaRPr lang="es-ES"/>
        </a:p>
      </dgm:t>
    </dgm:pt>
    <dgm:pt modelId="{AB58F98C-5778-4F49-8CA7-3EE6C9BA3AB7}">
      <dgm:prSet/>
      <dgm:spPr/>
      <dgm:t>
        <a:bodyPr/>
        <a:lstStyle/>
        <a:p>
          <a:r>
            <a:rPr lang="en-US" dirty="0" smtClean="0"/>
            <a:t> Almost all of the data is distributed under one label.</a:t>
          </a:r>
          <a:endParaRPr lang="en-US" dirty="0"/>
        </a:p>
      </dgm:t>
    </dgm:pt>
    <dgm:pt modelId="{BF65A5B6-598C-43CF-A7A0-6DC47E13DC37}" type="parTrans" cxnId="{3F965F5D-38C6-41D6-B153-25F319A9A1C0}">
      <dgm:prSet/>
      <dgm:spPr/>
      <dgm:t>
        <a:bodyPr/>
        <a:lstStyle/>
        <a:p>
          <a:endParaRPr lang="es-ES"/>
        </a:p>
      </dgm:t>
    </dgm:pt>
    <dgm:pt modelId="{82C6C10B-8A1E-4CFF-AE88-967037B704C6}" type="sibTrans" cxnId="{3F965F5D-38C6-41D6-B153-25F319A9A1C0}">
      <dgm:prSet/>
      <dgm:spPr/>
      <dgm:t>
        <a:bodyPr/>
        <a:lstStyle/>
        <a:p>
          <a:endParaRPr lang="es-ES"/>
        </a:p>
      </dgm:t>
    </dgm:pt>
    <dgm:pt modelId="{EBEA6DF7-4B25-4BB6-B5A7-7C5FACCD614B}">
      <dgm:prSet/>
      <dgm:spPr/>
      <dgm:t>
        <a:bodyPr/>
        <a:lstStyle/>
        <a:p>
          <a:r>
            <a:rPr lang="en-US" dirty="0" smtClean="0"/>
            <a:t>All the environmental variables </a:t>
          </a:r>
          <a:r>
            <a:rPr lang="en-US" dirty="0" smtClean="0"/>
            <a:t>have one </a:t>
          </a:r>
          <a:r>
            <a:rPr lang="en-US" dirty="0" smtClean="0"/>
            <a:t>category that contains at least 60% of the data: for 'Weather' it is Clear, for 'Light Conditions' it is Daylight, and for 'Road Conditions' Dry.</a:t>
          </a:r>
          <a:endParaRPr lang="en-US" dirty="0"/>
        </a:p>
      </dgm:t>
    </dgm:pt>
    <dgm:pt modelId="{3292B0A7-5D14-424C-9D20-6BAD74304264}" type="parTrans" cxnId="{2EEECDF5-35E2-467A-9700-B66D8A25AE7A}">
      <dgm:prSet/>
      <dgm:spPr/>
      <dgm:t>
        <a:bodyPr/>
        <a:lstStyle/>
        <a:p>
          <a:endParaRPr lang="es-ES"/>
        </a:p>
      </dgm:t>
    </dgm:pt>
    <dgm:pt modelId="{40D09670-7453-436D-9EB8-0DAD9B663A84}" type="sibTrans" cxnId="{2EEECDF5-35E2-467A-9700-B66D8A25AE7A}">
      <dgm:prSet/>
      <dgm:spPr/>
      <dgm:t>
        <a:bodyPr/>
        <a:lstStyle/>
        <a:p>
          <a:endParaRPr lang="es-ES"/>
        </a:p>
      </dgm:t>
    </dgm:pt>
    <dgm:pt modelId="{05563B6D-9576-4503-A455-FD8A0C913B28}">
      <dgm:prSet/>
      <dgm:spPr/>
      <dgm:t>
        <a:bodyPr/>
        <a:lstStyle/>
        <a:p>
          <a:r>
            <a:rPr lang="en-US" dirty="0" smtClean="0"/>
            <a:t>Differences for the severity occur only in top labels of each </a:t>
          </a:r>
          <a:r>
            <a:rPr lang="en-US" dirty="0" smtClean="0"/>
            <a:t>variable.</a:t>
          </a:r>
          <a:endParaRPr lang="en-US" dirty="0"/>
        </a:p>
      </dgm:t>
    </dgm:pt>
    <dgm:pt modelId="{CAF61935-7132-480A-820A-84EB8471C54A}" type="parTrans" cxnId="{629E71F3-2035-461C-9806-8AEB368DB910}">
      <dgm:prSet/>
      <dgm:spPr/>
      <dgm:t>
        <a:bodyPr/>
        <a:lstStyle/>
        <a:p>
          <a:endParaRPr lang="es-ES"/>
        </a:p>
      </dgm:t>
    </dgm:pt>
    <dgm:pt modelId="{17EBEBFA-8AA5-4D2C-9998-934BADF9E4CE}" type="sibTrans" cxnId="{629E71F3-2035-461C-9806-8AEB368DB910}">
      <dgm:prSet/>
      <dgm:spPr/>
      <dgm:t>
        <a:bodyPr/>
        <a:lstStyle/>
        <a:p>
          <a:endParaRPr lang="es-ES"/>
        </a:p>
      </dgm:t>
    </dgm:pt>
    <dgm:pt modelId="{F9977835-518B-46E3-A1B5-F729FA78A1D6}">
      <dgm:prSet/>
      <dgm:spPr/>
      <dgm:t>
        <a:bodyPr/>
        <a:lstStyle/>
        <a:p>
          <a:r>
            <a:rPr lang="en-US" dirty="0" smtClean="0"/>
            <a:t>c) applying categorical correlation metrics</a:t>
          </a:r>
          <a:endParaRPr lang="en-US" dirty="0"/>
        </a:p>
      </dgm:t>
    </dgm:pt>
    <dgm:pt modelId="{DCE80F9C-771B-4613-83CE-DFD8731A9C32}" type="parTrans" cxnId="{797FFFE9-D369-4A43-AA5C-D787B0F1F4C5}">
      <dgm:prSet/>
      <dgm:spPr/>
      <dgm:t>
        <a:bodyPr/>
        <a:lstStyle/>
        <a:p>
          <a:endParaRPr lang="es-ES"/>
        </a:p>
      </dgm:t>
    </dgm:pt>
    <dgm:pt modelId="{5B56BD98-8421-4162-845E-52D5F29B00F8}" type="sibTrans" cxnId="{797FFFE9-D369-4A43-AA5C-D787B0F1F4C5}">
      <dgm:prSet/>
      <dgm:spPr/>
      <dgm:t>
        <a:bodyPr/>
        <a:lstStyle/>
        <a:p>
          <a:endParaRPr lang="es-ES"/>
        </a:p>
      </dgm:t>
    </dgm:pt>
    <dgm:pt modelId="{C06F7DE9-FEEC-411B-938C-D4D0A7DD74C4}">
      <dgm:prSet/>
      <dgm:spPr/>
      <dgm:t>
        <a:bodyPr/>
        <a:lstStyle/>
        <a:p>
          <a:r>
            <a:rPr lang="en-US" dirty="0" smtClean="0"/>
            <a:t>The metrics show a very weak relationship.</a:t>
          </a:r>
          <a:endParaRPr lang="en-US" dirty="0"/>
        </a:p>
      </dgm:t>
    </dgm:pt>
    <dgm:pt modelId="{7F5CEDC6-7E0D-46A0-86E0-55D04B8E4986}" type="parTrans" cxnId="{1DA6583D-A77E-4E0E-B8CA-DAF258E3EDEE}">
      <dgm:prSet/>
      <dgm:spPr/>
      <dgm:t>
        <a:bodyPr/>
        <a:lstStyle/>
        <a:p>
          <a:endParaRPr lang="es-ES"/>
        </a:p>
      </dgm:t>
    </dgm:pt>
    <dgm:pt modelId="{0BBE6362-24A2-4985-87FE-AC489A02E0B1}" type="sibTrans" cxnId="{1DA6583D-A77E-4E0E-B8CA-DAF258E3EDEE}">
      <dgm:prSet/>
      <dgm:spPr/>
      <dgm:t>
        <a:bodyPr/>
        <a:lstStyle/>
        <a:p>
          <a:endParaRPr lang="es-ES"/>
        </a:p>
      </dgm:t>
    </dgm:pt>
    <dgm:pt modelId="{AA9E8A7C-1BAA-4F9D-BEF7-45C521E06CAC}" type="pres">
      <dgm:prSet presAssocID="{CC1A2D7D-F92D-48B3-A313-0F410098A9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E499B06-D8B8-4737-B923-CA33E3EA1B48}" type="pres">
      <dgm:prSet presAssocID="{9B4FC62D-1484-481E-B808-D0EEB56F8B6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6E9665-2D47-485A-B3FC-9932A26161E1}" type="pres">
      <dgm:prSet presAssocID="{9B4FC62D-1484-481E-B808-D0EEB56F8B66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355960-10E5-4876-8F36-27552328726D}" type="pres">
      <dgm:prSet presAssocID="{133568DE-CDC6-427A-8876-71534F2E2C4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E80AE0-608E-46A8-B39E-B7BBA664E54E}" type="pres">
      <dgm:prSet presAssocID="{133568DE-CDC6-427A-8876-71534F2E2C4A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BBB7BD2-CD64-4FD1-A87C-F54D460F3DC5}" type="pres">
      <dgm:prSet presAssocID="{F9977835-518B-46E3-A1B5-F729FA78A1D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6B43481-4E3D-4D13-8B31-FEADCA7FC82E}" type="pres">
      <dgm:prSet presAssocID="{F9977835-518B-46E3-A1B5-F729FA78A1D6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3D3A341-C7F5-4C03-B567-CF65DCEA6334}" srcId="{CC1A2D7D-F92D-48B3-A313-0F410098A91F}" destId="{133568DE-CDC6-427A-8876-71534F2E2C4A}" srcOrd="1" destOrd="0" parTransId="{547512BE-2F32-421E-B6B8-DA8A392970A7}" sibTransId="{2602060F-0A36-4C44-81C6-46178AA548BB}"/>
    <dgm:cxn modelId="{B03A630C-A638-48D8-9C01-BD1550C73FE2}" srcId="{CC1A2D7D-F92D-48B3-A313-0F410098A91F}" destId="{9B4FC62D-1484-481E-B808-D0EEB56F8B66}" srcOrd="0" destOrd="0" parTransId="{5AEF7D9E-6FD6-4761-8300-AFA6619C8BFB}" sibTransId="{AAD70329-BBBF-48C3-9A6C-9BB24A7DB497}"/>
    <dgm:cxn modelId="{D762D633-6ECC-4511-952E-4E31E42D2055}" type="presOf" srcId="{CC1A2D7D-F92D-48B3-A313-0F410098A91F}" destId="{AA9E8A7C-1BAA-4F9D-BEF7-45C521E06CAC}" srcOrd="0" destOrd="0" presId="urn:microsoft.com/office/officeart/2005/8/layout/vList2"/>
    <dgm:cxn modelId="{A34DFF3B-32E8-45BB-B701-D24325C546CE}" type="presOf" srcId="{9B4FC62D-1484-481E-B808-D0EEB56F8B66}" destId="{0E499B06-D8B8-4737-B923-CA33E3EA1B48}" srcOrd="0" destOrd="0" presId="urn:microsoft.com/office/officeart/2005/8/layout/vList2"/>
    <dgm:cxn modelId="{1DA6583D-A77E-4E0E-B8CA-DAF258E3EDEE}" srcId="{F9977835-518B-46E3-A1B5-F729FA78A1D6}" destId="{C06F7DE9-FEEC-411B-938C-D4D0A7DD74C4}" srcOrd="0" destOrd="0" parTransId="{7F5CEDC6-7E0D-46A0-86E0-55D04B8E4986}" sibTransId="{0BBE6362-24A2-4985-87FE-AC489A02E0B1}"/>
    <dgm:cxn modelId="{0B70A777-6FFA-4EBF-9DD3-42DA894F7049}" type="presOf" srcId="{133568DE-CDC6-427A-8876-71534F2E2C4A}" destId="{B4355960-10E5-4876-8F36-27552328726D}" srcOrd="0" destOrd="0" presId="urn:microsoft.com/office/officeart/2005/8/layout/vList2"/>
    <dgm:cxn modelId="{28E31D84-CEE8-4A6F-9631-8267ABA5894D}" type="presOf" srcId="{F9977835-518B-46E3-A1B5-F729FA78A1D6}" destId="{3BBB7BD2-CD64-4FD1-A87C-F54D460F3DC5}" srcOrd="0" destOrd="0" presId="urn:microsoft.com/office/officeart/2005/8/layout/vList2"/>
    <dgm:cxn modelId="{E12290AA-E096-46F5-B45A-0D9573851ABB}" type="presOf" srcId="{C06F7DE9-FEEC-411B-938C-D4D0A7DD74C4}" destId="{F6B43481-4E3D-4D13-8B31-FEADCA7FC82E}" srcOrd="0" destOrd="0" presId="urn:microsoft.com/office/officeart/2005/8/layout/vList2"/>
    <dgm:cxn modelId="{60692060-38E0-4934-A7A4-5D1D084AC4EE}" type="presOf" srcId="{05563B6D-9576-4503-A455-FD8A0C913B28}" destId="{A4E80AE0-608E-46A8-B39E-B7BBA664E54E}" srcOrd="0" destOrd="1" presId="urn:microsoft.com/office/officeart/2005/8/layout/vList2"/>
    <dgm:cxn modelId="{2EEECDF5-35E2-467A-9700-B66D8A25AE7A}" srcId="{133568DE-CDC6-427A-8876-71534F2E2C4A}" destId="{EBEA6DF7-4B25-4BB6-B5A7-7C5FACCD614B}" srcOrd="0" destOrd="0" parTransId="{3292B0A7-5D14-424C-9D20-6BAD74304264}" sibTransId="{40D09670-7453-436D-9EB8-0DAD9B663A84}"/>
    <dgm:cxn modelId="{B78E569B-C89E-4AB5-91D4-31C689960259}" type="presOf" srcId="{AB58F98C-5778-4F49-8CA7-3EE6C9BA3AB7}" destId="{B96E9665-2D47-485A-B3FC-9932A26161E1}" srcOrd="0" destOrd="0" presId="urn:microsoft.com/office/officeart/2005/8/layout/vList2"/>
    <dgm:cxn modelId="{3E4700A2-5990-4155-A0E9-0461F56C1BA3}" type="presOf" srcId="{EBEA6DF7-4B25-4BB6-B5A7-7C5FACCD614B}" destId="{A4E80AE0-608E-46A8-B39E-B7BBA664E54E}" srcOrd="0" destOrd="0" presId="urn:microsoft.com/office/officeart/2005/8/layout/vList2"/>
    <dgm:cxn modelId="{797FFFE9-D369-4A43-AA5C-D787B0F1F4C5}" srcId="{CC1A2D7D-F92D-48B3-A313-0F410098A91F}" destId="{F9977835-518B-46E3-A1B5-F729FA78A1D6}" srcOrd="2" destOrd="0" parTransId="{DCE80F9C-771B-4613-83CE-DFD8731A9C32}" sibTransId="{5B56BD98-8421-4162-845E-52D5F29B00F8}"/>
    <dgm:cxn modelId="{629E71F3-2035-461C-9806-8AEB368DB910}" srcId="{133568DE-CDC6-427A-8876-71534F2E2C4A}" destId="{05563B6D-9576-4503-A455-FD8A0C913B28}" srcOrd="1" destOrd="0" parTransId="{CAF61935-7132-480A-820A-84EB8471C54A}" sibTransId="{17EBEBFA-8AA5-4D2C-9998-934BADF9E4CE}"/>
    <dgm:cxn modelId="{3F965F5D-38C6-41D6-B153-25F319A9A1C0}" srcId="{9B4FC62D-1484-481E-B808-D0EEB56F8B66}" destId="{AB58F98C-5778-4F49-8CA7-3EE6C9BA3AB7}" srcOrd="0" destOrd="0" parTransId="{BF65A5B6-598C-43CF-A7A0-6DC47E13DC37}" sibTransId="{82C6C10B-8A1E-4CFF-AE88-967037B704C6}"/>
    <dgm:cxn modelId="{36468D24-0AD9-4E2D-BDA8-E4F2B00B3C8B}" type="presParOf" srcId="{AA9E8A7C-1BAA-4F9D-BEF7-45C521E06CAC}" destId="{0E499B06-D8B8-4737-B923-CA33E3EA1B48}" srcOrd="0" destOrd="0" presId="urn:microsoft.com/office/officeart/2005/8/layout/vList2"/>
    <dgm:cxn modelId="{5AC896BE-FB6B-4335-AD97-1A72C39282EC}" type="presParOf" srcId="{AA9E8A7C-1BAA-4F9D-BEF7-45C521E06CAC}" destId="{B96E9665-2D47-485A-B3FC-9932A26161E1}" srcOrd="1" destOrd="0" presId="urn:microsoft.com/office/officeart/2005/8/layout/vList2"/>
    <dgm:cxn modelId="{E42C0900-862B-432A-BF46-14E5AE88DB99}" type="presParOf" srcId="{AA9E8A7C-1BAA-4F9D-BEF7-45C521E06CAC}" destId="{B4355960-10E5-4876-8F36-27552328726D}" srcOrd="2" destOrd="0" presId="urn:microsoft.com/office/officeart/2005/8/layout/vList2"/>
    <dgm:cxn modelId="{11701C42-16C6-470D-938E-A35E92EBD6A1}" type="presParOf" srcId="{AA9E8A7C-1BAA-4F9D-BEF7-45C521E06CAC}" destId="{A4E80AE0-608E-46A8-B39E-B7BBA664E54E}" srcOrd="3" destOrd="0" presId="urn:microsoft.com/office/officeart/2005/8/layout/vList2"/>
    <dgm:cxn modelId="{2E1FFFF2-9B3B-4BF4-8FFF-E1A94DC7992E}" type="presParOf" srcId="{AA9E8A7C-1BAA-4F9D-BEF7-45C521E06CAC}" destId="{3BBB7BD2-CD64-4FD1-A87C-F54D460F3DC5}" srcOrd="4" destOrd="0" presId="urn:microsoft.com/office/officeart/2005/8/layout/vList2"/>
    <dgm:cxn modelId="{F56E175E-E6B3-4B71-B25F-2250F8503082}" type="presParOf" srcId="{AA9E8A7C-1BAA-4F9D-BEF7-45C521E06CAC}" destId="{F6B43481-4E3D-4D13-8B31-FEADCA7FC82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9B66B-0161-46B4-AF0F-5949CCA976E4}">
      <dsp:nvSpPr>
        <dsp:cNvPr id="0" name=""/>
        <dsp:cNvSpPr/>
      </dsp:nvSpPr>
      <dsp:spPr>
        <a:xfrm>
          <a:off x="0" y="88946"/>
          <a:ext cx="7994468" cy="694470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noProof="0" dirty="0" smtClean="0"/>
            <a:t>SOURCE</a:t>
          </a:r>
          <a:endParaRPr lang="en-US" sz="3200" kern="1200" noProof="0" dirty="0"/>
        </a:p>
      </dsp:txBody>
      <dsp:txXfrm>
        <a:off x="0" y="88946"/>
        <a:ext cx="7994468" cy="694470"/>
      </dsp:txXfrm>
    </dsp:sp>
    <dsp:sp modelId="{8686BF97-F3AE-4128-BCA8-19A74B707ADE}">
      <dsp:nvSpPr>
        <dsp:cNvPr id="0" name=""/>
        <dsp:cNvSpPr/>
      </dsp:nvSpPr>
      <dsp:spPr>
        <a:xfrm>
          <a:off x="3903" y="961308"/>
          <a:ext cx="2662220" cy="22055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Car accident data registered by the Seattle, WA jurisdiction since 2004 until present time</a:t>
          </a:r>
          <a:endParaRPr lang="en-US" sz="2200" kern="1200" noProof="0" dirty="0"/>
        </a:p>
      </dsp:txBody>
      <dsp:txXfrm>
        <a:off x="3903" y="961308"/>
        <a:ext cx="2662220" cy="2205534"/>
      </dsp:txXfrm>
    </dsp:sp>
    <dsp:sp modelId="{7619B8E4-7790-49D8-9E49-5FB61FCABE75}">
      <dsp:nvSpPr>
        <dsp:cNvPr id="0" name=""/>
        <dsp:cNvSpPr/>
      </dsp:nvSpPr>
      <dsp:spPr>
        <a:xfrm>
          <a:off x="2666123" y="961308"/>
          <a:ext cx="2662220" cy="22055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Administered by the SDOT (Seattle Department of Transportation) and the organization Traffic Records Group</a:t>
          </a:r>
          <a:endParaRPr lang="en-US" sz="2200" kern="1200" noProof="0" dirty="0"/>
        </a:p>
      </dsp:txBody>
      <dsp:txXfrm>
        <a:off x="2666123" y="961308"/>
        <a:ext cx="2662220" cy="2205534"/>
      </dsp:txXfrm>
    </dsp:sp>
    <dsp:sp modelId="{831CA427-42BF-4C88-B035-AB48A61F0CAA}">
      <dsp:nvSpPr>
        <dsp:cNvPr id="0" name=""/>
        <dsp:cNvSpPr/>
      </dsp:nvSpPr>
      <dsp:spPr>
        <a:xfrm>
          <a:off x="5328344" y="961308"/>
          <a:ext cx="2662220" cy="22055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Open to public</a:t>
          </a:r>
          <a:endParaRPr lang="en-US" sz="2200" kern="1200" noProof="0" dirty="0"/>
        </a:p>
      </dsp:txBody>
      <dsp:txXfrm>
        <a:off x="5328344" y="961308"/>
        <a:ext cx="2662220" cy="2205534"/>
      </dsp:txXfrm>
    </dsp:sp>
    <dsp:sp modelId="{2D1CC255-5B3C-4358-AAD7-BA8DE9F3E470}">
      <dsp:nvSpPr>
        <dsp:cNvPr id="0" name=""/>
        <dsp:cNvSpPr/>
      </dsp:nvSpPr>
      <dsp:spPr>
        <a:xfrm>
          <a:off x="0" y="3166842"/>
          <a:ext cx="7994468" cy="245059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429C6-4533-40E2-B600-56DA9229A6E1}">
      <dsp:nvSpPr>
        <dsp:cNvPr id="0" name=""/>
        <dsp:cNvSpPr/>
      </dsp:nvSpPr>
      <dsp:spPr>
        <a:xfrm>
          <a:off x="0" y="99355"/>
          <a:ext cx="8098972" cy="707695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noProof="0" dirty="0" smtClean="0"/>
            <a:t>CLEANING</a:t>
          </a:r>
          <a:endParaRPr lang="en-US" sz="3200" kern="1200" noProof="0" dirty="0"/>
        </a:p>
      </dsp:txBody>
      <dsp:txXfrm>
        <a:off x="0" y="99355"/>
        <a:ext cx="8098972" cy="707695"/>
      </dsp:txXfrm>
    </dsp:sp>
    <dsp:sp modelId="{1F4CCD90-0E05-46E1-B253-88D8D5E107A9}">
      <dsp:nvSpPr>
        <dsp:cNvPr id="0" name=""/>
        <dsp:cNvSpPr/>
      </dsp:nvSpPr>
      <dsp:spPr>
        <a:xfrm>
          <a:off x="3954" y="1005762"/>
          <a:ext cx="2697020" cy="23207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noProof="0" dirty="0" smtClean="0"/>
            <a:t>1) Identify target variable: ‘Car Accident Severity’</a:t>
          </a:r>
          <a:endParaRPr lang="en-US" sz="2100" kern="1200" noProof="0" dirty="0"/>
        </a:p>
      </dsp:txBody>
      <dsp:txXfrm>
        <a:off x="3954" y="1005762"/>
        <a:ext cx="2697020" cy="2320747"/>
      </dsp:txXfrm>
    </dsp:sp>
    <dsp:sp modelId="{C644D3BB-8783-43B4-B799-7A5E8C7810FE}">
      <dsp:nvSpPr>
        <dsp:cNvPr id="0" name=""/>
        <dsp:cNvSpPr/>
      </dsp:nvSpPr>
      <dsp:spPr>
        <a:xfrm>
          <a:off x="2700975" y="1005762"/>
          <a:ext cx="2697020" cy="23207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noProof="0" dirty="0" smtClean="0"/>
            <a:t>2) Identify independent variables: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noProof="0" dirty="0" smtClean="0"/>
            <a:t>Environmental features: ‘Weather’, ‘Lighting Conditions’, and ‘Road Conditions’</a:t>
          </a:r>
        </a:p>
      </dsp:txBody>
      <dsp:txXfrm>
        <a:off x="2700975" y="1005762"/>
        <a:ext cx="2697020" cy="2320747"/>
      </dsp:txXfrm>
    </dsp:sp>
    <dsp:sp modelId="{4C544DC7-FDE3-4E28-9403-B9488348E914}">
      <dsp:nvSpPr>
        <dsp:cNvPr id="0" name=""/>
        <dsp:cNvSpPr/>
      </dsp:nvSpPr>
      <dsp:spPr>
        <a:xfrm>
          <a:off x="5397996" y="1005762"/>
          <a:ext cx="2697020" cy="23207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noProof="0" dirty="0" smtClean="0"/>
            <a:t>3) Drop missing data, and data labeled as ‘unknown’ or ‘other’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noProof="0" dirty="0" smtClean="0"/>
            <a:t>Final dataset: 169,949 car accidents</a:t>
          </a:r>
        </a:p>
      </dsp:txBody>
      <dsp:txXfrm>
        <a:off x="5397996" y="1005762"/>
        <a:ext cx="2697020" cy="2320747"/>
      </dsp:txXfrm>
    </dsp:sp>
    <dsp:sp modelId="{BD4C395E-A9B2-4B4A-AE84-A09A6CA00320}">
      <dsp:nvSpPr>
        <dsp:cNvPr id="0" name=""/>
        <dsp:cNvSpPr/>
      </dsp:nvSpPr>
      <dsp:spPr>
        <a:xfrm>
          <a:off x="0" y="3326509"/>
          <a:ext cx="8098972" cy="257860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D8236-A898-4F2F-A396-808A07EC57AF}">
      <dsp:nvSpPr>
        <dsp:cNvPr id="0" name=""/>
        <dsp:cNvSpPr/>
      </dsp:nvSpPr>
      <dsp:spPr>
        <a:xfrm>
          <a:off x="0" y="38966"/>
          <a:ext cx="10058399" cy="6955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a) </a:t>
          </a:r>
          <a:r>
            <a:rPr lang="en-US" sz="2900" kern="1200" dirty="0" smtClean="0"/>
            <a:t>visualizing frequencies</a:t>
          </a:r>
          <a:endParaRPr lang="es-ES" sz="2900" kern="1200" dirty="0"/>
        </a:p>
      </dsp:txBody>
      <dsp:txXfrm>
        <a:off x="33955" y="72921"/>
        <a:ext cx="9990489" cy="627655"/>
      </dsp:txXfrm>
    </dsp:sp>
    <dsp:sp modelId="{90482A5F-F7E6-4A8E-BDB3-19DC835904B3}">
      <dsp:nvSpPr>
        <dsp:cNvPr id="0" name=""/>
        <dsp:cNvSpPr/>
      </dsp:nvSpPr>
      <dsp:spPr>
        <a:xfrm>
          <a:off x="0" y="734531"/>
          <a:ext cx="10058399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a count-plot in to visually recognize frequency distribution</a:t>
          </a:r>
          <a:endParaRPr lang="es-ES" sz="2300" kern="1200" dirty="0"/>
        </a:p>
      </dsp:txBody>
      <dsp:txXfrm>
        <a:off x="0" y="734531"/>
        <a:ext cx="10058399" cy="480240"/>
      </dsp:txXfrm>
    </dsp:sp>
    <dsp:sp modelId="{F88E14A7-21F1-4239-A5CC-723DD69D6BA9}">
      <dsp:nvSpPr>
        <dsp:cNvPr id="0" name=""/>
        <dsp:cNvSpPr/>
      </dsp:nvSpPr>
      <dsp:spPr>
        <a:xfrm>
          <a:off x="0" y="1214771"/>
          <a:ext cx="10058399" cy="695565"/>
        </a:xfrm>
        <a:prstGeom prst="roundRect">
          <a:avLst/>
        </a:prstGeom>
        <a:solidFill>
          <a:schemeClr val="accent4">
            <a:hueOff val="471660"/>
            <a:satOff val="3503"/>
            <a:lumOff val="78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b) </a:t>
          </a:r>
          <a:r>
            <a:rPr lang="en-US" sz="2900" kern="1200" dirty="0" smtClean="0"/>
            <a:t>obtaining distribution percentages</a:t>
          </a:r>
          <a:endParaRPr lang="es-ES" sz="2900" kern="1200" dirty="0"/>
        </a:p>
      </dsp:txBody>
      <dsp:txXfrm>
        <a:off x="33955" y="1248726"/>
        <a:ext cx="9990489" cy="627655"/>
      </dsp:txXfrm>
    </dsp:sp>
    <dsp:sp modelId="{C729C7F3-DCC7-4CD7-B633-08FE3B5DA87E}">
      <dsp:nvSpPr>
        <dsp:cNvPr id="0" name=""/>
        <dsp:cNvSpPr/>
      </dsp:nvSpPr>
      <dsp:spPr>
        <a:xfrm>
          <a:off x="0" y="1910337"/>
          <a:ext cx="10058399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300" kern="1200" dirty="0" smtClean="0"/>
            <a:t>a contingency table to</a:t>
          </a:r>
          <a:r>
            <a:rPr lang="en-US" sz="2300" kern="1200" dirty="0" smtClean="0"/>
            <a:t> demonstrate numerically such distribution</a:t>
          </a:r>
          <a:endParaRPr lang="es-ES" sz="2300" kern="1200" dirty="0"/>
        </a:p>
      </dsp:txBody>
      <dsp:txXfrm>
        <a:off x="0" y="1910337"/>
        <a:ext cx="10058399" cy="480240"/>
      </dsp:txXfrm>
    </dsp:sp>
    <dsp:sp modelId="{301F5E80-B69D-4537-91FE-99F661F85391}">
      <dsp:nvSpPr>
        <dsp:cNvPr id="0" name=""/>
        <dsp:cNvSpPr/>
      </dsp:nvSpPr>
      <dsp:spPr>
        <a:xfrm>
          <a:off x="0" y="2390577"/>
          <a:ext cx="10058399" cy="695565"/>
        </a:xfrm>
        <a:prstGeom prst="roundRect">
          <a:avLst/>
        </a:prstGeom>
        <a:solidFill>
          <a:schemeClr val="accent4">
            <a:hueOff val="943321"/>
            <a:satOff val="7007"/>
            <a:lumOff val="15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c) </a:t>
          </a:r>
          <a:r>
            <a:rPr lang="en-US" sz="2900" kern="1200" dirty="0" smtClean="0"/>
            <a:t>applying categorical correlation metrics</a:t>
          </a:r>
          <a:endParaRPr lang="es-ES" sz="2900" kern="1200" dirty="0"/>
        </a:p>
      </dsp:txBody>
      <dsp:txXfrm>
        <a:off x="33955" y="2424532"/>
        <a:ext cx="9990489" cy="627655"/>
      </dsp:txXfrm>
    </dsp:sp>
    <dsp:sp modelId="{526F800F-38B1-4B82-9824-CB76F3134B49}">
      <dsp:nvSpPr>
        <dsp:cNvPr id="0" name=""/>
        <dsp:cNvSpPr/>
      </dsp:nvSpPr>
      <dsp:spPr>
        <a:xfrm>
          <a:off x="0" y="3086142"/>
          <a:ext cx="10058399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a </a:t>
          </a:r>
          <a:r>
            <a:rPr lang="en-US" sz="2300" kern="1200" dirty="0" smtClean="0"/>
            <a:t>Cramer’s </a:t>
          </a:r>
          <a:r>
            <a:rPr lang="en-US" sz="2300" kern="1200" dirty="0" smtClean="0"/>
            <a:t>V </a:t>
          </a:r>
          <a:r>
            <a:rPr lang="en-US" sz="2300" kern="1200" dirty="0" smtClean="0"/>
            <a:t>test to </a:t>
          </a:r>
          <a:r>
            <a:rPr lang="en-US" sz="2300" kern="1200" dirty="0" smtClean="0"/>
            <a:t>obtain </a:t>
          </a:r>
          <a:r>
            <a:rPr lang="en-US" sz="2300" kern="1200" dirty="0" smtClean="0"/>
            <a:t>the </a:t>
          </a:r>
          <a:r>
            <a:rPr lang="en-US" sz="2300" kern="1200" dirty="0" smtClean="0"/>
            <a:t>strength of association</a:t>
          </a:r>
          <a:endParaRPr lang="es-ES" sz="2300" kern="1200" dirty="0"/>
        </a:p>
      </dsp:txBody>
      <dsp:txXfrm>
        <a:off x="0" y="3086142"/>
        <a:ext cx="10058399" cy="480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99B06-D8B8-4737-B923-CA33E3EA1B48}">
      <dsp:nvSpPr>
        <dsp:cNvPr id="0" name=""/>
        <dsp:cNvSpPr/>
      </dsp:nvSpPr>
      <dsp:spPr>
        <a:xfrm>
          <a:off x="0" y="28035"/>
          <a:ext cx="10058399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a) visualizing frequencies</a:t>
          </a:r>
          <a:endParaRPr lang="en-US" sz="2600" kern="1200" dirty="0"/>
        </a:p>
      </dsp:txBody>
      <dsp:txXfrm>
        <a:off x="30442" y="58477"/>
        <a:ext cx="9997515" cy="562726"/>
      </dsp:txXfrm>
    </dsp:sp>
    <dsp:sp modelId="{B96E9665-2D47-485A-B3FC-9932A26161E1}">
      <dsp:nvSpPr>
        <dsp:cNvPr id="0" name=""/>
        <dsp:cNvSpPr/>
      </dsp:nvSpPr>
      <dsp:spPr>
        <a:xfrm>
          <a:off x="0" y="651645"/>
          <a:ext cx="10058399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 Almost all of the data is distributed under one label.</a:t>
          </a:r>
          <a:endParaRPr lang="en-US" sz="2000" kern="1200" dirty="0"/>
        </a:p>
      </dsp:txBody>
      <dsp:txXfrm>
        <a:off x="0" y="651645"/>
        <a:ext cx="10058399" cy="430560"/>
      </dsp:txXfrm>
    </dsp:sp>
    <dsp:sp modelId="{B4355960-10E5-4876-8F36-27552328726D}">
      <dsp:nvSpPr>
        <dsp:cNvPr id="0" name=""/>
        <dsp:cNvSpPr/>
      </dsp:nvSpPr>
      <dsp:spPr>
        <a:xfrm>
          <a:off x="0" y="1082205"/>
          <a:ext cx="10058399" cy="623610"/>
        </a:xfrm>
        <a:prstGeom prst="roundRect">
          <a:avLst/>
        </a:prstGeom>
        <a:solidFill>
          <a:schemeClr val="accent4">
            <a:hueOff val="471660"/>
            <a:satOff val="3503"/>
            <a:lumOff val="78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b) obtaining distribution percentages</a:t>
          </a:r>
          <a:endParaRPr lang="en-US" sz="2600" kern="1200" dirty="0"/>
        </a:p>
      </dsp:txBody>
      <dsp:txXfrm>
        <a:off x="30442" y="1112647"/>
        <a:ext cx="9997515" cy="562726"/>
      </dsp:txXfrm>
    </dsp:sp>
    <dsp:sp modelId="{A4E80AE0-608E-46A8-B39E-B7BBA664E54E}">
      <dsp:nvSpPr>
        <dsp:cNvPr id="0" name=""/>
        <dsp:cNvSpPr/>
      </dsp:nvSpPr>
      <dsp:spPr>
        <a:xfrm>
          <a:off x="0" y="1705816"/>
          <a:ext cx="10058399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All the environmental variables </a:t>
          </a:r>
          <a:r>
            <a:rPr lang="en-US" sz="2000" kern="1200" dirty="0" smtClean="0"/>
            <a:t>have one </a:t>
          </a:r>
          <a:r>
            <a:rPr lang="en-US" sz="2000" kern="1200" dirty="0" smtClean="0"/>
            <a:t>category that contains at least 60% of the data: for 'Weather' it is Clear, for 'Light Conditions' it is Daylight, and for 'Road Conditions' Dry.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Differences for the severity occur only in top labels of each </a:t>
          </a:r>
          <a:r>
            <a:rPr lang="en-US" sz="2000" kern="1200" dirty="0" smtClean="0"/>
            <a:t>variable.</a:t>
          </a:r>
          <a:endParaRPr lang="en-US" sz="2000" kern="1200" dirty="0"/>
        </a:p>
      </dsp:txBody>
      <dsp:txXfrm>
        <a:off x="0" y="1705816"/>
        <a:ext cx="10058399" cy="968760"/>
      </dsp:txXfrm>
    </dsp:sp>
    <dsp:sp modelId="{3BBB7BD2-CD64-4FD1-A87C-F54D460F3DC5}">
      <dsp:nvSpPr>
        <dsp:cNvPr id="0" name=""/>
        <dsp:cNvSpPr/>
      </dsp:nvSpPr>
      <dsp:spPr>
        <a:xfrm>
          <a:off x="0" y="2674576"/>
          <a:ext cx="10058399" cy="623610"/>
        </a:xfrm>
        <a:prstGeom prst="roundRect">
          <a:avLst/>
        </a:prstGeom>
        <a:solidFill>
          <a:schemeClr val="accent4">
            <a:hueOff val="943321"/>
            <a:satOff val="7007"/>
            <a:lumOff val="15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c) applying categorical correlation metrics</a:t>
          </a:r>
          <a:endParaRPr lang="en-US" sz="2600" kern="1200" dirty="0"/>
        </a:p>
      </dsp:txBody>
      <dsp:txXfrm>
        <a:off x="30442" y="2705018"/>
        <a:ext cx="9997515" cy="562726"/>
      </dsp:txXfrm>
    </dsp:sp>
    <dsp:sp modelId="{F6B43481-4E3D-4D13-8B31-FEADCA7FC82E}">
      <dsp:nvSpPr>
        <dsp:cNvPr id="0" name=""/>
        <dsp:cNvSpPr/>
      </dsp:nvSpPr>
      <dsp:spPr>
        <a:xfrm>
          <a:off x="0" y="3298186"/>
          <a:ext cx="10058399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The metrics show a very weak relationship.</a:t>
          </a:r>
          <a:endParaRPr lang="en-US" sz="2000" kern="1200" dirty="0"/>
        </a:p>
      </dsp:txBody>
      <dsp:txXfrm>
        <a:off x="0" y="3298186"/>
        <a:ext cx="10058399" cy="43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001-7C1B-4C9E-9769-8773CEC35E2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4BF6-A5C6-4D80-8333-338B1A36407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18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001-7C1B-4C9E-9769-8773CEC35E2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4BF6-A5C6-4D80-8333-338B1A3640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0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001-7C1B-4C9E-9769-8773CEC35E2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4BF6-A5C6-4D80-8333-338B1A3640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001-7C1B-4C9E-9769-8773CEC35E2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4BF6-A5C6-4D80-8333-338B1A3640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001-7C1B-4C9E-9769-8773CEC35E2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4BF6-A5C6-4D80-8333-338B1A36407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4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001-7C1B-4C9E-9769-8773CEC35E2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4BF6-A5C6-4D80-8333-338B1A3640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0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001-7C1B-4C9E-9769-8773CEC35E2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4BF6-A5C6-4D80-8333-338B1A3640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3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001-7C1B-4C9E-9769-8773CEC35E2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4BF6-A5C6-4D80-8333-338B1A3640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6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001-7C1B-4C9E-9769-8773CEC35E2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4BF6-A5C6-4D80-8333-338B1A3640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4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F5C001-7C1B-4C9E-9769-8773CEC35E2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584BF6-A5C6-4D80-8333-338B1A3640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3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001-7C1B-4C9E-9769-8773CEC35E2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4BF6-A5C6-4D80-8333-338B1A3640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1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F5C001-7C1B-4C9E-9769-8773CEC35E2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584BF6-A5C6-4D80-8333-338B1A36407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8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C" sz="4800" dirty="0" smtClean="0"/>
              <a:t>PREDICTING CAR ACCIDENT SEVERITY FROM ENVIRONMENTAL VARIABLES </a:t>
            </a:r>
            <a:endParaRPr lang="en-US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ANDRÉS MORA</a:t>
            </a:r>
          </a:p>
          <a:p>
            <a:r>
              <a:rPr lang="es-EC" dirty="0" smtClean="0"/>
              <a:t>22.sep.2020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38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C" dirty="0" smtClean="0"/>
              <a:t>RESULTS</a:t>
            </a:r>
            <a:br>
              <a:rPr lang="es-EC" dirty="0" smtClean="0"/>
            </a:br>
            <a:r>
              <a:rPr lang="es-EC" sz="4000" dirty="0" smtClean="0"/>
              <a:t>1. </a:t>
            </a:r>
            <a:r>
              <a:rPr lang="en-US" sz="3100" dirty="0"/>
              <a:t>Relationship between CAR ACCIDENT SEVERITY and </a:t>
            </a:r>
            <a:r>
              <a:rPr lang="en-US" sz="3100" dirty="0" smtClean="0"/>
              <a:t>WEATHER</a:t>
            </a:r>
            <a:endParaRPr lang="en-US" sz="31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6257109" y="3082835"/>
            <a:ext cx="4329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Cramer’s V, the most reliable metric, shows </a:t>
            </a:r>
            <a:r>
              <a:rPr lang="en-US" dirty="0"/>
              <a:t>a </a:t>
            </a:r>
            <a:r>
              <a:rPr lang="en-US" b="1" dirty="0"/>
              <a:t>very weak association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pSp>
        <p:nvGrpSpPr>
          <p:cNvPr id="9" name="Grupo 8"/>
          <p:cNvGrpSpPr/>
          <p:nvPr/>
        </p:nvGrpSpPr>
        <p:grpSpPr>
          <a:xfrm>
            <a:off x="1097281" y="1856938"/>
            <a:ext cx="10058399" cy="474268"/>
            <a:chOff x="0" y="2390577"/>
            <a:chExt cx="10058399" cy="695565"/>
          </a:xfrm>
        </p:grpSpPr>
        <p:sp>
          <p:nvSpPr>
            <p:cNvPr id="10" name="Rectángulo redondeado 9"/>
            <p:cNvSpPr/>
            <p:nvPr/>
          </p:nvSpPr>
          <p:spPr>
            <a:xfrm>
              <a:off x="0" y="2390577"/>
              <a:ext cx="10058399" cy="6955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943321"/>
                <a:satOff val="7007"/>
                <a:lumOff val="15686"/>
                <a:alphaOff val="0"/>
              </a:schemeClr>
            </a:fillRef>
            <a:effectRef idx="0">
              <a:schemeClr val="accent4">
                <a:hueOff val="943321"/>
                <a:satOff val="7007"/>
                <a:lumOff val="1568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uadroTexto 13"/>
            <p:cNvSpPr txBox="1"/>
            <p:nvPr/>
          </p:nvSpPr>
          <p:spPr>
            <a:xfrm>
              <a:off x="33955" y="2424532"/>
              <a:ext cx="9990489" cy="627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c) applying categorical correlation metrics</a:t>
              </a:r>
              <a:endParaRPr lang="es-ES" sz="2900" kern="1200" dirty="0"/>
            </a:p>
          </p:txBody>
        </p:sp>
      </p:grpSp>
      <p:pic>
        <p:nvPicPr>
          <p:cNvPr id="15" name="Imagen 1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3" t="34269" r="58103" b="43533"/>
          <a:stretch/>
        </p:blipFill>
        <p:spPr bwMode="auto">
          <a:xfrm>
            <a:off x="1813971" y="2929951"/>
            <a:ext cx="3450361" cy="18549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651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C" dirty="0" smtClean="0"/>
              <a:t>RESULTS</a:t>
            </a:r>
            <a:br>
              <a:rPr lang="es-EC" dirty="0" smtClean="0"/>
            </a:br>
            <a:r>
              <a:rPr lang="es-EC" sz="4000" dirty="0"/>
              <a:t>2</a:t>
            </a:r>
            <a:r>
              <a:rPr lang="es-EC" sz="4000" dirty="0" smtClean="0"/>
              <a:t>. </a:t>
            </a:r>
            <a:r>
              <a:rPr lang="en-US" sz="2700" dirty="0"/>
              <a:t>Relationship between CAR ACCIDENT SEVERITY and </a:t>
            </a:r>
            <a:r>
              <a:rPr lang="en-US" sz="2700" dirty="0" smtClean="0"/>
              <a:t>LIGHTNING CONDITIONS </a:t>
            </a:r>
            <a:endParaRPr lang="en-US" sz="2700" dirty="0"/>
          </a:p>
        </p:txBody>
      </p:sp>
      <p:grpSp>
        <p:nvGrpSpPr>
          <p:cNvPr id="8" name="Grupo 7"/>
          <p:cNvGrpSpPr/>
          <p:nvPr/>
        </p:nvGrpSpPr>
        <p:grpSpPr>
          <a:xfrm>
            <a:off x="1097280" y="1846777"/>
            <a:ext cx="10058399" cy="465349"/>
            <a:chOff x="0" y="38966"/>
            <a:chExt cx="10058399" cy="695565"/>
          </a:xfrm>
        </p:grpSpPr>
        <p:sp>
          <p:nvSpPr>
            <p:cNvPr id="9" name="Rectángulo redondeado 8"/>
            <p:cNvSpPr/>
            <p:nvPr/>
          </p:nvSpPr>
          <p:spPr>
            <a:xfrm>
              <a:off x="0" y="38966"/>
              <a:ext cx="10058399" cy="6955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uadroTexto 9"/>
            <p:cNvSpPr txBox="1"/>
            <p:nvPr/>
          </p:nvSpPr>
          <p:spPr>
            <a:xfrm>
              <a:off x="33955" y="72921"/>
              <a:ext cx="9990489" cy="627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a) </a:t>
              </a:r>
              <a:r>
                <a:rPr lang="en-US" sz="2900" kern="1200" dirty="0" smtClean="0"/>
                <a:t>visualizing frequencies</a:t>
              </a:r>
              <a:endParaRPr lang="es-ES" sz="2900" kern="1200" dirty="0"/>
            </a:p>
          </p:txBody>
        </p:sp>
      </p:grpSp>
      <p:pic>
        <p:nvPicPr>
          <p:cNvPr id="11" name="Marcador de contenido 10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3" t="33507" r="8181" b="6154"/>
          <a:stretch/>
        </p:blipFill>
        <p:spPr bwMode="auto">
          <a:xfrm>
            <a:off x="1097280" y="2421544"/>
            <a:ext cx="10024444" cy="3535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769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C" dirty="0"/>
              <a:t>RESULTS</a:t>
            </a:r>
            <a:br>
              <a:rPr lang="es-EC" dirty="0"/>
            </a:br>
            <a:r>
              <a:rPr lang="es-EC" sz="4000" dirty="0"/>
              <a:t>2. </a:t>
            </a:r>
            <a:r>
              <a:rPr lang="en-US" sz="2700" dirty="0"/>
              <a:t>Relationship between CAR ACCIDENT SEVERITY and LIGHTNING </a:t>
            </a:r>
            <a:r>
              <a:rPr lang="en-US" sz="2700" dirty="0" smtClean="0"/>
              <a:t>CONDITIONS</a:t>
            </a:r>
            <a:endParaRPr lang="en-US" sz="1600" dirty="0"/>
          </a:p>
        </p:txBody>
      </p:sp>
      <p:grpSp>
        <p:nvGrpSpPr>
          <p:cNvPr id="8" name="Grupo 7"/>
          <p:cNvGrpSpPr/>
          <p:nvPr/>
        </p:nvGrpSpPr>
        <p:grpSpPr>
          <a:xfrm>
            <a:off x="1097280" y="1846777"/>
            <a:ext cx="10058399" cy="465349"/>
            <a:chOff x="0" y="38966"/>
            <a:chExt cx="10058399" cy="695565"/>
          </a:xfrm>
        </p:grpSpPr>
        <p:sp>
          <p:nvSpPr>
            <p:cNvPr id="9" name="Rectángulo redondeado 8"/>
            <p:cNvSpPr/>
            <p:nvPr/>
          </p:nvSpPr>
          <p:spPr>
            <a:xfrm>
              <a:off x="0" y="38966"/>
              <a:ext cx="10058399" cy="6955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uadroTexto 9"/>
            <p:cNvSpPr txBox="1"/>
            <p:nvPr/>
          </p:nvSpPr>
          <p:spPr>
            <a:xfrm>
              <a:off x="33955" y="72921"/>
              <a:ext cx="9990489" cy="627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a) </a:t>
              </a:r>
              <a:r>
                <a:rPr lang="en-US" sz="2900" kern="1200" dirty="0" smtClean="0"/>
                <a:t>visualizing frequencies</a:t>
              </a:r>
              <a:endParaRPr lang="es-ES" sz="2900" kern="1200" dirty="0"/>
            </a:p>
          </p:txBody>
        </p:sp>
      </p:grp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Almost </a:t>
            </a:r>
            <a:r>
              <a:rPr lang="en-US" dirty="0"/>
              <a:t>all data is concentrated  under ‘Daylight</a:t>
            </a:r>
            <a:r>
              <a:rPr lang="en-US" dirty="0" smtClean="0"/>
              <a:t>’.</a:t>
            </a:r>
            <a:endParaRPr lang="en-US" dirty="0"/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Differences of severity only happen in the top two </a:t>
            </a:r>
            <a:r>
              <a:rPr lang="en-US" dirty="0" smtClean="0"/>
              <a:t>labels.</a:t>
            </a:r>
            <a:endParaRPr lang="en-US" dirty="0"/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majority of accidents point a low score in severity: only property damage. </a:t>
            </a:r>
          </a:p>
        </p:txBody>
      </p:sp>
    </p:spTree>
    <p:extLst>
      <p:ext uri="{BB962C8B-B14F-4D97-AF65-F5344CB8AC3E}">
        <p14:creationId xmlns:p14="http://schemas.microsoft.com/office/powerpoint/2010/main" val="328872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C" dirty="0"/>
              <a:t>RESULTS</a:t>
            </a:r>
            <a:r>
              <a:rPr lang="es-EC" sz="3200" dirty="0"/>
              <a:t/>
            </a:r>
            <a:br>
              <a:rPr lang="es-EC" sz="3200" dirty="0"/>
            </a:br>
            <a:r>
              <a:rPr lang="es-EC" sz="4000" dirty="0"/>
              <a:t>2. </a:t>
            </a:r>
            <a:r>
              <a:rPr lang="en-US" sz="2700" dirty="0"/>
              <a:t>Relationship between CAR ACCIDENT SEVERITY and LIGHTNING CONDITIONS</a:t>
            </a:r>
            <a:endParaRPr lang="en-US" sz="2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grpSp>
        <p:nvGrpSpPr>
          <p:cNvPr id="7" name="Grupo 6"/>
          <p:cNvGrpSpPr/>
          <p:nvPr/>
        </p:nvGrpSpPr>
        <p:grpSpPr>
          <a:xfrm>
            <a:off x="1207016" y="1845734"/>
            <a:ext cx="10058399" cy="443676"/>
            <a:chOff x="0" y="1214771"/>
            <a:chExt cx="10058399" cy="695565"/>
          </a:xfrm>
        </p:grpSpPr>
        <p:sp>
          <p:nvSpPr>
            <p:cNvPr id="11" name="Rectángulo redondeado 10"/>
            <p:cNvSpPr/>
            <p:nvPr/>
          </p:nvSpPr>
          <p:spPr>
            <a:xfrm>
              <a:off x="0" y="1214771"/>
              <a:ext cx="10058399" cy="6955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71660"/>
                <a:satOff val="3503"/>
                <a:lumOff val="7843"/>
                <a:alphaOff val="0"/>
              </a:schemeClr>
            </a:fillRef>
            <a:effectRef idx="0">
              <a:schemeClr val="accent4">
                <a:hueOff val="471660"/>
                <a:satOff val="3503"/>
                <a:lumOff val="784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uadroTexto 11"/>
            <p:cNvSpPr txBox="1"/>
            <p:nvPr/>
          </p:nvSpPr>
          <p:spPr>
            <a:xfrm>
              <a:off x="33955" y="1248726"/>
              <a:ext cx="9990489" cy="627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b) obtaining distribution percentages</a:t>
              </a:r>
              <a:endParaRPr lang="es-ES" sz="2900" kern="1200" dirty="0"/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6456967" y="2925090"/>
            <a:ext cx="4329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66,27% of car accidents occur under ‘Daylight’: 2/3 correspond to property damage severity, and 1/3 to injury severity.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Differences </a:t>
            </a:r>
            <a:r>
              <a:rPr lang="en-US" dirty="0"/>
              <a:t>of severity only happen in the three top labels</a:t>
            </a:r>
          </a:p>
          <a:p>
            <a:endParaRPr lang="en-US" dirty="0"/>
          </a:p>
        </p:txBody>
      </p:sp>
      <p:pic>
        <p:nvPicPr>
          <p:cNvPr id="9" name="Imagen 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t="37432" r="53836" b="13363"/>
          <a:stretch/>
        </p:blipFill>
        <p:spPr bwMode="auto">
          <a:xfrm>
            <a:off x="1267098" y="2442278"/>
            <a:ext cx="4820194" cy="35894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290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C" sz="4300" dirty="0"/>
              <a:t>RESULTS</a:t>
            </a:r>
            <a:r>
              <a:rPr lang="es-EC" sz="3600" dirty="0"/>
              <a:t/>
            </a:r>
            <a:br>
              <a:rPr lang="es-EC" sz="3600" dirty="0"/>
            </a:br>
            <a:r>
              <a:rPr lang="es-EC" sz="3600" dirty="0"/>
              <a:t>2. </a:t>
            </a:r>
            <a:r>
              <a:rPr lang="en-US" sz="2400" dirty="0"/>
              <a:t>Relationship between CAR ACCIDENT SEVERITY and LIGHTNING CONDITIONS</a:t>
            </a:r>
            <a:endParaRPr lang="en-US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6257109" y="3082835"/>
            <a:ext cx="4329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Cramer’s V, the most reliable metric, shows </a:t>
            </a:r>
            <a:r>
              <a:rPr lang="en-US" dirty="0"/>
              <a:t>a </a:t>
            </a:r>
            <a:r>
              <a:rPr lang="en-US" b="1" dirty="0"/>
              <a:t>very weak association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pSp>
        <p:nvGrpSpPr>
          <p:cNvPr id="9" name="Grupo 8"/>
          <p:cNvGrpSpPr/>
          <p:nvPr/>
        </p:nvGrpSpPr>
        <p:grpSpPr>
          <a:xfrm>
            <a:off x="1097281" y="1856938"/>
            <a:ext cx="10058399" cy="474268"/>
            <a:chOff x="0" y="2390577"/>
            <a:chExt cx="10058399" cy="695565"/>
          </a:xfrm>
        </p:grpSpPr>
        <p:sp>
          <p:nvSpPr>
            <p:cNvPr id="10" name="Rectángulo redondeado 9"/>
            <p:cNvSpPr/>
            <p:nvPr/>
          </p:nvSpPr>
          <p:spPr>
            <a:xfrm>
              <a:off x="0" y="2390577"/>
              <a:ext cx="10058399" cy="6955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943321"/>
                <a:satOff val="7007"/>
                <a:lumOff val="15686"/>
                <a:alphaOff val="0"/>
              </a:schemeClr>
            </a:fillRef>
            <a:effectRef idx="0">
              <a:schemeClr val="accent4">
                <a:hueOff val="943321"/>
                <a:satOff val="7007"/>
                <a:lumOff val="1568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uadroTexto 13"/>
            <p:cNvSpPr txBox="1"/>
            <p:nvPr/>
          </p:nvSpPr>
          <p:spPr>
            <a:xfrm>
              <a:off x="33955" y="2424532"/>
              <a:ext cx="9990489" cy="627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c) applying categorical correlation metrics</a:t>
              </a:r>
              <a:endParaRPr lang="es-ES" sz="2900" kern="1200" dirty="0"/>
            </a:p>
          </p:txBody>
        </p:sp>
      </p:grpSp>
      <p:pic>
        <p:nvPicPr>
          <p:cNvPr id="11" name="Imagen 10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2" t="31697" r="57400" b="47776"/>
          <a:stretch/>
        </p:blipFill>
        <p:spPr bwMode="auto">
          <a:xfrm>
            <a:off x="2181496" y="2853061"/>
            <a:ext cx="3344093" cy="20087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30245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C" sz="4300" dirty="0"/>
              <a:t>RESULTS</a:t>
            </a:r>
            <a:r>
              <a:rPr lang="es-EC" dirty="0"/>
              <a:t/>
            </a:r>
            <a:br>
              <a:rPr lang="es-EC" dirty="0"/>
            </a:br>
            <a:r>
              <a:rPr lang="es-EC" sz="3600" dirty="0" smtClean="0"/>
              <a:t>3. </a:t>
            </a:r>
            <a:r>
              <a:rPr lang="en-US" sz="2700" dirty="0"/>
              <a:t>Relationship between CAR ACCIDENT SEVERITY and </a:t>
            </a:r>
            <a:r>
              <a:rPr lang="en-US" sz="2700" dirty="0" smtClean="0"/>
              <a:t>ROAD CONDITIONS</a:t>
            </a:r>
            <a:endParaRPr lang="en-US" sz="1600" dirty="0"/>
          </a:p>
        </p:txBody>
      </p:sp>
      <p:grpSp>
        <p:nvGrpSpPr>
          <p:cNvPr id="8" name="Grupo 7"/>
          <p:cNvGrpSpPr/>
          <p:nvPr/>
        </p:nvGrpSpPr>
        <p:grpSpPr>
          <a:xfrm>
            <a:off x="1097280" y="1846777"/>
            <a:ext cx="10058399" cy="465349"/>
            <a:chOff x="0" y="38966"/>
            <a:chExt cx="10058399" cy="695565"/>
          </a:xfrm>
        </p:grpSpPr>
        <p:sp>
          <p:nvSpPr>
            <p:cNvPr id="9" name="Rectángulo redondeado 8"/>
            <p:cNvSpPr/>
            <p:nvPr/>
          </p:nvSpPr>
          <p:spPr>
            <a:xfrm>
              <a:off x="0" y="38966"/>
              <a:ext cx="10058399" cy="6955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uadroTexto 9"/>
            <p:cNvSpPr txBox="1"/>
            <p:nvPr/>
          </p:nvSpPr>
          <p:spPr>
            <a:xfrm>
              <a:off x="33955" y="72921"/>
              <a:ext cx="9990489" cy="627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a) </a:t>
              </a:r>
              <a:r>
                <a:rPr lang="en-US" sz="2900" kern="1200" dirty="0" smtClean="0"/>
                <a:t>visualizing frequencies</a:t>
              </a:r>
              <a:endParaRPr lang="es-ES" sz="2900" kern="1200" dirty="0"/>
            </a:p>
          </p:txBody>
        </p:sp>
      </p:grp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7" name="Imagen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2" t="33106" r="11236" b="5799"/>
          <a:stretch/>
        </p:blipFill>
        <p:spPr bwMode="auto">
          <a:xfrm>
            <a:off x="1097280" y="2578553"/>
            <a:ext cx="10058399" cy="33132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4840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C" sz="4300" dirty="0" smtClean="0"/>
              <a:t>RESULTS</a:t>
            </a:r>
            <a:r>
              <a:rPr lang="es-EC" dirty="0" smtClean="0"/>
              <a:t/>
            </a:r>
            <a:br>
              <a:rPr lang="es-EC" dirty="0" smtClean="0"/>
            </a:br>
            <a:r>
              <a:rPr lang="es-EC" sz="3600" dirty="0" smtClean="0"/>
              <a:t>3. </a:t>
            </a:r>
            <a:r>
              <a:rPr lang="en-US" sz="2700" dirty="0"/>
              <a:t>Relationship between CAR ACCIDENT SEVERITY and </a:t>
            </a:r>
            <a:r>
              <a:rPr lang="en-US" sz="2700" dirty="0" smtClean="0"/>
              <a:t>ROAD CONDITIONS </a:t>
            </a:r>
            <a:endParaRPr lang="en-US" sz="2700" dirty="0"/>
          </a:p>
        </p:txBody>
      </p:sp>
      <p:grpSp>
        <p:nvGrpSpPr>
          <p:cNvPr id="8" name="Grupo 7"/>
          <p:cNvGrpSpPr/>
          <p:nvPr/>
        </p:nvGrpSpPr>
        <p:grpSpPr>
          <a:xfrm>
            <a:off x="1097280" y="1846777"/>
            <a:ext cx="10058399" cy="465349"/>
            <a:chOff x="0" y="38966"/>
            <a:chExt cx="10058399" cy="695565"/>
          </a:xfrm>
        </p:grpSpPr>
        <p:sp>
          <p:nvSpPr>
            <p:cNvPr id="9" name="Rectángulo redondeado 8"/>
            <p:cNvSpPr/>
            <p:nvPr/>
          </p:nvSpPr>
          <p:spPr>
            <a:xfrm>
              <a:off x="0" y="38966"/>
              <a:ext cx="10058399" cy="6955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uadroTexto 9"/>
            <p:cNvSpPr txBox="1"/>
            <p:nvPr/>
          </p:nvSpPr>
          <p:spPr>
            <a:xfrm>
              <a:off x="33955" y="72921"/>
              <a:ext cx="9990489" cy="627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a) </a:t>
              </a:r>
              <a:r>
                <a:rPr lang="en-US" sz="2900" kern="1200" dirty="0" smtClean="0"/>
                <a:t>visualizing frequencies</a:t>
              </a:r>
              <a:endParaRPr lang="es-ES" sz="2900" kern="1200" dirty="0"/>
            </a:p>
          </p:txBody>
        </p:sp>
      </p:grp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Almost </a:t>
            </a:r>
            <a:r>
              <a:rPr lang="en-US" dirty="0"/>
              <a:t>all data is concentrated  under ‘Dry’ road </a:t>
            </a:r>
            <a:r>
              <a:rPr lang="en-US" dirty="0" smtClean="0"/>
              <a:t>conditions.</a:t>
            </a:r>
            <a:endParaRPr lang="en-US" dirty="0"/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Differences of severity only happen in the top two </a:t>
            </a:r>
            <a:r>
              <a:rPr lang="en-US" dirty="0" smtClean="0"/>
              <a:t>labels.</a:t>
            </a:r>
            <a:endParaRPr lang="en-US" dirty="0"/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majority of accidents point a low score in severity: only property damage.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87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C" sz="4300" dirty="0"/>
              <a:t>RESULTS</a:t>
            </a:r>
            <a:r>
              <a:rPr lang="es-EC" sz="3200" dirty="0"/>
              <a:t/>
            </a:r>
            <a:br>
              <a:rPr lang="es-EC" sz="3200" dirty="0"/>
            </a:br>
            <a:r>
              <a:rPr lang="es-EC" sz="3600" dirty="0" smtClean="0"/>
              <a:t>3. </a:t>
            </a:r>
            <a:r>
              <a:rPr lang="en-US" sz="2400" dirty="0"/>
              <a:t>Relationship between CAR ACCIDENT SEVERITY and </a:t>
            </a:r>
            <a:r>
              <a:rPr lang="en-US" sz="2400" dirty="0" smtClean="0"/>
              <a:t>ROAD </a:t>
            </a:r>
            <a:r>
              <a:rPr lang="en-US" sz="2400" dirty="0"/>
              <a:t>CONDITIONS</a:t>
            </a:r>
            <a:endParaRPr lang="en-US" sz="2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grpSp>
        <p:nvGrpSpPr>
          <p:cNvPr id="7" name="Grupo 6"/>
          <p:cNvGrpSpPr/>
          <p:nvPr/>
        </p:nvGrpSpPr>
        <p:grpSpPr>
          <a:xfrm>
            <a:off x="1207016" y="1845734"/>
            <a:ext cx="10058399" cy="443676"/>
            <a:chOff x="0" y="1214771"/>
            <a:chExt cx="10058399" cy="695565"/>
          </a:xfrm>
        </p:grpSpPr>
        <p:sp>
          <p:nvSpPr>
            <p:cNvPr id="11" name="Rectángulo redondeado 10"/>
            <p:cNvSpPr/>
            <p:nvPr/>
          </p:nvSpPr>
          <p:spPr>
            <a:xfrm>
              <a:off x="0" y="1214771"/>
              <a:ext cx="10058399" cy="6955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71660"/>
                <a:satOff val="3503"/>
                <a:lumOff val="7843"/>
                <a:alphaOff val="0"/>
              </a:schemeClr>
            </a:fillRef>
            <a:effectRef idx="0">
              <a:schemeClr val="accent4">
                <a:hueOff val="471660"/>
                <a:satOff val="3503"/>
                <a:lumOff val="784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uadroTexto 11"/>
            <p:cNvSpPr txBox="1"/>
            <p:nvPr/>
          </p:nvSpPr>
          <p:spPr>
            <a:xfrm>
              <a:off x="33955" y="1248726"/>
              <a:ext cx="9990489" cy="627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b) obtaining distribution percentages</a:t>
              </a:r>
              <a:endParaRPr lang="es-ES" sz="2900" kern="1200" dirty="0"/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6456967" y="2925090"/>
            <a:ext cx="43290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71,48</a:t>
            </a:r>
            <a:r>
              <a:rPr lang="en-US" dirty="0"/>
              <a:t>% of car accidents occur under ‘Dry’ road conditions: 2/3 correspond to property damage severity, and 1/3 to injury severity.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Differences </a:t>
            </a:r>
            <a:r>
              <a:rPr lang="en-US" dirty="0"/>
              <a:t>of severity only happen in the three top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0" name="Imagen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0" t="28425" r="58949" b="18140"/>
          <a:stretch/>
        </p:blipFill>
        <p:spPr bwMode="auto">
          <a:xfrm>
            <a:off x="1765444" y="2521132"/>
            <a:ext cx="4023359" cy="33479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6081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C" sz="4300" dirty="0"/>
              <a:t>RESULTS</a:t>
            </a:r>
            <a:r>
              <a:rPr lang="es-EC" sz="3600" dirty="0"/>
              <a:t/>
            </a:r>
            <a:br>
              <a:rPr lang="es-EC" sz="3600" dirty="0"/>
            </a:br>
            <a:r>
              <a:rPr lang="es-EC" sz="3600" dirty="0" smtClean="0"/>
              <a:t>3</a:t>
            </a:r>
            <a:r>
              <a:rPr lang="es-EC" sz="2700" dirty="0" smtClean="0"/>
              <a:t>. </a:t>
            </a:r>
            <a:r>
              <a:rPr lang="en-US" sz="2700" dirty="0"/>
              <a:t>Relationship between CAR ACCIDENT SEVERITY and </a:t>
            </a:r>
            <a:r>
              <a:rPr lang="en-US" sz="2700" dirty="0" smtClean="0"/>
              <a:t>ROAD </a:t>
            </a:r>
            <a:r>
              <a:rPr lang="en-US" sz="2700" dirty="0"/>
              <a:t>CONDITIONS</a:t>
            </a:r>
            <a:endParaRPr lang="en-US" sz="27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6257109" y="3082835"/>
            <a:ext cx="4329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Cramer’s V, the most reliable metric, shows </a:t>
            </a:r>
            <a:r>
              <a:rPr lang="en-US" dirty="0"/>
              <a:t>a </a:t>
            </a:r>
            <a:r>
              <a:rPr lang="en-US" b="1" dirty="0"/>
              <a:t>very weak association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pSp>
        <p:nvGrpSpPr>
          <p:cNvPr id="9" name="Grupo 8"/>
          <p:cNvGrpSpPr/>
          <p:nvPr/>
        </p:nvGrpSpPr>
        <p:grpSpPr>
          <a:xfrm>
            <a:off x="1097281" y="1856938"/>
            <a:ext cx="10058399" cy="474268"/>
            <a:chOff x="0" y="2390577"/>
            <a:chExt cx="10058399" cy="695565"/>
          </a:xfrm>
        </p:grpSpPr>
        <p:sp>
          <p:nvSpPr>
            <p:cNvPr id="10" name="Rectángulo redondeado 9"/>
            <p:cNvSpPr/>
            <p:nvPr/>
          </p:nvSpPr>
          <p:spPr>
            <a:xfrm>
              <a:off x="0" y="2390577"/>
              <a:ext cx="10058399" cy="6955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943321"/>
                <a:satOff val="7007"/>
                <a:lumOff val="15686"/>
                <a:alphaOff val="0"/>
              </a:schemeClr>
            </a:fillRef>
            <a:effectRef idx="0">
              <a:schemeClr val="accent4">
                <a:hueOff val="943321"/>
                <a:satOff val="7007"/>
                <a:lumOff val="1568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uadroTexto 13"/>
            <p:cNvSpPr txBox="1"/>
            <p:nvPr/>
          </p:nvSpPr>
          <p:spPr>
            <a:xfrm>
              <a:off x="33955" y="2424532"/>
              <a:ext cx="9990489" cy="627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c) applying categorical correlation metrics</a:t>
              </a:r>
              <a:endParaRPr lang="es-ES" sz="2900" kern="1200" dirty="0"/>
            </a:p>
          </p:txBody>
        </p:sp>
      </p:grpSp>
      <p:pic>
        <p:nvPicPr>
          <p:cNvPr id="12" name="Imagen 1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2" t="46316" r="57257" b="32244"/>
          <a:stretch/>
        </p:blipFill>
        <p:spPr bwMode="auto">
          <a:xfrm>
            <a:off x="1985554" y="2881246"/>
            <a:ext cx="3579223" cy="1952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4460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DISCUSSION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1" dirty="0" smtClean="0"/>
              <a:t>CATEGORICAL ANALYSIS: results </a:t>
            </a:r>
            <a:r>
              <a:rPr lang="en-US" b="1" dirty="0" smtClean="0"/>
              <a:t>brief</a:t>
            </a:r>
          </a:p>
          <a:p>
            <a:endParaRPr lang="en-U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910828572"/>
              </p:ext>
            </p:extLst>
          </p:nvPr>
        </p:nvGraphicFramePr>
        <p:xfrm>
          <a:off x="1097280" y="2220687"/>
          <a:ext cx="10058400" cy="3756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400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INTRODUCTION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Local </a:t>
            </a:r>
            <a:r>
              <a:rPr lang="en-US" b="1" dirty="0"/>
              <a:t>government institutions are accountable </a:t>
            </a:r>
            <a:r>
              <a:rPr lang="en-US" dirty="0"/>
              <a:t>for organizing traffic circulation and guaranteeing traffic safety in their respective jurisdictions. </a:t>
            </a:r>
            <a:endParaRPr lang="en-US" dirty="0" smtClean="0"/>
          </a:p>
          <a:p>
            <a:pPr marL="0" indent="0">
              <a:buNone/>
            </a:pPr>
            <a:endParaRPr lang="es-EC" dirty="0" smtClean="0"/>
          </a:p>
          <a:p>
            <a:pPr marL="0" indent="0">
              <a:buNone/>
            </a:pPr>
            <a:endParaRPr lang="es-EC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ángulo redondeado 5"/>
          <p:cNvSpPr/>
          <p:nvPr/>
        </p:nvSpPr>
        <p:spPr>
          <a:xfrm>
            <a:off x="3206931" y="3125894"/>
            <a:ext cx="5839098" cy="2090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r>
              <a:rPr lang="en-US" dirty="0" smtClean="0"/>
              <a:t>This is of special relevance when dealing with the most unfortunate traffic-related occurrence: </a:t>
            </a:r>
          </a:p>
          <a:p>
            <a:pPr algn="ctr"/>
            <a:r>
              <a:rPr lang="es-EC" b="1" dirty="0" smtClean="0"/>
              <a:t>CAR ACCIDENTS</a:t>
            </a:r>
            <a:endParaRPr lang="en-US" b="1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29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CONCLUSIONS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endParaRPr lang="en-US" sz="2400" b="1" dirty="0" smtClean="0"/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b="1" dirty="0" smtClean="0"/>
              <a:t>None </a:t>
            </a:r>
            <a:r>
              <a:rPr lang="en-US" sz="2400" b="1" dirty="0"/>
              <a:t>of the environmental variables displayed a significant relationship</a:t>
            </a:r>
            <a:r>
              <a:rPr lang="en-US" sz="2400" dirty="0"/>
              <a:t> predicting the severity of a car accident: no predictive model can be obtained out of them. </a:t>
            </a:r>
          </a:p>
          <a:p>
            <a:pPr marL="0" lvl="0" indent="0" algn="just">
              <a:buNone/>
            </a:pPr>
            <a:endParaRPr lang="en-US" sz="2400" dirty="0"/>
          </a:p>
          <a:p>
            <a:pPr marL="457200" lvl="0" indent="-457200" algn="just">
              <a:buFont typeface="+mj-lt"/>
              <a:buAutoNum type="arabicPeriod" startAt="2"/>
            </a:pPr>
            <a:r>
              <a:rPr lang="en-US" sz="2400" b="1" dirty="0" smtClean="0"/>
              <a:t>The </a:t>
            </a:r>
            <a:r>
              <a:rPr lang="en-US" sz="2400" b="1" dirty="0"/>
              <a:t>great majority of car accidents happen under “normal” environmental conditions</a:t>
            </a:r>
            <a:r>
              <a:rPr lang="en-US" sz="2400" dirty="0"/>
              <a:t>: clear weather, daylight, dry road. </a:t>
            </a:r>
            <a:endParaRPr lang="en-US" sz="2400" dirty="0" smtClean="0"/>
          </a:p>
          <a:p>
            <a:pPr marL="0" lvl="0" indent="0" algn="just">
              <a:buNone/>
            </a:pPr>
            <a:endParaRPr lang="en-US" sz="2400" dirty="0" smtClean="0"/>
          </a:p>
          <a:p>
            <a:pPr marL="457200" lvl="0" indent="-457200" algn="just">
              <a:buFont typeface="+mj-lt"/>
              <a:buAutoNum type="arabicPeriod" startAt="3"/>
            </a:pPr>
            <a:r>
              <a:rPr lang="en-US" sz="2400" dirty="0" smtClean="0"/>
              <a:t>The </a:t>
            </a:r>
            <a:r>
              <a:rPr lang="en-US" sz="2400" dirty="0"/>
              <a:t>Seattle, WA jurisdiction registered </a:t>
            </a:r>
            <a:r>
              <a:rPr lang="en-US" sz="2400" b="1" dirty="0"/>
              <a:t>no car </a:t>
            </a:r>
            <a:r>
              <a:rPr lang="en-US" sz="2400" b="1" dirty="0" smtClean="0"/>
              <a:t>accident </a:t>
            </a:r>
            <a:r>
              <a:rPr lang="en-US" sz="2400" b="1" dirty="0"/>
              <a:t>severity above “injury</a:t>
            </a:r>
            <a:r>
              <a:rPr lang="en-US" sz="2400" b="1" dirty="0" smtClean="0"/>
              <a:t>”</a:t>
            </a:r>
            <a:r>
              <a:rPr lang="en-US" sz="2400" dirty="0" smtClean="0"/>
              <a:t>. </a:t>
            </a:r>
          </a:p>
          <a:p>
            <a:pPr marL="457200" lvl="0" indent="-457200">
              <a:buFont typeface="+mj-lt"/>
              <a:buAutoNum type="arabicPeriod" startAt="3"/>
            </a:pPr>
            <a:endParaRPr lang="es-ES" dirty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0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CONCLUSIONS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sz="2400" dirty="0" smtClean="0"/>
          </a:p>
          <a:p>
            <a:pPr marL="457200" lvl="0" indent="-457200" algn="just">
              <a:buFont typeface="+mj-lt"/>
              <a:buAutoNum type="arabicPeriod" startAt="4"/>
            </a:pPr>
            <a:r>
              <a:rPr lang="en-US" sz="2400" dirty="0" smtClean="0"/>
              <a:t>The aforementioned </a:t>
            </a:r>
            <a:r>
              <a:rPr lang="en-US" sz="2400" dirty="0"/>
              <a:t>suggests that </a:t>
            </a:r>
            <a:r>
              <a:rPr lang="en-US" sz="2400" b="1" dirty="0"/>
              <a:t>car accidents happening in this jurisdiction are not severe</a:t>
            </a:r>
            <a:r>
              <a:rPr lang="en-US" sz="2400" dirty="0"/>
              <a:t> and that such </a:t>
            </a:r>
            <a:r>
              <a:rPr lang="en-US" sz="2400" b="1" dirty="0"/>
              <a:t>severity is not connected to environmental </a:t>
            </a:r>
            <a:r>
              <a:rPr lang="en-US" sz="2400" b="1" dirty="0" smtClean="0"/>
              <a:t>conditions.</a:t>
            </a:r>
          </a:p>
          <a:p>
            <a:pPr marL="0" lvl="0" indent="0" algn="just">
              <a:buNone/>
            </a:pPr>
            <a:endParaRPr lang="en-US" sz="2400" b="1" dirty="0" smtClean="0"/>
          </a:p>
          <a:p>
            <a:pPr marL="457200" lvl="0" indent="-457200" algn="just">
              <a:buFont typeface="+mj-lt"/>
              <a:buAutoNum type="arabicPeriod" startAt="5"/>
            </a:pPr>
            <a:r>
              <a:rPr lang="en-US" sz="2400" dirty="0" smtClean="0"/>
              <a:t>The </a:t>
            </a:r>
            <a:r>
              <a:rPr lang="en-US" sz="2400" dirty="0"/>
              <a:t>severity of car accident might have to be studied regarding </a:t>
            </a:r>
            <a:r>
              <a:rPr lang="en-US" sz="2400" b="1" dirty="0"/>
              <a:t>human and/or machine related </a:t>
            </a:r>
            <a:r>
              <a:rPr lang="en-US" sz="2400" b="1" dirty="0" smtClean="0"/>
              <a:t>variables</a:t>
            </a:r>
            <a:r>
              <a:rPr lang="en-US" sz="2400" dirty="0" smtClean="0"/>
              <a:t>.</a:t>
            </a:r>
            <a:endParaRPr lang="es-ES" sz="2400" dirty="0"/>
          </a:p>
          <a:p>
            <a:pPr marL="457200" lvl="0" indent="-457200">
              <a:buFont typeface="+mj-lt"/>
              <a:buAutoNum type="arabicPeriod" startAt="5"/>
            </a:pPr>
            <a:endParaRPr lang="es-ES" dirty="0"/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7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INTRODUCTION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C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 A </a:t>
            </a:r>
            <a:r>
              <a:rPr lang="en-US" dirty="0"/>
              <a:t>long held intuition supposes that </a:t>
            </a:r>
            <a:r>
              <a:rPr lang="en-US" b="1" dirty="0"/>
              <a:t>car accident severity can worsen given certain environmental conditions</a:t>
            </a:r>
            <a:r>
              <a:rPr lang="en-US" dirty="0"/>
              <a:t>, like those related to weather, lighting, or the road conditions.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 Were </a:t>
            </a:r>
            <a:r>
              <a:rPr lang="en-US" dirty="0"/>
              <a:t>this true, government institutions could use such </a:t>
            </a:r>
            <a:r>
              <a:rPr lang="en-US" dirty="0" smtClean="0"/>
              <a:t>information to design </a:t>
            </a:r>
            <a:r>
              <a:rPr lang="en-US" dirty="0"/>
              <a:t>and implement </a:t>
            </a:r>
            <a:r>
              <a:rPr lang="en-US" dirty="0" smtClean="0"/>
              <a:t>more effective traffic safety measures.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ángulo redondeado 6"/>
          <p:cNvSpPr/>
          <p:nvPr/>
        </p:nvSpPr>
        <p:spPr>
          <a:xfrm>
            <a:off x="1658983" y="3997234"/>
            <a:ext cx="8712926" cy="11887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So: CAN ENVIRONMENTAL CONDITIONS PREDICT THE SEVERITY OF A CAR ACCIDENT?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1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DATA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861230"/>
              </p:ext>
            </p:extLst>
          </p:nvPr>
        </p:nvGraphicFramePr>
        <p:xfrm>
          <a:off x="2063932" y="2259872"/>
          <a:ext cx="7994468" cy="350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924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DATA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691736"/>
              </p:ext>
            </p:extLst>
          </p:nvPr>
        </p:nvGraphicFramePr>
        <p:xfrm>
          <a:off x="2076994" y="2116184"/>
          <a:ext cx="8098972" cy="3683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557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METHODOLOGY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1" dirty="0" smtClean="0"/>
              <a:t>CATEGORICAL ANALYSIS: Proposal</a:t>
            </a:r>
          </a:p>
          <a:p>
            <a:endParaRPr lang="en-U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87534819"/>
              </p:ext>
            </p:extLst>
          </p:nvPr>
        </p:nvGraphicFramePr>
        <p:xfrm>
          <a:off x="1097280" y="2372119"/>
          <a:ext cx="10058400" cy="3605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118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C" dirty="0" smtClean="0"/>
              <a:t>RESULTS</a:t>
            </a:r>
            <a:br>
              <a:rPr lang="es-EC" dirty="0" smtClean="0"/>
            </a:br>
            <a:r>
              <a:rPr lang="es-EC" sz="4000" dirty="0" smtClean="0"/>
              <a:t>1. </a:t>
            </a:r>
            <a:r>
              <a:rPr lang="en-US" sz="3100" dirty="0"/>
              <a:t>Relationship between CAR ACCIDENT SEVERITY and </a:t>
            </a:r>
            <a:r>
              <a:rPr lang="en-US" sz="3100" dirty="0" smtClean="0"/>
              <a:t>WEATHER</a:t>
            </a:r>
            <a:endParaRPr lang="en-US" sz="3100" dirty="0"/>
          </a:p>
        </p:txBody>
      </p:sp>
      <p:pic>
        <p:nvPicPr>
          <p:cNvPr id="6" name="Marcador de contenido 5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1" t="31697" r="7501" b="7325"/>
          <a:stretch/>
        </p:blipFill>
        <p:spPr bwMode="auto">
          <a:xfrm>
            <a:off x="927463" y="2421542"/>
            <a:ext cx="10228216" cy="37963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1097280" y="1846777"/>
            <a:ext cx="10058399" cy="465349"/>
            <a:chOff x="0" y="38966"/>
            <a:chExt cx="10058399" cy="695565"/>
          </a:xfrm>
        </p:grpSpPr>
        <p:sp>
          <p:nvSpPr>
            <p:cNvPr id="9" name="Rectángulo redondeado 8"/>
            <p:cNvSpPr/>
            <p:nvPr/>
          </p:nvSpPr>
          <p:spPr>
            <a:xfrm>
              <a:off x="0" y="38966"/>
              <a:ext cx="10058399" cy="6955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uadroTexto 9"/>
            <p:cNvSpPr txBox="1"/>
            <p:nvPr/>
          </p:nvSpPr>
          <p:spPr>
            <a:xfrm>
              <a:off x="33955" y="72921"/>
              <a:ext cx="9990489" cy="627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a) </a:t>
              </a:r>
              <a:r>
                <a:rPr lang="en-US" sz="2900" kern="1200" dirty="0" smtClean="0"/>
                <a:t>visualizing frequencies</a:t>
              </a:r>
              <a:endParaRPr lang="es-ES" sz="2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872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C" dirty="0" smtClean="0"/>
              <a:t>RESULTS</a:t>
            </a:r>
            <a:br>
              <a:rPr lang="es-EC" dirty="0" smtClean="0"/>
            </a:br>
            <a:r>
              <a:rPr lang="es-EC" sz="4000" dirty="0" smtClean="0"/>
              <a:t>1. </a:t>
            </a:r>
            <a:r>
              <a:rPr lang="en-US" sz="3100" dirty="0"/>
              <a:t>Relationship between CAR ACCIDENT SEVERITY and </a:t>
            </a:r>
            <a:r>
              <a:rPr lang="en-US" sz="3100" dirty="0" smtClean="0"/>
              <a:t>WEATHER</a:t>
            </a:r>
            <a:endParaRPr lang="en-US" sz="3100" dirty="0"/>
          </a:p>
        </p:txBody>
      </p:sp>
      <p:grpSp>
        <p:nvGrpSpPr>
          <p:cNvPr id="8" name="Grupo 7"/>
          <p:cNvGrpSpPr/>
          <p:nvPr/>
        </p:nvGrpSpPr>
        <p:grpSpPr>
          <a:xfrm>
            <a:off x="1097280" y="1846777"/>
            <a:ext cx="10058399" cy="465349"/>
            <a:chOff x="0" y="38966"/>
            <a:chExt cx="10058399" cy="695565"/>
          </a:xfrm>
        </p:grpSpPr>
        <p:sp>
          <p:nvSpPr>
            <p:cNvPr id="9" name="Rectángulo redondeado 8"/>
            <p:cNvSpPr/>
            <p:nvPr/>
          </p:nvSpPr>
          <p:spPr>
            <a:xfrm>
              <a:off x="0" y="38966"/>
              <a:ext cx="10058399" cy="6955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uadroTexto 9"/>
            <p:cNvSpPr txBox="1"/>
            <p:nvPr/>
          </p:nvSpPr>
          <p:spPr>
            <a:xfrm>
              <a:off x="33955" y="72921"/>
              <a:ext cx="9990489" cy="627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a) </a:t>
              </a:r>
              <a:r>
                <a:rPr lang="en-US" sz="2900" kern="1200" dirty="0" smtClean="0"/>
                <a:t>visualizing frequencies</a:t>
              </a:r>
              <a:endParaRPr lang="es-ES" sz="2900" kern="1200" dirty="0"/>
            </a:p>
          </p:txBody>
        </p:sp>
      </p:grp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 Almost </a:t>
            </a:r>
            <a:r>
              <a:rPr lang="en-US" dirty="0"/>
              <a:t>all data is concentrated  under ‘Clear’ weather.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Differences of severity only happen in the three top </a:t>
            </a:r>
            <a:r>
              <a:rPr lang="en-US" dirty="0" smtClean="0"/>
              <a:t>labels.</a:t>
            </a:r>
            <a:endParaRPr lang="en-US" dirty="0"/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majority of accidents point a low score in severity: only property damage.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5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C" dirty="0" smtClean="0"/>
              <a:t>RESULTS</a:t>
            </a:r>
            <a:br>
              <a:rPr lang="es-EC" dirty="0" smtClean="0"/>
            </a:br>
            <a:r>
              <a:rPr lang="es-EC" sz="4000" dirty="0" smtClean="0"/>
              <a:t>1. </a:t>
            </a:r>
            <a:r>
              <a:rPr lang="en-US" sz="3100" dirty="0"/>
              <a:t>Relationship between CAR ACCIDENT SEVERITY and </a:t>
            </a:r>
            <a:r>
              <a:rPr lang="en-US" sz="3100" dirty="0" smtClean="0"/>
              <a:t>WEATHER</a:t>
            </a:r>
            <a:endParaRPr lang="en-US" sz="31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grpSp>
        <p:nvGrpSpPr>
          <p:cNvPr id="7" name="Grupo 6"/>
          <p:cNvGrpSpPr/>
          <p:nvPr/>
        </p:nvGrpSpPr>
        <p:grpSpPr>
          <a:xfrm>
            <a:off x="1207016" y="1845734"/>
            <a:ext cx="10058399" cy="443676"/>
            <a:chOff x="0" y="1214771"/>
            <a:chExt cx="10058399" cy="695565"/>
          </a:xfrm>
        </p:grpSpPr>
        <p:sp>
          <p:nvSpPr>
            <p:cNvPr id="11" name="Rectángulo redondeado 10"/>
            <p:cNvSpPr/>
            <p:nvPr/>
          </p:nvSpPr>
          <p:spPr>
            <a:xfrm>
              <a:off x="0" y="1214771"/>
              <a:ext cx="10058399" cy="6955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71660"/>
                <a:satOff val="3503"/>
                <a:lumOff val="7843"/>
                <a:alphaOff val="0"/>
              </a:schemeClr>
            </a:fillRef>
            <a:effectRef idx="0">
              <a:schemeClr val="accent4">
                <a:hueOff val="471660"/>
                <a:satOff val="3503"/>
                <a:lumOff val="784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uadroTexto 11"/>
            <p:cNvSpPr txBox="1"/>
            <p:nvPr/>
          </p:nvSpPr>
          <p:spPr>
            <a:xfrm>
              <a:off x="33955" y="1248726"/>
              <a:ext cx="9990489" cy="627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b) obtaining distribution percentages</a:t>
              </a:r>
              <a:endParaRPr lang="es-ES" sz="2900" kern="1200" dirty="0"/>
            </a:p>
          </p:txBody>
        </p:sp>
      </p:grpSp>
      <p:pic>
        <p:nvPicPr>
          <p:cNvPr id="13" name="Imagen 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2" t="27100" r="53448" b="10793"/>
          <a:stretch/>
        </p:blipFill>
        <p:spPr bwMode="auto">
          <a:xfrm>
            <a:off x="1240971" y="2586446"/>
            <a:ext cx="4741818" cy="32826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257109" y="3082835"/>
            <a:ext cx="4329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64,03% of car accidents occur under ‘Clear’ weather: 2/3 correspond to property damage severity, and 1/3 to injury severity.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Differences </a:t>
            </a:r>
            <a:r>
              <a:rPr lang="en-US" dirty="0"/>
              <a:t>of severity only happen in the three top </a:t>
            </a:r>
            <a:r>
              <a:rPr lang="en-US" dirty="0" smtClean="0"/>
              <a:t>labels.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223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</TotalTime>
  <Words>780</Words>
  <Application>Microsoft Office PowerPoint</Application>
  <PresentationFormat>Panorámica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Retrospección</vt:lpstr>
      <vt:lpstr>PREDICTING CAR ACCIDENT SEVERITY FROM ENVIRONMENTAL VARIABLES </vt:lpstr>
      <vt:lpstr>INTRODUCTION</vt:lpstr>
      <vt:lpstr>INTRODUCTION</vt:lpstr>
      <vt:lpstr>DATA</vt:lpstr>
      <vt:lpstr>DATA</vt:lpstr>
      <vt:lpstr>METHODOLOGY</vt:lpstr>
      <vt:lpstr>RESULTS 1. Relationship between CAR ACCIDENT SEVERITY and WEATHER</vt:lpstr>
      <vt:lpstr>RESULTS 1. Relationship between CAR ACCIDENT SEVERITY and WEATHER</vt:lpstr>
      <vt:lpstr>RESULTS 1. Relationship between CAR ACCIDENT SEVERITY and WEATHER</vt:lpstr>
      <vt:lpstr>RESULTS 1. Relationship between CAR ACCIDENT SEVERITY and WEATHER</vt:lpstr>
      <vt:lpstr>RESULTS 2. Relationship between CAR ACCIDENT SEVERITY and LIGHTNING CONDITIONS </vt:lpstr>
      <vt:lpstr>RESULTS 2. Relationship between CAR ACCIDENT SEVERITY and LIGHTNING CONDITIONS</vt:lpstr>
      <vt:lpstr>RESULTS 2. Relationship between CAR ACCIDENT SEVERITY and LIGHTNING CONDITIONS</vt:lpstr>
      <vt:lpstr>RESULTS 2. Relationship between CAR ACCIDENT SEVERITY and LIGHTNING CONDITIONS</vt:lpstr>
      <vt:lpstr>RESULTS 3. Relationship between CAR ACCIDENT SEVERITY and ROAD CONDITIONS</vt:lpstr>
      <vt:lpstr>RESULTS 3. Relationship between CAR ACCIDENT SEVERITY and ROAD CONDITIONS </vt:lpstr>
      <vt:lpstr>RESULTS 3. Relationship between CAR ACCIDENT SEVERITY and ROAD CONDITIONS</vt:lpstr>
      <vt:lpstr>RESULTS 3. Relationship between CAR ACCIDENT SEVERITY and ROAD CONDITIONS</vt:lpstr>
      <vt:lpstr>DISCUSSION</vt:lpstr>
      <vt:lpstr>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CAR ACCIDENT SEVERITY</dc:title>
  <dc:creator>Usuario de Windows</dc:creator>
  <cp:lastModifiedBy>Usuario de Windows</cp:lastModifiedBy>
  <cp:revision>21</cp:revision>
  <dcterms:created xsi:type="dcterms:W3CDTF">2020-09-22T19:56:09Z</dcterms:created>
  <dcterms:modified xsi:type="dcterms:W3CDTF">2020-09-23T03:22:24Z</dcterms:modified>
</cp:coreProperties>
</file>