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34" y="-5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30.05.2011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30.05.2011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30.05.2011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30.05.2011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30.05.2011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30.05.2011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30.05.2011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30.05.2011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30.05.2011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30.05.2011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30.05.2011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45D141-8447-444F-A991-BD7B09B4A30D}" type="datetimeFigureOut">
              <a:rPr lang="ru-RU" smtClean="0"/>
              <a:t>30.05.2011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67744" y="5157192"/>
            <a:ext cx="6554589" cy="882119"/>
          </a:xfrm>
        </p:spPr>
        <p:txBody>
          <a:bodyPr>
            <a:normAutofit/>
          </a:bodyPr>
          <a:lstStyle/>
          <a:p>
            <a:pPr algn="r"/>
            <a:r>
              <a:rPr lang="uk-UA" sz="1800" dirty="0" smtClean="0"/>
              <a:t>Виконав: Даниленко Артем Сергійович</a:t>
            </a:r>
          </a:p>
          <a:p>
            <a:pPr algn="r"/>
            <a:r>
              <a:rPr lang="uk-UA" sz="1800" dirty="0" smtClean="0"/>
              <a:t>Науковий керівник: Дідковська Марина Віталіївна </a:t>
            </a:r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2132856"/>
            <a:ext cx="7175351" cy="1793167"/>
          </a:xfrm>
        </p:spPr>
        <p:txBody>
          <a:bodyPr/>
          <a:lstStyle/>
          <a:p>
            <a:r>
              <a:rPr lang="uk-UA" sz="3200" b="0" dirty="0" smtClean="0">
                <a:effectLst/>
              </a:rPr>
              <a:t>Дослідження методів регресійного тестування за допомогою </a:t>
            </a:r>
            <a:r>
              <a:rPr lang="ru-RU" sz="3200" b="0" dirty="0" smtClean="0">
                <a:effectLst/>
              </a:rPr>
              <a:t>систем </a:t>
            </a:r>
            <a:r>
              <a:rPr lang="uk-UA" sz="3200" b="0" dirty="0" smtClean="0">
                <a:effectLst/>
              </a:rPr>
              <a:t>управління</a:t>
            </a:r>
            <a:r>
              <a:rPr lang="ru-RU" sz="3200" b="0" dirty="0" smtClean="0">
                <a:effectLst/>
              </a:rPr>
              <a:t> </a:t>
            </a:r>
            <a:r>
              <a:rPr lang="uk-UA" sz="3200" b="0" dirty="0" smtClean="0">
                <a:effectLst/>
              </a:rPr>
              <a:t>версіями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417398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1008112"/>
          </a:xfrm>
        </p:spPr>
        <p:txBody>
          <a:bodyPr/>
          <a:lstStyle/>
          <a:p>
            <a:pPr algn="ctr"/>
            <a:r>
              <a:rPr lang="uk-UA" sz="2800" dirty="0" smtClean="0"/>
              <a:t>Програмне забезпечення для планування регресійного тестування </a:t>
            </a:r>
            <a:r>
              <a:rPr lang="en-US" sz="2800" dirty="0" smtClean="0"/>
              <a:t>Regression Viewer</a:t>
            </a:r>
            <a:endParaRPr lang="uk-UA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5771034"/>
            <a:ext cx="8712968" cy="556622"/>
          </a:xfrm>
        </p:spPr>
        <p:txBody>
          <a:bodyPr>
            <a:normAutofit fontScale="92500"/>
          </a:bodyPr>
          <a:lstStyle/>
          <a:p>
            <a:pPr marL="45720" indent="0" algn="ctr">
              <a:buNone/>
            </a:pPr>
            <a:r>
              <a:rPr lang="uk-UA" dirty="0"/>
              <a:t>Визначення </a:t>
            </a:r>
            <a:r>
              <a:rPr lang="uk-UA" dirty="0" smtClean="0"/>
              <a:t>файлів, що увійшли у патч </a:t>
            </a:r>
            <a:r>
              <a:rPr lang="uk-UA" dirty="0"/>
              <a:t>дає когнітивну карту </a:t>
            </a:r>
            <a:r>
              <a:rPr lang="uk-UA" dirty="0" smtClean="0"/>
              <a:t>патчу</a:t>
            </a:r>
            <a:endParaRPr lang="uk-UA" dirty="0"/>
          </a:p>
        </p:txBody>
      </p:sp>
      <p:pic>
        <p:nvPicPr>
          <p:cNvPr id="3074" name="Picture 2" descr="C:\Users\Артем\Desktop\img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02754"/>
            <a:ext cx="26098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Артем\Desktop\img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852613"/>
            <a:ext cx="53625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2987824" y="3659795"/>
            <a:ext cx="7920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68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6512511" cy="1143000"/>
          </a:xfrm>
        </p:spPr>
        <p:txBody>
          <a:bodyPr/>
          <a:lstStyle/>
          <a:p>
            <a:pPr algn="ctr"/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2204864"/>
            <a:ext cx="8424936" cy="4122792"/>
          </a:xfrm>
        </p:spPr>
        <p:txBody>
          <a:bodyPr>
            <a:normAutofit/>
          </a:bodyPr>
          <a:lstStyle/>
          <a:p>
            <a:pPr marL="45720" indent="457200">
              <a:buNone/>
            </a:pPr>
            <a:r>
              <a:rPr lang="uk-UA" sz="2800" dirty="0" smtClean="0"/>
              <a:t>Проведений аналіз </a:t>
            </a:r>
            <a:r>
              <a:rPr lang="uk-UA" sz="2800" dirty="0"/>
              <a:t>методів регресійного </a:t>
            </a:r>
            <a:r>
              <a:rPr lang="uk-UA" sz="2800" dirty="0" smtClean="0"/>
              <a:t>тестування та </a:t>
            </a:r>
            <a:r>
              <a:rPr lang="uk-UA" sz="2800" dirty="0"/>
              <a:t>систем управління </a:t>
            </a:r>
            <a:r>
              <a:rPr lang="uk-UA" sz="2800" dirty="0" smtClean="0"/>
              <a:t>версіями дав можливість розробити метод планування регресійного тестування заснований на використанні систем управління версіями та розробити програмне забезпечення що реалізує дані функції за допомогою побудови когнітивних карт.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5922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6512511" cy="1143000"/>
          </a:xfrm>
        </p:spPr>
        <p:txBody>
          <a:bodyPr/>
          <a:lstStyle/>
          <a:p>
            <a:pPr algn="ctr"/>
            <a:r>
              <a:rPr lang="uk-UA" dirty="0" smtClean="0"/>
              <a:t>Актуальність теми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2204864"/>
            <a:ext cx="8424936" cy="4122792"/>
          </a:xfrm>
        </p:spPr>
        <p:txBody>
          <a:bodyPr>
            <a:normAutofit/>
          </a:bodyPr>
          <a:lstStyle/>
          <a:p>
            <a:pPr marL="45720" indent="457200">
              <a:buNone/>
            </a:pPr>
            <a:r>
              <a:rPr lang="uk-UA" dirty="0"/>
              <a:t>Регресійне тестування – </a:t>
            </a:r>
            <a:r>
              <a:rPr lang="uk-UA" dirty="0" smtClean="0"/>
              <a:t>дорогий, </a:t>
            </a:r>
            <a:r>
              <a:rPr lang="uk-UA" dirty="0"/>
              <a:t>але необхідний </a:t>
            </a:r>
            <a:r>
              <a:rPr lang="uk-UA" dirty="0" smtClean="0"/>
              <a:t>етап </a:t>
            </a:r>
            <a:r>
              <a:rPr lang="uk-UA" dirty="0"/>
              <a:t>тестування програмного забезпечення, спрямований на повторну перевірку коректності зміненої програми. </a:t>
            </a:r>
            <a:endParaRPr lang="uk-UA" dirty="0" smtClean="0"/>
          </a:p>
          <a:p>
            <a:pPr marL="45720" indent="457200">
              <a:buNone/>
            </a:pPr>
            <a:r>
              <a:rPr lang="uk-UA" dirty="0" smtClean="0"/>
              <a:t>Звичайно </a:t>
            </a:r>
            <a:r>
              <a:rPr lang="uk-UA" dirty="0"/>
              <a:t>використовувані методи регресійного тестування включають повторні прогони </a:t>
            </a:r>
            <a:r>
              <a:rPr lang="uk-UA" dirty="0" smtClean="0"/>
              <a:t>попередніх</a:t>
            </a:r>
            <a:r>
              <a:rPr lang="uk-UA" dirty="0"/>
              <a:t> тестів, а також перевірки, чи не потрапили регресійні помилки в чергову версію в результаті злиття коду</a:t>
            </a:r>
            <a:r>
              <a:rPr lang="uk-UA" dirty="0" smtClean="0"/>
              <a:t>. Тому важливим завданням планування </a:t>
            </a:r>
            <a:r>
              <a:rPr lang="uk-UA" dirty="0"/>
              <a:t>регресійного тестування є </a:t>
            </a:r>
            <a:r>
              <a:rPr lang="uk-UA" dirty="0" smtClean="0"/>
              <a:t>зменшення кількості виконуваних тестів, що зменшить сукупну вартість і тривалість тестування.</a:t>
            </a:r>
            <a:endParaRPr lang="ru-RU" dirty="0"/>
          </a:p>
          <a:p>
            <a:pPr indent="45720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39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6512511" cy="1143000"/>
          </a:xfrm>
        </p:spPr>
        <p:txBody>
          <a:bodyPr/>
          <a:lstStyle/>
          <a:p>
            <a:pPr algn="ctr"/>
            <a:r>
              <a:rPr lang="uk-UA" dirty="0" smtClean="0"/>
              <a:t>Цілі даної роботи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2204864"/>
            <a:ext cx="8424936" cy="41227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uk-UA" dirty="0" smtClean="0"/>
              <a:t>У даній роботі ставиться за мету:</a:t>
            </a:r>
          </a:p>
          <a:p>
            <a:r>
              <a:rPr lang="uk-UA" dirty="0" smtClean="0"/>
              <a:t>Аналіз методів регресійного тестування</a:t>
            </a:r>
          </a:p>
          <a:p>
            <a:r>
              <a:rPr lang="uk-UA" dirty="0" smtClean="0"/>
              <a:t>Аналіз систем управління версіями</a:t>
            </a:r>
          </a:p>
          <a:p>
            <a:r>
              <a:rPr lang="uk-UA" dirty="0" smtClean="0"/>
              <a:t>Розробка методу </a:t>
            </a:r>
            <a:r>
              <a:rPr lang="uk-UA" dirty="0"/>
              <a:t>регресійного </a:t>
            </a:r>
            <a:r>
              <a:rPr lang="uk-UA" dirty="0" smtClean="0"/>
              <a:t>тестування на основі систем управління версіями</a:t>
            </a:r>
          </a:p>
          <a:p>
            <a:r>
              <a:rPr lang="uk-UA" dirty="0" smtClean="0"/>
              <a:t>Розробка програмного продукту для планування регресійного тестування </a:t>
            </a:r>
            <a:r>
              <a:rPr lang="uk-UA" dirty="0"/>
              <a:t>на основі систем управління версіями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364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720080"/>
          </a:xfrm>
        </p:spPr>
        <p:txBody>
          <a:bodyPr/>
          <a:lstStyle/>
          <a:p>
            <a:pPr algn="ctr"/>
            <a:r>
              <a:rPr lang="uk-UA" sz="3200" dirty="0" smtClean="0"/>
              <a:t>Визначення необхідної множини тестів</a:t>
            </a:r>
            <a:endParaRPr lang="uk-UA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67544" y="1196752"/>
                <a:ext cx="8424936" cy="5130904"/>
              </a:xfrm>
            </p:spPr>
            <p:txBody>
              <a:bodyPr>
                <a:normAutofit/>
              </a:bodyPr>
              <a:lstStyle/>
              <a:p>
                <a:pPr marL="45720" indent="457200">
                  <a:buNone/>
                </a:pPr>
                <a:r>
                  <a:rPr lang="uk-UA" dirty="0"/>
                  <a:t>Нехай </a:t>
                </a:r>
                <a14:m>
                  <m:oMath xmlns:m="http://schemas.openxmlformats.org/officeDocument/2006/math">
                    <m:r>
                      <a:rPr lang="uk-UA" b="1" i="1"/>
                      <m:t>𝑻</m:t>
                    </m:r>
                    <m:r>
                      <a:rPr lang="uk-UA" i="1"/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i="1"/>
                        </m:ctrlPr>
                      </m:dPr>
                      <m:e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uk-UA" i="1"/>
                              <m:t>𝑡</m:t>
                            </m:r>
                          </m:e>
                          <m:sub>
                            <m:r>
                              <a:rPr lang="uk-UA" i="1"/>
                              <m:t>1</m:t>
                            </m:r>
                          </m:sub>
                        </m:sSub>
                        <m:r>
                          <a:rPr lang="uk-UA" i="1"/>
                          <m:t>,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uk-UA" i="1"/>
                              <m:t>𝑡</m:t>
                            </m:r>
                          </m:e>
                          <m:sub>
                            <m:r>
                              <a:rPr lang="uk-UA" i="1"/>
                              <m:t>2</m:t>
                            </m:r>
                          </m:sub>
                        </m:sSub>
                        <m:r>
                          <a:rPr lang="uk-UA" i="1"/>
                          <m:t>,…,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uk-UA" i="1"/>
                              <m:t>𝑡</m:t>
                            </m:r>
                          </m:e>
                          <m:sub>
                            <m:r>
                              <a:rPr lang="uk-UA" i="1"/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uk-UA" dirty="0"/>
                  <a:t> - множина з </a:t>
                </a:r>
                <a:r>
                  <a:rPr lang="uk-UA" b="1" i="1" dirty="0"/>
                  <a:t>N</a:t>
                </a:r>
                <a:r>
                  <a:rPr lang="uk-UA" dirty="0"/>
                  <a:t> тестів, що використовується при первинній розробці програми </a:t>
                </a:r>
                <a:r>
                  <a:rPr lang="uk-UA" b="1" i="1" dirty="0"/>
                  <a:t>P</a:t>
                </a:r>
                <a:r>
                  <a:rPr lang="uk-UA" dirty="0"/>
                  <a:t>, а </a:t>
                </a:r>
                <a14:m>
                  <m:oMath xmlns:m="http://schemas.openxmlformats.org/officeDocument/2006/math">
                    <m:r>
                      <a:rPr lang="uk-UA" b="1" i="1"/>
                      <m:t>𝑻</m:t>
                    </m:r>
                    <m:r>
                      <a:rPr lang="uk-UA" b="1" i="1"/>
                      <m:t>′∈</m:t>
                    </m:r>
                    <m:r>
                      <a:rPr lang="uk-UA" b="1" i="1"/>
                      <m:t>𝑻</m:t>
                    </m:r>
                  </m:oMath>
                </a14:m>
                <a:r>
                  <a:rPr lang="uk-UA" dirty="0"/>
                  <a:t> - підмножина регресійних тестів для тестування нової версії програми </a:t>
                </a:r>
                <a:r>
                  <a:rPr lang="uk-UA" b="1" i="1" dirty="0"/>
                  <a:t>P'</a:t>
                </a:r>
                <a:r>
                  <a:rPr lang="uk-UA" dirty="0"/>
                  <a:t>. </a:t>
                </a:r>
                <a:endParaRPr lang="uk-UA" dirty="0" smtClean="0"/>
              </a:p>
              <a:p>
                <a:pPr marL="45720" indent="457200">
                  <a:buNone/>
                </a:pPr>
                <a:r>
                  <a:rPr lang="uk-UA" dirty="0" smtClean="0"/>
                  <a:t>Інформація </a:t>
                </a:r>
                <a:r>
                  <a:rPr lang="uk-UA" dirty="0"/>
                  <a:t>про покриття коду, яке забезпечується </a:t>
                </a:r>
                <a14:m>
                  <m:oMath xmlns:m="http://schemas.openxmlformats.org/officeDocument/2006/math">
                    <m:r>
                      <a:rPr lang="uk-UA" b="1" i="1"/>
                      <m:t>𝑻</m:t>
                    </m:r>
                    <m:r>
                      <a:rPr lang="uk-UA" b="1" i="1"/>
                      <m:t>′</m:t>
                    </m:r>
                  </m:oMath>
                </a14:m>
                <a:r>
                  <a:rPr lang="uk-UA" dirty="0"/>
                  <a:t>, дозволяє вказати блоки </a:t>
                </a:r>
                <a:r>
                  <a:rPr lang="uk-UA" b="1" i="1" dirty="0"/>
                  <a:t>P'</a:t>
                </a:r>
                <a:r>
                  <a:rPr lang="uk-UA" dirty="0"/>
                  <a:t>, що потребують додаткового тестування, для чого може знадобитися повторний запуск деяких тестів з множини </a:t>
                </a:r>
                <a14:m>
                  <m:oMath xmlns:m="http://schemas.openxmlformats.org/officeDocument/2006/math">
                    <m:r>
                      <a:rPr lang="uk-UA" b="1" i="1"/>
                      <m:t>𝑻</m:t>
                    </m:r>
                    <m:r>
                      <a:rPr lang="uk-UA" b="1" i="1"/>
                      <m:t>′</m:t>
                    </m:r>
                  </m:oMath>
                </a14:m>
                <a:r>
                  <a:rPr lang="uk-UA" dirty="0"/>
                  <a:t>, або навіть створення </a:t>
                </a:r>
                <a14:m>
                  <m:oMath xmlns:m="http://schemas.openxmlformats.org/officeDocument/2006/math">
                    <m:r>
                      <a:rPr lang="uk-UA" b="1" i="1"/>
                      <m:t>𝑻</m:t>
                    </m:r>
                    <m:r>
                      <a:rPr lang="uk-UA" b="1" i="1"/>
                      <m:t>′′</m:t>
                    </m:r>
                  </m:oMath>
                </a14:m>
                <a:r>
                  <a:rPr lang="uk-UA" dirty="0"/>
                  <a:t>- набору нових тестів для </a:t>
                </a:r>
                <a:r>
                  <a:rPr lang="uk-UA" b="1" i="1" dirty="0"/>
                  <a:t>P'</a:t>
                </a:r>
                <a:r>
                  <a:rPr lang="uk-UA" dirty="0"/>
                  <a:t> - і оновлення </a:t>
                </a:r>
                <a14:m>
                  <m:oMath xmlns:m="http://schemas.openxmlformats.org/officeDocument/2006/math">
                    <m:r>
                      <a:rPr lang="uk-UA" b="1" i="1"/>
                      <m:t>𝑻</m:t>
                    </m:r>
                  </m:oMath>
                </a14:m>
                <a:r>
                  <a:rPr lang="uk-UA" dirty="0"/>
                  <a:t>. Правильне виявлення множини </a:t>
                </a:r>
                <a14:m>
                  <m:oMath xmlns:m="http://schemas.openxmlformats.org/officeDocument/2006/math">
                    <m:r>
                      <a:rPr lang="uk-UA" b="1" i="1"/>
                      <m:t>𝑻</m:t>
                    </m:r>
                    <m:r>
                      <a:rPr lang="uk-UA" b="1" i="1"/>
                      <m:t>′</m:t>
                    </m:r>
                  </m:oMath>
                </a14:m>
                <a:r>
                  <a:rPr lang="uk-UA" dirty="0"/>
                  <a:t> є дуже </a:t>
                </a:r>
                <a:r>
                  <a:rPr lang="uk-UA" dirty="0" smtClean="0"/>
                  <a:t>важкою </a:t>
                </a:r>
                <a:r>
                  <a:rPr lang="uk-UA" dirty="0"/>
                  <a:t>задачею</a:t>
                </a:r>
                <a:r>
                  <a:rPr lang="uk-UA" dirty="0" smtClean="0"/>
                  <a:t>.</a:t>
                </a:r>
              </a:p>
              <a:p>
                <a:pPr marL="45720" indent="457200">
                  <a:buNone/>
                </a:pPr>
                <a:r>
                  <a:rPr lang="uk-UA" dirty="0"/>
                  <a:t>Завдання відбору тестів з набору </a:t>
                </a:r>
                <a14:m>
                  <m:oMath xmlns:m="http://schemas.openxmlformats.org/officeDocument/2006/math">
                    <m:r>
                      <a:rPr lang="uk-UA" b="1" i="1"/>
                      <m:t>𝑻</m:t>
                    </m:r>
                  </m:oMath>
                </a14:m>
                <a:r>
                  <a:rPr lang="uk-UA" dirty="0"/>
                  <a:t> для заданої програми </a:t>
                </a:r>
                <a:r>
                  <a:rPr lang="uk-UA" b="1" i="1" dirty="0"/>
                  <a:t>P</a:t>
                </a:r>
                <a:r>
                  <a:rPr lang="uk-UA" dirty="0"/>
                  <a:t> і зміненої версії цієї програми </a:t>
                </a:r>
                <a14:m>
                  <m:oMath xmlns:m="http://schemas.openxmlformats.org/officeDocument/2006/math">
                    <m:r>
                      <a:rPr lang="uk-UA" b="1" i="1"/>
                      <m:t>𝑷</m:t>
                    </m:r>
                    <m:r>
                      <a:rPr lang="uk-UA" b="1" i="1"/>
                      <m:t>′</m:t>
                    </m:r>
                  </m:oMath>
                </a14:m>
                <a:r>
                  <a:rPr lang="uk-UA" dirty="0"/>
                  <a:t> полягає у виборі підмножини </a:t>
                </a:r>
                <a14:m>
                  <m:oMath xmlns:m="http://schemas.openxmlformats.org/officeDocument/2006/math">
                    <m:r>
                      <a:rPr lang="uk-UA" b="1" i="1"/>
                      <m:t>𝑻</m:t>
                    </m:r>
                    <m:r>
                      <a:rPr lang="uk-UA" b="1" i="1"/>
                      <m:t>′∈</m:t>
                    </m:r>
                    <m:r>
                      <a:rPr lang="uk-UA" b="1" i="1"/>
                      <m:t>𝑻</m:t>
                    </m:r>
                  </m:oMath>
                </a14:m>
                <a:r>
                  <a:rPr lang="uk-UA" dirty="0"/>
                  <a:t> для повторного запуску на зміненій програмі </a:t>
                </a:r>
                <a14:m>
                  <m:oMath xmlns:m="http://schemas.openxmlformats.org/officeDocument/2006/math">
                    <m:r>
                      <a:rPr lang="uk-UA" b="1" i="1"/>
                      <m:t>𝑷</m:t>
                    </m:r>
                    <m:r>
                      <a:rPr lang="uk-UA" b="1" i="1"/>
                      <m:t>′</m:t>
                    </m:r>
                  </m:oMath>
                </a14:m>
                <a:r>
                  <a:rPr lang="uk-UA" dirty="0"/>
                  <a:t>, 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/>
                        </m:ctrlPr>
                      </m:sSupPr>
                      <m:e>
                        <m:r>
                          <a:rPr lang="uk-UA" b="1" i="1"/>
                          <m:t>𝑻</m:t>
                        </m:r>
                      </m:e>
                      <m:sup>
                        <m:r>
                          <a:rPr lang="uk-UA" b="1" i="1"/>
                          <m:t>′</m:t>
                        </m:r>
                      </m:sup>
                    </m:sSup>
                    <m:r>
                      <a:rPr lang="uk-UA" b="1" i="1"/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b="1" i="1"/>
                        </m:ctrlPr>
                      </m:dPr>
                      <m:e>
                        <m:r>
                          <a:rPr lang="uk-UA" b="1" i="1"/>
                          <m:t>𝒕</m:t>
                        </m:r>
                        <m:r>
                          <a:rPr lang="uk-UA" b="1" i="1"/>
                          <m:t>∈</m:t>
                        </m:r>
                        <m:r>
                          <a:rPr lang="uk-UA" b="1" i="1"/>
                          <m:t>𝑻</m:t>
                        </m:r>
                        <m:r>
                          <a:rPr lang="uk-UA" b="1" i="1"/>
                          <m:t>| </m:t>
                        </m:r>
                        <m:r>
                          <a:rPr lang="uk-UA" b="1" i="1"/>
                          <m:t>𝑷</m:t>
                        </m:r>
                        <m:r>
                          <a:rPr lang="uk-UA" b="1" i="1"/>
                          <m:t>′(</m:t>
                        </m:r>
                        <m:r>
                          <a:rPr lang="uk-UA" b="1" i="1"/>
                          <m:t>𝒕</m:t>
                        </m:r>
                        <m:r>
                          <a:rPr lang="uk-UA" b="1" i="1"/>
                          <m:t>)≠</m:t>
                        </m:r>
                        <m:r>
                          <a:rPr lang="uk-UA" b="1" i="1"/>
                          <m:t>𝑷</m:t>
                        </m:r>
                        <m:r>
                          <a:rPr lang="uk-UA" b="1" i="1"/>
                          <m:t>(</m:t>
                        </m:r>
                        <m:r>
                          <a:rPr lang="uk-UA" b="1" i="1"/>
                          <m:t>𝒕</m:t>
                        </m:r>
                        <m:r>
                          <a:rPr lang="uk-UA" b="1" i="1"/>
                          <m:t>)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67544" y="1196752"/>
                <a:ext cx="8424936" cy="5130904"/>
              </a:xfrm>
              <a:blipFill rotWithShape="1">
                <a:blip r:embed="rId2"/>
                <a:stretch>
                  <a:fillRect l="-362" t="-831" r="-18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64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24936" cy="720080"/>
          </a:xfrm>
        </p:spPr>
        <p:txBody>
          <a:bodyPr/>
          <a:lstStyle/>
          <a:p>
            <a:pPr algn="ctr"/>
            <a:r>
              <a:rPr lang="uk-UA" sz="3200" dirty="0" smtClean="0"/>
              <a:t>Визначення необхідної множини тестів</a:t>
            </a:r>
            <a:endParaRPr lang="uk-UA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67544" y="1052736"/>
                <a:ext cx="8424936" cy="5274920"/>
              </a:xfrm>
            </p:spPr>
            <p:txBody>
              <a:bodyPr>
                <a:normAutofit fontScale="85000" lnSpcReduction="20000"/>
              </a:bodyPr>
              <a:lstStyle/>
              <a:p>
                <a:pPr marL="45720" indent="457200">
                  <a:buNone/>
                </a:pPr>
                <a:r>
                  <a:rPr lang="uk-UA" dirty="0"/>
                  <a:t>Реалістичний варіант вирішення завдання вибіркового регресійного тестування полягає в отриманні корисної інформації за результатами виконання </a:t>
                </a:r>
                <a:r>
                  <a:rPr lang="uk-UA" b="1" i="1" dirty="0"/>
                  <a:t>P</a:t>
                </a:r>
                <a:r>
                  <a:rPr lang="uk-UA" dirty="0"/>
                  <a:t> і об'єднання цієї інформації з даними статичного аналізу для отримання множини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/>
                        </m:ctrlPr>
                      </m:sSubSupPr>
                      <m:e>
                        <m:r>
                          <a:rPr lang="uk-UA" b="1" i="1"/>
                          <m:t>𝑻</m:t>
                        </m:r>
                      </m:e>
                      <m:sub>
                        <m:r>
                          <a:rPr lang="uk-UA" b="1" i="1"/>
                          <m:t>𝒑</m:t>
                        </m:r>
                      </m:sub>
                      <m:sup>
                        <m:r>
                          <a:rPr lang="uk-UA" b="1" i="1"/>
                          <m:t>′</m:t>
                        </m:r>
                      </m:sup>
                    </m:sSubSup>
                  </m:oMath>
                </a14:m>
                <a:r>
                  <a:rPr lang="uk-UA" dirty="0"/>
                  <a:t> у вигляді апроксимації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/>
                        </m:ctrlPr>
                      </m:sSubSupPr>
                      <m:e>
                        <m:r>
                          <a:rPr lang="uk-UA" b="1" i="1"/>
                          <m:t>𝑻</m:t>
                        </m:r>
                      </m:e>
                      <m:sub/>
                      <m:sup>
                        <m:r>
                          <a:rPr lang="uk-UA" b="1" i="1"/>
                          <m:t>′</m:t>
                        </m:r>
                      </m:sup>
                    </m:sSubSup>
                  </m:oMath>
                </a14:m>
                <a:r>
                  <a:rPr lang="uk-UA" dirty="0"/>
                  <a:t>. Цей підхід застосовується у всіх відомих вибіркових методах регресійного тестування, заснованих на аналізі коду. Множина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/>
                        </m:ctrlPr>
                      </m:sSubSupPr>
                      <m:e>
                        <m:r>
                          <a:rPr lang="uk-UA" b="1" i="1"/>
                          <m:t>𝑻</m:t>
                        </m:r>
                      </m:e>
                      <m:sub>
                        <m:r>
                          <a:rPr lang="uk-UA" b="1" i="1"/>
                          <m:t>𝒑</m:t>
                        </m:r>
                      </m:sub>
                      <m:sup>
                        <m:r>
                          <a:rPr lang="uk-UA" b="1" i="1"/>
                          <m:t>′</m:t>
                        </m:r>
                      </m:sup>
                    </m:sSubSup>
                  </m:oMath>
                </a14:m>
                <a:r>
                  <a:rPr lang="uk-UA" dirty="0"/>
                  <a:t> повинно включати всі тести з </a:t>
                </a:r>
                <a14:m>
                  <m:oMath xmlns:m="http://schemas.openxmlformats.org/officeDocument/2006/math">
                    <m:r>
                      <a:rPr lang="uk-UA" b="1" i="1"/>
                      <m:t>𝑻</m:t>
                    </m:r>
                  </m:oMath>
                </a14:m>
                <a:r>
                  <a:rPr lang="uk-UA" dirty="0"/>
                  <a:t>, що активують змінений код, і не включати ніяких інших тестів, тобто тест </a:t>
                </a:r>
                <a14:m>
                  <m:oMath xmlns:m="http://schemas.openxmlformats.org/officeDocument/2006/math">
                    <m:r>
                      <a:rPr lang="uk-UA" b="1" i="1"/>
                      <m:t>𝒕</m:t>
                    </m:r>
                    <m:r>
                      <a:rPr lang="uk-UA" b="1" i="1"/>
                      <m:t>∈</m:t>
                    </m:r>
                    <m:r>
                      <a:rPr lang="uk-UA" b="1" i="1"/>
                      <m:t>𝑻</m:t>
                    </m:r>
                  </m:oMath>
                </a14:m>
                <a:r>
                  <a:rPr lang="uk-UA" dirty="0"/>
                  <a:t> входить до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/>
                        </m:ctrlPr>
                      </m:sSubSupPr>
                      <m:e>
                        <m:r>
                          <a:rPr lang="uk-UA" b="1" i="1"/>
                          <m:t>𝑻</m:t>
                        </m:r>
                      </m:e>
                      <m:sub>
                        <m:r>
                          <a:rPr lang="uk-UA" b="1" i="1"/>
                          <m:t>𝒑</m:t>
                        </m:r>
                      </m:sub>
                      <m:sup>
                        <m:r>
                          <a:rPr lang="uk-UA" b="1" i="1"/>
                          <m:t>′</m:t>
                        </m:r>
                      </m:sup>
                    </m:sSubSup>
                  </m:oMath>
                </a14:m>
                <a:r>
                  <a:rPr lang="uk-UA" dirty="0"/>
                  <a:t> тоді і тільки тоді, коли </a:t>
                </a:r>
                <a14:m>
                  <m:oMath xmlns:m="http://schemas.openxmlformats.org/officeDocument/2006/math">
                    <m:r>
                      <a:rPr lang="uk-UA" b="1" i="1"/>
                      <m:t>𝒕</m:t>
                    </m:r>
                  </m:oMath>
                </a14:m>
                <a:r>
                  <a:rPr lang="uk-UA" dirty="0"/>
                  <a:t> задіє код </a:t>
                </a:r>
                <a:r>
                  <a:rPr lang="uk-UA" b="1" i="1" dirty="0"/>
                  <a:t>P</a:t>
                </a:r>
                <a:r>
                  <a:rPr lang="uk-UA" dirty="0"/>
                  <a:t> в точці, де в </a:t>
                </a:r>
                <a14:m>
                  <m:oMath xmlns:m="http://schemas.openxmlformats.org/officeDocument/2006/math">
                    <m:r>
                      <a:rPr lang="uk-UA" b="1" i="1"/>
                      <m:t>𝑷</m:t>
                    </m:r>
                    <m:r>
                      <a:rPr lang="uk-UA" b="1" i="1"/>
                      <m:t>′</m:t>
                    </m:r>
                  </m:oMath>
                </a14:m>
                <a:r>
                  <a:rPr lang="uk-UA" dirty="0"/>
                  <a:t> код був видалений або змінений, або де був доданий новий код.</a:t>
                </a:r>
                <a:endParaRPr lang="ru-RU" dirty="0"/>
              </a:p>
              <a:p>
                <a:pPr marL="45720" indent="457200">
                  <a:buNone/>
                </a:pPr>
                <a:r>
                  <a:rPr lang="uk-UA" dirty="0"/>
                  <a:t>Якщо певний тест </a:t>
                </a:r>
                <a14:m>
                  <m:oMath xmlns:m="http://schemas.openxmlformats.org/officeDocument/2006/math">
                    <m:r>
                      <a:rPr lang="uk-UA" b="1" i="1"/>
                      <m:t>𝒕</m:t>
                    </m:r>
                  </m:oMath>
                </a14:m>
                <a:r>
                  <a:rPr lang="uk-UA" dirty="0"/>
                  <a:t> </a:t>
                </a:r>
                <a:r>
                  <a:rPr lang="uk-UA" dirty="0" smtClean="0"/>
                  <a:t>задіє </a:t>
                </a:r>
                <a:r>
                  <a:rPr lang="uk-UA" dirty="0"/>
                  <a:t>в </a:t>
                </a:r>
                <a:r>
                  <a:rPr lang="uk-UA" b="1" i="1" dirty="0"/>
                  <a:t>P</a:t>
                </a:r>
                <a:r>
                  <a:rPr lang="uk-UA" dirty="0"/>
                  <a:t> той самий код, що і в </a:t>
                </a:r>
                <a14:m>
                  <m:oMath xmlns:m="http://schemas.openxmlformats.org/officeDocument/2006/math">
                    <m:r>
                      <a:rPr lang="uk-UA" b="1" i="1"/>
                      <m:t>𝑷</m:t>
                    </m:r>
                    <m:r>
                      <a:rPr lang="uk-UA" b="1" i="1"/>
                      <m:t>′</m:t>
                    </m:r>
                  </m:oMath>
                </a14:m>
                <a:r>
                  <a:rPr lang="uk-UA" dirty="0"/>
                  <a:t>, вихідні дані </a:t>
                </a:r>
                <a:r>
                  <a:rPr lang="uk-UA" b="1" i="1" dirty="0"/>
                  <a:t>P</a:t>
                </a:r>
                <a:r>
                  <a:rPr lang="uk-UA" dirty="0"/>
                  <a:t> і </a:t>
                </a:r>
                <a14:m>
                  <m:oMath xmlns:m="http://schemas.openxmlformats.org/officeDocument/2006/math">
                    <m:r>
                      <a:rPr lang="uk-UA" b="1" i="1"/>
                      <m:t>𝑷</m:t>
                    </m:r>
                    <m:r>
                      <a:rPr lang="uk-UA" b="1" i="1"/>
                      <m:t>′</m:t>
                    </m:r>
                  </m:oMath>
                </a14:m>
                <a:r>
                  <a:rPr lang="uk-UA" dirty="0"/>
                  <a:t> для </a:t>
                </a:r>
                <a14:m>
                  <m:oMath xmlns:m="http://schemas.openxmlformats.org/officeDocument/2006/math">
                    <m:r>
                      <a:rPr lang="uk-UA" b="1" i="1"/>
                      <m:t>𝒕</m:t>
                    </m:r>
                  </m:oMath>
                </a14:m>
                <a:r>
                  <a:rPr lang="uk-UA" dirty="0"/>
                  <a:t> відрізнятися не будуть. З цього випливає, що якщо </a:t>
                </a:r>
                <a14:m>
                  <m:oMath xmlns:m="http://schemas.openxmlformats.org/officeDocument/2006/math">
                    <m:r>
                      <a:rPr lang="uk-UA" b="1" i="1"/>
                      <m:t>𝑷</m:t>
                    </m:r>
                    <m:r>
                      <a:rPr lang="uk-UA" b="1" i="1"/>
                      <m:t>′(</m:t>
                    </m:r>
                    <m:r>
                      <a:rPr lang="uk-UA" b="1" i="1"/>
                      <m:t>𝒕</m:t>
                    </m:r>
                    <m:r>
                      <a:rPr lang="uk-UA" b="1" i="1"/>
                      <m:t>)≠</m:t>
                    </m:r>
                    <m:r>
                      <a:rPr lang="uk-UA" b="1" i="1"/>
                      <m:t>𝑷</m:t>
                    </m:r>
                    <m:r>
                      <a:rPr lang="uk-UA" b="1" i="1"/>
                      <m:t>(</m:t>
                    </m:r>
                    <m:r>
                      <a:rPr lang="uk-UA" b="1" i="1"/>
                      <m:t>𝒕</m:t>
                    </m:r>
                    <m:r>
                      <a:rPr lang="uk-UA" b="1" i="1"/>
                      <m:t>)</m:t>
                    </m:r>
                  </m:oMath>
                </a14:m>
                <a:r>
                  <a:rPr lang="uk-UA" dirty="0"/>
                  <a:t>, </a:t>
                </a:r>
                <a14:m>
                  <m:oMath xmlns:m="http://schemas.openxmlformats.org/officeDocument/2006/math">
                    <m:r>
                      <a:rPr lang="uk-UA" b="1" i="1"/>
                      <m:t>𝒕</m:t>
                    </m:r>
                  </m:oMath>
                </a14:m>
                <a:r>
                  <a:rPr lang="uk-UA" dirty="0"/>
                  <a:t>  повинен задіяти певний код, змінений в </a:t>
                </a:r>
                <a14:m>
                  <m:oMath xmlns:m="http://schemas.openxmlformats.org/officeDocument/2006/math">
                    <m:r>
                      <a:rPr lang="uk-UA" b="1" i="1"/>
                      <m:t>𝑷</m:t>
                    </m:r>
                    <m:r>
                      <a:rPr lang="uk-UA" b="1" i="1"/>
                      <m:t>′</m:t>
                    </m:r>
                  </m:oMath>
                </a14:m>
                <a:r>
                  <a:rPr lang="uk-UA" dirty="0"/>
                  <a:t> по відношенню до </a:t>
                </a:r>
                <a14:m>
                  <m:oMath xmlns:m="http://schemas.openxmlformats.org/officeDocument/2006/math">
                    <m:r>
                      <a:rPr lang="uk-UA" b="1" i="1"/>
                      <m:t>𝑷</m:t>
                    </m:r>
                  </m:oMath>
                </a14:m>
                <a:r>
                  <a:rPr lang="uk-UA" dirty="0"/>
                  <a:t>, тобто повинно виконуватися відношення </a:t>
                </a:r>
                <a14:m>
                  <m:oMath xmlns:m="http://schemas.openxmlformats.org/officeDocument/2006/math">
                    <m:r>
                      <a:rPr lang="uk-UA" b="1" i="1"/>
                      <m:t>𝒕</m:t>
                    </m:r>
                    <m:r>
                      <a:rPr lang="uk-UA" b="1" i="1"/>
                      <m:t>∈</m:t>
                    </m:r>
                    <m:sSubSup>
                      <m:sSubSupPr>
                        <m:ctrlPr>
                          <a:rPr lang="ru-RU" b="1" i="1"/>
                        </m:ctrlPr>
                      </m:sSubSupPr>
                      <m:e>
                        <m:r>
                          <a:rPr lang="uk-UA" b="1" i="1"/>
                          <m:t>𝑻</m:t>
                        </m:r>
                      </m:e>
                      <m:sub>
                        <m:r>
                          <a:rPr lang="uk-UA" b="1" i="1"/>
                          <m:t>𝒑</m:t>
                        </m:r>
                      </m:sub>
                      <m:sup>
                        <m:r>
                          <a:rPr lang="uk-UA" b="1" i="1"/>
                          <m:t>′</m:t>
                        </m:r>
                      </m:sup>
                    </m:sSubSup>
                  </m:oMath>
                </a14:m>
                <a:r>
                  <a:rPr lang="uk-UA" dirty="0"/>
                  <a:t>. З іншого боку, оскільки не кожне виконання зміненого коду відбивається на вихідних значеннях тесту, можуть існувати деякі такі </a:t>
                </a:r>
                <a14:m>
                  <m:oMath xmlns:m="http://schemas.openxmlformats.org/officeDocument/2006/math">
                    <m:r>
                      <a:rPr lang="uk-UA" b="1" i="1"/>
                      <m:t>𝒕</m:t>
                    </m:r>
                    <m:r>
                      <a:rPr lang="uk-UA" b="1" i="1"/>
                      <m:t>∈</m:t>
                    </m:r>
                    <m:sSubSup>
                      <m:sSubSupPr>
                        <m:ctrlPr>
                          <a:rPr lang="ru-RU" b="1" i="1"/>
                        </m:ctrlPr>
                      </m:sSubSupPr>
                      <m:e>
                        <m:r>
                          <a:rPr lang="uk-UA" b="1" i="1"/>
                          <m:t>𝑻</m:t>
                        </m:r>
                      </m:e>
                      <m:sub>
                        <m:r>
                          <a:rPr lang="uk-UA" b="1" i="1"/>
                          <m:t>𝒑</m:t>
                        </m:r>
                      </m:sub>
                      <m:sup>
                        <m:r>
                          <a:rPr lang="uk-UA" b="1" i="1"/>
                          <m:t>′</m:t>
                        </m:r>
                      </m:sup>
                    </m:sSubSup>
                  </m:oMath>
                </a14:m>
                <a:r>
                  <a:rPr lang="uk-UA" dirty="0"/>
                  <a:t>, що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/>
                        </m:ctrlPr>
                      </m:sSupPr>
                      <m:e>
                        <m:r>
                          <a:rPr lang="uk-UA" b="1" i="1"/>
                          <m:t>𝑷</m:t>
                        </m:r>
                      </m:e>
                      <m:sup>
                        <m:r>
                          <a:rPr lang="uk-UA" b="1" i="1"/>
                          <m:t>′</m:t>
                        </m:r>
                      </m:sup>
                    </m:sSup>
                    <m:d>
                      <m:dPr>
                        <m:ctrlPr>
                          <a:rPr lang="ru-RU" b="1" i="1"/>
                        </m:ctrlPr>
                      </m:dPr>
                      <m:e>
                        <m:r>
                          <a:rPr lang="uk-UA" b="1" i="1"/>
                          <m:t>𝒕</m:t>
                        </m:r>
                      </m:e>
                    </m:d>
                    <m:r>
                      <a:rPr lang="uk-UA" b="1" i="1"/>
                      <m:t>=</m:t>
                    </m:r>
                    <m:r>
                      <a:rPr lang="uk-UA" b="1" i="1"/>
                      <m:t>𝑷</m:t>
                    </m:r>
                    <m:r>
                      <a:rPr lang="uk-UA" b="1" i="1"/>
                      <m:t>(</m:t>
                    </m:r>
                    <m:r>
                      <a:rPr lang="uk-UA" b="1" i="1"/>
                      <m:t>𝒕</m:t>
                    </m:r>
                    <m:r>
                      <a:rPr lang="uk-UA" b="1" i="1"/>
                      <m:t>)</m:t>
                    </m:r>
                  </m:oMath>
                </a14:m>
                <a:r>
                  <a:rPr lang="uk-UA" dirty="0"/>
                  <a:t>. Таким чином,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/>
                        </m:ctrlPr>
                      </m:sSubSupPr>
                      <m:e>
                        <m:r>
                          <a:rPr lang="uk-UA" b="1" i="1"/>
                          <m:t>𝑻</m:t>
                        </m:r>
                      </m:e>
                      <m:sub>
                        <m:r>
                          <a:rPr lang="uk-UA" b="1" i="1"/>
                          <m:t>𝒑</m:t>
                        </m:r>
                      </m:sub>
                      <m:sup>
                        <m:r>
                          <a:rPr lang="uk-UA" b="1" i="1"/>
                          <m:t>′</m:t>
                        </m:r>
                      </m:sup>
                    </m:sSubSup>
                  </m:oMath>
                </a14:m>
                <a:r>
                  <a:rPr lang="uk-UA" dirty="0"/>
                  <a:t> містить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/>
                        </m:ctrlPr>
                      </m:sSupPr>
                      <m:e>
                        <m:r>
                          <a:rPr lang="uk-UA" b="1" i="1"/>
                          <m:t>𝑻</m:t>
                        </m:r>
                      </m:e>
                      <m:sup>
                        <m:r>
                          <a:rPr lang="uk-UA" b="1" i="1"/>
                          <m:t>′</m:t>
                        </m:r>
                      </m:sup>
                    </m:sSup>
                  </m:oMath>
                </a14:m>
                <a:r>
                  <a:rPr lang="uk-UA" b="1" dirty="0"/>
                  <a:t> </a:t>
                </a:r>
                <a:r>
                  <a:rPr lang="uk-UA" dirty="0"/>
                  <a:t>цілком і може використовуватися в якості його альтернативи без шкоди для якості програмного продукту.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67544" y="1052736"/>
                <a:ext cx="8424936" cy="5274920"/>
              </a:xfrm>
              <a:blipFill rotWithShape="1">
                <a:blip r:embed="rId2"/>
                <a:stretch>
                  <a:fillRect l="-145" t="-1734" r="-14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64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1008112"/>
          </a:xfrm>
        </p:spPr>
        <p:txBody>
          <a:bodyPr/>
          <a:lstStyle/>
          <a:p>
            <a:pPr algn="ctr"/>
            <a:r>
              <a:rPr lang="uk-UA" sz="2800" dirty="0" smtClean="0"/>
              <a:t>Використання систем контролю версій для планування регресійного тестування</a:t>
            </a:r>
            <a:endParaRPr lang="uk-UA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1628800"/>
            <a:ext cx="8424936" cy="4698856"/>
          </a:xfrm>
        </p:spPr>
        <p:txBody>
          <a:bodyPr>
            <a:normAutofit/>
          </a:bodyPr>
          <a:lstStyle/>
          <a:p>
            <a:pPr marL="45720" indent="457200">
              <a:buNone/>
            </a:pPr>
            <a:r>
              <a:rPr lang="uk-UA" dirty="0"/>
              <a:t>У галузі розробки програмного забезпечення, контроль версій є єдиною можливістю відстежувати і забезпечувати контроль за змінами у вихідному коді. </a:t>
            </a:r>
            <a:r>
              <a:rPr lang="uk-UA" dirty="0" smtClean="0"/>
              <a:t>Команди </a:t>
            </a:r>
            <a:r>
              <a:rPr lang="uk-UA" dirty="0"/>
              <a:t>розробників одночасно проектують, розробляють та впроваджують </a:t>
            </a:r>
            <a:r>
              <a:rPr lang="uk-UA" dirty="0" smtClean="0"/>
              <a:t>декілька </a:t>
            </a:r>
            <a:r>
              <a:rPr lang="uk-UA" dirty="0"/>
              <a:t>версій одного і того ж програмного забезпечення, які будуть розгорнуті в різних місцях, і одночасно працюють над оновленнями(</a:t>
            </a:r>
            <a:r>
              <a:rPr lang="uk-UA" dirty="0" err="1"/>
              <a:t>patches</a:t>
            </a:r>
            <a:r>
              <a:rPr lang="uk-UA" dirty="0"/>
              <a:t>). Певні помилки або функції  програмного забезпечення часто присутні тільки в деяких </a:t>
            </a:r>
            <a:r>
              <a:rPr lang="uk-UA" dirty="0" smtClean="0"/>
              <a:t>версіях. </a:t>
            </a:r>
            <a:r>
              <a:rPr lang="uk-UA" dirty="0"/>
              <a:t>Таким чином, з метою пошуку та виправлення помилок, життєво важливо мати можливість контролювати </a:t>
            </a:r>
            <a:r>
              <a:rPr lang="uk-UA" dirty="0" smtClean="0"/>
              <a:t>процес регресійного тестування і </a:t>
            </a:r>
            <a:r>
              <a:rPr lang="uk-UA" dirty="0"/>
              <a:t>запускати різні </a:t>
            </a:r>
            <a:r>
              <a:rPr lang="uk-UA" dirty="0" smtClean="0"/>
              <a:t>набори тестів на різних версіях.</a:t>
            </a:r>
            <a:endParaRPr lang="ru-RU" dirty="0"/>
          </a:p>
          <a:p>
            <a:pPr marL="45720" indent="45720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629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1008112"/>
          </a:xfrm>
        </p:spPr>
        <p:txBody>
          <a:bodyPr/>
          <a:lstStyle/>
          <a:p>
            <a:pPr algn="ctr"/>
            <a:r>
              <a:rPr lang="uk-UA" sz="2800" dirty="0" smtClean="0"/>
              <a:t>Використання систем контролю версій для планування регресійного тестування</a:t>
            </a:r>
            <a:endParaRPr lang="uk-UA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1628800"/>
            <a:ext cx="8424936" cy="4698856"/>
          </a:xfrm>
        </p:spPr>
        <p:txBody>
          <a:bodyPr>
            <a:normAutofit lnSpcReduction="10000"/>
          </a:bodyPr>
          <a:lstStyle/>
          <a:p>
            <a:pPr marL="45720" indent="457200">
              <a:buNone/>
            </a:pPr>
            <a:r>
              <a:rPr lang="uk-UA" sz="2800" dirty="0" smtClean="0"/>
              <a:t>Системи контролю версій мають високу функціональність і дозволяють отримати детальну інформацію в яких саме файлах(модулях програмного забезпечення) відбулися зміни в порівнянні з попередньою версією. Спираючись на цю інформацію, а також на взаємозв'язки між файлами можна побудувати когнітивну карту змін у ПЗ – виявити не тільки змінені модулі, але й ті модулі що могли зазнати випадкового негативного впливу при внесенні змін або при </a:t>
            </a:r>
            <a:r>
              <a:rPr lang="uk-UA" sz="2800" dirty="0" err="1" smtClean="0"/>
              <a:t>рефактринзі</a:t>
            </a:r>
            <a:r>
              <a:rPr lang="uk-UA" sz="2800" dirty="0" smtClean="0"/>
              <a:t> коду.</a:t>
            </a:r>
            <a:endParaRPr lang="ru-RU" sz="2800" dirty="0"/>
          </a:p>
          <a:p>
            <a:pPr marL="45720" indent="45720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13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1008112"/>
          </a:xfrm>
        </p:spPr>
        <p:txBody>
          <a:bodyPr/>
          <a:lstStyle/>
          <a:p>
            <a:pPr algn="ctr"/>
            <a:r>
              <a:rPr lang="uk-UA" sz="2800" dirty="0" smtClean="0"/>
              <a:t>Програмне забезпечення для планування регресійного тестування </a:t>
            </a:r>
            <a:r>
              <a:rPr lang="en-US" sz="2800" dirty="0" smtClean="0"/>
              <a:t>Regression Viewer</a:t>
            </a:r>
            <a:endParaRPr lang="uk-UA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5771034"/>
            <a:ext cx="8712968" cy="55662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uk-UA" dirty="0" smtClean="0"/>
              <a:t>Головна форма програми – Дерево вихідних файлів та модулі ПЗ</a:t>
            </a:r>
            <a:endParaRPr lang="uk-UA" dirty="0"/>
          </a:p>
        </p:txBody>
      </p:sp>
      <p:pic>
        <p:nvPicPr>
          <p:cNvPr id="1026" name="Picture 2" descr="C:\Users\Артем\Desktop\img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27" y="1484784"/>
            <a:ext cx="7713663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29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1008112"/>
          </a:xfrm>
        </p:spPr>
        <p:txBody>
          <a:bodyPr/>
          <a:lstStyle/>
          <a:p>
            <a:pPr algn="ctr"/>
            <a:r>
              <a:rPr lang="uk-UA" sz="2800" dirty="0" smtClean="0"/>
              <a:t>Програмне забезпечення для планування регресійного тестування </a:t>
            </a:r>
            <a:r>
              <a:rPr lang="en-US" sz="2800" dirty="0" smtClean="0"/>
              <a:t>Regression Viewer</a:t>
            </a:r>
            <a:endParaRPr lang="uk-UA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5771034"/>
            <a:ext cx="8712968" cy="55662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uk-UA" dirty="0" smtClean="0"/>
              <a:t>Визначення зв'язків між файлами дає когнітивну карту ПЗ</a:t>
            </a:r>
            <a:endParaRPr lang="uk-UA" dirty="0"/>
          </a:p>
        </p:txBody>
      </p:sp>
      <p:pic>
        <p:nvPicPr>
          <p:cNvPr id="2050" name="Picture 2" descr="C:\Users\Артем\Desktop\img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5040560" cy="239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Артем\Desktop\img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15" y="2996952"/>
            <a:ext cx="4505223" cy="264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3851920" y="2852936"/>
            <a:ext cx="1224136" cy="8068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782970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Другая 1">
      <a:dk1>
        <a:sysClr val="windowText" lastClr="000000"/>
      </a:dk1>
      <a:lt1>
        <a:sysClr val="window" lastClr="FFFFFF"/>
      </a:lt1>
      <a:dk2>
        <a:srgbClr val="212745"/>
      </a:dk2>
      <a:lt2>
        <a:srgbClr val="FFFFFF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775</Words>
  <Application>Microsoft Office PowerPoint</Application>
  <PresentationFormat>Экран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Воздушный поток</vt:lpstr>
      <vt:lpstr>Дослідження методів регресійного тестування за допомогою систем управління версіями</vt:lpstr>
      <vt:lpstr>Актуальність теми</vt:lpstr>
      <vt:lpstr>Цілі даної роботи</vt:lpstr>
      <vt:lpstr>Визначення необхідної множини тестів</vt:lpstr>
      <vt:lpstr>Визначення необхідної множини тестів</vt:lpstr>
      <vt:lpstr>Використання систем контролю версій для планування регресійного тестування</vt:lpstr>
      <vt:lpstr>Використання систем контролю версій для планування регресійного тестування</vt:lpstr>
      <vt:lpstr>Програмне забезпечення для планування регресійного тестування Regression Viewer</vt:lpstr>
      <vt:lpstr>Програмне забезпечення для планування регресійного тестування Regression Viewer</vt:lpstr>
      <vt:lpstr>Програмне забезпечення для планування регресійного тестування Regression Viewer</vt:lpstr>
      <vt:lpstr>Висновки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методів регресійного тестування за допомогою систем управління версіями</dc:title>
  <dc:creator>Артем</dc:creator>
  <cp:lastModifiedBy>Артем</cp:lastModifiedBy>
  <cp:revision>11</cp:revision>
  <dcterms:created xsi:type="dcterms:W3CDTF">2011-05-30T18:05:11Z</dcterms:created>
  <dcterms:modified xsi:type="dcterms:W3CDTF">2011-05-30T21:07:18Z</dcterms:modified>
</cp:coreProperties>
</file>