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3" r:id="rId9"/>
    <p:sldId id="265" r:id="rId10"/>
    <p:sldId id="269" r:id="rId11"/>
    <p:sldId id="270" r:id="rId12"/>
    <p:sldId id="266" r:id="rId13"/>
    <p:sldId id="264" r:id="rId14"/>
    <p:sldId id="271" r:id="rId15"/>
    <p:sldId id="267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22BAA-5BB6-472B-A569-38B7BAF31EE1}" type="datetimeFigureOut">
              <a:rPr lang="ru-RU" smtClean="0"/>
              <a:t>19.06.2011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1C0C-0A5B-4AEC-9E72-C74045A4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5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757A-CF4F-4EE6-8EEE-D1A1FA4DBBB1}" type="datetime1">
              <a:rPr lang="ru-RU" smtClean="0"/>
              <a:t>19.06.2011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4381-DA4F-4E0A-9A74-0736DCB53EDA}" type="datetime1">
              <a:rPr lang="ru-RU" smtClean="0"/>
              <a:t>19.06.2011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A8B5-1661-4B21-A282-AF671D23DEB5}" type="datetime1">
              <a:rPr lang="ru-RU" smtClean="0"/>
              <a:t>19.06.2011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1A44-1BEB-48FD-8D86-A447A0DDEF49}" type="datetime1">
              <a:rPr lang="ru-RU" smtClean="0"/>
              <a:t>19.06.2011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253-9ED6-45EE-BECA-D91FB2FF1633}" type="datetime1">
              <a:rPr lang="ru-RU" smtClean="0"/>
              <a:t>19.06.2011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F7AB-B84F-4E72-9A88-EA6AEAAC82C2}" type="datetime1">
              <a:rPr lang="ru-RU" smtClean="0"/>
              <a:t>19.06.2011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D190-706D-4844-BDA7-7E42D80F4934}" type="datetime1">
              <a:rPr lang="ru-RU" smtClean="0"/>
              <a:t>19.06.2011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A7F-1DDD-48A5-9C7E-6B6014FFD1B3}" type="datetime1">
              <a:rPr lang="ru-RU" smtClean="0"/>
              <a:t>19.06.2011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CF04-1411-405B-9F98-F5B5A8092A9B}" type="datetime1">
              <a:rPr lang="ru-RU" smtClean="0"/>
              <a:t>19.06.2011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4523-6823-4DC0-B8B8-46EE0A307C92}" type="datetime1">
              <a:rPr lang="ru-RU" smtClean="0"/>
              <a:t>19.06.2011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1D19-FDEE-4BAE-95BE-37C160656D11}" type="datetime1">
              <a:rPr lang="ru-RU" smtClean="0"/>
              <a:t>19.06.2011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3A2DBB-C548-44EA-8FD6-11D4DB2A30BF}" type="datetime1">
              <a:rPr lang="ru-RU" smtClean="0"/>
              <a:t>19.06.2011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5157192"/>
            <a:ext cx="6554589" cy="882119"/>
          </a:xfrm>
        </p:spPr>
        <p:txBody>
          <a:bodyPr>
            <a:normAutofit/>
          </a:bodyPr>
          <a:lstStyle/>
          <a:p>
            <a:pPr algn="r"/>
            <a:r>
              <a:rPr lang="uk-UA" sz="1800" dirty="0" smtClean="0"/>
              <a:t>Виконав: Даниленко Артем Сергійович</a:t>
            </a:r>
          </a:p>
          <a:p>
            <a:pPr algn="r"/>
            <a:r>
              <a:rPr lang="uk-UA" sz="1800" dirty="0" smtClean="0"/>
              <a:t>Науковий керівник: Дідковська Марина Віталіївна 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132856"/>
            <a:ext cx="7175351" cy="1793167"/>
          </a:xfrm>
        </p:spPr>
        <p:txBody>
          <a:bodyPr/>
          <a:lstStyle/>
          <a:p>
            <a:r>
              <a:rPr lang="uk-UA" sz="3200" b="0" dirty="0" smtClean="0">
                <a:effectLst/>
              </a:rPr>
              <a:t>Дослідження методів регресійного тестування за допомогою </a:t>
            </a:r>
            <a:r>
              <a:rPr lang="ru-RU" sz="3200" b="0" dirty="0" smtClean="0">
                <a:effectLst/>
              </a:rPr>
              <a:t>систем </a:t>
            </a:r>
            <a:r>
              <a:rPr lang="uk-UA" sz="3200" b="0" dirty="0" smtClean="0">
                <a:effectLst/>
              </a:rPr>
              <a:t>управління</a:t>
            </a:r>
            <a:r>
              <a:rPr lang="ru-RU" sz="3200" b="0" dirty="0" smtClean="0">
                <a:effectLst/>
              </a:rPr>
              <a:t> </a:t>
            </a:r>
            <a:r>
              <a:rPr lang="uk-UA" sz="3200" b="0" dirty="0" smtClean="0">
                <a:effectLst/>
              </a:rPr>
              <a:t>версіями</a:t>
            </a:r>
            <a:endParaRPr lang="uk-UA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98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</p:spPr>
            <p:txBody>
              <a:bodyPr>
                <a:normAutofit fontScale="70000" lnSpcReduction="20000"/>
              </a:bodyPr>
              <a:lstStyle/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С</m:t>
                        </m:r>
                      </m:e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uk-UA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b="1" dirty="0"/>
                  <a:t>)</a:t>
                </a:r>
                <a:r>
                  <a:rPr lang="uk-UA" dirty="0"/>
                  <a:t> – функція-індикатор що вказує чи змінився файл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dirty="0"/>
                  <a:t>, 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у порівнянні з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𝑷</m:t>
                    </m:r>
                  </m:oMath>
                </a14:m>
                <a:r>
                  <a:rPr lang="uk-UA" dirty="0"/>
                  <a:t>. У даному методі пропонується отримати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С</m:t>
                        </m:r>
                      </m:e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uk-UA" dirty="0"/>
                  <a:t>з системи управління версіями, наприклад найпоширеніші безкоштовні системи управління версіями </a:t>
                </a:r>
                <a:r>
                  <a:rPr lang="en-US" dirty="0" err="1"/>
                  <a:t>git</a:t>
                </a:r>
                <a:r>
                  <a:rPr lang="uk-UA" dirty="0"/>
                  <a:t> та </a:t>
                </a:r>
                <a:r>
                  <a:rPr lang="en-US" dirty="0" err="1"/>
                  <a:t>svn</a:t>
                </a:r>
                <a:r>
                  <a:rPr lang="en-US" dirty="0"/>
                  <a:t> </a:t>
                </a:r>
                <a:r>
                  <a:rPr lang="uk-UA" dirty="0"/>
                  <a:t>мають функцію що називається </a:t>
                </a:r>
                <a:r>
                  <a:rPr lang="en-US" dirty="0"/>
                  <a:t>log </a:t>
                </a:r>
                <a:r>
                  <a:rPr lang="uk-UA" dirty="0"/>
                  <a:t>і показує які файли мінялися у зазначений проміжок часу або у певному інтервалі ревізій системи контролю версій</a:t>
                </a:r>
                <a:r>
                  <a:rPr lang="uk-UA" dirty="0" smtClean="0"/>
                  <a:t>.</a:t>
                </a:r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dirty="0"/>
                  <a:t>Тоді маємо формулу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𝒊𝒋</m:t>
                        </m:r>
                      </m:sub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uk-UA" b="1" dirty="0"/>
                  <a:t>-</a:t>
                </a:r>
                <a:r>
                  <a:rPr lang="uk-UA" dirty="0"/>
                  <a:t> міри зміни модулю </a:t>
                </a:r>
                <a:r>
                  <a:rPr lang="en-US" b="1" i="1" dirty="0"/>
                  <a:t>j</a:t>
                </a:r>
                <a:r>
                  <a:rPr lang="en-US" dirty="0"/>
                  <a:t> </a:t>
                </a:r>
                <a:r>
                  <a:rPr lang="uk-UA" dirty="0"/>
                  <a:t>у зв’язку зі змінами у модулі </a:t>
                </a:r>
                <a:r>
                  <a:rPr lang="en-US" b="1" i="1" dirty="0"/>
                  <a:t>i</a:t>
                </a:r>
                <a:r>
                  <a:rPr lang="en-US" dirty="0"/>
                  <a:t> </a:t>
                </a:r>
                <a:r>
                  <a:rPr lang="uk-UA" dirty="0"/>
                  <a:t>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:</a:t>
                </a:r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𝒊𝒋</m:t>
                          </m:r>
                        </m:sub>
                        <m:sup>
                          <m:sSup>
                            <m:sSup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uk-UA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uk-UA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b="1" i="1">
                              <a:latin typeface="Cambria Math"/>
                            </a:rPr>
                            <m:t>𝒍</m:t>
                          </m:r>
                          <m:r>
                            <a:rPr lang="uk-UA" b="1" i="1">
                              <a:latin typeface="Cambria Math"/>
                            </a:rPr>
                            <m:t>=</m:t>
                          </m:r>
                          <m:r>
                            <a:rPr lang="uk-UA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uk-UA" b="1" i="1"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uk-UA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uk-UA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𝒍</m:t>
                                              </m:r>
                                            </m:sub>
                                          </m:s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e>
                                        <m: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uk-UA" b="1" i="1">
                                      <a:latin typeface="Cambria Math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С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𝑷</m:t>
                                          </m:r>
                                        </m:e>
                                        <m:sup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uk-UA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𝒊𝒋</m:t>
                        </m:r>
                      </m:sub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uk-UA" b="1" i="1">
                        <a:latin typeface="Cambria Math"/>
                      </a:rPr>
                      <m:t>=</m:t>
                    </m:r>
                    <m:r>
                      <a:rPr lang="uk-UA" b="1" i="1">
                        <a:latin typeface="Cambria Math"/>
                      </a:rPr>
                      <m:t>𝟎</m:t>
                    </m:r>
                  </m:oMath>
                </a14:m>
                <a:r>
                  <a:rPr lang="uk-UA" dirty="0"/>
                  <a:t>, тоді і тільки тоді коли або файл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uk-UA" dirty="0"/>
                  <a:t>не залежить від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dirty="0"/>
                  <a:t>, або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uk-UA" dirty="0"/>
                  <a:t>не змінювався в версії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.</a:t>
                </a:r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dirty="0" smtClean="0"/>
                  <a:t>Тепер можемо </a:t>
                </a:r>
                <a:r>
                  <a:rPr lang="uk-UA" dirty="0"/>
                  <a:t>побудувати когнітивну карту змін у новій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програмного забезпечення: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uk-UA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𝒊𝒋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ru-RU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uk-UA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uk-UA" dirty="0"/>
                  <a:t>, 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b="1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uk-UA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b="1" dirty="0"/>
                  <a:t> </a:t>
                </a:r>
                <a:r>
                  <a:rPr lang="uk-UA" dirty="0"/>
                  <a:t>– множина вершин,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uk-UA" b="1" i="1">
                                <a:latin typeface="Cambria Math"/>
                              </a:rPr>
                              <m:t>𝒊𝒋</m:t>
                            </m:r>
                          </m:sub>
                          <m:sup>
                            <m:sSup>
                              <m:sSup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uk-UA" b="1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uk-UA" dirty="0"/>
                  <a:t>– множина зважених ребер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3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b="1" i="1">
                            <a:latin typeface="Cambria Math"/>
                          </a:rPr>
                          <m:t>С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𝟐</m:t>
                        </m:r>
                      </m:sub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uk-UA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b="1" dirty="0"/>
                  <a:t>)</a:t>
                </a:r>
                <a:r>
                  <a:rPr lang="uk-UA" dirty="0"/>
                  <a:t> – функція-індикатор що вказує чи зазнав файл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dirty="0"/>
                  <a:t> прямого впливу від змін  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у порівнянні з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𝑷</m:t>
                    </m:r>
                  </m:oMath>
                </a14:m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Тоді маємо формулу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𝑰𝑹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𝒊𝒋</m:t>
                        </m:r>
                      </m:sub>
                      <m:sup>
                        <m:sSup>
                          <m:sSup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uk-UA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uk-UA" b="1" dirty="0"/>
                  <a:t>- </a:t>
                </a:r>
                <a:r>
                  <a:rPr lang="uk-UA" dirty="0"/>
                  <a:t>міри непрямих змін модулю </a:t>
                </a:r>
                <a:r>
                  <a:rPr lang="en-US" b="1" i="1" dirty="0"/>
                  <a:t>j</a:t>
                </a:r>
                <a:r>
                  <a:rPr lang="en-US" dirty="0"/>
                  <a:t> </a:t>
                </a:r>
                <a:r>
                  <a:rPr lang="uk-UA" dirty="0"/>
                  <a:t>у зв’язку зі змінами у модулі </a:t>
                </a:r>
                <a:r>
                  <a:rPr lang="en-US" b="1" i="1" dirty="0"/>
                  <a:t>i</a:t>
                </a:r>
                <a:r>
                  <a:rPr lang="en-US" dirty="0"/>
                  <a:t> </a:t>
                </a:r>
                <a:r>
                  <a:rPr lang="uk-UA" dirty="0"/>
                  <a:t>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:</a:t>
                </a:r>
                <a:endParaRPr lang="ru-RU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𝑰𝑹</m:t>
                          </m:r>
                        </m:e>
                        <m:sub>
                          <m:r>
                            <a:rPr lang="uk-UA" b="1" i="1">
                              <a:latin typeface="Cambria Math"/>
                            </a:rPr>
                            <m:t>𝒊𝒋</m:t>
                          </m:r>
                        </m:sub>
                        <m:sup>
                          <m:sSup>
                            <m:sSup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uk-UA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uk-UA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b="1" i="1">
                              <a:latin typeface="Cambria Math"/>
                            </a:rPr>
                            <m:t>𝒍</m:t>
                          </m:r>
                          <m:r>
                            <a:rPr lang="uk-UA" b="1" i="1">
                              <a:latin typeface="Cambria Math"/>
                            </a:rPr>
                            <m:t>=</m:t>
                          </m:r>
                          <m:r>
                            <a:rPr lang="uk-UA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uk-UA" b="1" i="1"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uk-UA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uk-UA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b="1" i="1">
                                                  <a:latin typeface="Cambria Math"/>
                                                </a:rPr>
                                                <m:t>𝒍</m:t>
                                              </m:r>
                                            </m:sub>
                                          </m:s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𝒋</m:t>
                                          </m:r>
                                        </m:e>
                                        <m:sub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uk-UA" b="1" i="1">
                                      <a:latin typeface="Cambria Math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С</m:t>
                                      </m:r>
                                    </m:e>
                                    <m:sub>
                                      <m:r>
                                        <a:rPr lang="uk-UA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𝑷</m:t>
                                          </m:r>
                                        </m:e>
                                        <m:sup>
                                          <m:r>
                                            <a:rPr lang="uk-UA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uk-UA" b="1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Тепер можемо побудувати когнітивну карту змін у новій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програмного забезпечення, враховуючи непрямі зв’язки: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uk-UA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𝒊𝒋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ru-RU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uk-UA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  <m:r>
                          <a:rPr lang="ru-RU" b="1" i="1">
                            <a:latin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𝑰𝑹</m:t>
                                </m:r>
                              </m:e>
                              <m:sub>
                                <m:r>
                                  <a:rPr lang="uk-UA" b="1" i="1">
                                    <a:latin typeface="Cambria Math"/>
                                  </a:rPr>
                                  <m:t>𝒊𝒋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ru-RU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uk-UA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uk-UA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  <a:blipFill rotWithShape="1">
                <a:blip r:embed="rId2"/>
                <a:stretch>
                  <a:fillRect l="-362" r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5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/>
              <a:t>Когнітивна карта </a:t>
            </a:r>
            <a:r>
              <a:rPr lang="uk-UA" sz="2800" dirty="0" smtClean="0"/>
              <a:t>нової версії програмного забезпечення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uk-UA" dirty="0"/>
              <a:t>Визначення </a:t>
            </a:r>
            <a:r>
              <a:rPr lang="uk-UA" dirty="0" smtClean="0"/>
              <a:t>файлів, що увійшли у патч </a:t>
            </a:r>
            <a:r>
              <a:rPr lang="uk-UA" dirty="0"/>
              <a:t>дає когнітивну карту </a:t>
            </a:r>
            <a:r>
              <a:rPr lang="uk-UA" dirty="0" smtClean="0"/>
              <a:t>патчу</a:t>
            </a:r>
            <a:endParaRPr lang="uk-UA" dirty="0"/>
          </a:p>
        </p:txBody>
      </p:sp>
      <p:pic>
        <p:nvPicPr>
          <p:cNvPr id="2050" name="Picture 2" descr="C:\Bakalavr\img\5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225"/>
            <a:ext cx="26098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Bakalavr\img\4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52612"/>
            <a:ext cx="53625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987824" y="3659795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8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Програмне забезпечення для планування регресійного тестування </a:t>
            </a:r>
            <a:r>
              <a:rPr lang="en-US" sz="2800" dirty="0" smtClean="0"/>
              <a:t>Regression Viewer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uk-UA" dirty="0" smtClean="0"/>
              <a:t>Головна форма програми – Дерево вихідних файлів та модулі ПЗ</a:t>
            </a:r>
            <a:endParaRPr lang="uk-UA" dirty="0"/>
          </a:p>
        </p:txBody>
      </p:sp>
      <p:pic>
        <p:nvPicPr>
          <p:cNvPr id="1026" name="Picture 2" descr="C:\Users\Артем\Desktop\img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7" y="1484784"/>
            <a:ext cx="7713663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29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ru-RU" sz="2800" dirty="0"/>
              <a:t>Блок-схема алгоритму </a:t>
            </a:r>
            <a:r>
              <a:rPr lang="uk-UA" sz="2800" dirty="0" smtClean="0"/>
              <a:t>програмного забезпечення </a:t>
            </a:r>
            <a:r>
              <a:rPr lang="en-US" sz="2800" dirty="0" smtClean="0"/>
              <a:t>Regression Viewer</a:t>
            </a:r>
            <a:endParaRPr lang="uk-UA" sz="2800" dirty="0"/>
          </a:p>
        </p:txBody>
      </p:sp>
      <p:pic>
        <p:nvPicPr>
          <p:cNvPr id="3074" name="Picture 2" descr="C:\Bakalavr\img\Block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61" y="1452451"/>
            <a:ext cx="5256878" cy="50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09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8424936" cy="4122792"/>
          </a:xfrm>
        </p:spPr>
        <p:txBody>
          <a:bodyPr>
            <a:normAutofit lnSpcReduction="10000"/>
          </a:bodyPr>
          <a:lstStyle/>
          <a:p>
            <a:pPr marL="45720" indent="457200">
              <a:buNone/>
            </a:pPr>
            <a:r>
              <a:rPr lang="uk-UA" sz="2800" dirty="0" smtClean="0"/>
              <a:t>Проведений аналіз </a:t>
            </a:r>
            <a:r>
              <a:rPr lang="uk-UA" sz="2800" dirty="0"/>
              <a:t>методів регресійного </a:t>
            </a:r>
            <a:r>
              <a:rPr lang="uk-UA" sz="2800" dirty="0" smtClean="0"/>
              <a:t>тестування та </a:t>
            </a:r>
            <a:r>
              <a:rPr lang="uk-UA" sz="2800" dirty="0"/>
              <a:t>систем управління </a:t>
            </a:r>
            <a:r>
              <a:rPr lang="uk-UA" sz="2800" dirty="0" smtClean="0"/>
              <a:t>версіями дав можливість:</a:t>
            </a:r>
          </a:p>
          <a:p>
            <a:r>
              <a:rPr lang="uk-UA" sz="2800" dirty="0" smtClean="0"/>
              <a:t> розробити метод планування регресійного тестування заснований на використанні систем управління версіями </a:t>
            </a:r>
          </a:p>
          <a:p>
            <a:r>
              <a:rPr lang="uk-UA" sz="2800" dirty="0" smtClean="0"/>
              <a:t>розробити програмне забезпечення що реалізує </a:t>
            </a:r>
            <a:r>
              <a:rPr lang="uk-UA" sz="2800" smtClean="0"/>
              <a:t>даний метод </a:t>
            </a:r>
            <a:r>
              <a:rPr lang="uk-UA" sz="2800" dirty="0" smtClean="0"/>
              <a:t>за допомогою побудови когнітивних карт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22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48880"/>
            <a:ext cx="9144000" cy="1143000"/>
          </a:xfrm>
        </p:spPr>
        <p:txBody>
          <a:bodyPr/>
          <a:lstStyle/>
          <a:p>
            <a:pPr algn="ctr"/>
            <a:r>
              <a:rPr lang="uk-UA" sz="7200" dirty="0" smtClean="0"/>
              <a:t>Дякую за увагу!</a:t>
            </a:r>
            <a:endParaRPr lang="ru-RU" sz="7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3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Актуальність 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424936" cy="2304256"/>
          </a:xfrm>
        </p:spPr>
        <p:txBody>
          <a:bodyPr>
            <a:normAutofit lnSpcReduction="10000"/>
          </a:bodyPr>
          <a:lstStyle/>
          <a:p>
            <a:pPr marL="45720" indent="457200">
              <a:buNone/>
            </a:pPr>
            <a:r>
              <a:rPr lang="uk-UA" sz="2000" dirty="0"/>
              <a:t>Регресійне тестування – </a:t>
            </a:r>
            <a:r>
              <a:rPr lang="uk-UA" sz="2000" dirty="0" smtClean="0"/>
              <a:t>дорогий, </a:t>
            </a:r>
            <a:r>
              <a:rPr lang="uk-UA" sz="2000" dirty="0"/>
              <a:t>але необхідний </a:t>
            </a:r>
            <a:r>
              <a:rPr lang="uk-UA" sz="2000" dirty="0" smtClean="0"/>
              <a:t>етап </a:t>
            </a:r>
            <a:r>
              <a:rPr lang="uk-UA" sz="2000" dirty="0"/>
              <a:t>тестування програмного забезпечення, спрямований на повторну перевірку коректності зміненої програми. </a:t>
            </a:r>
          </a:p>
          <a:p>
            <a:pPr marL="45720" indent="457200">
              <a:buNone/>
            </a:pPr>
            <a:r>
              <a:rPr lang="uk-UA" sz="2000" dirty="0" smtClean="0"/>
              <a:t>Регресійне </a:t>
            </a:r>
            <a:r>
              <a:rPr lang="uk-UA" sz="2000" dirty="0"/>
              <a:t>тестування потрібно виконувати при випуску будь-якої версії </a:t>
            </a:r>
            <a:r>
              <a:rPr lang="uk-UA" sz="2000" dirty="0" smtClean="0"/>
              <a:t>ПЗ, а </a:t>
            </a:r>
            <a:r>
              <a:rPr lang="uk-UA" sz="2000" dirty="0"/>
              <a:t>т</a:t>
            </a:r>
            <a:r>
              <a:rPr lang="uk-UA" sz="2000" dirty="0" smtClean="0"/>
              <a:t>емпи </a:t>
            </a:r>
            <a:r>
              <a:rPr lang="uk-UA" sz="2000" dirty="0"/>
              <a:t>розвитку програмного забезпечення набирають таких обертів, що виробники змушені випускати нові версії програмного забезпечення </a:t>
            </a:r>
            <a:r>
              <a:rPr lang="uk-UA" sz="2000" dirty="0" smtClean="0"/>
              <a:t>все </a:t>
            </a:r>
            <a:r>
              <a:rPr lang="uk-UA" dirty="0"/>
              <a:t>частіше </a:t>
            </a:r>
            <a:r>
              <a:rPr lang="uk-UA" dirty="0" smtClean="0"/>
              <a:t>і </a:t>
            </a:r>
            <a:r>
              <a:rPr lang="uk-UA" dirty="0"/>
              <a:t>частіше </a:t>
            </a:r>
          </a:p>
          <a:p>
            <a:pPr indent="457200"/>
            <a:endParaRPr lang="ru-RU" dirty="0"/>
          </a:p>
        </p:txBody>
      </p:sp>
      <p:pic>
        <p:nvPicPr>
          <p:cNvPr id="1027" name="Picture 3" descr="C:\Bakalavr\img\Road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05262"/>
            <a:ext cx="5112567" cy="27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3811532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buNone/>
            </a:pPr>
            <a:r>
              <a:rPr lang="uk-U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додаючи нові функції та виправляючи існуючі проблеми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Цілі даної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8424936" cy="4122792"/>
          </a:xfrm>
        </p:spPr>
        <p:txBody>
          <a:bodyPr>
            <a:normAutofit/>
          </a:bodyPr>
          <a:lstStyle/>
          <a:p>
            <a:r>
              <a:rPr lang="uk-UA" dirty="0" smtClean="0"/>
              <a:t>Аналіз </a:t>
            </a:r>
            <a:r>
              <a:rPr lang="uk-UA" dirty="0" smtClean="0"/>
              <a:t>методів регресійного тестування</a:t>
            </a:r>
          </a:p>
          <a:p>
            <a:r>
              <a:rPr lang="uk-UA" dirty="0" smtClean="0"/>
              <a:t>Аналіз систем управління версіями</a:t>
            </a:r>
          </a:p>
          <a:p>
            <a:r>
              <a:rPr lang="uk-UA" dirty="0" smtClean="0"/>
              <a:t>Розробка методу </a:t>
            </a:r>
            <a:r>
              <a:rPr lang="uk-UA" dirty="0"/>
              <a:t>регресійного </a:t>
            </a:r>
            <a:r>
              <a:rPr lang="uk-UA" dirty="0" smtClean="0"/>
              <a:t>тестування на основі систем управління версіями</a:t>
            </a:r>
          </a:p>
          <a:p>
            <a:r>
              <a:rPr lang="uk-UA" dirty="0" smtClean="0"/>
              <a:t>Розробка програмного продукту для планування регресійного тестування </a:t>
            </a:r>
            <a:r>
              <a:rPr lang="uk-UA" dirty="0"/>
              <a:t>на основі систем управління версіями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720080"/>
          </a:xfrm>
        </p:spPr>
        <p:txBody>
          <a:bodyPr/>
          <a:lstStyle/>
          <a:p>
            <a:pPr algn="ctr"/>
            <a:r>
              <a:rPr lang="uk-UA" sz="3200" dirty="0" smtClean="0"/>
              <a:t>Постановка задачі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424936" cy="51309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uk-UA" dirty="0" smtClean="0"/>
          </a:p>
          <a:p>
            <a:pPr marL="45720" indent="0">
              <a:buNone/>
            </a:pPr>
            <a:r>
              <a:rPr lang="uk-UA" sz="2800" dirty="0" smtClean="0"/>
              <a:t>Планування регресійного тестування ставить такі задачі:</a:t>
            </a:r>
          </a:p>
          <a:p>
            <a:pPr marL="45720" indent="0">
              <a:buNone/>
            </a:pPr>
            <a:r>
              <a:rPr lang="uk-UA" sz="2800" dirty="0" smtClean="0"/>
              <a:t>- мінімізація кількості виконуваних тестів</a:t>
            </a:r>
            <a:br>
              <a:rPr lang="uk-UA" sz="2800" dirty="0" smtClean="0"/>
            </a:br>
            <a:r>
              <a:rPr lang="uk-UA" sz="2800" dirty="0" smtClean="0"/>
              <a:t>- вибирати тести, що мають максимальну можливість виявити несправність</a:t>
            </a:r>
            <a:br>
              <a:rPr lang="uk-UA" sz="2800" dirty="0" smtClean="0"/>
            </a:br>
            <a:r>
              <a:rPr lang="uk-UA" sz="2800" dirty="0" smtClean="0"/>
              <a:t>- мінімізувати час самого планування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720080"/>
          </a:xfrm>
        </p:spPr>
        <p:txBody>
          <a:bodyPr/>
          <a:lstStyle/>
          <a:p>
            <a:pPr algn="ctr"/>
            <a:r>
              <a:rPr lang="uk-UA" sz="3200" dirty="0" smtClean="0"/>
              <a:t>Постановка задачі</a:t>
            </a:r>
            <a:endParaRPr lang="uk-U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196752"/>
                <a:ext cx="8424936" cy="5130904"/>
              </a:xfrm>
            </p:spPr>
            <p:txBody>
              <a:bodyPr>
                <a:normAutofit fontScale="92500"/>
              </a:bodyPr>
              <a:lstStyle/>
              <a:p>
                <a:pPr marL="45720" indent="0">
                  <a:buNone/>
                </a:pPr>
                <a:r>
                  <a:rPr lang="uk-UA" b="1" i="1" dirty="0" smtClean="0"/>
                  <a:t>Дано:</a:t>
                </a:r>
              </a:p>
              <a:p>
                <a:pPr marL="45720" indent="0">
                  <a:buNone/>
                </a:pPr>
                <a:r>
                  <a:rPr lang="uk-UA" b="1" i="1" dirty="0" smtClean="0"/>
                  <a:t>P </a:t>
                </a:r>
                <a:r>
                  <a:rPr lang="uk-UA" dirty="0"/>
                  <a:t>– певна версія програмного забезпечення</a:t>
                </a:r>
                <a:endParaRPr lang="ru-RU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𝑻</m:t>
                    </m:r>
                    <m:r>
                      <a:rPr lang="uk-UA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uk-UA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dirty="0"/>
                  <a:t> – множина з </a:t>
                </a:r>
                <a:r>
                  <a:rPr lang="uk-UA" b="1" i="1" dirty="0"/>
                  <a:t>N</a:t>
                </a:r>
                <a:r>
                  <a:rPr lang="uk-UA" dirty="0"/>
                  <a:t> тестів, що використовується при первинному тестуванні програми </a:t>
                </a:r>
                <a:r>
                  <a:rPr lang="uk-UA" b="1" i="1" dirty="0"/>
                  <a:t>P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b="1" i="1" dirty="0"/>
                  <a:t>P' </a:t>
                </a:r>
                <a:r>
                  <a:rPr lang="uk-UA" dirty="0"/>
                  <a:t>– нова версія програми </a:t>
                </a:r>
                <a:r>
                  <a:rPr lang="uk-UA" b="1" i="1" dirty="0" smtClean="0"/>
                  <a:t>P</a:t>
                </a:r>
              </a:p>
              <a:p>
                <a:pPr marL="45720" indent="0">
                  <a:buNone/>
                </a:pPr>
                <a:r>
                  <a:rPr lang="uk-UA" b="1" i="1" dirty="0" smtClean="0"/>
                  <a:t>Знайти:</a:t>
                </a:r>
                <a:endParaRPr lang="ru-RU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uk-UA" b="1" i="1">
                        <a:latin typeface="Cambria Math"/>
                      </a:rPr>
                      <m:t>⊃</m:t>
                    </m:r>
                    <m:r>
                      <a:rPr lang="uk-UA" b="1" i="1">
                        <a:latin typeface="Cambria Math"/>
                      </a:rPr>
                      <m:t>𝑻</m:t>
                    </m:r>
                    <m:r>
                      <a:rPr lang="uk-UA" b="1" i="1">
                        <a:latin typeface="Cambria Math"/>
                      </a:rPr>
                      <m:t>′</m:t>
                    </m:r>
                  </m:oMath>
                </a14:m>
                <a:r>
                  <a:rPr lang="uk-UA" b="1" dirty="0"/>
                  <a:t> </a:t>
                </a:r>
                <a:r>
                  <a:rPr lang="uk-UA" dirty="0"/>
                  <a:t>–</a:t>
                </a:r>
                <a:r>
                  <a:rPr lang="uk-UA" b="1" dirty="0"/>
                  <a:t> </a:t>
                </a:r>
                <a:r>
                  <a:rPr lang="uk-UA" dirty="0"/>
                  <a:t>шукана множина тестів що є ціллю метода вибору тестів. </a:t>
                </a:r>
                <a:r>
                  <a:rPr lang="uk-UA" dirty="0" smtClean="0"/>
                  <a:t>Множина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</a:t>
                </a:r>
                <a:r>
                  <a:rPr lang="uk-UA" dirty="0" smtClean="0"/>
                  <a:t>повинна </a:t>
                </a:r>
                <a:r>
                  <a:rPr lang="uk-UA" dirty="0"/>
                  <a:t>включати всі тести з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𝑻</m:t>
                    </m:r>
                  </m:oMath>
                </a14:m>
                <a:r>
                  <a:rPr lang="uk-UA" dirty="0"/>
                  <a:t>, що активують змінений код, і не включати ніяких інших тестів, тобто тест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𝒕</m:t>
                    </m:r>
                    <m:r>
                      <a:rPr lang="uk-UA" b="1" i="1">
                        <a:latin typeface="Cambria Math"/>
                      </a:rPr>
                      <m:t>∈</m:t>
                    </m:r>
                    <m:r>
                      <a:rPr lang="uk-UA" b="1" i="1">
                        <a:latin typeface="Cambria Math"/>
                      </a:rPr>
                      <m:t>𝑻</m:t>
                    </m:r>
                  </m:oMath>
                </a14:m>
                <a:r>
                  <a:rPr lang="uk-UA" dirty="0"/>
                  <a:t> входить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uk-UA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тоді і тільки тоді, коли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𝒕</m:t>
                    </m:r>
                  </m:oMath>
                </a14:m>
                <a:r>
                  <a:rPr lang="uk-UA" dirty="0"/>
                  <a:t> задіє код </a:t>
                </a:r>
                <a:r>
                  <a:rPr lang="uk-UA" b="1" i="1" dirty="0"/>
                  <a:t>P</a:t>
                </a:r>
                <a:r>
                  <a:rPr lang="uk-UA" dirty="0"/>
                  <a:t> в точці, де в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𝑷</m:t>
                    </m:r>
                    <m:r>
                      <a:rPr lang="uk-UA" b="1" i="1">
                        <a:latin typeface="Cambria Math"/>
                      </a:rPr>
                      <m:t>′</m:t>
                    </m:r>
                  </m:oMath>
                </a14:m>
                <a:r>
                  <a:rPr lang="uk-UA" dirty="0"/>
                  <a:t> код був видалений або змінений, або де був доданий новий </a:t>
                </a:r>
                <a:r>
                  <a:rPr lang="uk-UA" dirty="0" smtClean="0"/>
                  <a:t>код,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 smtClean="0"/>
                  <a:t>де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𝑻</m:t>
                    </m:r>
                    <m:r>
                      <a:rPr lang="uk-UA" b="1" i="1">
                        <a:latin typeface="Cambria Math"/>
                      </a:rPr>
                      <m:t>′⊂</m:t>
                    </m:r>
                    <m:r>
                      <a:rPr lang="uk-UA" b="1" i="1">
                        <a:latin typeface="Cambria Math"/>
                      </a:rPr>
                      <m:t>𝑻</m:t>
                    </m:r>
                  </m:oMath>
                </a14:m>
                <a:r>
                  <a:rPr lang="uk-UA" dirty="0"/>
                  <a:t> – </a:t>
                </a:r>
                <a:r>
                  <a:rPr lang="uk-UA" dirty="0" smtClean="0"/>
                  <a:t>невідома, </a:t>
                </a:r>
                <a:r>
                  <a:rPr lang="uk-UA" dirty="0"/>
                  <a:t>ідеальна підмножина регресійних тестів для тестування нової версії програми </a:t>
                </a:r>
                <a:r>
                  <a:rPr lang="uk-UA" b="1" i="1" dirty="0"/>
                  <a:t>P'</a:t>
                </a:r>
                <a:r>
                  <a:rPr lang="uk-UA" dirty="0"/>
                  <a:t>, тобто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uk-UA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uk-UA" b="1" i="1">
                            <a:latin typeface="Cambria Math"/>
                          </a:rPr>
                          <m:t>𝒕</m:t>
                        </m:r>
                        <m:r>
                          <a:rPr lang="uk-UA" b="1" i="1">
                            <a:latin typeface="Cambria Math"/>
                          </a:rPr>
                          <m:t>∈</m:t>
                        </m:r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  <m:r>
                          <a:rPr lang="uk-UA" b="1" i="1">
                            <a:latin typeface="Cambria Math"/>
                          </a:rPr>
                          <m:t>| </m:t>
                        </m:r>
                        <m:r>
                          <a:rPr lang="uk-UA" b="1" i="1">
                            <a:latin typeface="Cambria Math"/>
                          </a:rPr>
                          <m:t>𝑷</m:t>
                        </m:r>
                        <m:r>
                          <a:rPr lang="uk-UA" b="1" i="1">
                            <a:latin typeface="Cambria Math"/>
                          </a:rPr>
                          <m:t>′(</m:t>
                        </m:r>
                        <m:r>
                          <a:rPr lang="uk-UA" b="1" i="1">
                            <a:latin typeface="Cambria Math"/>
                          </a:rPr>
                          <m:t>𝒕</m:t>
                        </m:r>
                        <m:r>
                          <a:rPr lang="uk-UA" b="1" i="1">
                            <a:latin typeface="Cambria Math"/>
                          </a:rPr>
                          <m:t>)≠</m:t>
                        </m:r>
                        <m:r>
                          <a:rPr lang="uk-UA" b="1" i="1">
                            <a:latin typeface="Cambria Math"/>
                          </a:rPr>
                          <m:t>𝑷</m:t>
                        </m:r>
                        <m:r>
                          <a:rPr lang="uk-UA" b="1" i="1">
                            <a:latin typeface="Cambria Math"/>
                          </a:rPr>
                          <m:t>(</m:t>
                        </m:r>
                        <m:r>
                          <a:rPr lang="uk-UA" b="1" i="1">
                            <a:latin typeface="Cambria Math"/>
                          </a:rPr>
                          <m:t>𝒕</m:t>
                        </m:r>
                        <m:r>
                          <a:rPr lang="uk-UA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ru-RU" dirty="0"/>
              </a:p>
              <a:p>
                <a:pPr marL="4572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196752"/>
                <a:ext cx="8424936" cy="5130904"/>
              </a:xfrm>
              <a:blipFill rotWithShape="1">
                <a:blip r:embed="rId2"/>
                <a:stretch>
                  <a:fillRect l="-217" t="-713" r="-1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01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720080"/>
          </a:xfrm>
        </p:spPr>
        <p:txBody>
          <a:bodyPr/>
          <a:lstStyle/>
          <a:p>
            <a:pPr algn="ctr"/>
            <a:r>
              <a:rPr lang="uk-UA" sz="2400" dirty="0" smtClean="0"/>
              <a:t>Класифікація методів регресійного тестування</a:t>
            </a:r>
            <a:endParaRPr lang="uk-U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052736"/>
                <a:ext cx="8424936" cy="527492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uk-UA" b="1" dirty="0" smtClean="0"/>
                  <a:t>1)Випадкові методи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 smtClean="0"/>
                  <a:t>Тести вибираються випадковим </a:t>
                </a:r>
                <a:r>
                  <a:rPr lang="uk-UA" dirty="0"/>
                  <a:t>чином або на </a:t>
                </a:r>
                <a:r>
                  <a:rPr lang="uk-UA" dirty="0" smtClean="0"/>
                  <a:t>основі "здогадок</a:t>
                </a:r>
                <a:r>
                  <a:rPr lang="uk-UA" dirty="0"/>
                  <a:t>", тобто можливого співвіднесення тестів з функціональними можливостями на підставі попередніх знань або досвіду.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b="1" dirty="0"/>
                  <a:t>2)Безпечні методи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Метод вибіркового регресійного тестування називається безпечним, якщо </a:t>
                </a:r>
                <a:r>
                  <a:rPr lang="uk-UA" dirty="0" smtClean="0"/>
                  <a:t>він </a:t>
                </a:r>
                <a:r>
                  <a:rPr lang="uk-UA" dirty="0"/>
                  <a:t>не виключає тестів, які виявили б помилки у зміненій </a:t>
                </a:r>
                <a:r>
                  <a:rPr lang="uk-UA" dirty="0" smtClean="0"/>
                  <a:t>програмі.</a:t>
                </a:r>
              </a:p>
              <a:p>
                <a:pPr marL="45720" indent="0">
                  <a:buNone/>
                </a:pPr>
                <a:r>
                  <a:rPr lang="uk-UA" b="1" dirty="0" smtClean="0"/>
                  <a:t>3)Методи </a:t>
                </a:r>
                <a:r>
                  <a:rPr lang="uk-UA" b="1" dirty="0"/>
                  <a:t>мінімізації 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Процедура мінімізації набору тестів ставить за мету відбір мінімальної (в термінах кількості тестів) підмножини T, необхідної для покриття кожного елемента програми, що зазнав змін. </a:t>
                </a:r>
                <a:r>
                  <a:rPr lang="uk-UA" dirty="0" smtClean="0"/>
                  <a:t>Мінімізація </a:t>
                </a:r>
                <a:r>
                  <a:rPr lang="uk-UA" dirty="0"/>
                  <a:t>набору тестів вимагає </a:t>
                </a:r>
                <a:r>
                  <a:rPr lang="uk-UA" dirty="0" smtClean="0"/>
                  <a:t>великих витрат </a:t>
                </a:r>
                <a:r>
                  <a:rPr lang="uk-UA" dirty="0"/>
                  <a:t>на аналіз. </a:t>
                </a:r>
                <a:endParaRPr lang="uk-UA" dirty="0" smtClean="0"/>
              </a:p>
              <a:p>
                <a:pPr marL="45720" indent="0">
                  <a:buNone/>
                </a:pPr>
                <a:r>
                  <a:rPr lang="uk-UA" b="1" dirty="0" smtClean="0"/>
                  <a:t>4)Методи</a:t>
                </a:r>
                <a:r>
                  <a:rPr lang="uk-UA" b="1" dirty="0"/>
                  <a:t>, засновані на покритті коду 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 smtClean="0"/>
                  <a:t>Вибираються тільки ті тести з </a:t>
                </a:r>
                <a:r>
                  <a:rPr lang="uk-UA" dirty="0"/>
                  <a:t>T</a:t>
                </a:r>
                <a:r>
                  <a:rPr lang="uk-UA" dirty="0" smtClean="0"/>
                  <a:t> </a:t>
                </a:r>
                <a:r>
                  <a:rPr lang="uk-UA" dirty="0"/>
                  <a:t>що активують змінений </a:t>
                </a:r>
                <a:r>
                  <a:rPr lang="uk-UA" dirty="0" smtClean="0"/>
                  <a:t>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 smtClean="0"/>
                  <a:t> код.</a:t>
                </a:r>
                <a:endParaRPr lang="ru-RU" dirty="0"/>
              </a:p>
              <a:p>
                <a:pPr marL="45720" indent="45720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052736"/>
                <a:ext cx="8424936" cy="5274920"/>
              </a:xfrm>
              <a:blipFill rotWithShape="1">
                <a:blip r:embed="rId2"/>
                <a:stretch>
                  <a:fillRect l="-217" t="-1272" r="-1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424936" cy="4698856"/>
          </a:xfrm>
        </p:spPr>
        <p:txBody>
          <a:bodyPr>
            <a:normAutofit/>
          </a:bodyPr>
          <a:lstStyle/>
          <a:p>
            <a:pPr marL="45720" indent="457200">
              <a:buNone/>
            </a:pPr>
            <a:r>
              <a:rPr lang="uk-UA" sz="2000" dirty="0"/>
              <a:t>У галузі розробки програмного забезпечення, контроль версій є єдиною можливістю відстежувати і забезпечувати контроль за змінами у вихідному коді. </a:t>
            </a:r>
            <a:r>
              <a:rPr lang="uk-UA" sz="2000" dirty="0" smtClean="0"/>
              <a:t>Команди </a:t>
            </a:r>
            <a:r>
              <a:rPr lang="uk-UA" sz="2000" dirty="0"/>
              <a:t>розробників одночасно проектують, розробляють та впроваджують </a:t>
            </a:r>
            <a:r>
              <a:rPr lang="uk-UA" sz="2000" dirty="0" smtClean="0"/>
              <a:t>декілька </a:t>
            </a:r>
            <a:r>
              <a:rPr lang="uk-UA" sz="2000" dirty="0"/>
              <a:t>версій одного і того ж програмного забезпечення, які будуть розгорнуті в різних місцях, і одночасно працюють над </a:t>
            </a:r>
            <a:r>
              <a:rPr lang="uk-UA" sz="2000" dirty="0" smtClean="0"/>
              <a:t>виправленнями(</a:t>
            </a:r>
            <a:r>
              <a:rPr lang="uk-UA" sz="2000" dirty="0" err="1" smtClean="0"/>
              <a:t>patches</a:t>
            </a:r>
            <a:r>
              <a:rPr lang="uk-UA" sz="2000" dirty="0" smtClean="0"/>
              <a:t>). </a:t>
            </a:r>
            <a:r>
              <a:rPr lang="uk-UA" sz="2000" dirty="0"/>
              <a:t>Певні помилки або функції  програмного забезпечення часто присутні тільки в деяких </a:t>
            </a:r>
            <a:r>
              <a:rPr lang="uk-UA" sz="2000" dirty="0" smtClean="0"/>
              <a:t>версіях. </a:t>
            </a:r>
            <a:r>
              <a:rPr lang="uk-UA" sz="2000" dirty="0"/>
              <a:t>Таким чином, з метою пошуку та виправлення помилок, життєво важливо мати можливість контролювати </a:t>
            </a:r>
            <a:r>
              <a:rPr lang="uk-UA" sz="2000" dirty="0" smtClean="0"/>
              <a:t>процес регресійного тестування і </a:t>
            </a:r>
            <a:r>
              <a:rPr lang="uk-UA" sz="2000" dirty="0"/>
              <a:t>запускати різні </a:t>
            </a:r>
            <a:r>
              <a:rPr lang="uk-UA" sz="2000" dirty="0" smtClean="0"/>
              <a:t>набори тестів на різних версіях.</a:t>
            </a:r>
          </a:p>
          <a:p>
            <a:pPr marL="45720" indent="457200">
              <a:buNone/>
            </a:pPr>
            <a:r>
              <a:rPr lang="uk-UA" sz="2000" dirty="0"/>
              <a:t>Системи контролю версій </a:t>
            </a:r>
            <a:r>
              <a:rPr lang="uk-UA" sz="2000" dirty="0" smtClean="0"/>
              <a:t>дозволяють </a:t>
            </a:r>
            <a:r>
              <a:rPr lang="uk-UA" sz="2000" dirty="0"/>
              <a:t>отримати детальну інформацію в яких саме </a:t>
            </a:r>
            <a:r>
              <a:rPr lang="uk-UA" sz="2000" dirty="0" smtClean="0"/>
              <a:t>файлах(або модулях </a:t>
            </a:r>
            <a:r>
              <a:rPr lang="uk-UA" sz="2000" dirty="0"/>
              <a:t>програмного забезпечення) відбулися зміни в порівнянні з попередньою версією.</a:t>
            </a:r>
            <a:endParaRPr lang="ru-RU" sz="2000" dirty="0"/>
          </a:p>
          <a:p>
            <a:pPr marL="45720" indent="45720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9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Формалізація залежностей у програмному забезпеченні</a:t>
            </a:r>
            <a:endParaRPr lang="uk-U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</p:spPr>
            <p:txBody>
              <a:bodyPr>
                <a:normAutofit fontScale="55000" lnSpcReduction="20000"/>
              </a:bodyPr>
              <a:lstStyle/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uk-UA" sz="2800" b="1" i="1">
                        <a:latin typeface="Cambria Math"/>
                      </a:rPr>
                      <m:t>𝑷</m:t>
                    </m:r>
                    <m:r>
                      <a:rPr lang="uk-UA" sz="2800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800" b="1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uk-UA" sz="2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uk-UA" sz="2800" b="1" i="1">
                            <a:latin typeface="Cambria Math"/>
                          </a:rPr>
                          <m:t>|</m:t>
                        </m:r>
                        <m:r>
                          <a:rPr lang="uk-UA" sz="2800" b="1" i="1">
                            <a:latin typeface="Cambria Math"/>
                          </a:rPr>
                          <m:t>𝒊</m:t>
                        </m:r>
                        <m:r>
                          <a:rPr lang="uk-UA" sz="2800" b="1" i="1">
                            <a:latin typeface="Cambria Math"/>
                          </a:rPr>
                          <m:t>=</m:t>
                        </m:r>
                        <m:r>
                          <a:rPr lang="uk-UA" sz="2800" b="1" i="1">
                            <a:latin typeface="Cambria Math"/>
                          </a:rPr>
                          <m:t>𝟏</m:t>
                        </m:r>
                        <m:r>
                          <a:rPr lang="uk-UA" sz="2800" b="1" i="1">
                            <a:latin typeface="Cambria Math"/>
                          </a:rPr>
                          <m:t>..</m:t>
                        </m:r>
                        <m:r>
                          <a:rPr lang="uk-UA" sz="2800" b="1" i="1"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uk-UA" sz="2800" b="1" dirty="0"/>
                  <a:t> </a:t>
                </a:r>
                <a:r>
                  <a:rPr lang="uk-UA" sz="2800" dirty="0"/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ru-RU" sz="2800" dirty="0"/>
                  <a:t>– </a:t>
                </a:r>
                <a:r>
                  <a:rPr lang="uk-UA" sz="2800" dirty="0"/>
                  <a:t>модуль (функціонально закінчений фрагмент) програми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800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sub>
                        </m:sSub>
                        <m:r>
                          <a:rPr lang="ru-RU" sz="2800" b="1" i="1">
                            <a:latin typeface="Cambria Math"/>
                          </a:rPr>
                          <m:t>|</m:t>
                        </m:r>
                        <m:r>
                          <a:rPr lang="en-US" sz="2800" b="1" i="1">
                            <a:latin typeface="Cambria Math"/>
                          </a:rPr>
                          <m:t>𝒍</m:t>
                        </m:r>
                        <m:r>
                          <a:rPr lang="ru-RU" sz="2800" b="1" i="1">
                            <a:latin typeface="Cambria Math"/>
                          </a:rPr>
                          <m:t>=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  <m:r>
                          <a:rPr lang="ru-RU" sz="2800" b="1" i="1">
                            <a:latin typeface="Cambria Math"/>
                          </a:rPr>
                          <m:t>..</m:t>
                        </m:r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ru-RU" sz="2800" dirty="0"/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800" b="1" dirty="0"/>
                  <a:t> – </a:t>
                </a:r>
                <a:r>
                  <a:rPr lang="ru-RU" sz="2800" dirty="0"/>
                  <a:t>файл </a:t>
                </a:r>
                <a:r>
                  <a:rPr lang="uk-UA" sz="2800" dirty="0"/>
                  <a:t>вихідного коду що входить до складу модулю. 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𝑹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uk-UA" sz="2800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sub>
                        </m:sSub>
                        <m:r>
                          <a:rPr lang="uk-UA" sz="2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800" i="1" dirty="0"/>
                  <a:t> </a:t>
                </a:r>
                <a:r>
                  <a:rPr lang="uk-UA" sz="2800" dirty="0"/>
                  <a:t>– зв'язок між файлами вихідного коду, виражається цілим числом від 0 до 10: 0 – зв’язку між файлами не існує(за замовчуванням); 5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 використовує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; 10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 повністю залежить від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. Ступінь залежності визначається </a:t>
                </a:r>
                <a:r>
                  <a:rPr lang="uk-UA" sz="2800" dirty="0" smtClean="0"/>
                  <a:t>ОПР </a:t>
                </a:r>
                <a:r>
                  <a:rPr lang="uk-UA" sz="2800" dirty="0"/>
                  <a:t>(експерт у програмному забезпеченні) 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sz="2800" dirty="0"/>
                  <a:t>Тоді маємо </a:t>
                </a:r>
                <a:r>
                  <a:rPr lang="ru-RU" sz="2800" dirty="0"/>
                  <a:t>формулу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8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uk-UA" sz="28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uk-UA" sz="2800" b="1" dirty="0"/>
                  <a:t> – </a:t>
                </a:r>
                <a:r>
                  <a:rPr lang="uk-UA" sz="2800" dirty="0"/>
                  <a:t>зв’язку між двома модулями: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8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uk-UA" sz="28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uk-UA" sz="2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2800" b="1" i="1">
                              <a:latin typeface="Cambria Math"/>
                            </a:rPr>
                            <m:t>𝒍</m:t>
                          </m:r>
                          <m:r>
                            <a:rPr lang="uk-UA" sz="2800" b="1" i="1">
                              <a:latin typeface="Cambria Math"/>
                            </a:rPr>
                            <m:t>=</m:t>
                          </m:r>
                          <m:r>
                            <a:rPr lang="uk-UA" sz="28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ru-RU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8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uk-UA" sz="2800" b="1" i="1"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28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uk-UA" sz="28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8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uk-UA" sz="2800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ru-RU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800" b="1" i="1">
                                      <a:latin typeface="Cambria Math"/>
                                    </a:rPr>
                                    <m:t>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2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8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2800" b="1" i="1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uk-UA" sz="2800" b="1" i="1"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  <m:r>
                                        <a:rPr lang="uk-UA" sz="2800" b="1" i="1">
                                          <a:latin typeface="Cambria Math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uk-UA" sz="2800" b="1" i="1"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sz="2800" dirty="0"/>
                  <a:t>Тепер можемо ввести когнітивну карту залежностей у програмному забезпеченні: 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2800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uk-UA" sz="28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uk-UA" sz="2800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28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𝒌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uk-UA" sz="2800" dirty="0"/>
                  <a:t> – модель подання знань експерта у вигляді знакового орграфа, 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800" b="1" i="1"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uk-UA" sz="2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800" b="1" dirty="0"/>
                  <a:t> </a:t>
                </a:r>
                <a:r>
                  <a:rPr lang="uk-UA" sz="2800" dirty="0"/>
                  <a:t>– множина вершин,</a:t>
                </a:r>
                <a:r>
                  <a:rPr lang="uk-UA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uk-UA" sz="2800" dirty="0"/>
                  <a:t>– множина зважених </a:t>
                </a:r>
                <a:r>
                  <a:rPr lang="uk-UA" sz="2800" dirty="0" smtClean="0"/>
                  <a:t>ребер</a:t>
                </a:r>
                <a:endParaRPr lang="ru-RU" sz="2800" dirty="0"/>
              </a:p>
              <a:p>
                <a:pPr marL="45720" indent="457200">
                  <a:lnSpc>
                    <a:spcPct val="120000"/>
                  </a:lnSpc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  <a:blipFill rotWithShape="1">
                <a:blip r:embed="rId2"/>
                <a:stretch>
                  <a:fillRect t="-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1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Когнітивна карта </a:t>
            </a:r>
            <a:r>
              <a:rPr lang="uk-UA" sz="2800" dirty="0"/>
              <a:t>залежностей у програмному забезпеченні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uk-UA" dirty="0" smtClean="0"/>
              <a:t>Визначення зв'язків між файлами дає когнітивну карту ПЗ</a:t>
            </a:r>
            <a:endParaRPr lang="uk-UA" dirty="0"/>
          </a:p>
        </p:txBody>
      </p:sp>
      <p:pic>
        <p:nvPicPr>
          <p:cNvPr id="2050" name="Picture 2" descr="C:\Users\Артем\Desktop\img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040560" cy="23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Артем\Desktop\img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15" y="2996952"/>
            <a:ext cx="4505223" cy="2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3851920" y="2852936"/>
            <a:ext cx="1224136" cy="8068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78297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Другая 1">
      <a:dk1>
        <a:sysClr val="windowText" lastClr="000000"/>
      </a:dk1>
      <a:lt1>
        <a:sysClr val="window" lastClr="FFFFFF"/>
      </a:lt1>
      <a:dk2>
        <a:srgbClr val="212745"/>
      </a:dk2>
      <a:lt2>
        <a:srgbClr val="FFFFFF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1310</Words>
  <Application>Microsoft Office PowerPoint</Application>
  <PresentationFormat>Экран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Воздушный поток</vt:lpstr>
      <vt:lpstr>Дослідження методів регресійного тестування за допомогою систем управління версіями</vt:lpstr>
      <vt:lpstr>Актуальність теми</vt:lpstr>
      <vt:lpstr>Цілі даної роботи</vt:lpstr>
      <vt:lpstr>Постановка задачі</vt:lpstr>
      <vt:lpstr>Постановка задачі</vt:lpstr>
      <vt:lpstr>Класифікація методів регресійного тестування</vt:lpstr>
      <vt:lpstr>Використання систем контролю версій для планування регресійного тестування</vt:lpstr>
      <vt:lpstr>Формалізація залежностей у програмному забезпеченні</vt:lpstr>
      <vt:lpstr>Когнітивна карта залежностей у програмному забезпеченні</vt:lpstr>
      <vt:lpstr>Використання систем контролю версій для планування регресійного тестування</vt:lpstr>
      <vt:lpstr>Використання систем контролю версій для планування регресійного тестування</vt:lpstr>
      <vt:lpstr>Когнітивна карта нової версії програмного забезпечення</vt:lpstr>
      <vt:lpstr>Програмне забезпечення для планування регресійного тестування Regression Viewer</vt:lpstr>
      <vt:lpstr>Блок-схема алгоритму програмного забезпечення Regression Viewer</vt:lpstr>
      <vt:lpstr>Висновки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методів регресійного тестування за допомогою систем управління версіями</dc:title>
  <dc:creator>Артем</dc:creator>
  <cp:lastModifiedBy>Артем</cp:lastModifiedBy>
  <cp:revision>23</cp:revision>
  <dcterms:created xsi:type="dcterms:W3CDTF">2011-05-30T18:05:11Z</dcterms:created>
  <dcterms:modified xsi:type="dcterms:W3CDTF">2011-06-19T20:38:42Z</dcterms:modified>
</cp:coreProperties>
</file>