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Arial Black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87E665-0EE1-4255-983C-1AF1571C5293}">
  <a:tblStyle styleId="{A287E665-0EE1-4255-983C-1AF1571C5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 sz="2400">
                <a:solidFill>
                  <a:srgbClr val="3F3F3F"/>
                </a:solidFill>
              </a:rPr>
              <a:t>Add results from the prediction models.  This can cover several slides if you have a lot to report here.</a:t>
            </a:r>
            <a:endParaRPr sz="2400">
              <a:solidFill>
                <a:srgbClr val="3F3F3F"/>
              </a:solidFill>
            </a:endParaRPr>
          </a:p>
          <a:p>
            <a:pPr indent="-279400" lvl="0" marL="2794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 sz="2400">
                <a:solidFill>
                  <a:srgbClr val="3F3F3F"/>
                </a:solidFill>
              </a:rPr>
              <a:t>Not sure on the right format, but think about starting by reporting results of each model separately.  Results can include R-squared and mean error and mean absolute error.  In you talk, recap for the non-analytics audience what each of these variables tells us.  If you have it, you can also show feature importance tables or charts.</a:t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23299" l="0" r="0" t="55545"/>
          <a:stretch/>
        </p:blipFill>
        <p:spPr>
          <a:xfrm>
            <a:off x="0" y="5999748"/>
            <a:ext cx="12158879" cy="860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x="381000" y="136525"/>
            <a:ext cx="10972799" cy="91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  <a:defRPr b="1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81000" y="1405346"/>
            <a:ext cx="10972799" cy="44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b="36974" l="0" r="0" t="34921"/>
          <a:stretch/>
        </p:blipFill>
        <p:spPr>
          <a:xfrm>
            <a:off x="128335" y="6062235"/>
            <a:ext cx="2407667" cy="67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11341768" y="6245698"/>
            <a:ext cx="460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Calibri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685800" y="1463250"/>
            <a:ext cx="109728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 sz="4000"/>
              <a:t>Can </a:t>
            </a:r>
            <a:r>
              <a:rPr lang="en-US" sz="4000"/>
              <a:t>Self-Reported Health Help</a:t>
            </a:r>
            <a:endParaRPr sz="4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 sz="4000"/>
              <a:t>Predict Medical Costs? </a:t>
            </a:r>
            <a:endParaRPr sz="4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 sz="2400"/>
              <a:t>(And Ultimately Help Picwell?)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>
                <a:solidFill>
                  <a:srgbClr val="55BC22"/>
                </a:solidFill>
              </a:rPr>
              <a:t>Amy Danoff</a:t>
            </a:r>
            <a:endParaRPr>
              <a:solidFill>
                <a:srgbClr val="55BC22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June 8,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Self-Assessed Health at a Glance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1000" y="105422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Expenditures and Self-Assessed Health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Larger standard deviation, higher IQR as self-reported health declines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is generally what we would expect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“Excellent”, “Very Good”, and “Good” thresholds are more similar than other categories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50" y="2594830"/>
            <a:ext cx="4928849" cy="3157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274200" y="2668525"/>
            <a:ext cx="517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Relevant Statistics - Total Expenditures and Self-Assessed Health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600" y="3138933"/>
            <a:ext cx="6426800" cy="234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Proportions of Self-Assessed Health by Diagnosis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1000" y="1054225"/>
            <a:ext cx="3953100" cy="4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9 Diagnoses as subset of 15 most prevalent Diagnoses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400" y="959262"/>
            <a:ext cx="6377399" cy="471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Prediction Model Overviews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37175" y="1025275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Random Forest Model - Regression and Classification</a:t>
            </a:r>
            <a:endParaRPr b="1" i="1"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Two Model Variants:</a:t>
            </a:r>
            <a:endParaRPr>
              <a:solidFill>
                <a:srgbClr val="3F3F3F"/>
              </a:solidFill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>
                <a:solidFill>
                  <a:srgbClr val="3F3F3F"/>
                </a:solidFill>
              </a:rPr>
              <a:t>Base Model (Age (Categorical), Sex, Diagnosis)</a:t>
            </a:r>
            <a:endParaRPr>
              <a:solidFill>
                <a:srgbClr val="3F3F3F"/>
              </a:solidFill>
            </a:endParaRPr>
          </a:p>
          <a:p>
            <a:pPr indent="-114300" lvl="3" marL="160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>
                <a:solidFill>
                  <a:srgbClr val="3F3F3F"/>
                </a:solidFill>
              </a:rPr>
              <a:t>Diagnosis Categories as a stand-in for Picwell’s Rx Features</a:t>
            </a:r>
            <a:endParaRPr>
              <a:solidFill>
                <a:srgbClr val="3F3F3F"/>
              </a:solidFill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>
                <a:solidFill>
                  <a:srgbClr val="3F3F3F"/>
                </a:solidFill>
              </a:rPr>
              <a:t>Base Model + RH</a:t>
            </a:r>
            <a:endParaRPr>
              <a:solidFill>
                <a:srgbClr val="3F3F3F"/>
              </a:solidFill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Regression Model: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Continuous output - predicted total expenditures</a:t>
            </a:r>
            <a:endParaRPr>
              <a:solidFill>
                <a:srgbClr val="3F3F3F"/>
              </a:solidFill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Classification Model: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Binary output - “True” for those predicted to have expenditures in the top 10% of true total expenditures for full dataset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Random Forest Regression Model Parameters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37175" y="1025275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About the Model: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Sklearn.ensemble RandomForestRegressor</a:t>
            </a:r>
            <a:endParaRPr>
              <a:solidFill>
                <a:srgbClr val="3F3F3F"/>
              </a:solidFill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Model Parameters: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n_estimators = 20 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min_samples_leaf = 100 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max_features = 0.9 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training set = 80% of data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i="1" lang="en-US">
                <a:solidFill>
                  <a:srgbClr val="3F3F3F"/>
                </a:solidFill>
              </a:rPr>
              <a:t>Note </a:t>
            </a:r>
            <a:r>
              <a:rPr lang="en-US">
                <a:solidFill>
                  <a:srgbClr val="3F3F3F"/>
                </a:solidFill>
              </a:rPr>
              <a:t>- model tuning not subject to rigorous metrics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Regressor Overall Performance Indicators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1000" y="1405346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Char char="+"/>
            </a:pPr>
            <a:r>
              <a:rPr lang="en-US">
                <a:solidFill>
                  <a:srgbClr val="3F3F3F"/>
                </a:solidFill>
              </a:rPr>
              <a:t>Overall Performance Indicators on Full Test Set:</a:t>
            </a:r>
            <a:endParaRPr>
              <a:solidFill>
                <a:srgbClr val="3F3F3F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R-Squared (Coefficient of Determination) by Model Variant</a:t>
            </a:r>
            <a:endParaRPr>
              <a:solidFill>
                <a:srgbClr val="3F3F3F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Mean Absolute Error by Model Variant</a:t>
            </a:r>
            <a:endParaRPr>
              <a:solidFill>
                <a:srgbClr val="3F3F3F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b="1" lang="en-US" sz="2400">
                <a:solidFill>
                  <a:srgbClr val="3F3F3F"/>
                </a:solidFill>
              </a:rPr>
              <a:t>RH slightly improves overall model performance vis-a-vis R2 and MAE</a:t>
            </a:r>
            <a:endParaRPr b="1">
              <a:solidFill>
                <a:srgbClr val="3F3F3F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305" y="3686025"/>
            <a:ext cx="4345020" cy="145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>
            <a:off x="5774425" y="4924050"/>
            <a:ext cx="94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6803150" y="4677150"/>
            <a:ext cx="2098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5BC22"/>
                </a:solidFill>
                <a:latin typeface="Calibri"/>
                <a:ea typeface="Calibri"/>
                <a:cs typeface="Calibri"/>
                <a:sym typeface="Calibri"/>
              </a:rPr>
              <a:t>1% Decrease</a:t>
            </a:r>
            <a:endParaRPr b="1" sz="1800">
              <a:solidFill>
                <a:srgbClr val="55BC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5707375" y="4405900"/>
            <a:ext cx="946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6803150" y="4159000"/>
            <a:ext cx="2098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5BC22"/>
                </a:solidFill>
                <a:latin typeface="Calibri"/>
                <a:ea typeface="Calibri"/>
                <a:cs typeface="Calibri"/>
                <a:sym typeface="Calibri"/>
              </a:rPr>
              <a:t>9.8</a:t>
            </a:r>
            <a:r>
              <a:rPr b="1" lang="en-US" sz="1800">
                <a:solidFill>
                  <a:srgbClr val="55BC22"/>
                </a:solidFill>
                <a:latin typeface="Calibri"/>
                <a:ea typeface="Calibri"/>
                <a:cs typeface="Calibri"/>
                <a:sym typeface="Calibri"/>
              </a:rPr>
              <a:t>% Increase</a:t>
            </a:r>
            <a:endParaRPr b="1" sz="1800">
              <a:solidFill>
                <a:srgbClr val="55BC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Regressor Feature Importance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81000" y="96642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Char char="+"/>
            </a:pPr>
            <a:r>
              <a:rPr lang="en-US">
                <a:solidFill>
                  <a:srgbClr val="3F3F3F"/>
                </a:solidFill>
              </a:rPr>
              <a:t>Feature Importance by Model Variant</a:t>
            </a:r>
            <a:endParaRPr>
              <a:solidFill>
                <a:srgbClr val="3F3F3F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Feature Importance - Decrease in Variance</a:t>
            </a:r>
            <a:endParaRPr>
              <a:solidFill>
                <a:srgbClr val="3F3F3F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Outsized importance of Arthritis</a:t>
            </a:r>
            <a:endParaRPr>
              <a:solidFill>
                <a:srgbClr val="3F3F3F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RH as second most important feature in model variant with RH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50" y="3241277"/>
            <a:ext cx="11616298" cy="239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Absolute Error - Random Forest Regressor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81000" y="963346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Mean Absolute Error by Diagnosis Categories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MAE proportional to true mean spending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Adding RH to model decreases MAE in all but 1 diagnosis category (COPD)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25" y="2404425"/>
            <a:ext cx="4892300" cy="355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425" y="2482748"/>
            <a:ext cx="5571500" cy="34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 Error - Random Forest Regressor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81000" y="1405350"/>
            <a:ext cx="42687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Mean Error by Model Variant and Diagnosis Category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Both Model Variants Underpredict Expenditures in 6/9 Diagnosis Categories</a:t>
            </a:r>
            <a:endParaRPr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Adding RH Increases Mean Error for 6/9 Categories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00" y="1349213"/>
            <a:ext cx="7237498" cy="415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 Parameters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81000" y="105422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About the model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sklearn.ensemble RandomForestClassifier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Binary output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Trained on output that is “True” if the total expenditures fall within the real top 10% of expenditures for full dataset.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Model Parameters: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min_samples_leaf = 5</a:t>
            </a:r>
            <a:endParaRPr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n_estimators = 20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 Overall Performance Indicators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59900" y="1054225"/>
            <a:ext cx="10024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Mean Absolute Error stays the same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R2 stays essentially the same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Negative R2 value - Model does not decrease variance in errors for predicting the top 10% for either variant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May be because it is difficult to predict who will be in the top 10% of expenditures</a:t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439300"/>
            <a:ext cx="4686300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5925300" y="46908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6771950" y="4476525"/>
            <a:ext cx="178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5BC22"/>
                </a:solidFill>
              </a:rPr>
              <a:t>No change</a:t>
            </a:r>
            <a:endParaRPr b="1" sz="1800">
              <a:solidFill>
                <a:srgbClr val="55BC22"/>
              </a:solidFill>
            </a:endParaRPr>
          </a:p>
        </p:txBody>
      </p:sp>
      <p:cxnSp>
        <p:nvCxnSpPr>
          <p:cNvPr id="248" name="Shape 248"/>
          <p:cNvCxnSpPr>
            <a:stCxn id="245" idx="3"/>
          </p:cNvCxnSpPr>
          <p:nvPr/>
        </p:nvCxnSpPr>
        <p:spPr>
          <a:xfrm>
            <a:off x="5778250" y="4210825"/>
            <a:ext cx="896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6674350" y="4005100"/>
            <a:ext cx="2702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5BC22"/>
                </a:solidFill>
              </a:rPr>
              <a:t>Effectively no change</a:t>
            </a:r>
            <a:endParaRPr b="1" sz="1800">
              <a:solidFill>
                <a:srgbClr val="55BC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37175" y="901700"/>
            <a:ext cx="109728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3000"/>
              <a:buFont typeface="Arial"/>
              <a:buChar char="+"/>
            </a:pPr>
            <a:r>
              <a:rPr lang="en-US" sz="3000">
                <a:solidFill>
                  <a:srgbClr val="3F3F3F"/>
                </a:solidFill>
              </a:rPr>
              <a:t>Introduction</a:t>
            </a:r>
            <a:endParaRPr sz="3000">
              <a:solidFill>
                <a:srgbClr val="3F3F3F"/>
              </a:solidFill>
            </a:endParaRPr>
          </a:p>
          <a:p>
            <a:pPr indent="-3175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3000"/>
              <a:buFont typeface="Arial"/>
              <a:buChar char="+"/>
            </a:pPr>
            <a:r>
              <a:rPr lang="en-US" sz="3000">
                <a:solidFill>
                  <a:srgbClr val="3F3F3F"/>
                </a:solidFill>
              </a:rPr>
              <a:t>About the study design &amp; data set</a:t>
            </a:r>
            <a:endParaRPr sz="3000">
              <a:solidFill>
                <a:srgbClr val="3F3F3F"/>
              </a:solidFill>
            </a:endParaRPr>
          </a:p>
          <a:p>
            <a:pPr indent="-3175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3000"/>
              <a:buFont typeface="Arial"/>
              <a:buChar char="+"/>
            </a:pPr>
            <a:r>
              <a:rPr lang="en-US" sz="3000">
                <a:solidFill>
                  <a:srgbClr val="3F3F3F"/>
                </a:solidFill>
              </a:rPr>
              <a:t>Descriptive analysis</a:t>
            </a:r>
            <a:endParaRPr sz="3000">
              <a:solidFill>
                <a:srgbClr val="3F3F3F"/>
              </a:solidFill>
            </a:endParaRPr>
          </a:p>
          <a:p>
            <a:pPr indent="-3175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3000"/>
              <a:buFont typeface="Arial"/>
              <a:buChar char="+"/>
            </a:pPr>
            <a:r>
              <a:rPr lang="en-US" sz="3000">
                <a:solidFill>
                  <a:srgbClr val="3F3F3F"/>
                </a:solidFill>
              </a:rPr>
              <a:t>Model comparisons</a:t>
            </a:r>
            <a:endParaRPr sz="3000">
              <a:solidFill>
                <a:srgbClr val="3F3F3F"/>
              </a:solidFill>
            </a:endParaRPr>
          </a:p>
          <a:p>
            <a:pPr indent="-3175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3000"/>
              <a:buFont typeface="Arial"/>
              <a:buChar char="+"/>
            </a:pPr>
            <a:r>
              <a:rPr lang="en-US" sz="3000">
                <a:solidFill>
                  <a:srgbClr val="3F3F3F"/>
                </a:solidFill>
              </a:rPr>
              <a:t>Conclusion + Recommendations</a:t>
            </a:r>
            <a:endParaRPr sz="3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 Overall Performance Indicators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81000" y="930800"/>
            <a:ext cx="54345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Confusion matrix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Adding RH to model decreases “False Negatives” - people who are predicted not to be in the top 10% but actually are, at the cost of increasing </a:t>
            </a:r>
            <a:r>
              <a:rPr lang="en-US"/>
              <a:t>"False Positives” - people reported to be in the top 10% of expenditures who actually are not.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Ideally, we want “False Negatives” to be around 5%.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Base model - 9.2%</a:t>
            </a:r>
            <a:endParaRPr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Base + RH model - 9.0%</a:t>
            </a:r>
            <a:endParaRPr/>
          </a:p>
          <a:p>
            <a:pPr indent="0" lvl="0" marL="4572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548813" y="862200"/>
            <a:ext cx="337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6548825" y="3455900"/>
            <a:ext cx="337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 Model + RH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126250" l="9460" r="-9460" t="-126250"/>
          <a:stretch/>
        </p:blipFill>
        <p:spPr>
          <a:xfrm>
            <a:off x="6483100" y="3327463"/>
            <a:ext cx="44958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9648600" y="1437075"/>
            <a:ext cx="2119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5BC22"/>
                </a:solidFill>
              </a:rPr>
              <a:t>89.9% Accuracy</a:t>
            </a:r>
            <a:endParaRPr b="1" sz="1800">
              <a:solidFill>
                <a:srgbClr val="55BC22"/>
              </a:solidFill>
            </a:endParaRPr>
          </a:p>
        </p:txBody>
      </p:sp>
      <p:graphicFrame>
        <p:nvGraphicFramePr>
          <p:cNvPr id="261" name="Shape 261"/>
          <p:cNvGraphicFramePr/>
          <p:nvPr/>
        </p:nvGraphicFramePr>
        <p:xfrm>
          <a:off x="7141850" y="38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{A287E665-0EE1-4255-983C-1AF1571C5293}</a:tableStyleId>
              </a:tblPr>
              <a:tblGrid>
                <a:gridCol w="1154850"/>
                <a:gridCol w="1154850"/>
              </a:tblGrid>
              <a:tr h="1008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 Negative</a:t>
                      </a:r>
                      <a:endParaRPr b="1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6090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False Positive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08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False Negative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 Positive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x="7141850" y="116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{A287E665-0EE1-4255-983C-1AF1571C5293}</a:tableStyleId>
              </a:tblPr>
              <a:tblGrid>
                <a:gridCol w="1154850"/>
                <a:gridCol w="1154850"/>
              </a:tblGrid>
              <a:tr h="99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 Negative</a:t>
                      </a:r>
                      <a:endParaRPr b="1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6098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False Positive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99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False Negative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 Positive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9648600" y="4131750"/>
            <a:ext cx="2119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5BC22"/>
                </a:solidFill>
              </a:rPr>
              <a:t>90.1% Accuracy</a:t>
            </a:r>
            <a:endParaRPr b="1" sz="1800">
              <a:solidFill>
                <a:srgbClr val="55BC2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 Feature Importance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81000" y="105422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Outsized importance of Arthritis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Similar to Regressor Model feature importance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RH becomes most important feature when added to model</a:t>
            </a:r>
            <a:endParaRPr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RH as much more correlated with identifying high spenders</a:t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091744"/>
            <a:ext cx="10972801" cy="236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 Mean Absolute Error by Diagnosis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81000" y="1405350"/>
            <a:ext cx="42276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Slight Decrease in Mean Absolute Error within each Diagnosis category for model variant with RH added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MAE constant for full test set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800" y="1405350"/>
            <a:ext cx="5891061" cy="42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 Breakdown by Self-Reported Health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81000" y="1054223"/>
            <a:ext cx="100980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+"/>
            </a:pPr>
            <a:r>
              <a:rPr lang="en-US" sz="2000"/>
              <a:t>Breakdown of people who were predicted to have expenses that fall in the top 10% of total expenses for full dataset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US" sz="2000"/>
              <a:t>Model with added RH significantly overpredicts the proportion of people in Good/Fair/Poor health in top 10% of expenditures </a:t>
            </a:r>
            <a:endParaRPr sz="20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Or underpredicts for those who report Excellent or Very Good</a:t>
            </a:r>
            <a:endParaRPr sz="14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0" y="2788000"/>
            <a:ext cx="9211376" cy="3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Classification Model Breakdown by Self-Reported Health</a:t>
            </a:r>
            <a:endParaRPr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81000" y="1178525"/>
            <a:ext cx="50781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Adding RH to model makes proportion closer to the True proportion for every category except </a:t>
            </a:r>
            <a:r>
              <a:rPr lang="en-US">
                <a:solidFill>
                  <a:srgbClr val="000000"/>
                </a:solidFill>
              </a:rPr>
              <a:t>Hypertension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>
                <a:solidFill>
                  <a:srgbClr val="000000"/>
                </a:solidFill>
              </a:rPr>
              <a:t>Does not decrease much for COPD - COPD has a high proportion of people reporting “Poor” health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Overweighting Arthritis/ Hypertension/Hyperlipidemia</a:t>
            </a:r>
            <a:endParaRPr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Their mean costs indicate they are likely not overwhelmingly expensive, as compared to other diagnoses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325" y="762000"/>
            <a:ext cx="6170576" cy="36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2062" y="4381675"/>
            <a:ext cx="3744624" cy="22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b="0" lang="en-US">
                <a:solidFill>
                  <a:srgbClr val="000000"/>
                </a:solidFill>
              </a:rPr>
              <a:t>Model Comparison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09600" y="1130425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Adding RH to model variant slightly improved overall metrics for both Regression and Classification Models</a:t>
            </a:r>
            <a:endParaRPr>
              <a:solidFill>
                <a:srgbClr val="3F3F3F"/>
              </a:solidFill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000000"/>
                </a:solidFill>
              </a:rPr>
              <a:t>Regression Model analysis predicted that RH would, overall, help slightly in more accurately predicting continuous Expenses</a:t>
            </a:r>
            <a:endParaRPr>
              <a:solidFill>
                <a:srgbClr val="000000"/>
              </a:solidFill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000000"/>
                </a:solidFill>
              </a:rPr>
              <a:t>Classification Model analysis predicted that RH would, overall, help slightly in identifying who was in the top 10% of all expenditures</a:t>
            </a:r>
            <a:endParaRPr>
              <a:solidFill>
                <a:srgbClr val="000000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>
                <a:solidFill>
                  <a:srgbClr val="000000"/>
                </a:solidFill>
              </a:rPr>
              <a:t>May overweigh RH in making this decision</a:t>
            </a:r>
            <a:endParaRPr>
              <a:solidFill>
                <a:srgbClr val="000000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>
                <a:solidFill>
                  <a:srgbClr val="000000"/>
                </a:solidFill>
              </a:rPr>
              <a:t>Biased results for diagnosis categories with a large proportion of respondents who self-reported “Poor” health (COPD)</a:t>
            </a:r>
            <a:endParaRPr>
              <a:solidFill>
                <a:srgbClr val="000000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>
                <a:solidFill>
                  <a:srgbClr val="000000"/>
                </a:solidFill>
              </a:rPr>
              <a:t>Biased results for diagnosis categories with a larger population of respondents (COPD, Hypertension, Hyperlipidemia)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381000" y="212725"/>
            <a:ext cx="109728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Overall </a:t>
            </a:r>
            <a:r>
              <a:rPr lang="en-US"/>
              <a:t>Conclusion - </a:t>
            </a:r>
            <a:r>
              <a:rPr lang="en-US"/>
              <a:t>Self-Reported Health Appears to Improve Model Performance (With Reservations)</a:t>
            </a:r>
            <a:r>
              <a:rPr lang="en-US"/>
              <a:t> 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81000" y="1587650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>
              <a:spcBef>
                <a:spcPts val="5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Utility for Picwell: Should Picwell consider incorporating the responses for self-assessed health survey questions into its cost predictions?</a:t>
            </a:r>
            <a:endParaRPr>
              <a:solidFill>
                <a:srgbClr val="3F3F3F"/>
              </a:solidFill>
            </a:endParaRPr>
          </a:p>
          <a:p>
            <a:pPr indent="-101600" lvl="1" marL="5080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Indicated that RH has potential to improve models. Need further research into how to weight it.</a:t>
            </a:r>
            <a:endParaRPr>
              <a:solidFill>
                <a:srgbClr val="3F3F3F"/>
              </a:solidFill>
            </a:endParaRPr>
          </a:p>
          <a:p>
            <a:pPr indent="-279400" lvl="0" marL="279400" rtl="0">
              <a:spcBef>
                <a:spcPts val="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Recommendation - further Research on the topic could follow up on the limitations or observed weaknesses of this study</a:t>
            </a:r>
            <a:endParaRPr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Next Steps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81000" y="105422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Self-Predicted Health as Binary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Plot AUC-ROC to better evaluate predictive power of Classification model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Investigate Arthritis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Predict Model with Rx instead of Dx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Re-tune model parameters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What puts people who say they are in excellent health in the top 10% of expenditures?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External Validity of Study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2907750" y="741675"/>
            <a:ext cx="8885700" cy="45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Self-Assessed Health Rating By Diagnosis (Absolute)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81000" y="1405346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5400" lvl="0" marL="2794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000" y="1279225"/>
            <a:ext cx="5697424" cy="45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37175" y="1025275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Picwell’s base models predict out-of-pocket (OOP) costs in a health plan from a user’s age, sex and prescription drug use.</a:t>
            </a:r>
            <a:endParaRPr>
              <a:solidFill>
                <a:srgbClr val="3F3F3F"/>
              </a:solidFill>
            </a:endParaRPr>
          </a:p>
          <a:p>
            <a:pPr indent="-279400" lvl="0" marL="2794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During the Fall 2018 open enrollment period, Aon will include  survey questions that ask users to report their self-assessed health status, but Picwell’s predictions will not be using these survey questions.</a:t>
            </a:r>
            <a:endParaRPr>
              <a:solidFill>
                <a:srgbClr val="3F3F3F"/>
              </a:solidFill>
            </a:endParaRPr>
          </a:p>
          <a:p>
            <a:pPr indent="-279400" lvl="0" marL="2794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b="1" lang="en-US">
                <a:solidFill>
                  <a:srgbClr val="3F3F3F"/>
                </a:solidFill>
              </a:rPr>
              <a:t>Research question: </a:t>
            </a:r>
            <a:r>
              <a:rPr lang="en-US">
                <a:solidFill>
                  <a:srgbClr val="3F3F3F"/>
                </a:solidFill>
              </a:rPr>
              <a:t>Do self-assessed health survey questions improve health care cost prediction models?</a:t>
            </a:r>
            <a:endParaRPr>
              <a:solidFill>
                <a:srgbClr val="3F3F3F"/>
              </a:solidFill>
            </a:endParaRPr>
          </a:p>
          <a:p>
            <a:pPr indent="-127000" lvl="1" marL="5080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3F3F3F"/>
                </a:solidFill>
              </a:rPr>
              <a:t>Answer: </a:t>
            </a:r>
            <a:r>
              <a:rPr lang="en-US" sz="2400">
                <a:solidFill>
                  <a:srgbClr val="3F3F3F"/>
                </a:solidFill>
                <a:highlight>
                  <a:srgbClr val="FFFF00"/>
                </a:highlight>
              </a:rPr>
              <a:t>Yes, to an extent, but with limitations</a:t>
            </a:r>
            <a:endParaRPr sz="2400">
              <a:solidFill>
                <a:srgbClr val="3F3F3F"/>
              </a:solidFill>
            </a:endParaRPr>
          </a:p>
          <a:p>
            <a:pPr indent="-127000" lvl="1" marL="5080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</a:pPr>
            <a:r>
              <a:rPr lang="en-US" sz="2400">
                <a:solidFill>
                  <a:srgbClr val="3F3F3F"/>
                </a:solidFill>
              </a:rPr>
              <a:t>Utility for Picwell: Should Picwell consider incorporating the responses for self-assessed health survey questions into its cost predictions?</a:t>
            </a:r>
            <a:endParaRPr b="1"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Study Design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1000" y="1013875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Use data from the Medical Expenditure Panel Survey (MEPS) to estimate cost prediction models.</a:t>
            </a:r>
            <a:endParaRPr>
              <a:solidFill>
                <a:srgbClr val="3F3F3F"/>
              </a:solidFill>
            </a:endParaRPr>
          </a:p>
          <a:p>
            <a:pPr indent="-279400" lvl="0" marL="2794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Compare various model performance metrics for a base estimation model, based on Picwell’s current model, and for a model including self-reported health as a feature.</a:t>
            </a:r>
            <a:endParaRPr>
              <a:solidFill>
                <a:srgbClr val="3F3F3F"/>
              </a:solidFill>
            </a:endParaRPr>
          </a:p>
          <a:p>
            <a:pPr indent="-101600" lvl="1" marL="508000" rtl="0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Base Estimation model features: Age, Sex, Diagnosis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81000" y="212725"/>
            <a:ext cx="10972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 Black"/>
              <a:buNone/>
            </a:pPr>
            <a:r>
              <a:rPr lang="en-US"/>
              <a:t>What is the MEPS data?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37175" y="1025275"/>
            <a:ext cx="109728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MEPS Data Overview: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The Medical Expenditure Panel Survey (MEPS) is a large-scale panel survey of individuals, families, and health-care providers in the United States.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2 Major Components: Household and Insurance</a:t>
            </a:r>
            <a:endParaRPr>
              <a:solidFill>
                <a:srgbClr val="3F3F3F"/>
              </a:solidFill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Font typeface="Arial"/>
              <a:buChar char="+"/>
            </a:pPr>
            <a:r>
              <a:rPr lang="en-US">
                <a:solidFill>
                  <a:srgbClr val="3F3F3F"/>
                </a:solidFill>
              </a:rPr>
              <a:t>Household Component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Self-Reported survey responses from US families on demographics, health status, insurance status, expenditures, etc.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Intended to be a nationally representative subsample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Survey is answered by one respondent per household for each member of the household</a:t>
            </a:r>
            <a:endParaRPr>
              <a:solidFill>
                <a:srgbClr val="3F3F3F"/>
              </a:solidFill>
            </a:endParaRPr>
          </a:p>
          <a:p>
            <a:pPr indent="-101600" lvl="1" marL="508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▪"/>
            </a:pPr>
            <a:r>
              <a:rPr lang="en-US">
                <a:solidFill>
                  <a:srgbClr val="3F3F3F"/>
                </a:solidFill>
              </a:rPr>
              <a:t>Broken down on a biennial basis; survey questions asked in 5 rounds over 2 years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MEPS Summary Stats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1000" y="105422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>
              <a:spcBef>
                <a:spcPts val="1000"/>
              </a:spcBef>
              <a:spcAft>
                <a:spcPts val="0"/>
              </a:spcAft>
              <a:buClr>
                <a:srgbClr val="55BC22"/>
              </a:buClr>
              <a:buSzPts val="2400"/>
              <a:buChar char="+"/>
            </a:pPr>
            <a:r>
              <a:rPr lang="en-US">
                <a:solidFill>
                  <a:srgbClr val="3F3F3F"/>
                </a:solidFill>
              </a:rPr>
              <a:t>2015 MEPS Household Component Data At A Glance</a:t>
            </a:r>
            <a:r>
              <a:rPr lang="en-US">
                <a:solidFill>
                  <a:srgbClr val="3F3F3F"/>
                </a:solidFill>
              </a:rPr>
              <a:t>: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754350" y="1803125"/>
            <a:ext cx="26235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35,427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Respondents (Total)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34,196</a:t>
            </a:r>
            <a:endParaRPr b="1" sz="480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Respondents (Used)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(Dropped: Those who did not report self-assessed health)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25" y="1803125"/>
            <a:ext cx="3024826" cy="27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828" y="1803125"/>
            <a:ext cx="4716846" cy="27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624338" y="4669425"/>
            <a:ext cx="17964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.97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Avg. Diagnoses Per Respondent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919250" y="4669425"/>
            <a:ext cx="18963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9900"/>
                </a:solidFill>
              </a:rPr>
              <a:t>9</a:t>
            </a:r>
            <a:endParaRPr b="1" sz="4800">
              <a:solidFill>
                <a:srgbClr val="FF99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Diagnoses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7955250" y="4742925"/>
            <a:ext cx="2766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6"/>
                </a:solidFill>
              </a:rPr>
              <a:t>2.19</a:t>
            </a:r>
            <a:endParaRPr b="1" sz="4000">
              <a:solidFill>
                <a:schemeClr val="accent6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Avg. Self-Assessed Health on a 1-5 Scale (1=Excellent, 5=Poor)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Spending and MEPS Data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1000" y="1212000"/>
            <a:ext cx="57090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Spending Manipulation: 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Truncated Costs at $250,000 (9 total entries originally over this threshold)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Majority of Responses had low/no spending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425" y="1504625"/>
            <a:ext cx="5866049" cy="3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Spending w/r/t Age, Sex, and Diagnosis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1000" y="1405346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5400" lvl="0" marL="2794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273" y="2197595"/>
            <a:ext cx="3100974" cy="308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124401"/>
            <a:ext cx="3100975" cy="32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250" y="2154275"/>
            <a:ext cx="5196025" cy="3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1000" y="136525"/>
            <a:ext cx="109728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Self-Assessed Health at a Glance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1000" y="920571"/>
            <a:ext cx="10972800" cy="4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+"/>
            </a:pPr>
            <a:r>
              <a:rPr lang="en-US" sz="2800"/>
              <a:t>Collected biennially in 5 rounds of surveying</a:t>
            </a:r>
            <a:endParaRPr sz="28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Looking at Round 3-1: Beginning of 2015</a:t>
            </a:r>
            <a:endParaRPr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Self-Assessed Health as Predictive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999" y="2346500"/>
            <a:ext cx="5646349" cy="23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350" y="2194750"/>
            <a:ext cx="5395651" cy="2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