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61" r:id="rId4"/>
    <p:sldId id="262" r:id="rId5"/>
    <p:sldId id="276" r:id="rId6"/>
    <p:sldId id="263" r:id="rId7"/>
    <p:sldId id="264" r:id="rId8"/>
    <p:sldId id="265" r:id="rId9"/>
    <p:sldId id="266" r:id="rId10"/>
    <p:sldId id="267" r:id="rId11"/>
    <p:sldId id="268" r:id="rId12"/>
    <p:sldId id="270" r:id="rId13"/>
    <p:sldId id="269" r:id="rId14"/>
    <p:sldId id="271" r:id="rId15"/>
    <p:sldId id="272" r:id="rId16"/>
    <p:sldId id="273" r:id="rId17"/>
    <p:sldId id="274" r:id="rId18"/>
    <p:sldId id="27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75"/>
    <p:restoredTop sz="94650"/>
  </p:normalViewPr>
  <p:slideViewPr>
    <p:cSldViewPr snapToGrid="0">
      <p:cViewPr>
        <p:scale>
          <a:sx n="151" d="100"/>
          <a:sy n="151" d="100"/>
        </p:scale>
        <p:origin x="976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C4F03-2526-1F7A-5678-8D641251F6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D201E5-5285-9A5F-9914-52F9452C8F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D16FA-0631-3446-7071-F86297AE7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67364-5B3D-3A42-93C9-9F7421994E93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3CE0A-A01B-D4BD-3AD7-95E39413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5C8D6-2BDC-5535-C3B4-67DD548F6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1C4C3-E50B-3A46-A8E6-9A2829769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717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161A0-C818-21AF-C11A-BBE21244A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51E1A4-257B-A46E-F559-086A6AA8F7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5ED64-AFC3-B334-0815-7F2D3957C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67364-5B3D-3A42-93C9-9F7421994E93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F7F68-E8B8-33C3-E246-552E8B074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64DF20-97AB-7F08-FB29-F08093014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1C4C3-E50B-3A46-A8E6-9A2829769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257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8F0A11-E637-A8AB-A979-5F6308579E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6CE998-AC13-D68A-3DDD-19FE580751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9CB9D-BE4D-3C41-D47A-C615D2913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67364-5B3D-3A42-93C9-9F7421994E93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9E446-C85F-58C9-A33F-0A38ED958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518C47-0B18-509A-A753-BFECD59FE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1C4C3-E50B-3A46-A8E6-9A2829769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023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C4FAF-EF96-77FC-4F02-B32A44AC2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ED3C7-F834-6237-6DA6-5353B35D4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BA0CBB-5817-EC33-2763-CFAB1A664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67364-5B3D-3A42-93C9-9F7421994E93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BE568-4C1A-C216-742C-27BB4BF45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623DF-46F2-4144-C6E9-F8AE522C8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1C4C3-E50B-3A46-A8E6-9A2829769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182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86821-8326-5B38-7880-0FE28CFA0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989DD8-FE7D-E7B1-F77F-C1BB221F44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D7C28-F266-6ED2-11B8-CF6F395CA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67364-5B3D-3A42-93C9-9F7421994E93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2005B9-5001-9C85-10C6-A8543C0CA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9844E8-353F-F784-55F2-994BEEC9C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1C4C3-E50B-3A46-A8E6-9A2829769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61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25DFE-3583-F2D8-A28B-90D9674BF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B2107-EB01-4167-1320-F99BF0B9D7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775BBE-9EE3-62ED-597C-E2C1AC66F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D4F011-61F2-EC3D-C7E4-2CDB03DD1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67364-5B3D-3A42-93C9-9F7421994E93}" type="datetimeFigureOut">
              <a:rPr lang="en-US" smtClean="0"/>
              <a:t>10/7/24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415E6-5033-BC38-EFBF-3BE45F89B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B0238F-F5EA-3C4D-8263-4D022E12A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1C4C3-E50B-3A46-A8E6-9A2829769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358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72A11-4C21-A4E3-1F00-A147AF39A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EE4E09-76F1-A126-AEA8-2FCE900B5E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4A91E5-8B4B-0534-40DE-247D952048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60617E-496B-A9AF-A986-2A02D70121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0014E6-295A-2C67-C193-9985453CB5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AFF9C5-0A87-31D1-74C0-251C4A304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67364-5B3D-3A42-93C9-9F7421994E93}" type="datetimeFigureOut">
              <a:rPr lang="en-US" smtClean="0"/>
              <a:t>10/7/24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F7188B-95BF-ED5D-6690-FB6DA3CAF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CB0AC3-8A63-9709-9AD4-8FDEDC0B5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1C4C3-E50B-3A46-A8E6-9A2829769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409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FDE7D-AA9A-305D-5893-005A75C5F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ED4363-82EF-50BE-7DD3-2C3DF3E56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67364-5B3D-3A42-93C9-9F7421994E93}" type="datetimeFigureOut">
              <a:rPr lang="en-US" smtClean="0"/>
              <a:t>10/7/24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E3D690-4D4B-D569-608B-F6EAED6D0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3A4366-8E1A-3F16-E07D-BD750FD0A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1C4C3-E50B-3A46-A8E6-9A2829769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17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11F575-DA6B-2F37-9576-976D624D2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67364-5B3D-3A42-93C9-9F7421994E93}" type="datetimeFigureOut">
              <a:rPr lang="en-US" smtClean="0"/>
              <a:t>10/7/24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A8AC31-6D53-0504-F31F-1BBC74A3F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982DC7-2331-2C92-AEEC-D46300239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1C4C3-E50B-3A46-A8E6-9A2829769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51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3DDF2-B695-3A72-1E0C-BEB730D62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49B14-1B64-9F04-9A5C-71D3D9827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695597-DF3D-9232-601A-07136967E3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B88A26-1299-83E8-F2F2-03B2AFFBF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67364-5B3D-3A42-93C9-9F7421994E93}" type="datetimeFigureOut">
              <a:rPr lang="en-US" smtClean="0"/>
              <a:t>10/7/24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3BEE4C-CDFA-02AD-AF92-DB1B93006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B4C4F8-3CE0-8AAF-B70E-81103AF75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1C4C3-E50B-3A46-A8E6-9A2829769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234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50C73-0371-BBE9-C37D-0D56C81BE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36F00C-B640-35F2-07A1-9866E87275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C12B79-2010-8B0E-28EE-8429CF97D9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254FBB-CA06-186A-000D-70793829E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67364-5B3D-3A42-93C9-9F7421994E93}" type="datetimeFigureOut">
              <a:rPr lang="en-US" smtClean="0"/>
              <a:t>10/7/24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35075F-1BE1-44C3-6AD9-B86774C71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9EF6C1-2CB8-BF7E-58A5-BFB7F6D20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1C4C3-E50B-3A46-A8E6-9A2829769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605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B0D9B9-25F3-7092-D57A-15A90A518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338B32-A025-B3EA-7C79-6D8D4DE87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800DE-4078-4841-1D99-456FFBF441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967364-5B3D-3A42-93C9-9F7421994E93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EA70A8-0250-6099-89C0-0106012691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74DC3-00BD-01B5-4D48-32B5E2B027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61C4C3-E50B-3A46-A8E6-9A2829769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211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vscode-file://vscode-app/Applications/Visual%20Studio%20Code.app/Contents/Resources/app/out/vs/code/electron-sandbox/workbench/workbench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66D09-D55C-12BB-43E9-18D2106467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Code-record</a:t>
            </a:r>
          </a:p>
        </p:txBody>
      </p:sp>
    </p:spTree>
    <p:extLst>
      <p:ext uri="{BB962C8B-B14F-4D97-AF65-F5344CB8AC3E}">
        <p14:creationId xmlns:p14="http://schemas.microsoft.com/office/powerpoint/2010/main" val="1250300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BDC8C0-06E2-ADD7-3BF7-1952C0B6B3CA}"/>
              </a:ext>
            </a:extLst>
          </p:cNvPr>
          <p:cNvSpPr txBox="1"/>
          <p:nvPr/>
        </p:nvSpPr>
        <p:spPr>
          <a:xfrm>
            <a:off x="591207" y="438071"/>
            <a:ext cx="61012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Lr</a:t>
            </a:r>
            <a:r>
              <a:rPr lang="zh-CN" altLang="en-US" dirty="0"/>
              <a:t> </a:t>
            </a:r>
            <a:r>
              <a:rPr lang="en-US" altLang="zh-CN" dirty="0"/>
              <a:t>=0.0004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8E7703-F92B-F676-15B9-68F473415CC2}"/>
              </a:ext>
            </a:extLst>
          </p:cNvPr>
          <p:cNvSpPr txBox="1"/>
          <p:nvPr/>
        </p:nvSpPr>
        <p:spPr>
          <a:xfrm>
            <a:off x="906517" y="2274838"/>
            <a:ext cx="926224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loss.item</a:t>
            </a:r>
            <a:r>
              <a:rPr lang="en-US" dirty="0"/>
              <a:t>() 0.1527809053659439 </a:t>
            </a:r>
            <a:r>
              <a:rPr lang="en-US" dirty="0" err="1"/>
              <a:t>value_loss.item</a:t>
            </a:r>
            <a:r>
              <a:rPr lang="en-US" dirty="0"/>
              <a:t>() 0.03901302069425583 </a:t>
            </a:r>
            <a:r>
              <a:rPr lang="en-US" dirty="0" err="1"/>
              <a:t>surr_loss.item</a:t>
            </a:r>
            <a:r>
              <a:rPr lang="en-US" dirty="0"/>
              <a:t>() 0.1616269052028656 </a:t>
            </a:r>
            <a:r>
              <a:rPr lang="en-US" dirty="0" err="1"/>
              <a:t>entropy_loss.item</a:t>
            </a:r>
            <a:r>
              <a:rPr lang="en-US" dirty="0"/>
              <a:t>() -2.8352513313293457</a:t>
            </a:r>
          </a:p>
          <a:p>
            <a:r>
              <a:rPr lang="en-US" dirty="0" err="1"/>
              <a:t>loss.item</a:t>
            </a:r>
            <a:r>
              <a:rPr lang="en-US" dirty="0"/>
              <a:t>() 0.14847075939178467 </a:t>
            </a:r>
            <a:r>
              <a:rPr lang="en-US" dirty="0" err="1"/>
              <a:t>value_loss.item</a:t>
            </a:r>
            <a:r>
              <a:rPr lang="en-US" dirty="0"/>
              <a:t>() 0.028909724205732346 </a:t>
            </a:r>
            <a:r>
              <a:rPr lang="en-US" dirty="0" err="1"/>
              <a:t>surr_loss.item</a:t>
            </a:r>
            <a:r>
              <a:rPr lang="en-US" dirty="0"/>
              <a:t>() 0.1623990386724472 </a:t>
            </a:r>
            <a:r>
              <a:rPr lang="en-US" dirty="0" err="1"/>
              <a:t>entropy_loss.item</a:t>
            </a:r>
            <a:r>
              <a:rPr lang="en-US" dirty="0"/>
              <a:t>() -2.838313341140747</a:t>
            </a:r>
          </a:p>
          <a:p>
            <a:r>
              <a:rPr lang="en-US" dirty="0" err="1"/>
              <a:t>loss.item</a:t>
            </a:r>
            <a:r>
              <a:rPr lang="en-US" dirty="0"/>
              <a:t>() 0.1448313146829605 </a:t>
            </a:r>
            <a:r>
              <a:rPr lang="en-US" dirty="0" err="1"/>
              <a:t>value_loss.item</a:t>
            </a:r>
            <a:r>
              <a:rPr lang="en-US" dirty="0"/>
              <a:t>() 0.0218900665640831 </a:t>
            </a:r>
            <a:r>
              <a:rPr lang="en-US" dirty="0" err="1"/>
              <a:t>surr_loss.item</a:t>
            </a:r>
            <a:r>
              <a:rPr lang="en-US" dirty="0"/>
              <a:t>() 0.16225853562355042 </a:t>
            </a:r>
            <a:r>
              <a:rPr lang="en-US" dirty="0" err="1"/>
              <a:t>entropy_loss.item</a:t>
            </a:r>
            <a:r>
              <a:rPr lang="en-US" dirty="0"/>
              <a:t>() -2.837226390838623</a:t>
            </a:r>
          </a:p>
          <a:p>
            <a:r>
              <a:rPr lang="en-US" dirty="0" err="1"/>
              <a:t>loss.item</a:t>
            </a:r>
            <a:r>
              <a:rPr lang="en-US" dirty="0"/>
              <a:t>() 0.14198118448257446 </a:t>
            </a:r>
            <a:r>
              <a:rPr lang="en-US" dirty="0" err="1"/>
              <a:t>value_loss.item</a:t>
            </a:r>
            <a:r>
              <a:rPr lang="en-US" dirty="0"/>
              <a:t>() 0.016864998266100883 </a:t>
            </a:r>
            <a:r>
              <a:rPr lang="en-US" dirty="0" err="1"/>
              <a:t>surr_loss.item</a:t>
            </a:r>
            <a:r>
              <a:rPr lang="en-US" dirty="0"/>
              <a:t>() 0.16193366050720215 </a:t>
            </a:r>
            <a:r>
              <a:rPr lang="en-US" dirty="0" err="1"/>
              <a:t>entropy_loss.item</a:t>
            </a:r>
            <a:r>
              <a:rPr lang="en-US" dirty="0"/>
              <a:t>() -2.8384971618652344</a:t>
            </a:r>
          </a:p>
        </p:txBody>
      </p:sp>
    </p:spTree>
    <p:extLst>
      <p:ext uri="{BB962C8B-B14F-4D97-AF65-F5344CB8AC3E}">
        <p14:creationId xmlns:p14="http://schemas.microsoft.com/office/powerpoint/2010/main" val="663999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CBDCEF0-1116-F4A9-5515-F8E67926C4FA}"/>
              </a:ext>
            </a:extLst>
          </p:cNvPr>
          <p:cNvSpPr txBox="1"/>
          <p:nvPr/>
        </p:nvSpPr>
        <p:spPr>
          <a:xfrm>
            <a:off x="1505608" y="3077860"/>
            <a:ext cx="968791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optimize_policy</a:t>
            </a:r>
            <a:r>
              <a:rPr lang="en-US" dirty="0"/>
              <a:t>_ start </a:t>
            </a:r>
            <a:r>
              <a:rPr lang="en-US" dirty="0" err="1"/>
              <a:t>update_params</a:t>
            </a:r>
            <a:endParaRPr lang="en-US" dirty="0"/>
          </a:p>
          <a:p>
            <a:r>
              <a:rPr lang="en-US" dirty="0" err="1"/>
              <a:t>loss.item</a:t>
            </a:r>
            <a:r>
              <a:rPr lang="en-US" dirty="0"/>
              <a:t>() 0.1527809053659439 </a:t>
            </a:r>
            <a:r>
              <a:rPr lang="en-US" dirty="0" err="1"/>
              <a:t>value_loss.item</a:t>
            </a:r>
            <a:r>
              <a:rPr lang="en-US" dirty="0"/>
              <a:t>() 0.03901302441954613 </a:t>
            </a:r>
            <a:r>
              <a:rPr lang="en-US" dirty="0" err="1"/>
              <a:t>surr_loss.item</a:t>
            </a:r>
            <a:r>
              <a:rPr lang="en-US" dirty="0"/>
              <a:t>() 0.1616269052028656 </a:t>
            </a:r>
            <a:r>
              <a:rPr lang="en-US" dirty="0" err="1"/>
              <a:t>entropy_loss.item</a:t>
            </a:r>
            <a:r>
              <a:rPr lang="en-US" dirty="0"/>
              <a:t>() -2.8352513313293457</a:t>
            </a:r>
          </a:p>
          <a:p>
            <a:r>
              <a:rPr lang="en-US" dirty="0" err="1"/>
              <a:t>loss.item</a:t>
            </a:r>
            <a:r>
              <a:rPr lang="en-US" dirty="0"/>
              <a:t>() 0.1533508598804474 </a:t>
            </a:r>
            <a:r>
              <a:rPr lang="en-US" dirty="0" err="1"/>
              <a:t>value_loss.item</a:t>
            </a:r>
            <a:r>
              <a:rPr lang="en-US" dirty="0"/>
              <a:t>() 0.03866995871067047 </a:t>
            </a:r>
            <a:r>
              <a:rPr lang="en-US" dirty="0" err="1"/>
              <a:t>surr_loss.item</a:t>
            </a:r>
            <a:r>
              <a:rPr lang="en-US" dirty="0"/>
              <a:t>() 0.162399023771286 </a:t>
            </a:r>
            <a:r>
              <a:rPr lang="en-US" dirty="0" err="1"/>
              <a:t>entropy_loss.item</a:t>
            </a:r>
            <a:r>
              <a:rPr lang="en-US" dirty="0"/>
              <a:t>() -2.838313341140747</a:t>
            </a:r>
          </a:p>
          <a:p>
            <a:r>
              <a:rPr lang="en-US" dirty="0" err="1"/>
              <a:t>loss.item</a:t>
            </a:r>
            <a:r>
              <a:rPr lang="en-US" dirty="0"/>
              <a:t>() 0.1534225046634674 </a:t>
            </a:r>
            <a:r>
              <a:rPr lang="en-US" dirty="0" err="1"/>
              <a:t>value_loss.item</a:t>
            </a:r>
            <a:r>
              <a:rPr lang="en-US" dirty="0"/>
              <a:t>() 0.039072442799806595 </a:t>
            </a:r>
            <a:r>
              <a:rPr lang="en-US" dirty="0" err="1"/>
              <a:t>surr_loss.item</a:t>
            </a:r>
            <a:r>
              <a:rPr lang="en-US" dirty="0"/>
              <a:t>() 0.16225853562355042 </a:t>
            </a:r>
            <a:r>
              <a:rPr lang="en-US" dirty="0" err="1"/>
              <a:t>entropy_loss.item</a:t>
            </a:r>
            <a:r>
              <a:rPr lang="en-US" dirty="0"/>
              <a:t>() -2.837226390838623</a:t>
            </a:r>
          </a:p>
          <a:p>
            <a:r>
              <a:rPr lang="en-US" dirty="0" err="1"/>
              <a:t>loss.item</a:t>
            </a:r>
            <a:r>
              <a:rPr lang="en-US" dirty="0"/>
              <a:t>() 0.1531032770872116 </a:t>
            </a:r>
            <a:r>
              <a:rPr lang="en-US" dirty="0" err="1"/>
              <a:t>value_loss.item</a:t>
            </a:r>
            <a:r>
              <a:rPr lang="en-US" dirty="0"/>
              <a:t>() 0.03910915553569794 </a:t>
            </a:r>
            <a:r>
              <a:rPr lang="en-US" dirty="0" err="1"/>
              <a:t>surr_loss.item</a:t>
            </a:r>
            <a:r>
              <a:rPr lang="en-US" dirty="0"/>
              <a:t>() 0.16193366050720215 </a:t>
            </a:r>
            <a:r>
              <a:rPr lang="en-US" dirty="0" err="1"/>
              <a:t>entropy_loss.item</a:t>
            </a:r>
            <a:r>
              <a:rPr lang="en-US" dirty="0"/>
              <a:t>() -2.8384971618652344</a:t>
            </a:r>
          </a:p>
        </p:txBody>
      </p:sp>
    </p:spTree>
    <p:extLst>
      <p:ext uri="{BB962C8B-B14F-4D97-AF65-F5344CB8AC3E}">
        <p14:creationId xmlns:p14="http://schemas.microsoft.com/office/powerpoint/2010/main" val="1860022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6AEAD3-E05D-66D0-F4E8-02EDD0F034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8C1FE19-ADBA-DAD3-DBBC-7ED1A69E5448}"/>
              </a:ext>
            </a:extLst>
          </p:cNvPr>
          <p:cNvSpPr txBox="1"/>
          <p:nvPr/>
        </p:nvSpPr>
        <p:spPr>
          <a:xfrm>
            <a:off x="7199586" y="851338"/>
            <a:ext cx="2758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500</a:t>
            </a:r>
            <a:r>
              <a:rPr lang="zh-CN" altLang="en-US" dirty="0"/>
              <a:t>条边的图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1F36FE-5169-14A9-EFC4-C0ACABD5E8CD}"/>
              </a:ext>
            </a:extLst>
          </p:cNvPr>
          <p:cNvSpPr txBox="1"/>
          <p:nvPr/>
        </p:nvSpPr>
        <p:spPr>
          <a:xfrm>
            <a:off x="404648" y="247416"/>
            <a:ext cx="2228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Lr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=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4</a:t>
            </a:r>
            <a:r>
              <a:rPr lang="zh-CN" altLang="en-US" dirty="0">
                <a:solidFill>
                  <a:srgbClr val="FF0000"/>
                </a:solidFill>
              </a:rPr>
              <a:t>的时候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C185DE-BBA7-B751-13E2-02E28C0BE759}"/>
              </a:ext>
            </a:extLst>
          </p:cNvPr>
          <p:cNvSpPr txBox="1"/>
          <p:nvPr/>
        </p:nvSpPr>
        <p:spPr>
          <a:xfrm>
            <a:off x="7065579" y="1867056"/>
            <a:ext cx="848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0.00x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EBFA7E-E192-7343-5702-F4A6B73FF997}"/>
              </a:ext>
            </a:extLst>
          </p:cNvPr>
          <p:cNvSpPr txBox="1"/>
          <p:nvPr/>
        </p:nvSpPr>
        <p:spPr>
          <a:xfrm>
            <a:off x="8445061" y="1867056"/>
            <a:ext cx="2228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</a:t>
            </a:r>
            <a:r>
              <a:rPr lang="zh-CN" altLang="en-US" dirty="0"/>
              <a:t> *</a:t>
            </a:r>
            <a:r>
              <a:rPr lang="en-US" altLang="zh-CN" dirty="0"/>
              <a:t>10</a:t>
            </a:r>
            <a:r>
              <a:rPr lang="zh-CN" altLang="en-US" dirty="0"/>
              <a:t> 负</a:t>
            </a:r>
            <a:r>
              <a:rPr lang="en-US" altLang="zh-CN" dirty="0"/>
              <a:t>7</a:t>
            </a:r>
            <a:r>
              <a:rPr lang="zh-CN" altLang="en-US" dirty="0"/>
              <a:t>次方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683FA5-5927-787E-FD0E-A14EA4E12C5A}"/>
              </a:ext>
            </a:extLst>
          </p:cNvPr>
          <p:cNvSpPr txBox="1"/>
          <p:nvPr/>
        </p:nvSpPr>
        <p:spPr>
          <a:xfrm>
            <a:off x="6616260" y="3974380"/>
            <a:ext cx="2228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也变成几十了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0701F98-053B-B1EB-F43D-C3B5BCB47B4E}"/>
              </a:ext>
            </a:extLst>
          </p:cNvPr>
          <p:cNvSpPr txBox="1"/>
          <p:nvPr/>
        </p:nvSpPr>
        <p:spPr>
          <a:xfrm>
            <a:off x="8844454" y="3995630"/>
            <a:ext cx="2228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r>
              <a:rPr lang="zh-CN" altLang="en-US" dirty="0"/>
              <a:t>。或者 几十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FA6985-AE8F-B882-2DE7-894991A2F8C2}"/>
              </a:ext>
            </a:extLst>
          </p:cNvPr>
          <p:cNvSpPr txBox="1"/>
          <p:nvPr/>
        </p:nvSpPr>
        <p:spPr>
          <a:xfrm>
            <a:off x="6926318" y="1353235"/>
            <a:ext cx="1114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weight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925048C-A530-0EB2-547A-86A0E007FE83}"/>
              </a:ext>
            </a:extLst>
          </p:cNvPr>
          <p:cNvSpPr txBox="1"/>
          <p:nvPr/>
        </p:nvSpPr>
        <p:spPr>
          <a:xfrm>
            <a:off x="8445061" y="1353235"/>
            <a:ext cx="2228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gradient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5DAFE1D-1240-1B3A-8804-848D59134119}"/>
              </a:ext>
            </a:extLst>
          </p:cNvPr>
          <p:cNvSpPr txBox="1"/>
          <p:nvPr/>
        </p:nvSpPr>
        <p:spPr>
          <a:xfrm>
            <a:off x="8579068" y="2441028"/>
            <a:ext cx="2228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highlight>
                  <a:srgbClr val="FFFF00"/>
                </a:highlight>
              </a:rPr>
              <a:t>更新了</a:t>
            </a:r>
            <a:endParaRPr lang="en-US" b="1" dirty="0">
              <a:highlight>
                <a:srgbClr val="FFFF00"/>
              </a:highligh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C1BBB2-BD07-FB09-5252-3D64067D83C5}"/>
              </a:ext>
            </a:extLst>
          </p:cNvPr>
          <p:cNvSpPr txBox="1"/>
          <p:nvPr/>
        </p:nvSpPr>
        <p:spPr>
          <a:xfrm>
            <a:off x="4196256" y="1726976"/>
            <a:ext cx="2228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altLang="zh-CN" dirty="0"/>
              <a:t>Actor</a:t>
            </a:r>
            <a:r>
              <a:rPr lang="zh-CN" altLang="en-US" dirty="0"/>
              <a:t> 网络（</a:t>
            </a:r>
            <a:r>
              <a:rPr lang="en-US" altLang="zh-CN" dirty="0"/>
              <a:t>policy</a:t>
            </a:r>
            <a:r>
              <a:rPr lang="zh-CN" altLang="en-US" dirty="0"/>
              <a:t>）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0AA77F-0465-E91C-B83E-54D0F4D781C7}"/>
              </a:ext>
            </a:extLst>
          </p:cNvPr>
          <p:cNvSpPr txBox="1"/>
          <p:nvPr/>
        </p:nvSpPr>
        <p:spPr>
          <a:xfrm>
            <a:off x="4196256" y="3834300"/>
            <a:ext cx="2758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altLang="zh-CN" dirty="0"/>
              <a:t>critic</a:t>
            </a:r>
            <a:r>
              <a:rPr lang="zh-CN" altLang="en-US" dirty="0"/>
              <a:t> 网络（</a:t>
            </a:r>
            <a:r>
              <a:rPr lang="en-US" altLang="zh-CN" dirty="0"/>
              <a:t>value</a:t>
            </a:r>
            <a:r>
              <a:rPr lang="zh-CN" altLang="en-US" dirty="0"/>
              <a:t>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980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F5E0EF8-804A-F309-7689-451A25990B00}"/>
              </a:ext>
            </a:extLst>
          </p:cNvPr>
          <p:cNvSpPr txBox="1"/>
          <p:nvPr/>
        </p:nvSpPr>
        <p:spPr>
          <a:xfrm>
            <a:off x="2743200" y="851338"/>
            <a:ext cx="2758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250</a:t>
            </a:r>
            <a:r>
              <a:rPr lang="zh-CN" altLang="en-US" dirty="0"/>
              <a:t>条边的图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A003FF-0E7A-38E4-6A57-72E908CE604C}"/>
              </a:ext>
            </a:extLst>
          </p:cNvPr>
          <p:cNvSpPr txBox="1"/>
          <p:nvPr/>
        </p:nvSpPr>
        <p:spPr>
          <a:xfrm>
            <a:off x="7199586" y="851338"/>
            <a:ext cx="2758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500</a:t>
            </a:r>
            <a:r>
              <a:rPr lang="zh-CN" altLang="en-US" dirty="0"/>
              <a:t>条边的图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BD49ED-2A0F-7FED-603C-A052FE1764F1}"/>
              </a:ext>
            </a:extLst>
          </p:cNvPr>
          <p:cNvSpPr txBox="1"/>
          <p:nvPr/>
        </p:nvSpPr>
        <p:spPr>
          <a:xfrm>
            <a:off x="404648" y="1855076"/>
            <a:ext cx="2228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altLang="zh-CN" dirty="0"/>
              <a:t>Actor</a:t>
            </a:r>
            <a:r>
              <a:rPr lang="zh-CN" altLang="en-US" dirty="0"/>
              <a:t> 网络（</a:t>
            </a:r>
            <a:r>
              <a:rPr lang="en-US" altLang="zh-CN" dirty="0"/>
              <a:t>policy</a:t>
            </a:r>
            <a:r>
              <a:rPr lang="zh-CN" altLang="en-US" dirty="0"/>
              <a:t>）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B4029D-0BF6-AF8B-091B-6DB91DD7D60C}"/>
              </a:ext>
            </a:extLst>
          </p:cNvPr>
          <p:cNvSpPr txBox="1"/>
          <p:nvPr/>
        </p:nvSpPr>
        <p:spPr>
          <a:xfrm>
            <a:off x="404648" y="3962400"/>
            <a:ext cx="2758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altLang="zh-CN" dirty="0"/>
              <a:t>critic</a:t>
            </a:r>
            <a:r>
              <a:rPr lang="zh-CN" altLang="en-US" dirty="0"/>
              <a:t> 网络（</a:t>
            </a:r>
            <a:r>
              <a:rPr lang="en-US" altLang="zh-CN" dirty="0"/>
              <a:t>value</a:t>
            </a:r>
            <a:r>
              <a:rPr lang="zh-CN" altLang="en-US" dirty="0"/>
              <a:t>）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A367D1-5131-24EF-F729-7E6BDB052F64}"/>
              </a:ext>
            </a:extLst>
          </p:cNvPr>
          <p:cNvSpPr txBox="1"/>
          <p:nvPr/>
        </p:nvSpPr>
        <p:spPr>
          <a:xfrm>
            <a:off x="2743200" y="1855076"/>
            <a:ext cx="848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0.00x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7782F8-005E-9A2C-A862-95D5343212DD}"/>
              </a:ext>
            </a:extLst>
          </p:cNvPr>
          <p:cNvSpPr txBox="1"/>
          <p:nvPr/>
        </p:nvSpPr>
        <p:spPr>
          <a:xfrm>
            <a:off x="2743199" y="1485744"/>
            <a:ext cx="1114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weight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119A4E-CCB4-981D-AC38-3FF4D34F7737}"/>
              </a:ext>
            </a:extLst>
          </p:cNvPr>
          <p:cNvSpPr txBox="1"/>
          <p:nvPr/>
        </p:nvSpPr>
        <p:spPr>
          <a:xfrm>
            <a:off x="3857297" y="1485744"/>
            <a:ext cx="2228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gradient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56A451-8330-7BE5-AA7D-DDE61B9B0934}"/>
              </a:ext>
            </a:extLst>
          </p:cNvPr>
          <p:cNvSpPr txBox="1"/>
          <p:nvPr/>
        </p:nvSpPr>
        <p:spPr>
          <a:xfrm>
            <a:off x="404648" y="247416"/>
            <a:ext cx="2228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Lr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=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0.004</a:t>
            </a:r>
            <a:r>
              <a:rPr lang="zh-CN" altLang="en-US" dirty="0">
                <a:solidFill>
                  <a:srgbClr val="FF0000"/>
                </a:solidFill>
              </a:rPr>
              <a:t>的时候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427AC6-49C5-C18B-9261-92D0C54E8742}"/>
              </a:ext>
            </a:extLst>
          </p:cNvPr>
          <p:cNvSpPr txBox="1"/>
          <p:nvPr/>
        </p:nvSpPr>
        <p:spPr>
          <a:xfrm>
            <a:off x="4122682" y="1855076"/>
            <a:ext cx="2228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0.00x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B5D836-6021-F724-5B4B-556719994F48}"/>
              </a:ext>
            </a:extLst>
          </p:cNvPr>
          <p:cNvSpPr txBox="1"/>
          <p:nvPr/>
        </p:nvSpPr>
        <p:spPr>
          <a:xfrm>
            <a:off x="2632842" y="3962400"/>
            <a:ext cx="2228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0.00x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680B81-7807-8622-E6B0-5AF806D21E30}"/>
              </a:ext>
            </a:extLst>
          </p:cNvPr>
          <p:cNvSpPr txBox="1"/>
          <p:nvPr/>
        </p:nvSpPr>
        <p:spPr>
          <a:xfrm>
            <a:off x="4012324" y="3962400"/>
            <a:ext cx="2228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0.00x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D7DA50-4A7A-6831-6F02-94EA87D3ACFF}"/>
              </a:ext>
            </a:extLst>
          </p:cNvPr>
          <p:cNvSpPr txBox="1"/>
          <p:nvPr/>
        </p:nvSpPr>
        <p:spPr>
          <a:xfrm>
            <a:off x="7065579" y="1867056"/>
            <a:ext cx="848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0.00x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F39F63-C489-C8D8-8D50-D2285CA980F7}"/>
              </a:ext>
            </a:extLst>
          </p:cNvPr>
          <p:cNvSpPr txBox="1"/>
          <p:nvPr/>
        </p:nvSpPr>
        <p:spPr>
          <a:xfrm>
            <a:off x="6955221" y="3974380"/>
            <a:ext cx="2228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0.00x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7567A4-FAC5-043C-61B8-138BCF1D0449}"/>
              </a:ext>
            </a:extLst>
          </p:cNvPr>
          <p:cNvSpPr txBox="1"/>
          <p:nvPr/>
        </p:nvSpPr>
        <p:spPr>
          <a:xfrm>
            <a:off x="8445061" y="3962400"/>
            <a:ext cx="2228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0.00x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A86C8ED-2191-6445-FAD0-AD83CB339749}"/>
              </a:ext>
            </a:extLst>
          </p:cNvPr>
          <p:cNvSpPr txBox="1"/>
          <p:nvPr/>
        </p:nvSpPr>
        <p:spPr>
          <a:xfrm>
            <a:off x="6926318" y="1353235"/>
            <a:ext cx="1114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weight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E00978-C84F-E53E-D57D-E90F72ABF9F7}"/>
              </a:ext>
            </a:extLst>
          </p:cNvPr>
          <p:cNvSpPr txBox="1"/>
          <p:nvPr/>
        </p:nvSpPr>
        <p:spPr>
          <a:xfrm>
            <a:off x="8445061" y="1353235"/>
            <a:ext cx="2228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gradient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B5A2B3F-DA23-EF1B-47DD-097C52D05737}"/>
              </a:ext>
            </a:extLst>
          </p:cNvPr>
          <p:cNvSpPr txBox="1"/>
          <p:nvPr/>
        </p:nvSpPr>
        <p:spPr>
          <a:xfrm>
            <a:off x="8579068" y="2441028"/>
            <a:ext cx="2228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highlight>
                  <a:srgbClr val="FFFF00"/>
                </a:highlight>
              </a:rPr>
              <a:t>太小 </a:t>
            </a:r>
            <a:r>
              <a:rPr lang="zh-CN" altLang="en-SG" b="1" dirty="0">
                <a:highlight>
                  <a:srgbClr val="FFFF00"/>
                </a:highlight>
              </a:rPr>
              <a:t>所以</a:t>
            </a:r>
            <a:r>
              <a:rPr lang="zh-CN" altLang="en-US" b="1" dirty="0">
                <a:highlight>
                  <a:srgbClr val="FFFF00"/>
                </a:highlight>
              </a:rPr>
              <a:t>不更新了</a:t>
            </a:r>
            <a:endParaRPr lang="en-US" b="1" dirty="0">
              <a:highlight>
                <a:srgbClr val="FFFF00"/>
              </a:highlight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2235781-D56D-A761-04BB-C4B5D446BDB9}"/>
              </a:ext>
            </a:extLst>
          </p:cNvPr>
          <p:cNvSpPr txBox="1"/>
          <p:nvPr/>
        </p:nvSpPr>
        <p:spPr>
          <a:xfrm>
            <a:off x="8445061" y="1867056"/>
            <a:ext cx="2228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</a:t>
            </a:r>
            <a:r>
              <a:rPr lang="zh-CN" altLang="en-US" dirty="0"/>
              <a:t> *</a:t>
            </a:r>
            <a:r>
              <a:rPr lang="en-US" altLang="zh-CN" dirty="0"/>
              <a:t>10</a:t>
            </a:r>
            <a:r>
              <a:rPr lang="zh-CN" altLang="en-US" dirty="0"/>
              <a:t> 负</a:t>
            </a:r>
            <a:r>
              <a:rPr lang="en-US" altLang="zh-CN" dirty="0"/>
              <a:t>8</a:t>
            </a:r>
            <a:r>
              <a:rPr lang="zh-CN" altLang="en-US" dirty="0"/>
              <a:t>，负</a:t>
            </a:r>
            <a:r>
              <a:rPr lang="en-US" altLang="zh-CN" dirty="0"/>
              <a:t>9</a:t>
            </a:r>
            <a:r>
              <a:rPr lang="zh-CN" altLang="en-US" dirty="0"/>
              <a:t>次方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4823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14D38A5-A4CC-165D-36BC-EB9B31042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9093" y="0"/>
            <a:ext cx="7632700" cy="66929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A2D417C-220B-F73F-28A1-C4D20A500046}"/>
              </a:ext>
            </a:extLst>
          </p:cNvPr>
          <p:cNvSpPr txBox="1"/>
          <p:nvPr/>
        </p:nvSpPr>
        <p:spPr>
          <a:xfrm>
            <a:off x="404648" y="247416"/>
            <a:ext cx="2228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Policy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network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27571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420BFBC-B8F9-1142-E52D-1500D7929C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1550" y="2645761"/>
            <a:ext cx="7708900" cy="3111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937EB34-5201-9E5A-628E-8CE6F7360B02}"/>
              </a:ext>
            </a:extLst>
          </p:cNvPr>
          <p:cNvSpPr txBox="1"/>
          <p:nvPr/>
        </p:nvSpPr>
        <p:spPr>
          <a:xfrm>
            <a:off x="404648" y="247416"/>
            <a:ext cx="2228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value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network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20380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EAAEE40-4BE7-2597-B682-5A90194ED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263" y="517883"/>
            <a:ext cx="7772400" cy="58222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0935A82-08FA-0D8E-2A0F-17B8660FBB87}"/>
              </a:ext>
            </a:extLst>
          </p:cNvPr>
          <p:cNvSpPr txBox="1"/>
          <p:nvPr/>
        </p:nvSpPr>
        <p:spPr>
          <a:xfrm>
            <a:off x="8816812" y="5787732"/>
            <a:ext cx="2228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highlight>
                  <a:srgbClr val="FFFF00"/>
                </a:highlight>
              </a:rPr>
              <a:t>初始，还没梯度</a:t>
            </a:r>
            <a:endParaRPr lang="en-US" b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6521873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2234088-3A7B-C82D-5803-2301351B7768}"/>
              </a:ext>
            </a:extLst>
          </p:cNvPr>
          <p:cNvSpPr txBox="1"/>
          <p:nvPr/>
        </p:nvSpPr>
        <p:spPr>
          <a:xfrm>
            <a:off x="8816812" y="5787732"/>
            <a:ext cx="2228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highlight>
                  <a:srgbClr val="FFFF00"/>
                </a:highlight>
              </a:rPr>
              <a:t>第一次</a:t>
            </a:r>
            <a:endParaRPr lang="en-US" b="1" dirty="0">
              <a:highlight>
                <a:srgbClr val="FFFF00"/>
              </a:highligh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9B4704-CE8B-CD38-7B8D-F23201390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2413" y="1521860"/>
            <a:ext cx="4808798" cy="29533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65F995-6F44-8008-61D1-A5C7C19C9E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075" y="922594"/>
            <a:ext cx="5759925" cy="5935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918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BC8FD47-8995-0998-1A1B-0CB02F84D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396" y="3618819"/>
            <a:ext cx="7772400" cy="18631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01FA0A-001C-8EA3-CF7E-2E54480DB1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479" y="701523"/>
            <a:ext cx="7772400" cy="1842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161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F5DEA9B-8B9C-4C0C-FD53-945C204346DD}"/>
              </a:ext>
            </a:extLst>
          </p:cNvPr>
          <p:cNvCxnSpPr>
            <a:cxnSpLocks/>
          </p:cNvCxnSpPr>
          <p:nvPr/>
        </p:nvCxnSpPr>
        <p:spPr>
          <a:xfrm>
            <a:off x="4826618" y="963029"/>
            <a:ext cx="0" cy="51278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47ABD06-96AA-60DE-223D-D86342CE78E1}"/>
              </a:ext>
            </a:extLst>
          </p:cNvPr>
          <p:cNvCxnSpPr>
            <a:cxnSpLocks/>
          </p:cNvCxnSpPr>
          <p:nvPr/>
        </p:nvCxnSpPr>
        <p:spPr>
          <a:xfrm>
            <a:off x="8323351" y="919372"/>
            <a:ext cx="0" cy="517146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9B98C71-564E-BD98-703E-7F333A03F2DD}"/>
              </a:ext>
            </a:extLst>
          </p:cNvPr>
          <p:cNvSpPr txBox="1"/>
          <p:nvPr/>
        </p:nvSpPr>
        <p:spPr>
          <a:xfrm>
            <a:off x="2259227" y="919372"/>
            <a:ext cx="96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Pre_czb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C955A2-A943-FD9F-8BA5-1B01D31CD0DF}"/>
              </a:ext>
            </a:extLst>
          </p:cNvPr>
          <p:cNvSpPr txBox="1"/>
          <p:nvPr/>
        </p:nvSpPr>
        <p:spPr>
          <a:xfrm>
            <a:off x="5190132" y="919372"/>
            <a:ext cx="2257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Pre_customizedData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28A6AD-9ED2-FFDE-E5F0-E7AD26EC2574}"/>
              </a:ext>
            </a:extLst>
          </p:cNvPr>
          <p:cNvSpPr txBox="1"/>
          <p:nvPr/>
        </p:nvSpPr>
        <p:spPr>
          <a:xfrm>
            <a:off x="8543658" y="642373"/>
            <a:ext cx="2854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pre_customizedData</a:t>
            </a:r>
            <a:r>
              <a:rPr lang="en-US" dirty="0"/>
              <a:t>_</a:t>
            </a:r>
          </a:p>
          <a:p>
            <a:r>
              <a:rPr lang="en-US" dirty="0" err="1"/>
              <a:t>InternalBaseLineTest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980EB4-60F5-9665-CA2F-E4A8DB05DE1A}"/>
              </a:ext>
            </a:extLst>
          </p:cNvPr>
          <p:cNvSpPr txBox="1"/>
          <p:nvPr/>
        </p:nvSpPr>
        <p:spPr>
          <a:xfrm>
            <a:off x="707310" y="1421020"/>
            <a:ext cx="867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format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529C75E-BF89-9A07-87F1-6DF081CCA952}"/>
              </a:ext>
            </a:extLst>
          </p:cNvPr>
          <p:cNvCxnSpPr>
            <a:cxnSpLocks/>
          </p:cNvCxnSpPr>
          <p:nvPr/>
        </p:nvCxnSpPr>
        <p:spPr>
          <a:xfrm flipH="1">
            <a:off x="864218" y="1860886"/>
            <a:ext cx="1017036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66C64E4-3627-FF2F-6114-A7690811FD6E}"/>
              </a:ext>
            </a:extLst>
          </p:cNvPr>
          <p:cNvCxnSpPr>
            <a:cxnSpLocks/>
          </p:cNvCxnSpPr>
          <p:nvPr/>
        </p:nvCxnSpPr>
        <p:spPr>
          <a:xfrm flipH="1">
            <a:off x="864218" y="1350486"/>
            <a:ext cx="1017036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4C519AE-F1F9-19D4-4A3A-785105B316C4}"/>
              </a:ext>
            </a:extLst>
          </p:cNvPr>
          <p:cNvSpPr txBox="1"/>
          <p:nvPr/>
        </p:nvSpPr>
        <p:spPr>
          <a:xfrm>
            <a:off x="2333063" y="1412269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Shape</a:t>
            </a:r>
            <a:r>
              <a:rPr lang="zh-CN" altLang="en-US" dirty="0"/>
              <a:t> </a:t>
            </a:r>
            <a:r>
              <a:rPr lang="en-US" altLang="zh-CN" dirty="0"/>
              <a:t>file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488EC2-EF78-3056-D142-B87A02B40AD3}"/>
              </a:ext>
            </a:extLst>
          </p:cNvPr>
          <p:cNvSpPr txBox="1"/>
          <p:nvPr/>
        </p:nvSpPr>
        <p:spPr>
          <a:xfrm>
            <a:off x="5843040" y="1412269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altLang="zh-CN" dirty="0" err="1"/>
              <a:t>json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67F668B-98AE-D5D5-EF75-7E2FDA434EFF}"/>
              </a:ext>
            </a:extLst>
          </p:cNvPr>
          <p:cNvSpPr txBox="1"/>
          <p:nvPr/>
        </p:nvSpPr>
        <p:spPr>
          <a:xfrm>
            <a:off x="9376641" y="1408032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altLang="zh-CN" dirty="0" err="1"/>
              <a:t>json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2875A68-9DE2-7733-C1D4-19370D6F7014}"/>
              </a:ext>
            </a:extLst>
          </p:cNvPr>
          <p:cNvCxnSpPr>
            <a:cxnSpLocks/>
          </p:cNvCxnSpPr>
          <p:nvPr/>
        </p:nvCxnSpPr>
        <p:spPr>
          <a:xfrm flipV="1">
            <a:off x="1833593" y="1104038"/>
            <a:ext cx="0" cy="484731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1B46C2D-3395-748B-D7F5-391D7EED03AF}"/>
              </a:ext>
            </a:extLst>
          </p:cNvPr>
          <p:cNvSpPr txBox="1"/>
          <p:nvPr/>
        </p:nvSpPr>
        <p:spPr>
          <a:xfrm>
            <a:off x="149723" y="2167057"/>
            <a:ext cx="3076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Build</a:t>
            </a:r>
            <a:r>
              <a:rPr lang="zh-CN" altLang="en-US" dirty="0"/>
              <a:t> </a:t>
            </a:r>
            <a:r>
              <a:rPr lang="en-SG" altLang="zh-CN" dirty="0"/>
              <a:t>my</a:t>
            </a:r>
            <a:r>
              <a:rPr lang="en-US" altLang="zh-CN" dirty="0"/>
              <a:t>graph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0AB4D2B-2CE3-1981-4B84-5A2DAB69B8ED}"/>
              </a:ext>
            </a:extLst>
          </p:cNvPr>
          <p:cNvSpPr txBox="1"/>
          <p:nvPr/>
        </p:nvSpPr>
        <p:spPr>
          <a:xfrm>
            <a:off x="5190132" y="2270377"/>
            <a:ext cx="60980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0" dirty="0" err="1">
                <a:effectLst/>
                <a:latin typeface="Menlo" panose="020B0609030804020204" pitchFamily="49" charset="0"/>
              </a:rPr>
              <a:t>GraphFromJSON_Customized</a:t>
            </a:r>
            <a:endParaRPr lang="en-SG" sz="1200" b="0" dirty="0">
              <a:effectLst/>
              <a:latin typeface="Menlo" panose="020B060903080402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B61509F-7B8B-4E08-845A-7FB68F2CB537}"/>
              </a:ext>
            </a:extLst>
          </p:cNvPr>
          <p:cNvSpPr txBox="1"/>
          <p:nvPr/>
        </p:nvSpPr>
        <p:spPr>
          <a:xfrm>
            <a:off x="8407542" y="2314367"/>
            <a:ext cx="60980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0" dirty="0" err="1">
                <a:effectLst/>
                <a:latin typeface="Menlo" panose="020B0609030804020204" pitchFamily="49" charset="0"/>
              </a:rPr>
              <a:t>GraphFromJSON_Customized</a:t>
            </a:r>
            <a:r>
              <a:rPr lang="en-SG" sz="1200" b="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_IgnoreShortCut</a:t>
            </a:r>
            <a:endParaRPr lang="en-SG" sz="1200" b="0" dirty="0">
              <a:solidFill>
                <a:srgbClr val="FF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4028EDB-F2A4-FCB7-AC03-32C3E0629940}"/>
              </a:ext>
            </a:extLst>
          </p:cNvPr>
          <p:cNvSpPr txBox="1"/>
          <p:nvPr/>
        </p:nvSpPr>
        <p:spPr>
          <a:xfrm>
            <a:off x="2493109" y="2275639"/>
            <a:ext cx="25201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0" dirty="0" err="1">
                <a:effectLst/>
                <a:latin typeface="Menlo" panose="020B0609030804020204" pitchFamily="49" charset="0"/>
              </a:rPr>
              <a:t>new_import</a:t>
            </a:r>
            <a:endParaRPr lang="en-SG" sz="1200" b="0" dirty="0">
              <a:effectLst/>
              <a:latin typeface="Menlo" panose="020B0609030804020204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5040DA6-FF4A-1D5E-E396-5D680A8D538C}"/>
              </a:ext>
            </a:extLst>
          </p:cNvPr>
          <p:cNvSpPr txBox="1"/>
          <p:nvPr/>
        </p:nvSpPr>
        <p:spPr>
          <a:xfrm>
            <a:off x="2527379" y="2580952"/>
            <a:ext cx="15250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 b="0">
                <a:effectLst/>
                <a:latin typeface="Menlo" panose="020B0609030804020204" pitchFamily="49" charset="0"/>
              </a:defRPr>
            </a:lvl1pPr>
          </a:lstStyle>
          <a:p>
            <a:r>
              <a:rPr lang="en-SG" dirty="0" err="1"/>
              <a:t>define_roads</a:t>
            </a:r>
            <a:endParaRPr lang="en-SG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D9A2AD8-5C62-0BE9-489A-11B0A6163093}"/>
              </a:ext>
            </a:extLst>
          </p:cNvPr>
          <p:cNvSpPr txBox="1"/>
          <p:nvPr/>
        </p:nvSpPr>
        <p:spPr>
          <a:xfrm>
            <a:off x="5260329" y="2606752"/>
            <a:ext cx="24206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 b="0">
                <a:effectLst/>
                <a:latin typeface="Menlo" panose="020B0609030804020204" pitchFamily="49" charset="0"/>
              </a:defRPr>
            </a:lvl1pPr>
          </a:lstStyle>
          <a:p>
            <a:r>
              <a:rPr lang="en-SG" dirty="0" err="1"/>
              <a:t>define_roads_FirstTime</a:t>
            </a:r>
            <a:endParaRPr lang="en-SG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8244AA4-317C-408F-F5EE-9146310E7562}"/>
              </a:ext>
            </a:extLst>
          </p:cNvPr>
          <p:cNvSpPr txBox="1"/>
          <p:nvPr/>
        </p:nvSpPr>
        <p:spPr>
          <a:xfrm>
            <a:off x="8867559" y="2609089"/>
            <a:ext cx="24206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 b="0">
                <a:effectLst/>
                <a:latin typeface="Menlo" panose="020B0609030804020204" pitchFamily="49" charset="0"/>
              </a:defRPr>
            </a:lvl1pPr>
          </a:lstStyle>
          <a:p>
            <a:r>
              <a:rPr lang="en-SG" dirty="0" err="1"/>
              <a:t>define_roads_FirstTime</a:t>
            </a:r>
            <a:endParaRPr lang="en-SG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DDC204D-72A2-0FEC-5344-A37C85E9AAEB}"/>
              </a:ext>
            </a:extLst>
          </p:cNvPr>
          <p:cNvSpPr txBox="1"/>
          <p:nvPr/>
        </p:nvSpPr>
        <p:spPr>
          <a:xfrm>
            <a:off x="2220395" y="2871381"/>
            <a:ext cx="23816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 b="0">
                <a:effectLst/>
                <a:latin typeface="Menlo" panose="020B0609030804020204" pitchFamily="49" charset="0"/>
              </a:defRPr>
            </a:lvl1pPr>
          </a:lstStyle>
          <a:p>
            <a:r>
              <a:rPr lang="en-SG" dirty="0" err="1"/>
              <a:t>define_interior_parcels</a:t>
            </a:r>
            <a:endParaRPr lang="en-SG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B435C3E-4299-1BDC-D871-E317F95AA637}"/>
              </a:ext>
            </a:extLst>
          </p:cNvPr>
          <p:cNvSpPr txBox="1"/>
          <p:nvPr/>
        </p:nvSpPr>
        <p:spPr>
          <a:xfrm>
            <a:off x="5279841" y="2898720"/>
            <a:ext cx="23816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 b="0">
                <a:effectLst/>
                <a:latin typeface="Menlo" panose="020B0609030804020204" pitchFamily="49" charset="0"/>
              </a:defRPr>
            </a:lvl1pPr>
          </a:lstStyle>
          <a:p>
            <a:r>
              <a:rPr lang="en-SG" dirty="0" err="1"/>
              <a:t>define_interior_parcels</a:t>
            </a:r>
            <a:endParaRPr lang="en-SG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7058C9A-32AE-7B23-5B0A-B5B386F29081}"/>
              </a:ext>
            </a:extLst>
          </p:cNvPr>
          <p:cNvSpPr txBox="1"/>
          <p:nvPr/>
        </p:nvSpPr>
        <p:spPr>
          <a:xfrm>
            <a:off x="8790491" y="2902672"/>
            <a:ext cx="23816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 b="0">
                <a:effectLst/>
                <a:latin typeface="Menlo" panose="020B0609030804020204" pitchFamily="49" charset="0"/>
              </a:defRPr>
            </a:lvl1pPr>
          </a:lstStyle>
          <a:p>
            <a:r>
              <a:rPr lang="en-SG" dirty="0" err="1"/>
              <a:t>define_interior_parcels</a:t>
            </a:r>
            <a:endParaRPr lang="en-SG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3BC43CF-2C31-6F77-92E1-16EC734B4F28}"/>
              </a:ext>
            </a:extLst>
          </p:cNvPr>
          <p:cNvSpPr txBox="1"/>
          <p:nvPr/>
        </p:nvSpPr>
        <p:spPr>
          <a:xfrm>
            <a:off x="2511851" y="4230410"/>
            <a:ext cx="2099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 b="0">
                <a:effectLst/>
                <a:latin typeface="Menlo" panose="020B0609030804020204" pitchFamily="49" charset="0"/>
              </a:defRPr>
            </a:lvl1pPr>
          </a:lstStyle>
          <a:p>
            <a:r>
              <a:rPr lang="en-SG" dirty="0" err="1"/>
              <a:t>feature_init</a:t>
            </a:r>
            <a:endParaRPr lang="en-SG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A75EC30-7D97-CDA0-EC56-28B03CB27C85}"/>
              </a:ext>
            </a:extLst>
          </p:cNvPr>
          <p:cNvSpPr txBox="1"/>
          <p:nvPr/>
        </p:nvSpPr>
        <p:spPr>
          <a:xfrm>
            <a:off x="8919415" y="3361658"/>
            <a:ext cx="72532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dirty="0" err="1">
                <a:solidFill>
                  <a:srgbClr val="FF0000"/>
                </a:solidFill>
                <a:latin typeface="Menlo" panose="020B0609030804020204" pitchFamily="49" charset="0"/>
              </a:rPr>
              <a:t>AddShortCutInGraph</a:t>
            </a:r>
            <a:endParaRPr lang="en-SG" sz="1200" dirty="0">
              <a:solidFill>
                <a:srgbClr val="FF0000"/>
              </a:solidFill>
              <a:latin typeface="Menlo" panose="020B0609030804020204" pitchFamily="49" charset="0"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D4E6B34-9C75-0A48-CD65-0678EDEEB717}"/>
              </a:ext>
            </a:extLst>
          </p:cNvPr>
          <p:cNvCxnSpPr>
            <a:cxnSpLocks/>
          </p:cNvCxnSpPr>
          <p:nvPr/>
        </p:nvCxnSpPr>
        <p:spPr>
          <a:xfrm flipH="1">
            <a:off x="300891" y="5047790"/>
            <a:ext cx="115398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74B4292-7992-98EB-DC56-B94D34FBD6E7}"/>
              </a:ext>
            </a:extLst>
          </p:cNvPr>
          <p:cNvSpPr txBox="1"/>
          <p:nvPr/>
        </p:nvSpPr>
        <p:spPr>
          <a:xfrm>
            <a:off x="152560" y="5182273"/>
            <a:ext cx="3076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altLang="zh-CN" dirty="0"/>
              <a:t>Run</a:t>
            </a:r>
            <a:r>
              <a:rPr lang="zh-CN" altLang="en-US" dirty="0"/>
              <a:t> </a:t>
            </a:r>
            <a:r>
              <a:rPr lang="en-US" altLang="zh-CN" dirty="0" err="1"/>
              <a:t>roadfinding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634B8BC-DB74-85B0-D257-BDCE189A4734}"/>
              </a:ext>
            </a:extLst>
          </p:cNvPr>
          <p:cNvSpPr txBox="1"/>
          <p:nvPr/>
        </p:nvSpPr>
        <p:spPr>
          <a:xfrm>
            <a:off x="2458735" y="5276531"/>
            <a:ext cx="1789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 b="0">
                <a:effectLst/>
                <a:latin typeface="Menlo" panose="020B0609030804020204" pitchFamily="49" charset="0"/>
              </a:defRPr>
            </a:lvl1pPr>
          </a:lstStyle>
          <a:p>
            <a:r>
              <a:rPr lang="en-SG" dirty="0" err="1"/>
              <a:t>build_all_roads</a:t>
            </a:r>
            <a:endParaRPr lang="en-SG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32674FE-6F9B-0BF3-DD99-92D1B1B91D2A}"/>
              </a:ext>
            </a:extLst>
          </p:cNvPr>
          <p:cNvCxnSpPr>
            <a:cxnSpLocks/>
          </p:cNvCxnSpPr>
          <p:nvPr/>
        </p:nvCxnSpPr>
        <p:spPr>
          <a:xfrm flipH="1">
            <a:off x="453291" y="3908848"/>
            <a:ext cx="115398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627BE8C8-04E6-D9CF-D3F1-827597A10D3D}"/>
              </a:ext>
            </a:extLst>
          </p:cNvPr>
          <p:cNvSpPr txBox="1"/>
          <p:nvPr/>
        </p:nvSpPr>
        <p:spPr>
          <a:xfrm>
            <a:off x="208466" y="4188735"/>
            <a:ext cx="1774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Info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 </a:t>
            </a:r>
            <a:r>
              <a:rPr lang="en-SG" altLang="zh-CN" dirty="0"/>
              <a:t>my</a:t>
            </a:r>
            <a:r>
              <a:rPr lang="en-US" altLang="zh-CN" dirty="0"/>
              <a:t>graph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123B0B1-4369-90B5-51BE-A6F52EA232F6}"/>
              </a:ext>
            </a:extLst>
          </p:cNvPr>
          <p:cNvSpPr txBox="1"/>
          <p:nvPr/>
        </p:nvSpPr>
        <p:spPr>
          <a:xfrm>
            <a:off x="8657999" y="4242298"/>
            <a:ext cx="3089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 b="0">
                <a:effectLst/>
                <a:latin typeface="Menlo" panose="020B0609030804020204" pitchFamily="49" charset="0"/>
              </a:defRPr>
            </a:lvl1pPr>
          </a:lstStyle>
          <a:p>
            <a:r>
              <a:rPr lang="en-SG" dirty="0" err="1"/>
              <a:t>myG.td_dict_init</a:t>
            </a:r>
            <a:r>
              <a:rPr lang="en-SG" dirty="0"/>
              <a:t>()</a:t>
            </a:r>
          </a:p>
          <a:p>
            <a:r>
              <a:rPr lang="en-SG" dirty="0" err="1"/>
              <a:t>myG.feature_init</a:t>
            </a:r>
            <a:r>
              <a:rPr lang="en-SG" dirty="0"/>
              <a:t>()</a:t>
            </a:r>
          </a:p>
          <a:p>
            <a:r>
              <a:rPr lang="en-SG" dirty="0" err="1"/>
              <a:t>myG.td_dict_POI_Related_init</a:t>
            </a:r>
            <a:r>
              <a:rPr lang="en-SG" dirty="0"/>
              <a:t>()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94AD814-5C60-C62C-C444-BAA16B829FC2}"/>
              </a:ext>
            </a:extLst>
          </p:cNvPr>
          <p:cNvSpPr txBox="1"/>
          <p:nvPr/>
        </p:nvSpPr>
        <p:spPr>
          <a:xfrm>
            <a:off x="5074631" y="4493201"/>
            <a:ext cx="3089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 b="0">
                <a:effectLst/>
                <a:latin typeface="Menlo" panose="020B0609030804020204" pitchFamily="49" charset="0"/>
              </a:defRPr>
            </a:lvl1pPr>
          </a:lstStyle>
          <a:p>
            <a:r>
              <a:rPr lang="en-SG" dirty="0" err="1"/>
              <a:t>myG.feature_init</a:t>
            </a:r>
            <a:r>
              <a:rPr lang="en-SG" dirty="0"/>
              <a:t>()</a:t>
            </a:r>
          </a:p>
          <a:p>
            <a:r>
              <a:rPr lang="en-SG" dirty="0" err="1"/>
              <a:t>myG.td_dict_POI_Related_init</a:t>
            </a:r>
            <a:r>
              <a:rPr lang="en-SG" dirty="0"/>
              <a:t>()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A363FF0-C916-B603-9522-3A185207E894}"/>
              </a:ext>
            </a:extLst>
          </p:cNvPr>
          <p:cNvSpPr txBox="1"/>
          <p:nvPr/>
        </p:nvSpPr>
        <p:spPr>
          <a:xfrm>
            <a:off x="200262" y="126332"/>
            <a:ext cx="39687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 b="0">
                <a:effectLst/>
                <a:latin typeface="Menlo" panose="020B0609030804020204" pitchFamily="49" charset="0"/>
              </a:defRPr>
            </a:lvl1pPr>
          </a:lstStyle>
          <a:p>
            <a:r>
              <a:rPr lang="en-US" sz="2000" b="1" dirty="0"/>
              <a:t>Data processing</a:t>
            </a:r>
            <a:endParaRPr lang="en-SG" sz="20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2EE1A08-954A-4E2E-5302-AA605DB3369A}"/>
              </a:ext>
            </a:extLst>
          </p:cNvPr>
          <p:cNvSpPr txBox="1"/>
          <p:nvPr/>
        </p:nvSpPr>
        <p:spPr>
          <a:xfrm>
            <a:off x="181528" y="6402837"/>
            <a:ext cx="996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Save</a:t>
            </a:r>
            <a:endParaRPr lang="en-US" dirty="0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A28804F-6D5E-B215-CB52-3F42035091EF}"/>
              </a:ext>
            </a:extLst>
          </p:cNvPr>
          <p:cNvCxnSpPr>
            <a:cxnSpLocks/>
          </p:cNvCxnSpPr>
          <p:nvPr/>
        </p:nvCxnSpPr>
        <p:spPr>
          <a:xfrm flipH="1">
            <a:off x="300891" y="6052597"/>
            <a:ext cx="115398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AFA501A4-D193-63DD-54A0-EA7E3C0C139D}"/>
              </a:ext>
            </a:extLst>
          </p:cNvPr>
          <p:cNvSpPr txBox="1"/>
          <p:nvPr/>
        </p:nvSpPr>
        <p:spPr>
          <a:xfrm>
            <a:off x="1095817" y="6441073"/>
            <a:ext cx="101923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"/Users/</a:t>
            </a:r>
            <a:r>
              <a:rPr lang="en-SG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chenzebin</a:t>
            </a:r>
            <a:r>
              <a:rPr lang="en-SG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/Documents/GitHub/road-planning-for-slums/data"</a:t>
            </a:r>
            <a:endParaRPr lang="en-SG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9A86A32-E347-2417-EF0B-0C702BCC071D}"/>
              </a:ext>
            </a:extLst>
          </p:cNvPr>
          <p:cNvSpPr txBox="1"/>
          <p:nvPr/>
        </p:nvSpPr>
        <p:spPr>
          <a:xfrm>
            <a:off x="5140381" y="4085496"/>
            <a:ext cx="80901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>
                <a:highlight>
                  <a:srgbClr val="FFFF00"/>
                </a:highlight>
              </a:rPr>
              <a:t>Missing</a:t>
            </a:r>
            <a:r>
              <a:rPr lang="zh-CN" altLang="en-US" dirty="0">
                <a:highlight>
                  <a:srgbClr val="FFFF00"/>
                </a:highlight>
              </a:rPr>
              <a:t>  </a:t>
            </a:r>
            <a:r>
              <a:rPr lang="en-SG" dirty="0" err="1">
                <a:highlight>
                  <a:srgbClr val="FFFF00"/>
                </a:highlight>
              </a:rPr>
              <a:t>myG.td_dict_init</a:t>
            </a:r>
            <a:r>
              <a:rPr lang="en-SG" dirty="0">
                <a:highlight>
                  <a:srgbClr val="FFFF00"/>
                </a:highlight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031054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075807C-1D14-566A-EAD8-9E390271AFEE}"/>
              </a:ext>
            </a:extLst>
          </p:cNvPr>
          <p:cNvSpPr txBox="1"/>
          <p:nvPr/>
        </p:nvSpPr>
        <p:spPr>
          <a:xfrm>
            <a:off x="200261" y="126332"/>
            <a:ext cx="98581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 b="0">
                <a:effectLst/>
                <a:latin typeface="Menlo" panose="020B0609030804020204" pitchFamily="49" charset="0"/>
              </a:defRPr>
            </a:lvl1pPr>
          </a:lstStyle>
          <a:p>
            <a:r>
              <a:rPr lang="en-US" sz="2000" b="1" dirty="0"/>
              <a:t>Important variable changes – constraint and objective</a:t>
            </a:r>
            <a:endParaRPr lang="en-SG" sz="2000" b="1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F99B1B3-CAC7-276F-AAAB-670F8DEBC269}"/>
              </a:ext>
            </a:extLst>
          </p:cNvPr>
          <p:cNvCxnSpPr>
            <a:cxnSpLocks/>
          </p:cNvCxnSpPr>
          <p:nvPr/>
        </p:nvCxnSpPr>
        <p:spPr>
          <a:xfrm>
            <a:off x="200261" y="976393"/>
            <a:ext cx="1177992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99965E5-EA9A-4AC8-CE77-5D655A0C2611}"/>
              </a:ext>
            </a:extLst>
          </p:cNvPr>
          <p:cNvSpPr txBox="1"/>
          <p:nvPr/>
        </p:nvSpPr>
        <p:spPr>
          <a:xfrm>
            <a:off x="200261" y="1767870"/>
            <a:ext cx="938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Reward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FC47A2C-222C-90EF-B1F6-C9EC0DDF214D}"/>
              </a:ext>
            </a:extLst>
          </p:cNvPr>
          <p:cNvCxnSpPr>
            <a:cxnSpLocks/>
          </p:cNvCxnSpPr>
          <p:nvPr/>
        </p:nvCxnSpPr>
        <p:spPr>
          <a:xfrm>
            <a:off x="200260" y="1562746"/>
            <a:ext cx="1177992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72F8081-EE74-DC94-D472-040E6024FCD4}"/>
              </a:ext>
            </a:extLst>
          </p:cNvPr>
          <p:cNvCxnSpPr>
            <a:cxnSpLocks/>
          </p:cNvCxnSpPr>
          <p:nvPr/>
        </p:nvCxnSpPr>
        <p:spPr>
          <a:xfrm flipV="1">
            <a:off x="1446135" y="976393"/>
            <a:ext cx="0" cy="573690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9CD7ED1-BFF7-9B77-7EB8-1B74E0AC1106}"/>
              </a:ext>
            </a:extLst>
          </p:cNvPr>
          <p:cNvSpPr txBox="1"/>
          <p:nvPr/>
        </p:nvSpPr>
        <p:spPr>
          <a:xfrm>
            <a:off x="1623522" y="1111311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file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4E4A864-9F76-4537-0343-0AE731B4E0FE}"/>
              </a:ext>
            </a:extLst>
          </p:cNvPr>
          <p:cNvCxnSpPr>
            <a:cxnSpLocks/>
          </p:cNvCxnSpPr>
          <p:nvPr/>
        </p:nvCxnSpPr>
        <p:spPr>
          <a:xfrm flipV="1">
            <a:off x="3365342" y="976393"/>
            <a:ext cx="0" cy="555648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F4247CB-2126-5EC5-57CA-A0EEC72754BF}"/>
              </a:ext>
            </a:extLst>
          </p:cNvPr>
          <p:cNvSpPr txBox="1"/>
          <p:nvPr/>
        </p:nvSpPr>
        <p:spPr>
          <a:xfrm>
            <a:off x="1623522" y="1686037"/>
            <a:ext cx="17418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envs</a:t>
            </a:r>
            <a:r>
              <a:rPr lang="en-US" dirty="0"/>
              <a:t>/</a:t>
            </a:r>
            <a:r>
              <a:rPr lang="en-US" dirty="0" err="1"/>
              <a:t>road.py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A4230C0-E200-20E8-A3AE-2461F3346F31}"/>
              </a:ext>
            </a:extLst>
          </p:cNvPr>
          <p:cNvSpPr txBox="1"/>
          <p:nvPr/>
        </p:nvSpPr>
        <p:spPr>
          <a:xfrm>
            <a:off x="3542728" y="1111311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function</a:t>
            </a:r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6207515-0F55-6783-9B6F-44BE657B6AB4}"/>
              </a:ext>
            </a:extLst>
          </p:cNvPr>
          <p:cNvCxnSpPr>
            <a:cxnSpLocks/>
          </p:cNvCxnSpPr>
          <p:nvPr/>
        </p:nvCxnSpPr>
        <p:spPr>
          <a:xfrm flipV="1">
            <a:off x="6561263" y="1111311"/>
            <a:ext cx="0" cy="542156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30ABD73-5F26-7C31-6DA9-2C342FE3DB49}"/>
              </a:ext>
            </a:extLst>
          </p:cNvPr>
          <p:cNvSpPr txBox="1"/>
          <p:nvPr/>
        </p:nvSpPr>
        <p:spPr>
          <a:xfrm>
            <a:off x="3365332" y="1697663"/>
            <a:ext cx="25278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</a:lstStyle>
          <a:p>
            <a:r>
              <a:rPr lang="en-SG" dirty="0" err="1"/>
              <a:t>reward_info_function</a:t>
            </a:r>
            <a:endParaRPr lang="en-SG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47033B-52C9-CA55-0542-801FA0745A84}"/>
              </a:ext>
            </a:extLst>
          </p:cNvPr>
          <p:cNvSpPr txBox="1"/>
          <p:nvPr/>
        </p:nvSpPr>
        <p:spPr>
          <a:xfrm>
            <a:off x="7141639" y="1715231"/>
            <a:ext cx="6098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</a:lstStyle>
          <a:p>
            <a:r>
              <a:rPr lang="en-SG" dirty="0"/>
              <a:t>weight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9BB0DA1-1E6C-E16B-0068-D01DB545ED72}"/>
              </a:ext>
            </a:extLst>
          </p:cNvPr>
          <p:cNvCxnSpPr>
            <a:cxnSpLocks/>
          </p:cNvCxnSpPr>
          <p:nvPr/>
        </p:nvCxnSpPr>
        <p:spPr>
          <a:xfrm>
            <a:off x="211810" y="2613061"/>
            <a:ext cx="1177992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A5BA645-F8B9-13AF-5049-63784DD88C45}"/>
              </a:ext>
            </a:extLst>
          </p:cNvPr>
          <p:cNvSpPr txBox="1"/>
          <p:nvPr/>
        </p:nvSpPr>
        <p:spPr>
          <a:xfrm>
            <a:off x="9689273" y="1699170"/>
            <a:ext cx="6098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</a:lstStyle>
          <a:p>
            <a:r>
              <a:rPr lang="en-SG" dirty="0" err="1"/>
              <a:t>finalReward</a:t>
            </a:r>
            <a:endParaRPr lang="en-SG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FF6D3B0-3630-AFEE-168C-2405E7F71D16}"/>
              </a:ext>
            </a:extLst>
          </p:cNvPr>
          <p:cNvCxnSpPr>
            <a:cxnSpLocks/>
          </p:cNvCxnSpPr>
          <p:nvPr/>
        </p:nvCxnSpPr>
        <p:spPr>
          <a:xfrm>
            <a:off x="3365332" y="2137202"/>
            <a:ext cx="882666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B59925E-556C-CA21-70FC-310163F57615}"/>
              </a:ext>
            </a:extLst>
          </p:cNvPr>
          <p:cNvSpPr txBox="1"/>
          <p:nvPr/>
        </p:nvSpPr>
        <p:spPr>
          <a:xfrm>
            <a:off x="3433254" y="2203945"/>
            <a:ext cx="21165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</a:lstStyle>
          <a:p>
            <a:r>
              <a:rPr lang="en-SG" dirty="0"/>
              <a:t>class </a:t>
            </a:r>
            <a:r>
              <a:rPr lang="en-SG" dirty="0" err="1"/>
              <a:t>RoadEnv</a:t>
            </a:r>
            <a:r>
              <a:rPr lang="en-SG" dirty="0"/>
              <a:t>: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D7BB6D-1529-6490-C4C0-22FAACEB2DC2}"/>
              </a:ext>
            </a:extLst>
          </p:cNvPr>
          <p:cNvSpPr txBox="1"/>
          <p:nvPr/>
        </p:nvSpPr>
        <p:spPr>
          <a:xfrm>
            <a:off x="7005230" y="2243729"/>
            <a:ext cx="14377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</a:lstStyle>
          <a:p>
            <a:r>
              <a:rPr lang="en-SG" dirty="0" err="1"/>
              <a:t>build_ration</a:t>
            </a:r>
            <a:endParaRPr lang="en-SG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B8884C5-D04A-E767-C0BC-131ED97D5FE5}"/>
              </a:ext>
            </a:extLst>
          </p:cNvPr>
          <p:cNvSpPr txBox="1"/>
          <p:nvPr/>
        </p:nvSpPr>
        <p:spPr>
          <a:xfrm>
            <a:off x="5202216" y="2183992"/>
            <a:ext cx="12198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</a:lstStyle>
          <a:p>
            <a:r>
              <a:rPr lang="en-SG" dirty="0"/>
              <a:t>__</a:t>
            </a:r>
            <a:r>
              <a:rPr lang="en-SG" dirty="0" err="1"/>
              <a:t>init</a:t>
            </a:r>
            <a:r>
              <a:rPr lang="en-SG" dirty="0"/>
              <a:t>__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DF1F813-6520-8641-54AF-9B41656D7BBC}"/>
              </a:ext>
            </a:extLst>
          </p:cNvPr>
          <p:cNvSpPr txBox="1"/>
          <p:nvPr/>
        </p:nvSpPr>
        <p:spPr>
          <a:xfrm>
            <a:off x="3417931" y="3438925"/>
            <a:ext cx="1072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SG" dirty="0">
                <a:solidFill>
                  <a:srgbClr val="FF0000"/>
                </a:solidFill>
              </a:rPr>
              <a:t>_</a:t>
            </a:r>
            <a:r>
              <a:rPr lang="en-SG" dirty="0" err="1"/>
              <a:t>get_obs</a:t>
            </a:r>
            <a:endParaRPr lang="en-SG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C3C82B8-77B2-D44B-C2CD-67ED1F247960}"/>
              </a:ext>
            </a:extLst>
          </p:cNvPr>
          <p:cNvSpPr txBox="1"/>
          <p:nvPr/>
        </p:nvSpPr>
        <p:spPr>
          <a:xfrm>
            <a:off x="115626" y="3728482"/>
            <a:ext cx="13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Embedding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2B0F6E2-EE0E-F061-13C2-04B5AE971236}"/>
              </a:ext>
            </a:extLst>
          </p:cNvPr>
          <p:cNvSpPr txBox="1"/>
          <p:nvPr/>
        </p:nvSpPr>
        <p:spPr>
          <a:xfrm>
            <a:off x="3346866" y="3749737"/>
            <a:ext cx="2867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SG" dirty="0">
                <a:solidFill>
                  <a:srgbClr val="FF0000"/>
                </a:solidFill>
              </a:rPr>
              <a:t>_</a:t>
            </a:r>
            <a:r>
              <a:rPr lang="en-SG" dirty="0"/>
              <a:t>get_obs_stage2_culdesac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DA32234-F993-D2EF-EB98-62F5D054970B}"/>
              </a:ext>
            </a:extLst>
          </p:cNvPr>
          <p:cNvSpPr txBox="1"/>
          <p:nvPr/>
        </p:nvSpPr>
        <p:spPr>
          <a:xfrm>
            <a:off x="1598499" y="3549667"/>
            <a:ext cx="17418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envs</a:t>
            </a:r>
            <a:r>
              <a:rPr lang="en-US" dirty="0"/>
              <a:t>/</a:t>
            </a:r>
            <a:r>
              <a:rPr lang="en-US" dirty="0" err="1"/>
              <a:t>road.py</a:t>
            </a:r>
            <a:endParaRPr lang="en-US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B50531C-27CF-ED9D-9769-AE272779A6AF}"/>
              </a:ext>
            </a:extLst>
          </p:cNvPr>
          <p:cNvCxnSpPr>
            <a:cxnSpLocks/>
          </p:cNvCxnSpPr>
          <p:nvPr/>
        </p:nvCxnSpPr>
        <p:spPr>
          <a:xfrm>
            <a:off x="222828" y="3385063"/>
            <a:ext cx="1177992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C27FD8B7-4C73-1E21-A0CA-2B8A28EE97B3}"/>
              </a:ext>
            </a:extLst>
          </p:cNvPr>
          <p:cNvSpPr txBox="1"/>
          <p:nvPr/>
        </p:nvSpPr>
        <p:spPr>
          <a:xfrm>
            <a:off x="194170" y="2680914"/>
            <a:ext cx="11272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Stop </a:t>
            </a:r>
          </a:p>
          <a:p>
            <a:r>
              <a:rPr lang="en-US" altLang="zh-CN" dirty="0"/>
              <a:t>condition</a:t>
            </a:r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084AC7A-7ECF-3A6B-11D8-4716BD3DD639}"/>
              </a:ext>
            </a:extLst>
          </p:cNvPr>
          <p:cNvSpPr txBox="1"/>
          <p:nvPr/>
        </p:nvSpPr>
        <p:spPr>
          <a:xfrm>
            <a:off x="5192193" y="2737990"/>
            <a:ext cx="10726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</a:lstStyle>
          <a:p>
            <a:r>
              <a:rPr lang="en-SG" dirty="0"/>
              <a:t>def step(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BEE9D93-2C5C-1396-8E99-E0B3EF6025FE}"/>
              </a:ext>
            </a:extLst>
          </p:cNvPr>
          <p:cNvSpPr txBox="1"/>
          <p:nvPr/>
        </p:nvSpPr>
        <p:spPr>
          <a:xfrm>
            <a:off x="3406394" y="2759862"/>
            <a:ext cx="19409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</a:lstStyle>
          <a:p>
            <a:r>
              <a:rPr lang="en-SG" dirty="0"/>
              <a:t>class </a:t>
            </a:r>
            <a:r>
              <a:rPr lang="en-SG" dirty="0" err="1"/>
              <a:t>RoadEnv</a:t>
            </a:r>
            <a:r>
              <a:rPr lang="en-SG" dirty="0"/>
              <a:t>: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154A6CD-B817-4745-B309-8AB52F830CC2}"/>
              </a:ext>
            </a:extLst>
          </p:cNvPr>
          <p:cNvSpPr txBox="1"/>
          <p:nvPr/>
        </p:nvSpPr>
        <p:spPr>
          <a:xfrm>
            <a:off x="1673804" y="2756138"/>
            <a:ext cx="17418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envs</a:t>
            </a:r>
            <a:r>
              <a:rPr lang="en-US" dirty="0"/>
              <a:t>/</a:t>
            </a:r>
            <a:r>
              <a:rPr lang="en-US" dirty="0" err="1"/>
              <a:t>road.py</a:t>
            </a:r>
            <a:endParaRPr lang="en-US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3D9C894-FEF5-E7D5-08B3-3DDF7E1C7184}"/>
              </a:ext>
            </a:extLst>
          </p:cNvPr>
          <p:cNvCxnSpPr>
            <a:cxnSpLocks/>
          </p:cNvCxnSpPr>
          <p:nvPr/>
        </p:nvCxnSpPr>
        <p:spPr>
          <a:xfrm flipV="1">
            <a:off x="1430410" y="4160251"/>
            <a:ext cx="10572347" cy="66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4BE51503-17A4-AEF5-6C86-2022DAF88E73}"/>
              </a:ext>
            </a:extLst>
          </p:cNvPr>
          <p:cNvSpPr txBox="1"/>
          <p:nvPr/>
        </p:nvSpPr>
        <p:spPr>
          <a:xfrm>
            <a:off x="1538410" y="4274508"/>
            <a:ext cx="17418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Pretreatment</a:t>
            </a:r>
          </a:p>
          <a:p>
            <a:r>
              <a:rPr lang="en-US" dirty="0"/>
              <a:t>/</a:t>
            </a:r>
            <a:r>
              <a:rPr lang="en-US" dirty="0" err="1"/>
              <a:t>myGraph.py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9C43FED-D371-E948-ACF3-3679111792DE}"/>
              </a:ext>
            </a:extLst>
          </p:cNvPr>
          <p:cNvSpPr txBox="1"/>
          <p:nvPr/>
        </p:nvSpPr>
        <p:spPr>
          <a:xfrm>
            <a:off x="3516802" y="4355182"/>
            <a:ext cx="2761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SG" dirty="0"/>
              <a:t>get_obs_stage2_culdesac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479314C-E3B5-294F-1206-57FB92276C2B}"/>
              </a:ext>
            </a:extLst>
          </p:cNvPr>
          <p:cNvCxnSpPr>
            <a:cxnSpLocks/>
          </p:cNvCxnSpPr>
          <p:nvPr/>
        </p:nvCxnSpPr>
        <p:spPr>
          <a:xfrm>
            <a:off x="200259" y="4920839"/>
            <a:ext cx="1177992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8ACB6DBF-609D-DE45-593F-58441244454A}"/>
              </a:ext>
            </a:extLst>
          </p:cNvPr>
          <p:cNvSpPr txBox="1"/>
          <p:nvPr/>
        </p:nvSpPr>
        <p:spPr>
          <a:xfrm>
            <a:off x="128101" y="5097534"/>
            <a:ext cx="11689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Selection </a:t>
            </a:r>
          </a:p>
          <a:p>
            <a:r>
              <a:rPr lang="en-US" altLang="zh-CN" dirty="0"/>
              <a:t>Policy</a:t>
            </a:r>
            <a:endParaRPr lang="en-US" dirty="0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0255E53-5987-5376-34BB-A8277DBA02E8}"/>
              </a:ext>
            </a:extLst>
          </p:cNvPr>
          <p:cNvCxnSpPr>
            <a:cxnSpLocks/>
          </p:cNvCxnSpPr>
          <p:nvPr/>
        </p:nvCxnSpPr>
        <p:spPr>
          <a:xfrm>
            <a:off x="222827" y="5867139"/>
            <a:ext cx="1177992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291A9DB8-9EEE-071D-3036-9EC78AE3D6FE}"/>
              </a:ext>
            </a:extLst>
          </p:cNvPr>
          <p:cNvSpPr txBox="1"/>
          <p:nvPr/>
        </p:nvSpPr>
        <p:spPr>
          <a:xfrm>
            <a:off x="114119" y="6066965"/>
            <a:ext cx="17418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Feature dimension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BCF8341-42EB-CFF5-768F-A80D4C51F683}"/>
              </a:ext>
            </a:extLst>
          </p:cNvPr>
          <p:cNvSpPr txBox="1"/>
          <p:nvPr/>
        </p:nvSpPr>
        <p:spPr>
          <a:xfrm>
            <a:off x="3831506" y="4974164"/>
            <a:ext cx="789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SG" dirty="0"/>
              <a:t>_</a:t>
            </a:r>
            <a:r>
              <a:rPr lang="en-SG" dirty="0" err="1"/>
              <a:t>get_edge_mask</a:t>
            </a:r>
            <a:endParaRPr lang="en-SG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4582972-E008-768E-5DEC-5EEF687214E8}"/>
              </a:ext>
            </a:extLst>
          </p:cNvPr>
          <p:cNvSpPr txBox="1"/>
          <p:nvPr/>
        </p:nvSpPr>
        <p:spPr>
          <a:xfrm>
            <a:off x="1598499" y="5065368"/>
            <a:ext cx="17418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Pretreatment</a:t>
            </a:r>
          </a:p>
          <a:p>
            <a:r>
              <a:rPr lang="en-US" dirty="0"/>
              <a:t>/</a:t>
            </a:r>
            <a:r>
              <a:rPr lang="en-US" dirty="0" err="1"/>
              <a:t>myGraph.py</a:t>
            </a:r>
            <a:endParaRPr 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B1CD20B-5BC5-483E-80D7-0291069A9682}"/>
              </a:ext>
            </a:extLst>
          </p:cNvPr>
          <p:cNvSpPr txBox="1"/>
          <p:nvPr/>
        </p:nvSpPr>
        <p:spPr>
          <a:xfrm>
            <a:off x="3169599" y="5396820"/>
            <a:ext cx="3633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SG" dirty="0"/>
              <a:t>_get_edge_mask_stage2_culdesac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009A6D6-4D13-AC54-3D1A-51A04C7D2158}"/>
              </a:ext>
            </a:extLst>
          </p:cNvPr>
          <p:cNvSpPr txBox="1"/>
          <p:nvPr/>
        </p:nvSpPr>
        <p:spPr>
          <a:xfrm>
            <a:off x="6786854" y="6057466"/>
            <a:ext cx="34467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SG" sz="1100" dirty="0"/>
              <a:t>original is 4, change it to 5 </a:t>
            </a:r>
            <a:r>
              <a:rPr lang="en-SG" sz="1100" dirty="0" err="1"/>
              <a:t>becasue</a:t>
            </a:r>
            <a:r>
              <a:rPr lang="en-SG" sz="1100" dirty="0"/>
              <a:t> of cul-de-sac </a:t>
            </a:r>
            <a:r>
              <a:rPr lang="en-SG" sz="1100" dirty="0" err="1"/>
              <a:t>num</a:t>
            </a:r>
            <a:endParaRPr lang="en-SG" sz="11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A5936D0-C9FD-C0D9-0748-27049D457D66}"/>
              </a:ext>
            </a:extLst>
          </p:cNvPr>
          <p:cNvSpPr txBox="1"/>
          <p:nvPr/>
        </p:nvSpPr>
        <p:spPr>
          <a:xfrm>
            <a:off x="1524407" y="6013194"/>
            <a:ext cx="17418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Pretreatment</a:t>
            </a:r>
          </a:p>
          <a:p>
            <a:r>
              <a:rPr lang="en-US" dirty="0"/>
              <a:t>/</a:t>
            </a:r>
            <a:r>
              <a:rPr lang="en-US" dirty="0" err="1"/>
              <a:t>myGraph.py</a:t>
            </a:r>
            <a:endParaRPr 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AE6EA08-16CA-C895-D461-CD3A385466AA}"/>
              </a:ext>
            </a:extLst>
          </p:cNvPr>
          <p:cNvSpPr txBox="1"/>
          <p:nvPr/>
        </p:nvSpPr>
        <p:spPr>
          <a:xfrm>
            <a:off x="3499081" y="5988013"/>
            <a:ext cx="2912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SG" dirty="0" err="1"/>
              <a:t>get_numerical_feature_size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BB98E9-88EE-1333-B4BF-7E8A91B970F3}"/>
              </a:ext>
            </a:extLst>
          </p:cNvPr>
          <p:cNvSpPr txBox="1"/>
          <p:nvPr/>
        </p:nvSpPr>
        <p:spPr>
          <a:xfrm>
            <a:off x="3626480" y="6344315"/>
            <a:ext cx="23544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b="0" dirty="0">
                <a:effectLst/>
                <a:latin typeface="Menlo" panose="020B0609030804020204" pitchFamily="49" charset="0"/>
              </a:rPr>
              <a:t>_</a:t>
            </a:r>
            <a:r>
              <a:rPr lang="en-SG" b="0" dirty="0" err="1">
                <a:effectLst/>
                <a:latin typeface="Menlo" panose="020B0609030804020204" pitchFamily="49" charset="0"/>
              </a:rPr>
              <a:t>get_numerical</a:t>
            </a:r>
            <a:endParaRPr lang="en-SG" b="0" dirty="0">
              <a:effectLst/>
              <a:latin typeface="Menlo" panose="020B060903080402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BE14B2-EAF3-1F83-328A-8D751BF44D4D}"/>
              </a:ext>
            </a:extLst>
          </p:cNvPr>
          <p:cNvSpPr txBox="1"/>
          <p:nvPr/>
        </p:nvSpPr>
        <p:spPr>
          <a:xfrm>
            <a:off x="6685006" y="6391957"/>
            <a:ext cx="789790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000" b="0" dirty="0">
                <a:effectLst/>
                <a:latin typeface="Menlo" panose="020B0609030804020204" pitchFamily="49" charset="0"/>
              </a:rPr>
              <a:t>[0.5, stage1_ration, stage2_ration, </a:t>
            </a:r>
            <a:r>
              <a:rPr lang="en-SG" sz="1000" b="0" dirty="0" err="1">
                <a:effectLst/>
                <a:latin typeface="Menlo" panose="020B0609030804020204" pitchFamily="49" charset="0"/>
              </a:rPr>
              <a:t>interior_ration,culdesacNum</a:t>
            </a:r>
            <a:r>
              <a:rPr lang="en-SG" sz="1000" b="0" dirty="0">
                <a:effectLst/>
                <a:latin typeface="Menlo" panose="020B060903080402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06264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BF3EAA1-9D94-6649-4707-A75A278F5A75}"/>
              </a:ext>
            </a:extLst>
          </p:cNvPr>
          <p:cNvSpPr txBox="1"/>
          <p:nvPr/>
        </p:nvSpPr>
        <p:spPr>
          <a:xfrm>
            <a:off x="200261" y="126332"/>
            <a:ext cx="98581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 b="0">
                <a:effectLst/>
                <a:latin typeface="Menlo" panose="020B0609030804020204" pitchFamily="49" charset="0"/>
              </a:defRPr>
            </a:lvl1pPr>
          </a:lstStyle>
          <a:p>
            <a:r>
              <a:rPr lang="en-US" sz="2000" b="1" dirty="0"/>
              <a:t>Computation control</a:t>
            </a:r>
            <a:endParaRPr lang="en-SG" sz="2000" b="1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7D50599-307F-AF2C-B3F9-2F9D44EC870D}"/>
              </a:ext>
            </a:extLst>
          </p:cNvPr>
          <p:cNvCxnSpPr>
            <a:cxnSpLocks/>
          </p:cNvCxnSpPr>
          <p:nvPr/>
        </p:nvCxnSpPr>
        <p:spPr>
          <a:xfrm>
            <a:off x="200261" y="976393"/>
            <a:ext cx="1177992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D173A42-BEC9-E0BD-36D5-0BF1640EF8BD}"/>
              </a:ext>
            </a:extLst>
          </p:cNvPr>
          <p:cNvCxnSpPr>
            <a:cxnSpLocks/>
          </p:cNvCxnSpPr>
          <p:nvPr/>
        </p:nvCxnSpPr>
        <p:spPr>
          <a:xfrm flipV="1">
            <a:off x="1446135" y="976393"/>
            <a:ext cx="0" cy="573690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C4C7CD5-D8EE-63B2-DE9E-B081BDB23695}"/>
              </a:ext>
            </a:extLst>
          </p:cNvPr>
          <p:cNvSpPr txBox="1"/>
          <p:nvPr/>
        </p:nvSpPr>
        <p:spPr>
          <a:xfrm>
            <a:off x="1623522" y="1111311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file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36FEC44-42B7-2BA0-1082-20DBD806BA19}"/>
              </a:ext>
            </a:extLst>
          </p:cNvPr>
          <p:cNvCxnSpPr>
            <a:cxnSpLocks/>
          </p:cNvCxnSpPr>
          <p:nvPr/>
        </p:nvCxnSpPr>
        <p:spPr>
          <a:xfrm flipV="1">
            <a:off x="3365342" y="976393"/>
            <a:ext cx="0" cy="555648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94FFD8F-F6E3-1C5D-F3FF-878C79E47C66}"/>
              </a:ext>
            </a:extLst>
          </p:cNvPr>
          <p:cNvSpPr txBox="1"/>
          <p:nvPr/>
        </p:nvSpPr>
        <p:spPr>
          <a:xfrm>
            <a:off x="3542728" y="1111311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function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6EE417E-98D8-95EB-7644-3DAFBF93A300}"/>
              </a:ext>
            </a:extLst>
          </p:cNvPr>
          <p:cNvCxnSpPr>
            <a:cxnSpLocks/>
          </p:cNvCxnSpPr>
          <p:nvPr/>
        </p:nvCxnSpPr>
        <p:spPr>
          <a:xfrm flipV="1">
            <a:off x="7136997" y="976393"/>
            <a:ext cx="0" cy="555648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8B80EA5-5DB1-B8D8-EC09-061582CEDA14}"/>
              </a:ext>
            </a:extLst>
          </p:cNvPr>
          <p:cNvCxnSpPr>
            <a:cxnSpLocks/>
          </p:cNvCxnSpPr>
          <p:nvPr/>
        </p:nvCxnSpPr>
        <p:spPr>
          <a:xfrm>
            <a:off x="200260" y="1562746"/>
            <a:ext cx="1177992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29D14A0-7BB5-F9A0-B88F-EAA870943C01}"/>
              </a:ext>
            </a:extLst>
          </p:cNvPr>
          <p:cNvSpPr txBox="1"/>
          <p:nvPr/>
        </p:nvSpPr>
        <p:spPr>
          <a:xfrm>
            <a:off x="200260" y="1733601"/>
            <a:ext cx="1149711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50" b="0" dirty="0">
                <a:effectLst/>
                <a:latin typeface="Menlo" panose="020B0609030804020204" pitchFamily="49" charset="0"/>
              </a:rPr>
              <a:t>Sample</a:t>
            </a:r>
            <a:r>
              <a:rPr lang="zh-CN" altLang="en-US" sz="1050" b="0" dirty="0">
                <a:effectLst/>
                <a:latin typeface="Menlo" panose="020B0609030804020204" pitchFamily="49" charset="0"/>
              </a:rPr>
              <a:t> </a:t>
            </a:r>
            <a:r>
              <a:rPr lang="en-US" altLang="zh-CN" sz="1050" b="0" dirty="0">
                <a:effectLst/>
                <a:latin typeface="Menlo" panose="020B0609030804020204" pitchFamily="49" charset="0"/>
              </a:rPr>
              <a:t>num</a:t>
            </a:r>
            <a:endParaRPr lang="en-SG" sz="1050" b="0" dirty="0">
              <a:effectLst/>
              <a:latin typeface="Menlo" panose="020B060903080402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1EBA7F-D49A-3DCE-6B5D-9E564CCD3E1C}"/>
              </a:ext>
            </a:extLst>
          </p:cNvPr>
          <p:cNvSpPr txBox="1"/>
          <p:nvPr/>
        </p:nvSpPr>
        <p:spPr>
          <a:xfrm>
            <a:off x="1446135" y="1763210"/>
            <a:ext cx="200511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 err="1"/>
              <a:t>khrylib</a:t>
            </a:r>
            <a:r>
              <a:rPr lang="en-US" sz="1200" dirty="0"/>
              <a:t>/</a:t>
            </a:r>
            <a:r>
              <a:rPr lang="en-US" sz="1200" dirty="0" err="1"/>
              <a:t>rl</a:t>
            </a:r>
            <a:r>
              <a:rPr lang="en-US" sz="1200" dirty="0"/>
              <a:t>/agents/</a:t>
            </a:r>
            <a:r>
              <a:rPr lang="en-US" sz="1200" dirty="0" err="1"/>
              <a:t>agent.py</a:t>
            </a:r>
            <a:endParaRPr 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5EAB04B-B60F-DA20-A31F-040559F56383}"/>
              </a:ext>
            </a:extLst>
          </p:cNvPr>
          <p:cNvSpPr txBox="1"/>
          <p:nvPr/>
        </p:nvSpPr>
        <p:spPr>
          <a:xfrm>
            <a:off x="3542728" y="1733601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b="0" dirty="0">
                <a:effectLst/>
                <a:latin typeface="Menlo" panose="020B0609030804020204" pitchFamily="49" charset="0"/>
              </a:rPr>
              <a:t>sample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6B5156C-4A57-F97C-61A8-51AA62707FB0}"/>
              </a:ext>
            </a:extLst>
          </p:cNvPr>
          <p:cNvCxnSpPr>
            <a:cxnSpLocks/>
          </p:cNvCxnSpPr>
          <p:nvPr/>
        </p:nvCxnSpPr>
        <p:spPr>
          <a:xfrm>
            <a:off x="200260" y="2310570"/>
            <a:ext cx="1177992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7336D32-C2BA-3B85-30A0-C7496C112AAF}"/>
              </a:ext>
            </a:extLst>
          </p:cNvPr>
          <p:cNvCxnSpPr>
            <a:cxnSpLocks/>
          </p:cNvCxnSpPr>
          <p:nvPr/>
        </p:nvCxnSpPr>
        <p:spPr>
          <a:xfrm>
            <a:off x="288864" y="3073823"/>
            <a:ext cx="1177992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7CB60A2-8649-EC42-66A2-03D820E1EF1D}"/>
              </a:ext>
            </a:extLst>
          </p:cNvPr>
          <p:cNvSpPr txBox="1"/>
          <p:nvPr/>
        </p:nvSpPr>
        <p:spPr>
          <a:xfrm>
            <a:off x="1520167" y="2439787"/>
            <a:ext cx="1741807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 err="1"/>
              <a:t>road_planning</a:t>
            </a:r>
            <a:r>
              <a:rPr lang="en-US" sz="1050" dirty="0"/>
              <a:t>/agents/</a:t>
            </a:r>
          </a:p>
          <a:p>
            <a:r>
              <a:rPr lang="en-US" sz="1050" dirty="0" err="1"/>
              <a:t>road_planning_agent.py</a:t>
            </a:r>
            <a:endParaRPr lang="en-US" sz="105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F1744A5-275F-C235-4CBA-DD9E8E5E1CCC}"/>
              </a:ext>
            </a:extLst>
          </p:cNvPr>
          <p:cNvSpPr txBox="1"/>
          <p:nvPr/>
        </p:nvSpPr>
        <p:spPr>
          <a:xfrm>
            <a:off x="3542728" y="2433875"/>
            <a:ext cx="23847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b="0" dirty="0" err="1">
                <a:effectLst/>
                <a:latin typeface="Menlo" panose="020B0609030804020204" pitchFamily="49" charset="0"/>
              </a:rPr>
              <a:t>update_policy</a:t>
            </a:r>
            <a:endParaRPr lang="en-SG" b="0" dirty="0">
              <a:effectLst/>
              <a:latin typeface="Menlo" panose="020B060903080402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05D4A24-8115-8221-E332-B991077CC7C8}"/>
              </a:ext>
            </a:extLst>
          </p:cNvPr>
          <p:cNvSpPr txBox="1"/>
          <p:nvPr/>
        </p:nvSpPr>
        <p:spPr>
          <a:xfrm>
            <a:off x="7375306" y="2434671"/>
            <a:ext cx="6097772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050" b="0" dirty="0" err="1">
                <a:effectLst/>
                <a:latin typeface="Menlo" panose="020B0609030804020204" pitchFamily="49" charset="0"/>
              </a:rPr>
              <a:t>optim_batch_num</a:t>
            </a:r>
            <a:r>
              <a:rPr lang="en-SG" sz="1050" b="0" dirty="0">
                <a:effectLst/>
                <a:latin typeface="Menlo" panose="020B0609030804020204" pitchFamily="49" charset="0"/>
              </a:rPr>
              <a:t> </a:t>
            </a:r>
          </a:p>
          <a:p>
            <a:r>
              <a:rPr lang="en-SG" sz="1050" b="0" dirty="0">
                <a:effectLst/>
                <a:latin typeface="Menlo" panose="020B0609030804020204" pitchFamily="49" charset="0"/>
              </a:rPr>
              <a:t>= int(</a:t>
            </a:r>
            <a:r>
              <a:rPr lang="en-SG" sz="1050" b="0" dirty="0" err="1">
                <a:effectLst/>
                <a:latin typeface="Menlo" panose="020B0609030804020204" pitchFamily="49" charset="0"/>
              </a:rPr>
              <a:t>math.floor</a:t>
            </a:r>
            <a:r>
              <a:rPr lang="en-SG" sz="1050" b="0" dirty="0">
                <a:effectLst/>
                <a:latin typeface="Menlo" panose="020B0609030804020204" pitchFamily="49" charset="0"/>
              </a:rPr>
              <a:t>(</a:t>
            </a:r>
            <a:r>
              <a:rPr lang="en-SG" sz="1050" b="0" dirty="0" err="1">
                <a:effectLst/>
                <a:latin typeface="Menlo" panose="020B0609030804020204" pitchFamily="49" charset="0"/>
              </a:rPr>
              <a:t>num_state</a:t>
            </a:r>
            <a:r>
              <a:rPr lang="en-SG" sz="1050" b="0" dirty="0">
                <a:effectLst/>
                <a:latin typeface="Menlo" panose="020B0609030804020204" pitchFamily="49" charset="0"/>
              </a:rPr>
              <a:t> / </a:t>
            </a:r>
            <a:r>
              <a:rPr lang="en-SG" sz="1050" b="0" dirty="0" err="1">
                <a:effectLst/>
                <a:latin typeface="Menlo" panose="020B0609030804020204" pitchFamily="49" charset="0"/>
              </a:rPr>
              <a:t>self.mini_batch_size</a:t>
            </a:r>
            <a:r>
              <a:rPr lang="en-SG" sz="1050" b="0" dirty="0">
                <a:effectLst/>
                <a:latin typeface="Menlo" panose="020B0609030804020204" pitchFamily="49" charset="0"/>
              </a:rPr>
              <a:t>))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8A48B8A-3310-7077-42A4-430232C89E41}"/>
              </a:ext>
            </a:extLst>
          </p:cNvPr>
          <p:cNvSpPr txBox="1"/>
          <p:nvPr/>
        </p:nvSpPr>
        <p:spPr>
          <a:xfrm>
            <a:off x="237515" y="2504337"/>
            <a:ext cx="1149711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050" b="0" dirty="0">
                <a:effectLst/>
                <a:latin typeface="Menlo" panose="020B0609030804020204" pitchFamily="49" charset="0"/>
              </a:rPr>
              <a:t>Control</a:t>
            </a:r>
            <a:r>
              <a:rPr lang="zh-CN" altLang="en-US" sz="1050" b="0" dirty="0">
                <a:effectLst/>
                <a:latin typeface="Menlo" panose="020B0609030804020204" pitchFamily="49" charset="0"/>
              </a:rPr>
              <a:t> </a:t>
            </a:r>
            <a:r>
              <a:rPr lang="en-US" altLang="zh-CN" sz="1050" b="0" dirty="0">
                <a:effectLst/>
                <a:latin typeface="Menlo" panose="020B0609030804020204" pitchFamily="49" charset="0"/>
              </a:rPr>
              <a:t>update</a:t>
            </a:r>
            <a:endParaRPr lang="en-SG" sz="1050" b="0" dirty="0">
              <a:effectLst/>
              <a:latin typeface="Menlo" panose="020B06090308040202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7C516AC-F182-C587-F0E8-0B18C8E3C7BC}"/>
              </a:ext>
            </a:extLst>
          </p:cNvPr>
          <p:cNvSpPr txBox="1"/>
          <p:nvPr/>
        </p:nvSpPr>
        <p:spPr>
          <a:xfrm>
            <a:off x="1862164" y="3188917"/>
            <a:ext cx="1149711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50" dirty="0">
                <a:latin typeface="Menlo" panose="020B0609030804020204" pitchFamily="49" charset="0"/>
              </a:rPr>
              <a:t>.</a:t>
            </a:r>
            <a:r>
              <a:rPr lang="en-US" altLang="zh-CN" sz="1050" b="0" dirty="0" err="1">
                <a:effectLst/>
                <a:latin typeface="Menlo" panose="020B0609030804020204" pitchFamily="49" charset="0"/>
              </a:rPr>
              <a:t>yaml</a:t>
            </a:r>
            <a:endParaRPr lang="en-SG" sz="1050" b="0" dirty="0">
              <a:effectLst/>
              <a:latin typeface="Menlo" panose="020B06090308040202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4975953-9DD7-ABC6-2EC0-8B55894CA886}"/>
              </a:ext>
            </a:extLst>
          </p:cNvPr>
          <p:cNvSpPr txBox="1"/>
          <p:nvPr/>
        </p:nvSpPr>
        <p:spPr>
          <a:xfrm>
            <a:off x="3451252" y="3143309"/>
            <a:ext cx="29326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b="0">
                <a:effectLst/>
                <a:latin typeface="Menlo" panose="020B0609030804020204" pitchFamily="49" charset="0"/>
              </a:defRPr>
            </a:lvl1pPr>
          </a:lstStyle>
          <a:p>
            <a:r>
              <a:rPr lang="en-SG" dirty="0" err="1"/>
              <a:t>max_num_iterations</a:t>
            </a:r>
            <a:endParaRPr lang="en-SG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8F3A390-3D68-08D0-88D8-C0CA55C3874C}"/>
              </a:ext>
            </a:extLst>
          </p:cNvPr>
          <p:cNvCxnSpPr>
            <a:cxnSpLocks/>
          </p:cNvCxnSpPr>
          <p:nvPr/>
        </p:nvCxnSpPr>
        <p:spPr>
          <a:xfrm>
            <a:off x="206035" y="3512641"/>
            <a:ext cx="1177992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9BE1E4B-F4CB-B28F-1051-BC17DD6193AB}"/>
              </a:ext>
            </a:extLst>
          </p:cNvPr>
          <p:cNvSpPr txBox="1"/>
          <p:nvPr/>
        </p:nvSpPr>
        <p:spPr>
          <a:xfrm>
            <a:off x="222393" y="3654561"/>
            <a:ext cx="1149711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050" dirty="0">
                <a:latin typeface="Menlo" panose="020B0609030804020204" pitchFamily="49" charset="0"/>
              </a:rPr>
              <a:t>Save model</a:t>
            </a:r>
            <a:endParaRPr lang="en-SG" sz="1050" b="0" dirty="0">
              <a:effectLst/>
              <a:latin typeface="Menlo" panose="020B06090308040202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7767404-5BB6-90EC-574A-4A20D4CAE0C4}"/>
              </a:ext>
            </a:extLst>
          </p:cNvPr>
          <p:cNvSpPr txBox="1"/>
          <p:nvPr/>
        </p:nvSpPr>
        <p:spPr>
          <a:xfrm>
            <a:off x="1553013" y="3655011"/>
            <a:ext cx="205378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 err="1"/>
              <a:t>khrylib</a:t>
            </a:r>
            <a:r>
              <a:rPr lang="en-US" sz="1100" dirty="0"/>
              <a:t>/</a:t>
            </a:r>
            <a:r>
              <a:rPr lang="en-US" sz="1100" dirty="0" err="1"/>
              <a:t>rl</a:t>
            </a:r>
            <a:r>
              <a:rPr lang="en-US" sz="1100" dirty="0"/>
              <a:t>/core/</a:t>
            </a:r>
            <a:r>
              <a:rPr lang="en-US" sz="1100" dirty="0" err="1"/>
              <a:t>logger_rl.py</a:t>
            </a:r>
            <a:endParaRPr lang="en-US" sz="11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B5E4881-54BB-A3E9-0E9A-24051820EDE9}"/>
              </a:ext>
            </a:extLst>
          </p:cNvPr>
          <p:cNvSpPr txBox="1"/>
          <p:nvPr/>
        </p:nvSpPr>
        <p:spPr>
          <a:xfrm>
            <a:off x="3606797" y="3661326"/>
            <a:ext cx="259926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b="0">
                <a:effectLst/>
                <a:latin typeface="Menlo" panose="020B0609030804020204" pitchFamily="49" charset="0"/>
              </a:defRPr>
            </a:lvl1pPr>
          </a:lstStyle>
          <a:p>
            <a:r>
              <a:rPr lang="en-SG" sz="1100" dirty="0"/>
              <a:t>def </a:t>
            </a:r>
            <a:r>
              <a:rPr lang="en-SG" sz="1100" dirty="0" err="1"/>
              <a:t>end_episode</a:t>
            </a:r>
            <a:r>
              <a:rPr lang="en-SG" sz="1100" dirty="0"/>
              <a:t>(self, info):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0BA6620-D60B-43C3-D95B-B53FE7E91252}"/>
              </a:ext>
            </a:extLst>
          </p:cNvPr>
          <p:cNvSpPr txBox="1"/>
          <p:nvPr/>
        </p:nvSpPr>
        <p:spPr>
          <a:xfrm>
            <a:off x="7810666" y="3645668"/>
            <a:ext cx="609777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050" b="0" dirty="0">
                <a:effectLst/>
                <a:latin typeface="Menlo" panose="020B0609030804020204" pitchFamily="49" charset="0"/>
              </a:rPr>
              <a:t>Control</a:t>
            </a:r>
            <a:r>
              <a:rPr lang="zh-CN" altLang="en-US" sz="1050" b="0" dirty="0">
                <a:effectLst/>
                <a:latin typeface="Menlo" panose="020B0609030804020204" pitchFamily="49" charset="0"/>
              </a:rPr>
              <a:t> </a:t>
            </a:r>
            <a:r>
              <a:rPr lang="en-US" altLang="zh-CN" sz="1050" b="0" dirty="0">
                <a:effectLst/>
                <a:latin typeface="Menlo" panose="020B0609030804020204" pitchFamily="49" charset="0"/>
              </a:rPr>
              <a:t>when</a:t>
            </a:r>
            <a:r>
              <a:rPr lang="zh-CN" altLang="en-US" sz="1050" b="0" dirty="0">
                <a:effectLst/>
                <a:latin typeface="Menlo" panose="020B0609030804020204" pitchFamily="49" charset="0"/>
              </a:rPr>
              <a:t> </a:t>
            </a:r>
            <a:r>
              <a:rPr lang="en-US" altLang="zh-CN" sz="1050" b="0" dirty="0">
                <a:effectLst/>
                <a:latin typeface="Menlo" panose="020B0609030804020204" pitchFamily="49" charset="0"/>
              </a:rPr>
              <a:t>to</a:t>
            </a:r>
            <a:r>
              <a:rPr lang="zh-CN" altLang="en-US" sz="1050" b="0" dirty="0">
                <a:effectLst/>
                <a:latin typeface="Menlo" panose="020B0609030804020204" pitchFamily="49" charset="0"/>
              </a:rPr>
              <a:t> </a:t>
            </a:r>
            <a:r>
              <a:rPr lang="en-US" altLang="zh-CN" sz="1050" b="0" dirty="0">
                <a:effectLst/>
                <a:latin typeface="Menlo" panose="020B0609030804020204" pitchFamily="49" charset="0"/>
              </a:rPr>
              <a:t>say</a:t>
            </a:r>
            <a:r>
              <a:rPr lang="zh-CN" altLang="en-US" sz="1050" b="0" dirty="0">
                <a:effectLst/>
                <a:latin typeface="Menlo" panose="020B0609030804020204" pitchFamily="49" charset="0"/>
              </a:rPr>
              <a:t> </a:t>
            </a:r>
            <a:r>
              <a:rPr lang="en-US" altLang="zh-CN" sz="1050" b="0" dirty="0">
                <a:effectLst/>
                <a:latin typeface="Menlo" panose="020B0609030804020204" pitchFamily="49" charset="0"/>
              </a:rPr>
              <a:t>the</a:t>
            </a:r>
            <a:r>
              <a:rPr lang="zh-CN" altLang="en-US" sz="1050" b="0" dirty="0">
                <a:effectLst/>
                <a:latin typeface="Menlo" panose="020B0609030804020204" pitchFamily="49" charset="0"/>
              </a:rPr>
              <a:t> </a:t>
            </a:r>
            <a:r>
              <a:rPr lang="en-US" altLang="zh-CN" sz="1050" b="0" dirty="0">
                <a:effectLst/>
                <a:latin typeface="Menlo" panose="020B0609030804020204" pitchFamily="49" charset="0"/>
              </a:rPr>
              <a:t>model</a:t>
            </a:r>
            <a:endParaRPr lang="en-SG" sz="1050" b="0" dirty="0">
              <a:effectLst/>
              <a:latin typeface="Menlo" panose="020B0609030804020204" pitchFamily="49" charset="0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6DE1E39-C1B6-14C3-FCE1-A2AF638E1C5F}"/>
              </a:ext>
            </a:extLst>
          </p:cNvPr>
          <p:cNvCxnSpPr>
            <a:cxnSpLocks/>
          </p:cNvCxnSpPr>
          <p:nvPr/>
        </p:nvCxnSpPr>
        <p:spPr>
          <a:xfrm>
            <a:off x="169135" y="4012174"/>
            <a:ext cx="1177992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61997E0-A09E-A195-53E4-D75549E2A7E0}"/>
              </a:ext>
            </a:extLst>
          </p:cNvPr>
          <p:cNvSpPr txBox="1"/>
          <p:nvPr/>
        </p:nvSpPr>
        <p:spPr>
          <a:xfrm>
            <a:off x="200259" y="4352410"/>
            <a:ext cx="1149711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0" dirty="0">
                <a:effectLst/>
                <a:latin typeface="Menlo" panose="020B0609030804020204" pitchFamily="49" charset="0"/>
              </a:rPr>
              <a:t>record</a:t>
            </a:r>
            <a:endParaRPr lang="en-SG" sz="1050" b="0" dirty="0">
              <a:effectLst/>
              <a:latin typeface="Menlo" panose="020B0609030804020204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1F83B6B-D8A8-FC53-4C9E-A16AB5C3B503}"/>
              </a:ext>
            </a:extLst>
          </p:cNvPr>
          <p:cNvSpPr txBox="1"/>
          <p:nvPr/>
        </p:nvSpPr>
        <p:spPr>
          <a:xfrm>
            <a:off x="1505045" y="4170468"/>
            <a:ext cx="1149711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0" dirty="0" err="1">
                <a:effectLst/>
                <a:latin typeface="Menlo" panose="020B0609030804020204" pitchFamily="49" charset="0"/>
              </a:rPr>
              <a:t>Road.py</a:t>
            </a:r>
            <a:endParaRPr lang="en-SG" sz="1050" b="0" dirty="0">
              <a:effectLst/>
              <a:latin typeface="Menlo" panose="020B0609030804020204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6703D07-A464-6C22-4DCE-4C2BD6A1DB8B}"/>
              </a:ext>
            </a:extLst>
          </p:cNvPr>
          <p:cNvSpPr txBox="1"/>
          <p:nvPr/>
        </p:nvSpPr>
        <p:spPr>
          <a:xfrm>
            <a:off x="3468711" y="4170468"/>
            <a:ext cx="63754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100" b="0">
                <a:effectLst/>
                <a:latin typeface="Menlo" panose="020B0609030804020204" pitchFamily="49" charset="0"/>
              </a:defRPr>
            </a:lvl1pPr>
          </a:lstStyle>
          <a:p>
            <a:r>
              <a:rPr lang="en-SG" dirty="0"/>
              <a:t>def </a:t>
            </a:r>
            <a:r>
              <a:rPr lang="en-SG" dirty="0" err="1"/>
              <a:t>reward_info_function</a:t>
            </a:r>
            <a:endParaRPr lang="en-SG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E420486-F42D-6661-3B26-47F960F1527D}"/>
              </a:ext>
            </a:extLst>
          </p:cNvPr>
          <p:cNvSpPr txBox="1"/>
          <p:nvPr/>
        </p:nvSpPr>
        <p:spPr>
          <a:xfrm>
            <a:off x="3542728" y="4378376"/>
            <a:ext cx="63754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Return {}</a:t>
            </a:r>
            <a:endParaRPr lang="en-SG" sz="12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E9EA78-CB44-FD49-2872-20F3990BCF5F}"/>
              </a:ext>
            </a:extLst>
          </p:cNvPr>
          <p:cNvSpPr txBox="1"/>
          <p:nvPr/>
        </p:nvSpPr>
        <p:spPr>
          <a:xfrm>
            <a:off x="3381783" y="4614662"/>
            <a:ext cx="6375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9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'f2POI_dis_avg’</a:t>
            </a:r>
            <a:r>
              <a:rPr lang="en-SG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SG" sz="9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mg</a:t>
            </a:r>
            <a:r>
              <a:rPr lang="en-SG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.f2POI_avg, (old: taking the edge)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3B7D092-BAA5-B7F4-956E-CCD34D973720}"/>
              </a:ext>
            </a:extLst>
          </p:cNvPr>
          <p:cNvSpPr txBox="1"/>
          <p:nvPr/>
        </p:nvSpPr>
        <p:spPr>
          <a:xfrm>
            <a:off x="3373563" y="5034565"/>
            <a:ext cx="31712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9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'f2POI_avg_EachCat_mean':mg.f2POI_avg_EachCat_mean </a:t>
            </a:r>
            <a:endParaRPr lang="en-SG" sz="9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2740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D982E40-04E9-E13A-44B8-5F886EBDD394}"/>
              </a:ext>
            </a:extLst>
          </p:cNvPr>
          <p:cNvSpPr txBox="1"/>
          <p:nvPr/>
        </p:nvSpPr>
        <p:spPr>
          <a:xfrm>
            <a:off x="2373923" y="2822303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eval_R_eps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4BF0BF-3500-CEC3-98AE-9C97099AD0F0}"/>
              </a:ext>
            </a:extLst>
          </p:cNvPr>
          <p:cNvSpPr txBox="1"/>
          <p:nvPr/>
        </p:nvSpPr>
        <p:spPr>
          <a:xfrm>
            <a:off x="4209757" y="976756"/>
            <a:ext cx="60983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-SG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SG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stats_loggers</a:t>
            </a:r>
            <a:r>
              <a:rPr lang="en-SG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SG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SG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episode_reward_avg</a:t>
            </a:r>
            <a:r>
              <a:rPr lang="en-SG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SG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].</a:t>
            </a:r>
            <a:r>
              <a:rPr lang="en-SG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log</a:t>
            </a:r>
            <a:r>
              <a:rPr lang="en-SG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SG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0.9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SG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info</a:t>
            </a:r>
            <a:r>
              <a:rPr lang="en-SG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SG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'f2f_dis_avg'</a:t>
            </a:r>
            <a:r>
              <a:rPr lang="en-SG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SG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SG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0.1</a:t>
            </a:r>
            <a:r>
              <a:rPr lang="en-SG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SG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info</a:t>
            </a:r>
            <a:r>
              <a:rPr lang="en-SG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SG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SG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total_road_cost</a:t>
            </a:r>
            <a:r>
              <a:rPr lang="en-SG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SG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407516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0D87AD9-0E7B-36A7-0FD6-867F48007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675" y="454808"/>
            <a:ext cx="11292247" cy="4909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725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ADB54CF-57E6-C571-3243-57630121CADE}"/>
              </a:ext>
            </a:extLst>
          </p:cNvPr>
          <p:cNvSpPr txBox="1"/>
          <p:nvPr/>
        </p:nvSpPr>
        <p:spPr>
          <a:xfrm>
            <a:off x="292608" y="283756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ja-JP" altLang="en-US" b="1" i="0">
                <a:solidFill>
                  <a:srgbClr val="CCCCCC"/>
                </a:solidFill>
                <a:effectLst/>
                <a:latin typeface="-apple-system"/>
              </a:rPr>
              <a:t>恢复模型状态</a:t>
            </a:r>
            <a:r>
              <a:rPr lang="ja-JP" altLang="en-US" b="0" i="0">
                <a:solidFill>
                  <a:srgbClr val="CCCCCC"/>
                </a:solidFill>
                <a:effectLst/>
                <a:latin typeface="-apple-system"/>
              </a:rPr>
              <a:t>：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SG" b="0" i="0" u="none" strike="noStrike" dirty="0">
                <a:solidFill>
                  <a:srgbClr val="CCCCCC"/>
                </a:solidFill>
                <a:effectLst/>
                <a:latin typeface="-apple-system"/>
                <a:hlinkClick r:id="rId2" tooltip="Go to definition"/>
              </a:rPr>
              <a:t>self.actor_critic_net.load_state_dict(model_cp['actor_critic_dict'])</a:t>
            </a:r>
            <a:r>
              <a:rPr lang="en-SG" b="0" i="0" dirty="0">
                <a:solidFill>
                  <a:srgbClr val="CCCCCC"/>
                </a:solidFill>
                <a:effectLst/>
                <a:latin typeface="-apple-system"/>
              </a:rPr>
              <a:t>：</a:t>
            </a:r>
            <a:r>
              <a:rPr lang="ja-JP" altLang="en-US" b="0" i="0">
                <a:solidFill>
                  <a:srgbClr val="CCCCCC"/>
                </a:solidFill>
                <a:effectLst/>
                <a:latin typeface="-apple-system"/>
              </a:rPr>
              <a:t>加载模型的状态字典。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SG" b="0" i="0" u="none" strike="noStrike" dirty="0">
                <a:solidFill>
                  <a:srgbClr val="CCCCCC"/>
                </a:solidFill>
                <a:effectLst/>
                <a:latin typeface="-apple-system"/>
                <a:hlinkClick r:id="rId2" tooltip="Go to definition"/>
              </a:rPr>
              <a:t>self.loss_iter = model_cp['loss_iter']</a:t>
            </a:r>
            <a:r>
              <a:rPr lang="en-SG" b="0" i="0" dirty="0">
                <a:solidFill>
                  <a:srgbClr val="CCCCCC"/>
                </a:solidFill>
                <a:effectLst/>
                <a:latin typeface="-apple-system"/>
              </a:rPr>
              <a:t>：</a:t>
            </a:r>
            <a:r>
              <a:rPr lang="ja-JP" altLang="en-US" b="0" i="0">
                <a:solidFill>
                  <a:srgbClr val="CCCCCC"/>
                </a:solidFill>
                <a:effectLst/>
                <a:latin typeface="-apple-system"/>
              </a:rPr>
              <a:t>恢复损失迭代器。</a:t>
            </a:r>
          </a:p>
        </p:txBody>
      </p:sp>
    </p:spTree>
    <p:extLst>
      <p:ext uri="{BB962C8B-B14F-4D97-AF65-F5344CB8AC3E}">
        <p14:creationId xmlns:p14="http://schemas.microsoft.com/office/powerpoint/2010/main" val="1120431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DF1002C-21D7-4FB1-3E42-845B163BF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616" y="450053"/>
            <a:ext cx="7772400" cy="1983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848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84EF266-258A-5267-8669-2A8F1B2BBCEB}"/>
              </a:ext>
            </a:extLst>
          </p:cNvPr>
          <p:cNvSpPr txBox="1"/>
          <p:nvPr/>
        </p:nvSpPr>
        <p:spPr>
          <a:xfrm>
            <a:off x="1111468" y="2822194"/>
            <a:ext cx="945142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loss.item</a:t>
            </a:r>
            <a:r>
              <a:rPr lang="en-US" dirty="0"/>
              <a:t>() 0.1527809053659439 </a:t>
            </a:r>
            <a:r>
              <a:rPr lang="en-US" dirty="0" err="1"/>
              <a:t>value_loss.item</a:t>
            </a:r>
            <a:r>
              <a:rPr lang="en-US" dirty="0"/>
              <a:t>() 0.03901302441954613 </a:t>
            </a:r>
            <a:r>
              <a:rPr lang="en-US" dirty="0" err="1"/>
              <a:t>surr_loss.item</a:t>
            </a:r>
            <a:r>
              <a:rPr lang="en-US" dirty="0"/>
              <a:t>() 0.1616269052028656 </a:t>
            </a:r>
            <a:r>
              <a:rPr lang="en-US" dirty="0" err="1"/>
              <a:t>entropy_loss.item</a:t>
            </a:r>
            <a:r>
              <a:rPr lang="en-US" dirty="0"/>
              <a:t>() -2.8352513313293457</a:t>
            </a:r>
          </a:p>
          <a:p>
            <a:r>
              <a:rPr lang="en-US" dirty="0" err="1"/>
              <a:t>loss.item</a:t>
            </a:r>
            <a:r>
              <a:rPr lang="en-US" dirty="0"/>
              <a:t>() 109.96417236328125 </a:t>
            </a:r>
            <a:r>
              <a:rPr lang="en-US" dirty="0" err="1"/>
              <a:t>value_loss.item</a:t>
            </a:r>
            <a:r>
              <a:rPr lang="en-US" dirty="0"/>
              <a:t>() 219.66030883789062 </a:t>
            </a:r>
            <a:r>
              <a:rPr lang="en-US" dirty="0" err="1"/>
              <a:t>surr_loss.item</a:t>
            </a:r>
            <a:r>
              <a:rPr lang="en-US" dirty="0"/>
              <a:t>() 0.1623990386724472 </a:t>
            </a:r>
            <a:r>
              <a:rPr lang="en-US" dirty="0" err="1"/>
              <a:t>entropy_loss.item</a:t>
            </a:r>
            <a:r>
              <a:rPr lang="en-US" dirty="0"/>
              <a:t>() -2.838313341140747</a:t>
            </a:r>
          </a:p>
          <a:p>
            <a:r>
              <a:rPr lang="en-US" dirty="0" err="1"/>
              <a:t>loss.item</a:t>
            </a:r>
            <a:r>
              <a:rPr lang="en-US" dirty="0"/>
              <a:t>() 3475.370849609375 </a:t>
            </a:r>
            <a:r>
              <a:rPr lang="en-US" dirty="0" err="1"/>
              <a:t>value_loss.item</a:t>
            </a:r>
            <a:r>
              <a:rPr lang="en-US" dirty="0"/>
              <a:t>() 6950.4736328125 </a:t>
            </a:r>
            <a:r>
              <a:rPr lang="en-US" dirty="0" err="1"/>
              <a:t>surr_loss.item</a:t>
            </a:r>
            <a:r>
              <a:rPr lang="en-US" dirty="0"/>
              <a:t>() 0.16225853562355042 </a:t>
            </a:r>
            <a:r>
              <a:rPr lang="en-US" dirty="0" err="1"/>
              <a:t>entropy_loss.item</a:t>
            </a:r>
            <a:r>
              <a:rPr lang="en-US" dirty="0"/>
              <a:t>() -2.837226390838623</a:t>
            </a:r>
          </a:p>
          <a:p>
            <a:r>
              <a:rPr lang="en-US" dirty="0" err="1"/>
              <a:t>loss.item</a:t>
            </a:r>
            <a:r>
              <a:rPr lang="en-US" dirty="0"/>
              <a:t>() 92.9514389038086 </a:t>
            </a:r>
            <a:r>
              <a:rPr lang="en-US" dirty="0" err="1"/>
              <a:t>value_loss.item</a:t>
            </a:r>
            <a:r>
              <a:rPr lang="en-US" dirty="0"/>
              <a:t>() 185.63577270507812 </a:t>
            </a:r>
            <a:r>
              <a:rPr lang="en-US" dirty="0" err="1"/>
              <a:t>surr_loss.item</a:t>
            </a:r>
            <a:r>
              <a:rPr lang="en-US" dirty="0"/>
              <a:t>() 0.16193367540836334 </a:t>
            </a:r>
            <a:r>
              <a:rPr lang="en-US" dirty="0" err="1"/>
              <a:t>entropy_loss.item</a:t>
            </a:r>
            <a:r>
              <a:rPr lang="en-US" dirty="0"/>
              <a:t>() -2.8384971618652344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0E16B2-5119-D61F-7DE4-AF62A95D8919}"/>
              </a:ext>
            </a:extLst>
          </p:cNvPr>
          <p:cNvSpPr txBox="1"/>
          <p:nvPr/>
        </p:nvSpPr>
        <p:spPr>
          <a:xfrm>
            <a:off x="591207" y="438071"/>
            <a:ext cx="61012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Lr</a:t>
            </a:r>
            <a:r>
              <a:rPr lang="zh-CN" altLang="en-US" dirty="0"/>
              <a:t> </a:t>
            </a:r>
            <a:r>
              <a:rPr lang="en-US" altLang="zh-CN" dirty="0"/>
              <a:t>=4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751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22893</TotalTime>
  <Words>955</Words>
  <Application>Microsoft Macintosh PowerPoint</Application>
  <PresentationFormat>Widescreen</PresentationFormat>
  <Paragraphs>147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-apple-system</vt:lpstr>
      <vt:lpstr>Aptos</vt:lpstr>
      <vt:lpstr>Aptos Display</vt:lpstr>
      <vt:lpstr>Arial</vt:lpstr>
      <vt:lpstr>Menlo</vt:lpstr>
      <vt:lpstr>Office Theme</vt:lpstr>
      <vt:lpstr>Code-record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Zebin Chen</dc:creator>
  <cp:lastModifiedBy>Zebin Chen</cp:lastModifiedBy>
  <cp:revision>11</cp:revision>
  <dcterms:created xsi:type="dcterms:W3CDTF">2024-10-07T07:18:25Z</dcterms:created>
  <dcterms:modified xsi:type="dcterms:W3CDTF">2024-10-23T04:51:29Z</dcterms:modified>
</cp:coreProperties>
</file>