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33"/>
    <p:restoredTop sz="94658"/>
  </p:normalViewPr>
  <p:slideViewPr>
    <p:cSldViewPr snapToGrid="0">
      <p:cViewPr varScale="1">
        <p:scale>
          <a:sx n="95" d="100"/>
          <a:sy n="95" d="100"/>
        </p:scale>
        <p:origin x="1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4F03-2526-1F7A-5678-8D641251F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201E5-5285-9A5F-9914-52F9452C8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D16FA-0631-3446-7071-F86297AE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7364-5B3D-3A42-93C9-9F7421994E9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CE0A-A01B-D4BD-3AD7-95E39413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5C8D6-2BDC-5535-C3B4-67DD548F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C4C3-E50B-3A46-A8E6-9A282976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1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61A0-C818-21AF-C11A-BBE21244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1E1A4-257B-A46E-F559-086A6AA8F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5ED64-AFC3-B334-0815-7F2D3957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7364-5B3D-3A42-93C9-9F7421994E9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F7F68-E8B8-33C3-E246-552E8B07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4DF20-97AB-7F08-FB29-F0809301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C4C3-E50B-3A46-A8E6-9A282976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5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8F0A11-E637-A8AB-A979-5F6308579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CE998-AC13-D68A-3DDD-19FE58075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9CB9D-BE4D-3C41-D47A-C615D291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7364-5B3D-3A42-93C9-9F7421994E9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9E446-C85F-58C9-A33F-0A38ED95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18C47-0B18-509A-A753-BFECD59F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C4C3-E50B-3A46-A8E6-9A282976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4FAF-EF96-77FC-4F02-B32A44AC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ED3C7-F834-6237-6DA6-5353B35D4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A0CBB-5817-EC33-2763-CFAB1A66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7364-5B3D-3A42-93C9-9F7421994E9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E568-4C1A-C216-742C-27BB4BF4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623DF-46F2-4144-C6E9-F8AE522C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C4C3-E50B-3A46-A8E6-9A282976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8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6821-8326-5B38-7880-0FE28CFA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89DD8-FE7D-E7B1-F77F-C1BB221F4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D7C28-F266-6ED2-11B8-CF6F395C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7364-5B3D-3A42-93C9-9F7421994E9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005B9-5001-9C85-10C6-A8543C0CA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844E8-353F-F784-55F2-994BEEC9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C4C3-E50B-3A46-A8E6-9A282976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25DFE-3583-F2D8-A28B-90D9674B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B2107-EB01-4167-1320-F99BF0B9D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75BBE-9EE3-62ED-597C-E2C1AC66F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4F011-61F2-EC3D-C7E4-2CDB03DD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7364-5B3D-3A42-93C9-9F7421994E9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415E6-5033-BC38-EFBF-3BE45F89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0238F-F5EA-3C4D-8263-4D022E12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C4C3-E50B-3A46-A8E6-9A282976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5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2A11-4C21-A4E3-1F00-A147AF39A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E4E09-76F1-A126-AEA8-2FCE900B5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A91E5-8B4B-0534-40DE-247D95204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0617E-496B-A9AF-A986-2A02D7012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014E6-295A-2C67-C193-9985453CB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FF9C5-0A87-31D1-74C0-251C4A30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7364-5B3D-3A42-93C9-9F7421994E9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7188B-95BF-ED5D-6690-FB6DA3CA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B0AC3-8A63-9709-9AD4-8FDEDC0B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C4C3-E50B-3A46-A8E6-9A282976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0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DE7D-AA9A-305D-5893-005A75C5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D4363-82EF-50BE-7DD3-2C3DF3E5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7364-5B3D-3A42-93C9-9F7421994E9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3D690-4D4B-D569-608B-F6EAED6D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A4366-8E1A-3F16-E07D-BD750FD0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C4C3-E50B-3A46-A8E6-9A282976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11F575-DA6B-2F37-9576-976D624D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7364-5B3D-3A42-93C9-9F7421994E9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A8AC31-6D53-0504-F31F-1BBC74A3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82DC7-2331-2C92-AEEC-D4630023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C4C3-E50B-3A46-A8E6-9A282976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DDF2-B695-3A72-1E0C-BEB730D6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49B14-1B64-9F04-9A5C-71D3D9827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95597-DF3D-9232-601A-07136967E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88A26-1299-83E8-F2F2-03B2AFFB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7364-5B3D-3A42-93C9-9F7421994E9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BEE4C-CDFA-02AD-AF92-DB1B9300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4C4F8-3CE0-8AAF-B70E-81103AF7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C4C3-E50B-3A46-A8E6-9A282976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3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0C73-0371-BBE9-C37D-0D56C81B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36F00C-B640-35F2-07A1-9866E8727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12B79-2010-8B0E-28EE-8429CF97D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54FBB-CA06-186A-000D-70793829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7364-5B3D-3A42-93C9-9F7421994E9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5075F-1BE1-44C3-6AD9-B86774C7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EF6C1-2CB8-BF7E-58A5-BFB7F6D2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C4C3-E50B-3A46-A8E6-9A282976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0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0D9B9-25F3-7092-D57A-15A90A51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38B32-A025-B3EA-7C79-6D8D4DE87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800DE-4078-4841-1D99-456FFBF44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967364-5B3D-3A42-93C9-9F7421994E9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A70A8-0250-6099-89C0-010601269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74DC3-00BD-01B5-4D48-32B5E2B02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61C4C3-E50B-3A46-A8E6-9A282976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1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6D09-D55C-12BB-43E9-18D210646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Code-record</a:t>
            </a:r>
          </a:p>
        </p:txBody>
      </p:sp>
    </p:spTree>
    <p:extLst>
      <p:ext uri="{BB962C8B-B14F-4D97-AF65-F5344CB8AC3E}">
        <p14:creationId xmlns:p14="http://schemas.microsoft.com/office/powerpoint/2010/main" val="125030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5DEA9B-8B9C-4C0C-FD53-945C204346DD}"/>
              </a:ext>
            </a:extLst>
          </p:cNvPr>
          <p:cNvCxnSpPr>
            <a:cxnSpLocks/>
          </p:cNvCxnSpPr>
          <p:nvPr/>
        </p:nvCxnSpPr>
        <p:spPr>
          <a:xfrm>
            <a:off x="4826618" y="963029"/>
            <a:ext cx="0" cy="51278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7ABD06-96AA-60DE-223D-D86342CE78E1}"/>
              </a:ext>
            </a:extLst>
          </p:cNvPr>
          <p:cNvCxnSpPr>
            <a:cxnSpLocks/>
          </p:cNvCxnSpPr>
          <p:nvPr/>
        </p:nvCxnSpPr>
        <p:spPr>
          <a:xfrm>
            <a:off x="8323351" y="919372"/>
            <a:ext cx="0" cy="51714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B98C71-564E-BD98-703E-7F333A03F2DD}"/>
              </a:ext>
            </a:extLst>
          </p:cNvPr>
          <p:cNvSpPr txBox="1"/>
          <p:nvPr/>
        </p:nvSpPr>
        <p:spPr>
          <a:xfrm>
            <a:off x="2259227" y="919372"/>
            <a:ext cx="9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Pre_czb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955A2-A943-FD9F-8BA5-1B01D31CD0DF}"/>
              </a:ext>
            </a:extLst>
          </p:cNvPr>
          <p:cNvSpPr txBox="1"/>
          <p:nvPr/>
        </p:nvSpPr>
        <p:spPr>
          <a:xfrm>
            <a:off x="5190132" y="919372"/>
            <a:ext cx="22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Pre_customizedData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28A6AD-9ED2-FFDE-E5F0-E7AD26EC2574}"/>
              </a:ext>
            </a:extLst>
          </p:cNvPr>
          <p:cNvSpPr txBox="1"/>
          <p:nvPr/>
        </p:nvSpPr>
        <p:spPr>
          <a:xfrm>
            <a:off x="8543658" y="642373"/>
            <a:ext cx="285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pre_customizedData</a:t>
            </a:r>
            <a:r>
              <a:rPr lang="en-US" dirty="0"/>
              <a:t>_</a:t>
            </a:r>
          </a:p>
          <a:p>
            <a:r>
              <a:rPr lang="en-US" dirty="0" err="1"/>
              <a:t>InternalBaseLineTest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980EB4-60F5-9665-CA2F-E4A8DB05DE1A}"/>
              </a:ext>
            </a:extLst>
          </p:cNvPr>
          <p:cNvSpPr txBox="1"/>
          <p:nvPr/>
        </p:nvSpPr>
        <p:spPr>
          <a:xfrm>
            <a:off x="707310" y="1421020"/>
            <a:ext cx="86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format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29C75E-BF89-9A07-87F1-6DF081CCA952}"/>
              </a:ext>
            </a:extLst>
          </p:cNvPr>
          <p:cNvCxnSpPr>
            <a:cxnSpLocks/>
          </p:cNvCxnSpPr>
          <p:nvPr/>
        </p:nvCxnSpPr>
        <p:spPr>
          <a:xfrm flipH="1">
            <a:off x="864218" y="1860886"/>
            <a:ext cx="101703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6C64E4-3627-FF2F-6114-A7690811FD6E}"/>
              </a:ext>
            </a:extLst>
          </p:cNvPr>
          <p:cNvCxnSpPr>
            <a:cxnSpLocks/>
          </p:cNvCxnSpPr>
          <p:nvPr/>
        </p:nvCxnSpPr>
        <p:spPr>
          <a:xfrm flipH="1">
            <a:off x="864218" y="1350486"/>
            <a:ext cx="101703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C519AE-F1F9-19D4-4A3A-785105B316C4}"/>
              </a:ext>
            </a:extLst>
          </p:cNvPr>
          <p:cNvSpPr txBox="1"/>
          <p:nvPr/>
        </p:nvSpPr>
        <p:spPr>
          <a:xfrm>
            <a:off x="2333063" y="1412269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Shape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488EC2-EF78-3056-D142-B87A02B40AD3}"/>
              </a:ext>
            </a:extLst>
          </p:cNvPr>
          <p:cNvSpPr txBox="1"/>
          <p:nvPr/>
        </p:nvSpPr>
        <p:spPr>
          <a:xfrm>
            <a:off x="5843040" y="141226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altLang="zh-CN" dirty="0" err="1"/>
              <a:t>json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7F668B-98AE-D5D5-EF75-7E2FDA434EFF}"/>
              </a:ext>
            </a:extLst>
          </p:cNvPr>
          <p:cNvSpPr txBox="1"/>
          <p:nvPr/>
        </p:nvSpPr>
        <p:spPr>
          <a:xfrm>
            <a:off x="9376641" y="140803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altLang="zh-CN" dirty="0" err="1"/>
              <a:t>json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875A68-9DE2-7733-C1D4-19370D6F7014}"/>
              </a:ext>
            </a:extLst>
          </p:cNvPr>
          <p:cNvCxnSpPr>
            <a:cxnSpLocks/>
          </p:cNvCxnSpPr>
          <p:nvPr/>
        </p:nvCxnSpPr>
        <p:spPr>
          <a:xfrm flipV="1">
            <a:off x="1833593" y="1104038"/>
            <a:ext cx="0" cy="48473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B46C2D-3395-748B-D7F5-391D7EED03AF}"/>
              </a:ext>
            </a:extLst>
          </p:cNvPr>
          <p:cNvSpPr txBox="1"/>
          <p:nvPr/>
        </p:nvSpPr>
        <p:spPr>
          <a:xfrm>
            <a:off x="149723" y="2167057"/>
            <a:ext cx="307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SG" altLang="zh-CN" dirty="0"/>
              <a:t>my</a:t>
            </a:r>
            <a:r>
              <a:rPr lang="en-US" altLang="zh-CN" dirty="0"/>
              <a:t>graph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AB4D2B-2CE3-1981-4B84-5A2DAB69B8ED}"/>
              </a:ext>
            </a:extLst>
          </p:cNvPr>
          <p:cNvSpPr txBox="1"/>
          <p:nvPr/>
        </p:nvSpPr>
        <p:spPr>
          <a:xfrm>
            <a:off x="5190132" y="2270377"/>
            <a:ext cx="6098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0" dirty="0" err="1">
                <a:effectLst/>
                <a:latin typeface="Menlo" panose="020B0609030804020204" pitchFamily="49" charset="0"/>
              </a:rPr>
              <a:t>GraphFromJSON_Customized</a:t>
            </a:r>
            <a:endParaRPr lang="en-SG" sz="120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61509F-7B8B-4E08-845A-7FB68F2CB537}"/>
              </a:ext>
            </a:extLst>
          </p:cNvPr>
          <p:cNvSpPr txBox="1"/>
          <p:nvPr/>
        </p:nvSpPr>
        <p:spPr>
          <a:xfrm>
            <a:off x="8407542" y="2314367"/>
            <a:ext cx="6098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0" dirty="0" err="1">
                <a:effectLst/>
                <a:latin typeface="Menlo" panose="020B0609030804020204" pitchFamily="49" charset="0"/>
              </a:rPr>
              <a:t>GraphFromJSON_Customized</a:t>
            </a:r>
            <a:r>
              <a:rPr lang="en-SG" sz="12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_IgnoreShortCut</a:t>
            </a:r>
            <a:endParaRPr lang="en-SG" sz="1200" b="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028EDB-F2A4-FCB7-AC03-32C3E0629940}"/>
              </a:ext>
            </a:extLst>
          </p:cNvPr>
          <p:cNvSpPr txBox="1"/>
          <p:nvPr/>
        </p:nvSpPr>
        <p:spPr>
          <a:xfrm>
            <a:off x="2493109" y="2275639"/>
            <a:ext cx="2520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 err="1">
                <a:effectLst/>
                <a:latin typeface="Menlo" panose="020B0609030804020204" pitchFamily="49" charset="0"/>
              </a:rPr>
              <a:t>new_import</a:t>
            </a:r>
            <a:endParaRPr lang="en-SG" sz="120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040DA6-FF4A-1D5E-E396-5D680A8D538C}"/>
              </a:ext>
            </a:extLst>
          </p:cNvPr>
          <p:cNvSpPr txBox="1"/>
          <p:nvPr/>
        </p:nvSpPr>
        <p:spPr>
          <a:xfrm>
            <a:off x="2527379" y="2580952"/>
            <a:ext cx="1525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effectLst/>
                <a:latin typeface="Menlo" panose="020B0609030804020204" pitchFamily="49" charset="0"/>
              </a:defRPr>
            </a:lvl1pPr>
          </a:lstStyle>
          <a:p>
            <a:r>
              <a:rPr lang="en-SG" dirty="0" err="1"/>
              <a:t>define_roads</a:t>
            </a:r>
            <a:endParaRPr lang="en-S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9A2AD8-5C62-0BE9-489A-11B0A6163093}"/>
              </a:ext>
            </a:extLst>
          </p:cNvPr>
          <p:cNvSpPr txBox="1"/>
          <p:nvPr/>
        </p:nvSpPr>
        <p:spPr>
          <a:xfrm>
            <a:off x="5260329" y="2606752"/>
            <a:ext cx="242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effectLst/>
                <a:latin typeface="Menlo" panose="020B0609030804020204" pitchFamily="49" charset="0"/>
              </a:defRPr>
            </a:lvl1pPr>
          </a:lstStyle>
          <a:p>
            <a:r>
              <a:rPr lang="en-SG" dirty="0" err="1"/>
              <a:t>define_roads_FirstTime</a:t>
            </a:r>
            <a:endParaRPr lang="en-SG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244AA4-317C-408F-F5EE-9146310E7562}"/>
              </a:ext>
            </a:extLst>
          </p:cNvPr>
          <p:cNvSpPr txBox="1"/>
          <p:nvPr/>
        </p:nvSpPr>
        <p:spPr>
          <a:xfrm>
            <a:off x="8867559" y="2609089"/>
            <a:ext cx="242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effectLst/>
                <a:latin typeface="Menlo" panose="020B0609030804020204" pitchFamily="49" charset="0"/>
              </a:defRPr>
            </a:lvl1pPr>
          </a:lstStyle>
          <a:p>
            <a:r>
              <a:rPr lang="en-SG" dirty="0" err="1"/>
              <a:t>define_roads_FirstTime</a:t>
            </a:r>
            <a:endParaRPr lang="en-SG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DC204D-72A2-0FEC-5344-A37C85E9AAEB}"/>
              </a:ext>
            </a:extLst>
          </p:cNvPr>
          <p:cNvSpPr txBox="1"/>
          <p:nvPr/>
        </p:nvSpPr>
        <p:spPr>
          <a:xfrm>
            <a:off x="2220395" y="2871381"/>
            <a:ext cx="2381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effectLst/>
                <a:latin typeface="Menlo" panose="020B0609030804020204" pitchFamily="49" charset="0"/>
              </a:defRPr>
            </a:lvl1pPr>
          </a:lstStyle>
          <a:p>
            <a:r>
              <a:rPr lang="en-SG" dirty="0" err="1"/>
              <a:t>define_interior_parcels</a:t>
            </a:r>
            <a:endParaRPr lang="en-SG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435C3E-4299-1BDC-D871-E317F95AA637}"/>
              </a:ext>
            </a:extLst>
          </p:cNvPr>
          <p:cNvSpPr txBox="1"/>
          <p:nvPr/>
        </p:nvSpPr>
        <p:spPr>
          <a:xfrm>
            <a:off x="5279841" y="2898720"/>
            <a:ext cx="2381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effectLst/>
                <a:latin typeface="Menlo" panose="020B0609030804020204" pitchFamily="49" charset="0"/>
              </a:defRPr>
            </a:lvl1pPr>
          </a:lstStyle>
          <a:p>
            <a:r>
              <a:rPr lang="en-SG" dirty="0" err="1"/>
              <a:t>define_interior_parcels</a:t>
            </a:r>
            <a:endParaRPr lang="en-S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058C9A-32AE-7B23-5B0A-B5B386F29081}"/>
              </a:ext>
            </a:extLst>
          </p:cNvPr>
          <p:cNvSpPr txBox="1"/>
          <p:nvPr/>
        </p:nvSpPr>
        <p:spPr>
          <a:xfrm>
            <a:off x="8790491" y="2902672"/>
            <a:ext cx="2381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effectLst/>
                <a:latin typeface="Menlo" panose="020B0609030804020204" pitchFamily="49" charset="0"/>
              </a:defRPr>
            </a:lvl1pPr>
          </a:lstStyle>
          <a:p>
            <a:r>
              <a:rPr lang="en-SG" dirty="0" err="1"/>
              <a:t>define_interior_parcels</a:t>
            </a:r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BC43CF-2C31-6F77-92E1-16EC734B4F28}"/>
              </a:ext>
            </a:extLst>
          </p:cNvPr>
          <p:cNvSpPr txBox="1"/>
          <p:nvPr/>
        </p:nvSpPr>
        <p:spPr>
          <a:xfrm>
            <a:off x="2511851" y="4230410"/>
            <a:ext cx="2099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effectLst/>
                <a:latin typeface="Menlo" panose="020B0609030804020204" pitchFamily="49" charset="0"/>
              </a:defRPr>
            </a:lvl1pPr>
          </a:lstStyle>
          <a:p>
            <a:r>
              <a:rPr lang="en-SG" dirty="0" err="1"/>
              <a:t>feature_init</a:t>
            </a:r>
            <a:endParaRPr lang="en-S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75EC30-7D97-CDA0-EC56-28B03CB27C85}"/>
              </a:ext>
            </a:extLst>
          </p:cNvPr>
          <p:cNvSpPr txBox="1"/>
          <p:nvPr/>
        </p:nvSpPr>
        <p:spPr>
          <a:xfrm>
            <a:off x="8919415" y="3361658"/>
            <a:ext cx="7253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 err="1">
                <a:solidFill>
                  <a:srgbClr val="FF0000"/>
                </a:solidFill>
                <a:latin typeface="Menlo" panose="020B0609030804020204" pitchFamily="49" charset="0"/>
              </a:rPr>
              <a:t>AddShortCutInGraph</a:t>
            </a:r>
            <a:endParaRPr lang="en-SG" sz="1200" dirty="0">
              <a:solidFill>
                <a:srgbClr val="FF0000"/>
              </a:solidFill>
              <a:latin typeface="Menlo" panose="020B0609030804020204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D4E6B34-9C75-0A48-CD65-0678EDEEB717}"/>
              </a:ext>
            </a:extLst>
          </p:cNvPr>
          <p:cNvCxnSpPr>
            <a:cxnSpLocks/>
          </p:cNvCxnSpPr>
          <p:nvPr/>
        </p:nvCxnSpPr>
        <p:spPr>
          <a:xfrm flipH="1">
            <a:off x="300891" y="5047790"/>
            <a:ext cx="115398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74B4292-7992-98EB-DC56-B94D34FBD6E7}"/>
              </a:ext>
            </a:extLst>
          </p:cNvPr>
          <p:cNvSpPr txBox="1"/>
          <p:nvPr/>
        </p:nvSpPr>
        <p:spPr>
          <a:xfrm>
            <a:off x="152560" y="5182273"/>
            <a:ext cx="307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 err="1"/>
              <a:t>roadfinding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34B8BC-DB74-85B0-D257-BDCE189A4734}"/>
              </a:ext>
            </a:extLst>
          </p:cNvPr>
          <p:cNvSpPr txBox="1"/>
          <p:nvPr/>
        </p:nvSpPr>
        <p:spPr>
          <a:xfrm>
            <a:off x="2458735" y="5276531"/>
            <a:ext cx="178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effectLst/>
                <a:latin typeface="Menlo" panose="020B0609030804020204" pitchFamily="49" charset="0"/>
              </a:defRPr>
            </a:lvl1pPr>
          </a:lstStyle>
          <a:p>
            <a:r>
              <a:rPr lang="en-SG" dirty="0" err="1"/>
              <a:t>build_all_roads</a:t>
            </a:r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32674FE-6F9B-0BF3-DD99-92D1B1B91D2A}"/>
              </a:ext>
            </a:extLst>
          </p:cNvPr>
          <p:cNvCxnSpPr>
            <a:cxnSpLocks/>
          </p:cNvCxnSpPr>
          <p:nvPr/>
        </p:nvCxnSpPr>
        <p:spPr>
          <a:xfrm flipH="1">
            <a:off x="453291" y="3908848"/>
            <a:ext cx="115398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27BE8C8-04E6-D9CF-D3F1-827597A10D3D}"/>
              </a:ext>
            </a:extLst>
          </p:cNvPr>
          <p:cNvSpPr txBox="1"/>
          <p:nvPr/>
        </p:nvSpPr>
        <p:spPr>
          <a:xfrm>
            <a:off x="208466" y="4188735"/>
            <a:ext cx="177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 </a:t>
            </a:r>
            <a:r>
              <a:rPr lang="en-SG" altLang="zh-CN" dirty="0"/>
              <a:t>my</a:t>
            </a:r>
            <a:r>
              <a:rPr lang="en-US" altLang="zh-CN" dirty="0"/>
              <a:t>graph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23B0B1-4369-90B5-51BE-A6F52EA232F6}"/>
              </a:ext>
            </a:extLst>
          </p:cNvPr>
          <p:cNvSpPr txBox="1"/>
          <p:nvPr/>
        </p:nvSpPr>
        <p:spPr>
          <a:xfrm>
            <a:off x="8657999" y="4242298"/>
            <a:ext cx="308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effectLst/>
                <a:latin typeface="Menlo" panose="020B0609030804020204" pitchFamily="49" charset="0"/>
              </a:defRPr>
            </a:lvl1pPr>
          </a:lstStyle>
          <a:p>
            <a:r>
              <a:rPr lang="en-SG" dirty="0" err="1"/>
              <a:t>myG.td_dict_init</a:t>
            </a:r>
            <a:r>
              <a:rPr lang="en-SG" dirty="0"/>
              <a:t>()</a:t>
            </a:r>
          </a:p>
          <a:p>
            <a:r>
              <a:rPr lang="en-SG" dirty="0" err="1"/>
              <a:t>myG.feature_init</a:t>
            </a:r>
            <a:r>
              <a:rPr lang="en-SG" dirty="0"/>
              <a:t>()</a:t>
            </a:r>
          </a:p>
          <a:p>
            <a:r>
              <a:rPr lang="en-SG" dirty="0" err="1"/>
              <a:t>myG.td_dict_POI_Related_init</a:t>
            </a:r>
            <a:r>
              <a:rPr lang="en-SG" dirty="0"/>
              <a:t>()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4AD814-5C60-C62C-C444-BAA16B829FC2}"/>
              </a:ext>
            </a:extLst>
          </p:cNvPr>
          <p:cNvSpPr txBox="1"/>
          <p:nvPr/>
        </p:nvSpPr>
        <p:spPr>
          <a:xfrm>
            <a:off x="5074631" y="4493201"/>
            <a:ext cx="3089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effectLst/>
                <a:latin typeface="Menlo" panose="020B0609030804020204" pitchFamily="49" charset="0"/>
              </a:defRPr>
            </a:lvl1pPr>
          </a:lstStyle>
          <a:p>
            <a:r>
              <a:rPr lang="en-SG" dirty="0" err="1"/>
              <a:t>myG.feature_init</a:t>
            </a:r>
            <a:r>
              <a:rPr lang="en-SG" dirty="0"/>
              <a:t>()</a:t>
            </a:r>
          </a:p>
          <a:p>
            <a:r>
              <a:rPr lang="en-SG" dirty="0" err="1"/>
              <a:t>myG.td_dict_POI_Related_init</a:t>
            </a:r>
            <a:r>
              <a:rPr lang="en-SG" dirty="0"/>
              <a:t>()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363FF0-C916-B603-9522-3A185207E894}"/>
              </a:ext>
            </a:extLst>
          </p:cNvPr>
          <p:cNvSpPr txBox="1"/>
          <p:nvPr/>
        </p:nvSpPr>
        <p:spPr>
          <a:xfrm>
            <a:off x="200262" y="126332"/>
            <a:ext cx="3968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effectLst/>
                <a:latin typeface="Menlo" panose="020B0609030804020204" pitchFamily="49" charset="0"/>
              </a:defRPr>
            </a:lvl1pPr>
          </a:lstStyle>
          <a:p>
            <a:r>
              <a:rPr lang="en-US" sz="2000" b="1" dirty="0"/>
              <a:t>Data processing</a:t>
            </a:r>
            <a:endParaRPr lang="en-SG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EE1A08-954A-4E2E-5302-AA605DB3369A}"/>
              </a:ext>
            </a:extLst>
          </p:cNvPr>
          <p:cNvSpPr txBox="1"/>
          <p:nvPr/>
        </p:nvSpPr>
        <p:spPr>
          <a:xfrm>
            <a:off x="181528" y="6402837"/>
            <a:ext cx="9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Save</a:t>
            </a:r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A28804F-6D5E-B215-CB52-3F42035091EF}"/>
              </a:ext>
            </a:extLst>
          </p:cNvPr>
          <p:cNvCxnSpPr>
            <a:cxnSpLocks/>
          </p:cNvCxnSpPr>
          <p:nvPr/>
        </p:nvCxnSpPr>
        <p:spPr>
          <a:xfrm flipH="1">
            <a:off x="300891" y="6052597"/>
            <a:ext cx="115398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FA501A4-D193-63DD-54A0-EA7E3C0C139D}"/>
              </a:ext>
            </a:extLst>
          </p:cNvPr>
          <p:cNvSpPr txBox="1"/>
          <p:nvPr/>
        </p:nvSpPr>
        <p:spPr>
          <a:xfrm>
            <a:off x="1095817" y="6441073"/>
            <a:ext cx="10192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"/Users/</a:t>
            </a:r>
            <a:r>
              <a:rPr lang="en-SG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chenzebin</a:t>
            </a:r>
            <a:r>
              <a:rPr lang="en-SG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/Documents/GitHub/road-planning-for-slums/data"</a:t>
            </a:r>
            <a:endParaRPr lang="en-SG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A86A32-E347-2417-EF0B-0C702BCC071D}"/>
              </a:ext>
            </a:extLst>
          </p:cNvPr>
          <p:cNvSpPr txBox="1"/>
          <p:nvPr/>
        </p:nvSpPr>
        <p:spPr>
          <a:xfrm>
            <a:off x="5140381" y="4085496"/>
            <a:ext cx="8090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ighlight>
                  <a:srgbClr val="FFFF00"/>
                </a:highlight>
              </a:rPr>
              <a:t>Missing</a:t>
            </a:r>
            <a:r>
              <a:rPr lang="zh-CN" altLang="en-US" dirty="0">
                <a:highlight>
                  <a:srgbClr val="FFFF00"/>
                </a:highlight>
              </a:rPr>
              <a:t>  </a:t>
            </a:r>
            <a:r>
              <a:rPr lang="en-SG" dirty="0" err="1">
                <a:highlight>
                  <a:srgbClr val="FFFF00"/>
                </a:highlight>
              </a:rPr>
              <a:t>myG.td_dict_init</a:t>
            </a:r>
            <a:r>
              <a:rPr lang="en-SG" dirty="0">
                <a:highlight>
                  <a:srgbClr val="FFFF00"/>
                </a:highlight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3105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75807C-1D14-566A-EAD8-9E390271AFEE}"/>
              </a:ext>
            </a:extLst>
          </p:cNvPr>
          <p:cNvSpPr txBox="1"/>
          <p:nvPr/>
        </p:nvSpPr>
        <p:spPr>
          <a:xfrm>
            <a:off x="200261" y="126332"/>
            <a:ext cx="9858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effectLst/>
                <a:latin typeface="Menlo" panose="020B0609030804020204" pitchFamily="49" charset="0"/>
              </a:defRPr>
            </a:lvl1pPr>
          </a:lstStyle>
          <a:p>
            <a:r>
              <a:rPr lang="en-US" sz="2000" b="1" dirty="0"/>
              <a:t>Important variable changes – constraint and objective</a:t>
            </a:r>
            <a:endParaRPr lang="en-SG" sz="20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99B1B3-CAC7-276F-AAAB-670F8DEBC269}"/>
              </a:ext>
            </a:extLst>
          </p:cNvPr>
          <p:cNvCxnSpPr>
            <a:cxnSpLocks/>
          </p:cNvCxnSpPr>
          <p:nvPr/>
        </p:nvCxnSpPr>
        <p:spPr>
          <a:xfrm>
            <a:off x="200261" y="976393"/>
            <a:ext cx="117799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9965E5-EA9A-4AC8-CE77-5D655A0C2611}"/>
              </a:ext>
            </a:extLst>
          </p:cNvPr>
          <p:cNvSpPr txBox="1"/>
          <p:nvPr/>
        </p:nvSpPr>
        <p:spPr>
          <a:xfrm>
            <a:off x="200261" y="1767870"/>
            <a:ext cx="93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Reward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C47A2C-222C-90EF-B1F6-C9EC0DDF214D}"/>
              </a:ext>
            </a:extLst>
          </p:cNvPr>
          <p:cNvCxnSpPr>
            <a:cxnSpLocks/>
          </p:cNvCxnSpPr>
          <p:nvPr/>
        </p:nvCxnSpPr>
        <p:spPr>
          <a:xfrm>
            <a:off x="200260" y="1562746"/>
            <a:ext cx="117799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F8081-EE74-DC94-D472-040E6024FCD4}"/>
              </a:ext>
            </a:extLst>
          </p:cNvPr>
          <p:cNvCxnSpPr>
            <a:cxnSpLocks/>
          </p:cNvCxnSpPr>
          <p:nvPr/>
        </p:nvCxnSpPr>
        <p:spPr>
          <a:xfrm flipV="1">
            <a:off x="1446135" y="976393"/>
            <a:ext cx="0" cy="57369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9CD7ED1-BFF7-9B77-7EB8-1B74E0AC1106}"/>
              </a:ext>
            </a:extLst>
          </p:cNvPr>
          <p:cNvSpPr txBox="1"/>
          <p:nvPr/>
        </p:nvSpPr>
        <p:spPr>
          <a:xfrm>
            <a:off x="1623522" y="111131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E4A864-9F76-4537-0343-0AE731B4E0FE}"/>
              </a:ext>
            </a:extLst>
          </p:cNvPr>
          <p:cNvCxnSpPr>
            <a:cxnSpLocks/>
          </p:cNvCxnSpPr>
          <p:nvPr/>
        </p:nvCxnSpPr>
        <p:spPr>
          <a:xfrm flipV="1">
            <a:off x="3365342" y="976393"/>
            <a:ext cx="0" cy="55564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4247CB-2126-5EC5-57CA-A0EEC72754BF}"/>
              </a:ext>
            </a:extLst>
          </p:cNvPr>
          <p:cNvSpPr txBox="1"/>
          <p:nvPr/>
        </p:nvSpPr>
        <p:spPr>
          <a:xfrm>
            <a:off x="1623522" y="1686037"/>
            <a:ext cx="1741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envs</a:t>
            </a:r>
            <a:r>
              <a:rPr lang="en-US" dirty="0"/>
              <a:t>/</a:t>
            </a:r>
            <a:r>
              <a:rPr lang="en-US" dirty="0" err="1"/>
              <a:t>road.py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4230C0-E200-20E8-A3AE-2461F3346F31}"/>
              </a:ext>
            </a:extLst>
          </p:cNvPr>
          <p:cNvSpPr txBox="1"/>
          <p:nvPr/>
        </p:nvSpPr>
        <p:spPr>
          <a:xfrm>
            <a:off x="3542728" y="111131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function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207515-0F55-6783-9B6F-44BE657B6AB4}"/>
              </a:ext>
            </a:extLst>
          </p:cNvPr>
          <p:cNvCxnSpPr>
            <a:cxnSpLocks/>
          </p:cNvCxnSpPr>
          <p:nvPr/>
        </p:nvCxnSpPr>
        <p:spPr>
          <a:xfrm flipV="1">
            <a:off x="6561263" y="1111311"/>
            <a:ext cx="0" cy="54215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30ABD73-5F26-7C31-6DA9-2C342FE3DB49}"/>
              </a:ext>
            </a:extLst>
          </p:cNvPr>
          <p:cNvSpPr txBox="1"/>
          <p:nvPr/>
        </p:nvSpPr>
        <p:spPr>
          <a:xfrm>
            <a:off x="3365332" y="1697663"/>
            <a:ext cx="2527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SG" dirty="0" err="1"/>
              <a:t>reward_info_function</a:t>
            </a:r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47033B-52C9-CA55-0542-801FA0745A84}"/>
              </a:ext>
            </a:extLst>
          </p:cNvPr>
          <p:cNvSpPr txBox="1"/>
          <p:nvPr/>
        </p:nvSpPr>
        <p:spPr>
          <a:xfrm>
            <a:off x="7141639" y="1715231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SG" dirty="0"/>
              <a:t>weight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BB0DA1-1E6C-E16B-0068-D01DB545ED72}"/>
              </a:ext>
            </a:extLst>
          </p:cNvPr>
          <p:cNvCxnSpPr>
            <a:cxnSpLocks/>
          </p:cNvCxnSpPr>
          <p:nvPr/>
        </p:nvCxnSpPr>
        <p:spPr>
          <a:xfrm>
            <a:off x="211810" y="2613061"/>
            <a:ext cx="117799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A5BA645-F8B9-13AF-5049-63784DD88C45}"/>
              </a:ext>
            </a:extLst>
          </p:cNvPr>
          <p:cNvSpPr txBox="1"/>
          <p:nvPr/>
        </p:nvSpPr>
        <p:spPr>
          <a:xfrm>
            <a:off x="9689273" y="169917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SG" dirty="0" err="1"/>
              <a:t>finalReward</a:t>
            </a:r>
            <a:endParaRPr lang="en-SG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F6D3B0-3630-AFEE-168C-2405E7F71D16}"/>
              </a:ext>
            </a:extLst>
          </p:cNvPr>
          <p:cNvCxnSpPr>
            <a:cxnSpLocks/>
          </p:cNvCxnSpPr>
          <p:nvPr/>
        </p:nvCxnSpPr>
        <p:spPr>
          <a:xfrm>
            <a:off x="3365332" y="2137202"/>
            <a:ext cx="88266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B59925E-556C-CA21-70FC-310163F57615}"/>
              </a:ext>
            </a:extLst>
          </p:cNvPr>
          <p:cNvSpPr txBox="1"/>
          <p:nvPr/>
        </p:nvSpPr>
        <p:spPr>
          <a:xfrm>
            <a:off x="3433254" y="2203945"/>
            <a:ext cx="2116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SG" dirty="0"/>
              <a:t>class </a:t>
            </a:r>
            <a:r>
              <a:rPr lang="en-SG" dirty="0" err="1"/>
              <a:t>RoadEnv</a:t>
            </a:r>
            <a:r>
              <a:rPr lang="en-SG" dirty="0"/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D7BB6D-1529-6490-C4C0-22FAACEB2DC2}"/>
              </a:ext>
            </a:extLst>
          </p:cNvPr>
          <p:cNvSpPr txBox="1"/>
          <p:nvPr/>
        </p:nvSpPr>
        <p:spPr>
          <a:xfrm>
            <a:off x="7005230" y="2243729"/>
            <a:ext cx="1437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SG" dirty="0" err="1"/>
              <a:t>build_ration</a:t>
            </a:r>
            <a:endParaRPr lang="en-S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8884C5-D04A-E767-C0BC-131ED97D5FE5}"/>
              </a:ext>
            </a:extLst>
          </p:cNvPr>
          <p:cNvSpPr txBox="1"/>
          <p:nvPr/>
        </p:nvSpPr>
        <p:spPr>
          <a:xfrm>
            <a:off x="5202216" y="2183992"/>
            <a:ext cx="1219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SG" dirty="0"/>
              <a:t>__</a:t>
            </a:r>
            <a:r>
              <a:rPr lang="en-SG" dirty="0" err="1"/>
              <a:t>init</a:t>
            </a:r>
            <a:r>
              <a:rPr lang="en-SG" dirty="0"/>
              <a:t>__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F1F813-6520-8641-54AF-9B41656D7BBC}"/>
              </a:ext>
            </a:extLst>
          </p:cNvPr>
          <p:cNvSpPr txBox="1"/>
          <p:nvPr/>
        </p:nvSpPr>
        <p:spPr>
          <a:xfrm>
            <a:off x="3417931" y="3438925"/>
            <a:ext cx="107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SG" dirty="0">
                <a:solidFill>
                  <a:srgbClr val="FF0000"/>
                </a:solidFill>
              </a:rPr>
              <a:t>_</a:t>
            </a:r>
            <a:r>
              <a:rPr lang="en-SG" dirty="0" err="1"/>
              <a:t>get_obs</a:t>
            </a:r>
            <a:endParaRPr lang="en-SG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3C82B8-77B2-D44B-C2CD-67ED1F247960}"/>
              </a:ext>
            </a:extLst>
          </p:cNvPr>
          <p:cNvSpPr txBox="1"/>
          <p:nvPr/>
        </p:nvSpPr>
        <p:spPr>
          <a:xfrm>
            <a:off x="115626" y="3728482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B0F6E2-EE0E-F061-13C2-04B5AE971236}"/>
              </a:ext>
            </a:extLst>
          </p:cNvPr>
          <p:cNvSpPr txBox="1"/>
          <p:nvPr/>
        </p:nvSpPr>
        <p:spPr>
          <a:xfrm>
            <a:off x="3346866" y="3749737"/>
            <a:ext cx="286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SG" dirty="0">
                <a:solidFill>
                  <a:srgbClr val="FF0000"/>
                </a:solidFill>
              </a:rPr>
              <a:t>_</a:t>
            </a:r>
            <a:r>
              <a:rPr lang="en-SG" dirty="0"/>
              <a:t>get_obs_stage2_culdesac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A32234-F993-D2EF-EB98-62F5D054970B}"/>
              </a:ext>
            </a:extLst>
          </p:cNvPr>
          <p:cNvSpPr txBox="1"/>
          <p:nvPr/>
        </p:nvSpPr>
        <p:spPr>
          <a:xfrm>
            <a:off x="1598499" y="3549667"/>
            <a:ext cx="1741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envs</a:t>
            </a:r>
            <a:r>
              <a:rPr lang="en-US" dirty="0"/>
              <a:t>/</a:t>
            </a:r>
            <a:r>
              <a:rPr lang="en-US" dirty="0" err="1"/>
              <a:t>road.py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50531C-27CF-ED9D-9769-AE272779A6AF}"/>
              </a:ext>
            </a:extLst>
          </p:cNvPr>
          <p:cNvCxnSpPr>
            <a:cxnSpLocks/>
          </p:cNvCxnSpPr>
          <p:nvPr/>
        </p:nvCxnSpPr>
        <p:spPr>
          <a:xfrm>
            <a:off x="222828" y="3385063"/>
            <a:ext cx="117799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27FD8B7-4C73-1E21-A0CA-2B8A28EE97B3}"/>
              </a:ext>
            </a:extLst>
          </p:cNvPr>
          <p:cNvSpPr txBox="1"/>
          <p:nvPr/>
        </p:nvSpPr>
        <p:spPr>
          <a:xfrm>
            <a:off x="194170" y="2680914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Stop </a:t>
            </a:r>
          </a:p>
          <a:p>
            <a:r>
              <a:rPr lang="en-US" altLang="zh-CN" dirty="0"/>
              <a:t>condition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84AC7A-7ECF-3A6B-11D8-4716BD3DD639}"/>
              </a:ext>
            </a:extLst>
          </p:cNvPr>
          <p:cNvSpPr txBox="1"/>
          <p:nvPr/>
        </p:nvSpPr>
        <p:spPr>
          <a:xfrm>
            <a:off x="5192193" y="2737990"/>
            <a:ext cx="1072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SG" dirty="0"/>
              <a:t>def step(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EE9D93-2C5C-1396-8E99-E0B3EF6025FE}"/>
              </a:ext>
            </a:extLst>
          </p:cNvPr>
          <p:cNvSpPr txBox="1"/>
          <p:nvPr/>
        </p:nvSpPr>
        <p:spPr>
          <a:xfrm>
            <a:off x="3406394" y="2759862"/>
            <a:ext cx="1940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SG" dirty="0"/>
              <a:t>class </a:t>
            </a:r>
            <a:r>
              <a:rPr lang="en-SG" dirty="0" err="1"/>
              <a:t>RoadEnv</a:t>
            </a:r>
            <a:r>
              <a:rPr lang="en-SG" dirty="0"/>
              <a:t>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54A6CD-B817-4745-B309-8AB52F830CC2}"/>
              </a:ext>
            </a:extLst>
          </p:cNvPr>
          <p:cNvSpPr txBox="1"/>
          <p:nvPr/>
        </p:nvSpPr>
        <p:spPr>
          <a:xfrm>
            <a:off x="1673804" y="2756138"/>
            <a:ext cx="1741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envs</a:t>
            </a:r>
            <a:r>
              <a:rPr lang="en-US" dirty="0"/>
              <a:t>/</a:t>
            </a:r>
            <a:r>
              <a:rPr lang="en-US" dirty="0" err="1"/>
              <a:t>road.py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D9C894-FEF5-E7D5-08B3-3DDF7E1C7184}"/>
              </a:ext>
            </a:extLst>
          </p:cNvPr>
          <p:cNvCxnSpPr>
            <a:cxnSpLocks/>
          </p:cNvCxnSpPr>
          <p:nvPr/>
        </p:nvCxnSpPr>
        <p:spPr>
          <a:xfrm flipV="1">
            <a:off x="1430410" y="4160251"/>
            <a:ext cx="10572347" cy="6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BE51503-17A4-AEF5-6C86-2022DAF88E73}"/>
              </a:ext>
            </a:extLst>
          </p:cNvPr>
          <p:cNvSpPr txBox="1"/>
          <p:nvPr/>
        </p:nvSpPr>
        <p:spPr>
          <a:xfrm>
            <a:off x="1538410" y="4274508"/>
            <a:ext cx="1741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Pretreatment</a:t>
            </a:r>
          </a:p>
          <a:p>
            <a:r>
              <a:rPr lang="en-US" dirty="0"/>
              <a:t>/</a:t>
            </a:r>
            <a:r>
              <a:rPr lang="en-US" dirty="0" err="1"/>
              <a:t>myGraph.py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C43FED-D371-E948-ACF3-3679111792DE}"/>
              </a:ext>
            </a:extLst>
          </p:cNvPr>
          <p:cNvSpPr txBox="1"/>
          <p:nvPr/>
        </p:nvSpPr>
        <p:spPr>
          <a:xfrm>
            <a:off x="3516802" y="4355182"/>
            <a:ext cx="276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SG" dirty="0"/>
              <a:t>get_obs_stage2_culdesac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479314C-E3B5-294F-1206-57FB92276C2B}"/>
              </a:ext>
            </a:extLst>
          </p:cNvPr>
          <p:cNvCxnSpPr>
            <a:cxnSpLocks/>
          </p:cNvCxnSpPr>
          <p:nvPr/>
        </p:nvCxnSpPr>
        <p:spPr>
          <a:xfrm>
            <a:off x="200259" y="4920839"/>
            <a:ext cx="117799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ACB6DBF-609D-DE45-593F-58441244454A}"/>
              </a:ext>
            </a:extLst>
          </p:cNvPr>
          <p:cNvSpPr txBox="1"/>
          <p:nvPr/>
        </p:nvSpPr>
        <p:spPr>
          <a:xfrm>
            <a:off x="128101" y="5097534"/>
            <a:ext cx="11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Selection </a:t>
            </a:r>
          </a:p>
          <a:p>
            <a:r>
              <a:rPr lang="en-US" altLang="zh-CN" dirty="0"/>
              <a:t>Policy</a:t>
            </a:r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0255E53-5987-5376-34BB-A8277DBA02E8}"/>
              </a:ext>
            </a:extLst>
          </p:cNvPr>
          <p:cNvCxnSpPr>
            <a:cxnSpLocks/>
          </p:cNvCxnSpPr>
          <p:nvPr/>
        </p:nvCxnSpPr>
        <p:spPr>
          <a:xfrm>
            <a:off x="222827" y="5867139"/>
            <a:ext cx="117799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91A9DB8-9EEE-071D-3036-9EC78AE3D6FE}"/>
              </a:ext>
            </a:extLst>
          </p:cNvPr>
          <p:cNvSpPr txBox="1"/>
          <p:nvPr/>
        </p:nvSpPr>
        <p:spPr>
          <a:xfrm>
            <a:off x="114119" y="6066965"/>
            <a:ext cx="1741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Feature dimension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BCF8341-42EB-CFF5-768F-A80D4C51F683}"/>
              </a:ext>
            </a:extLst>
          </p:cNvPr>
          <p:cNvSpPr txBox="1"/>
          <p:nvPr/>
        </p:nvSpPr>
        <p:spPr>
          <a:xfrm>
            <a:off x="3831506" y="4974164"/>
            <a:ext cx="78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SG" dirty="0"/>
              <a:t>_</a:t>
            </a:r>
            <a:r>
              <a:rPr lang="en-SG" dirty="0" err="1"/>
              <a:t>get_edge_mask</a:t>
            </a:r>
            <a:endParaRPr lang="en-SG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4582972-E008-768E-5DEC-5EEF687214E8}"/>
              </a:ext>
            </a:extLst>
          </p:cNvPr>
          <p:cNvSpPr txBox="1"/>
          <p:nvPr/>
        </p:nvSpPr>
        <p:spPr>
          <a:xfrm>
            <a:off x="1598499" y="5065368"/>
            <a:ext cx="1741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Pretreatment</a:t>
            </a:r>
          </a:p>
          <a:p>
            <a:r>
              <a:rPr lang="en-US" dirty="0"/>
              <a:t>/</a:t>
            </a:r>
            <a:r>
              <a:rPr lang="en-US" dirty="0" err="1"/>
              <a:t>myGraph.py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1CD20B-5BC5-483E-80D7-0291069A9682}"/>
              </a:ext>
            </a:extLst>
          </p:cNvPr>
          <p:cNvSpPr txBox="1"/>
          <p:nvPr/>
        </p:nvSpPr>
        <p:spPr>
          <a:xfrm>
            <a:off x="3169599" y="5396820"/>
            <a:ext cx="363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SG" dirty="0"/>
              <a:t>_get_edge_mask_stage2_culdesac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09A6D6-4D13-AC54-3D1A-51A04C7D2158}"/>
              </a:ext>
            </a:extLst>
          </p:cNvPr>
          <p:cNvSpPr txBox="1"/>
          <p:nvPr/>
        </p:nvSpPr>
        <p:spPr>
          <a:xfrm>
            <a:off x="6786854" y="6057466"/>
            <a:ext cx="3446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SG" sz="1100" dirty="0"/>
              <a:t>original is 4, change it to 5 </a:t>
            </a:r>
            <a:r>
              <a:rPr lang="en-SG" sz="1100" dirty="0" err="1"/>
              <a:t>becasue</a:t>
            </a:r>
            <a:r>
              <a:rPr lang="en-SG" sz="1100" dirty="0"/>
              <a:t> of cul-de-sac </a:t>
            </a:r>
            <a:r>
              <a:rPr lang="en-SG" sz="1100" dirty="0" err="1"/>
              <a:t>num</a:t>
            </a:r>
            <a:endParaRPr lang="en-SG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A5936D0-C9FD-C0D9-0748-27049D457D66}"/>
              </a:ext>
            </a:extLst>
          </p:cNvPr>
          <p:cNvSpPr txBox="1"/>
          <p:nvPr/>
        </p:nvSpPr>
        <p:spPr>
          <a:xfrm>
            <a:off x="1524407" y="6013194"/>
            <a:ext cx="1741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Pretreatment</a:t>
            </a:r>
          </a:p>
          <a:p>
            <a:r>
              <a:rPr lang="en-US" dirty="0"/>
              <a:t>/</a:t>
            </a:r>
            <a:r>
              <a:rPr lang="en-US" dirty="0" err="1"/>
              <a:t>myGraph.py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AE6EA08-16CA-C895-D461-CD3A385466AA}"/>
              </a:ext>
            </a:extLst>
          </p:cNvPr>
          <p:cNvSpPr txBox="1"/>
          <p:nvPr/>
        </p:nvSpPr>
        <p:spPr>
          <a:xfrm>
            <a:off x="3499081" y="5988013"/>
            <a:ext cx="291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SG" dirty="0" err="1"/>
              <a:t>get_numerical_feature_size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F3EAA1-9D94-6649-4707-A75A278F5A75}"/>
              </a:ext>
            </a:extLst>
          </p:cNvPr>
          <p:cNvSpPr txBox="1"/>
          <p:nvPr/>
        </p:nvSpPr>
        <p:spPr>
          <a:xfrm>
            <a:off x="200261" y="126332"/>
            <a:ext cx="9858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effectLst/>
                <a:latin typeface="Menlo" panose="020B0609030804020204" pitchFamily="49" charset="0"/>
              </a:defRPr>
            </a:lvl1pPr>
          </a:lstStyle>
          <a:p>
            <a:r>
              <a:rPr lang="en-US" sz="2000" b="1" dirty="0"/>
              <a:t>Computation control</a:t>
            </a:r>
            <a:endParaRPr lang="en-SG" sz="20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D50599-307F-AF2C-B3F9-2F9D44EC870D}"/>
              </a:ext>
            </a:extLst>
          </p:cNvPr>
          <p:cNvCxnSpPr>
            <a:cxnSpLocks/>
          </p:cNvCxnSpPr>
          <p:nvPr/>
        </p:nvCxnSpPr>
        <p:spPr>
          <a:xfrm>
            <a:off x="200261" y="976393"/>
            <a:ext cx="117799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173A42-BEC9-E0BD-36D5-0BF1640EF8BD}"/>
              </a:ext>
            </a:extLst>
          </p:cNvPr>
          <p:cNvCxnSpPr>
            <a:cxnSpLocks/>
          </p:cNvCxnSpPr>
          <p:nvPr/>
        </p:nvCxnSpPr>
        <p:spPr>
          <a:xfrm flipV="1">
            <a:off x="1446135" y="976393"/>
            <a:ext cx="0" cy="57369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4C7CD5-D8EE-63B2-DE9E-B081BDB23695}"/>
              </a:ext>
            </a:extLst>
          </p:cNvPr>
          <p:cNvSpPr txBox="1"/>
          <p:nvPr/>
        </p:nvSpPr>
        <p:spPr>
          <a:xfrm>
            <a:off x="1623522" y="111131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6FEC44-42B7-2BA0-1082-20DBD806BA19}"/>
              </a:ext>
            </a:extLst>
          </p:cNvPr>
          <p:cNvCxnSpPr>
            <a:cxnSpLocks/>
          </p:cNvCxnSpPr>
          <p:nvPr/>
        </p:nvCxnSpPr>
        <p:spPr>
          <a:xfrm flipV="1">
            <a:off x="3365342" y="976393"/>
            <a:ext cx="0" cy="55564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4FFD8F-F6E3-1C5D-F3FF-878C79E47C66}"/>
              </a:ext>
            </a:extLst>
          </p:cNvPr>
          <p:cNvSpPr txBox="1"/>
          <p:nvPr/>
        </p:nvSpPr>
        <p:spPr>
          <a:xfrm>
            <a:off x="3542728" y="111131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function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EE417E-98D8-95EB-7644-3DAFBF93A300}"/>
              </a:ext>
            </a:extLst>
          </p:cNvPr>
          <p:cNvCxnSpPr>
            <a:cxnSpLocks/>
          </p:cNvCxnSpPr>
          <p:nvPr/>
        </p:nvCxnSpPr>
        <p:spPr>
          <a:xfrm flipV="1">
            <a:off x="6561263" y="976393"/>
            <a:ext cx="0" cy="55564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B80EA5-5DB1-B8D8-EC09-061582CEDA14}"/>
              </a:ext>
            </a:extLst>
          </p:cNvPr>
          <p:cNvCxnSpPr>
            <a:cxnSpLocks/>
          </p:cNvCxnSpPr>
          <p:nvPr/>
        </p:nvCxnSpPr>
        <p:spPr>
          <a:xfrm>
            <a:off x="200260" y="1562746"/>
            <a:ext cx="117799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9D14A0-7BB5-F9A0-B88F-EAA870943C01}"/>
              </a:ext>
            </a:extLst>
          </p:cNvPr>
          <p:cNvSpPr txBox="1"/>
          <p:nvPr/>
        </p:nvSpPr>
        <p:spPr>
          <a:xfrm>
            <a:off x="200260" y="1733601"/>
            <a:ext cx="114971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0" dirty="0">
                <a:effectLst/>
                <a:latin typeface="Menlo" panose="020B0609030804020204" pitchFamily="49" charset="0"/>
              </a:rPr>
              <a:t>Sample</a:t>
            </a:r>
            <a:r>
              <a:rPr lang="zh-CN" altLang="en-US" sz="1050" b="0" dirty="0">
                <a:effectLst/>
                <a:latin typeface="Menlo" panose="020B0609030804020204" pitchFamily="49" charset="0"/>
              </a:rPr>
              <a:t> </a:t>
            </a:r>
            <a:r>
              <a:rPr lang="en-US" altLang="zh-CN" sz="1050" b="0" dirty="0">
                <a:effectLst/>
                <a:latin typeface="Menlo" panose="020B0609030804020204" pitchFamily="49" charset="0"/>
              </a:rPr>
              <a:t>num</a:t>
            </a:r>
            <a:endParaRPr lang="en-SG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1EBA7F-D49A-3DCE-6B5D-9E564CCD3E1C}"/>
              </a:ext>
            </a:extLst>
          </p:cNvPr>
          <p:cNvSpPr txBox="1"/>
          <p:nvPr/>
        </p:nvSpPr>
        <p:spPr>
          <a:xfrm>
            <a:off x="1446135" y="1763210"/>
            <a:ext cx="20051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khrylib</a:t>
            </a:r>
            <a:r>
              <a:rPr lang="en-US" sz="1200" dirty="0"/>
              <a:t>/</a:t>
            </a:r>
            <a:r>
              <a:rPr lang="en-US" sz="1200" dirty="0" err="1"/>
              <a:t>rl</a:t>
            </a:r>
            <a:r>
              <a:rPr lang="en-US" sz="1200" dirty="0"/>
              <a:t>/agents/</a:t>
            </a:r>
            <a:r>
              <a:rPr lang="en-US" sz="1200" dirty="0" err="1"/>
              <a:t>agent.py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EAB04B-B60F-DA20-A31F-040559F56383}"/>
              </a:ext>
            </a:extLst>
          </p:cNvPr>
          <p:cNvSpPr txBox="1"/>
          <p:nvPr/>
        </p:nvSpPr>
        <p:spPr>
          <a:xfrm>
            <a:off x="3542728" y="173360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>
                <a:effectLst/>
                <a:latin typeface="Menlo" panose="020B0609030804020204" pitchFamily="49" charset="0"/>
              </a:rPr>
              <a:t>sample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B5156C-4A57-F97C-61A8-51AA62707FB0}"/>
              </a:ext>
            </a:extLst>
          </p:cNvPr>
          <p:cNvCxnSpPr>
            <a:cxnSpLocks/>
          </p:cNvCxnSpPr>
          <p:nvPr/>
        </p:nvCxnSpPr>
        <p:spPr>
          <a:xfrm>
            <a:off x="200260" y="2310570"/>
            <a:ext cx="117799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336D32-C2BA-3B85-30A0-C7496C112AAF}"/>
              </a:ext>
            </a:extLst>
          </p:cNvPr>
          <p:cNvCxnSpPr>
            <a:cxnSpLocks/>
          </p:cNvCxnSpPr>
          <p:nvPr/>
        </p:nvCxnSpPr>
        <p:spPr>
          <a:xfrm>
            <a:off x="288864" y="3429000"/>
            <a:ext cx="117799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7CB60A2-8649-EC42-66A2-03D820E1EF1D}"/>
              </a:ext>
            </a:extLst>
          </p:cNvPr>
          <p:cNvSpPr txBox="1"/>
          <p:nvPr/>
        </p:nvSpPr>
        <p:spPr>
          <a:xfrm>
            <a:off x="1520167" y="2439787"/>
            <a:ext cx="174180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 err="1"/>
              <a:t>road_planning</a:t>
            </a:r>
            <a:r>
              <a:rPr lang="en-US" sz="1050" dirty="0"/>
              <a:t>/agents/</a:t>
            </a:r>
          </a:p>
          <a:p>
            <a:r>
              <a:rPr lang="en-US" sz="1050" dirty="0" err="1"/>
              <a:t>road_planning_agent.py</a:t>
            </a:r>
            <a:endParaRPr 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1744A5-275F-C235-4CBA-DD9E8E5E1CCC}"/>
              </a:ext>
            </a:extLst>
          </p:cNvPr>
          <p:cNvSpPr txBox="1"/>
          <p:nvPr/>
        </p:nvSpPr>
        <p:spPr>
          <a:xfrm>
            <a:off x="3542728" y="2433875"/>
            <a:ext cx="2384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 err="1">
                <a:effectLst/>
                <a:latin typeface="Menlo" panose="020B0609030804020204" pitchFamily="49" charset="0"/>
              </a:rPr>
              <a:t>update_policy</a:t>
            </a:r>
            <a:endParaRPr lang="en-SG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5D4A24-8115-8221-E332-B991077CC7C8}"/>
              </a:ext>
            </a:extLst>
          </p:cNvPr>
          <p:cNvSpPr txBox="1"/>
          <p:nvPr/>
        </p:nvSpPr>
        <p:spPr>
          <a:xfrm>
            <a:off x="6647172" y="2434671"/>
            <a:ext cx="60977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50" b="0" dirty="0" err="1">
                <a:effectLst/>
                <a:latin typeface="Menlo" panose="020B0609030804020204" pitchFamily="49" charset="0"/>
              </a:rPr>
              <a:t>optim_batch_num</a:t>
            </a:r>
            <a:r>
              <a:rPr lang="en-SG" sz="1050" b="0" dirty="0">
                <a:effectLst/>
                <a:latin typeface="Menlo" panose="020B0609030804020204" pitchFamily="49" charset="0"/>
              </a:rPr>
              <a:t> = int(</a:t>
            </a:r>
            <a:r>
              <a:rPr lang="en-SG" sz="1050" b="0" dirty="0" err="1">
                <a:effectLst/>
                <a:latin typeface="Menlo" panose="020B0609030804020204" pitchFamily="49" charset="0"/>
              </a:rPr>
              <a:t>math.floor</a:t>
            </a:r>
            <a:r>
              <a:rPr lang="en-SG" sz="1050" b="0" dirty="0">
                <a:effectLst/>
                <a:latin typeface="Menlo" panose="020B0609030804020204" pitchFamily="49" charset="0"/>
              </a:rPr>
              <a:t>(</a:t>
            </a:r>
            <a:r>
              <a:rPr lang="en-SG" sz="1050" b="0" dirty="0" err="1">
                <a:effectLst/>
                <a:latin typeface="Menlo" panose="020B0609030804020204" pitchFamily="49" charset="0"/>
              </a:rPr>
              <a:t>num_state</a:t>
            </a:r>
            <a:r>
              <a:rPr lang="en-SG" sz="1050" b="0" dirty="0">
                <a:effectLst/>
                <a:latin typeface="Menlo" panose="020B0609030804020204" pitchFamily="49" charset="0"/>
              </a:rPr>
              <a:t> / </a:t>
            </a:r>
            <a:r>
              <a:rPr lang="en-SG" sz="1050" b="0" dirty="0" err="1">
                <a:effectLst/>
                <a:latin typeface="Menlo" panose="020B0609030804020204" pitchFamily="49" charset="0"/>
              </a:rPr>
              <a:t>self.mini_batch_size</a:t>
            </a:r>
            <a:r>
              <a:rPr lang="en-SG" sz="1050" b="0" dirty="0">
                <a:effectLst/>
                <a:latin typeface="Menlo" panose="020B0609030804020204" pitchFamily="49" charset="0"/>
              </a:rPr>
              <a:t>))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A48B8A-3310-7077-42A4-430232C89E41}"/>
              </a:ext>
            </a:extLst>
          </p:cNvPr>
          <p:cNvSpPr txBox="1"/>
          <p:nvPr/>
        </p:nvSpPr>
        <p:spPr>
          <a:xfrm>
            <a:off x="237515" y="2504337"/>
            <a:ext cx="114971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50" b="0" dirty="0">
                <a:effectLst/>
                <a:latin typeface="Menlo" panose="020B0609030804020204" pitchFamily="49" charset="0"/>
              </a:rPr>
              <a:t>Control</a:t>
            </a:r>
            <a:r>
              <a:rPr lang="zh-CN" altLang="en-US" sz="1050" b="0" dirty="0">
                <a:effectLst/>
                <a:latin typeface="Menlo" panose="020B0609030804020204" pitchFamily="49" charset="0"/>
              </a:rPr>
              <a:t> </a:t>
            </a:r>
            <a:r>
              <a:rPr lang="en-US" altLang="zh-CN" sz="1050" b="0" dirty="0">
                <a:effectLst/>
                <a:latin typeface="Menlo" panose="020B0609030804020204" pitchFamily="49" charset="0"/>
              </a:rPr>
              <a:t>update</a:t>
            </a:r>
            <a:endParaRPr lang="en-SG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C516AC-F182-C587-F0E8-0B18C8E3C7BC}"/>
              </a:ext>
            </a:extLst>
          </p:cNvPr>
          <p:cNvSpPr txBox="1"/>
          <p:nvPr/>
        </p:nvSpPr>
        <p:spPr>
          <a:xfrm>
            <a:off x="1862164" y="3846756"/>
            <a:ext cx="114971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latin typeface="Menlo" panose="020B0609030804020204" pitchFamily="49" charset="0"/>
              </a:rPr>
              <a:t>.</a:t>
            </a:r>
            <a:r>
              <a:rPr lang="en-US" altLang="zh-CN" sz="1050" b="0" dirty="0" err="1">
                <a:effectLst/>
                <a:latin typeface="Menlo" panose="020B0609030804020204" pitchFamily="49" charset="0"/>
              </a:rPr>
              <a:t>yaml</a:t>
            </a:r>
            <a:endParaRPr lang="en-SG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975953-9DD7-ABC6-2EC0-8B55894CA886}"/>
              </a:ext>
            </a:extLst>
          </p:cNvPr>
          <p:cNvSpPr txBox="1"/>
          <p:nvPr/>
        </p:nvSpPr>
        <p:spPr>
          <a:xfrm>
            <a:off x="3451252" y="3801148"/>
            <a:ext cx="6373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>
                <a:effectLst/>
                <a:latin typeface="Menlo" panose="020B0609030804020204" pitchFamily="49" charset="0"/>
              </a:defRPr>
            </a:lvl1pPr>
          </a:lstStyle>
          <a:p>
            <a:r>
              <a:rPr lang="en-SG" dirty="0" err="1"/>
              <a:t>max_num_iterations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274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331</Words>
  <Application>Microsoft Macintosh PowerPoint</Application>
  <PresentationFormat>Widescreen</PresentationFormat>
  <Paragraphs>80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Menlo</vt:lpstr>
      <vt:lpstr>Office Theme</vt:lpstr>
      <vt:lpstr>Code-record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Zebin Chen</dc:creator>
  <cp:lastModifiedBy>Zebin Chen</cp:lastModifiedBy>
  <cp:revision>7</cp:revision>
  <dcterms:created xsi:type="dcterms:W3CDTF">2024-10-07T07:18:25Z</dcterms:created>
  <dcterms:modified xsi:type="dcterms:W3CDTF">2024-10-07T08:44:52Z</dcterms:modified>
</cp:coreProperties>
</file>