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14"/>
  </p:notesMasterIdLst>
  <p:sldIdLst>
    <p:sldId id="256" r:id="rId2"/>
    <p:sldId id="266" r:id="rId3"/>
    <p:sldId id="257" r:id="rId4"/>
    <p:sldId id="348" r:id="rId5"/>
    <p:sldId id="260" r:id="rId6"/>
    <p:sldId id="349" r:id="rId7"/>
    <p:sldId id="350" r:id="rId8"/>
    <p:sldId id="351" r:id="rId9"/>
    <p:sldId id="352" r:id="rId10"/>
    <p:sldId id="353" r:id="rId11"/>
    <p:sldId id="354" r:id="rId12"/>
    <p:sldId id="355" r:id="rId13"/>
  </p:sldIdLst>
  <p:sldSz cx="9144000" cy="5143500" type="screen16x9"/>
  <p:notesSz cx="6858000" cy="9144000"/>
  <p:embeddedFontLst>
    <p:embeddedFont>
      <p:font typeface="Crimson Text" panose="020B0604020202020204"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Vidaloka"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1CF26-5609-4FF4-9DC4-5694F119C9E9}">
  <a:tblStyle styleId="{0671CF26-5609-4FF4-9DC4-5694F119C9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2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a:extLst>
            <a:ext uri="{FF2B5EF4-FFF2-40B4-BE49-F238E27FC236}">
              <a16:creationId xmlns:a16="http://schemas.microsoft.com/office/drawing/2014/main" id="{660A68BD-B2FF-93AD-B497-1D3A2F1A1354}"/>
            </a:ext>
          </a:extLst>
        </p:cNvPr>
        <p:cNvGrpSpPr/>
        <p:nvPr/>
      </p:nvGrpSpPr>
      <p:grpSpPr>
        <a:xfrm>
          <a:off x="0" y="0"/>
          <a:ext cx="0" cy="0"/>
          <a:chOff x="0" y="0"/>
          <a:chExt cx="0" cy="0"/>
        </a:xfrm>
      </p:grpSpPr>
      <p:sp>
        <p:nvSpPr>
          <p:cNvPr id="575" name="Google Shape;575;gcf7a3c503a_0_5:notes">
            <a:extLst>
              <a:ext uri="{FF2B5EF4-FFF2-40B4-BE49-F238E27FC236}">
                <a16:creationId xmlns:a16="http://schemas.microsoft.com/office/drawing/2014/main" id="{F0A88C18-F8C8-C6DF-CA20-F9AEDE673C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cf7a3c503a_0_5:notes">
            <a:extLst>
              <a:ext uri="{FF2B5EF4-FFF2-40B4-BE49-F238E27FC236}">
                <a16:creationId xmlns:a16="http://schemas.microsoft.com/office/drawing/2014/main" id="{9F53C011-D19A-6739-5699-CEF7759686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261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FD5D6A33-A1D8-2482-D18C-DD7AD2509A49}"/>
            </a:ext>
          </a:extLst>
        </p:cNvPr>
        <p:cNvGrpSpPr/>
        <p:nvPr/>
      </p:nvGrpSpPr>
      <p:grpSpPr>
        <a:xfrm>
          <a:off x="0" y="0"/>
          <a:ext cx="0" cy="0"/>
          <a:chOff x="0" y="0"/>
          <a:chExt cx="0" cy="0"/>
        </a:xfrm>
      </p:grpSpPr>
      <p:sp>
        <p:nvSpPr>
          <p:cNvPr id="491" name="Google Shape;491;gcc7554a049_0_358:notes">
            <a:extLst>
              <a:ext uri="{FF2B5EF4-FFF2-40B4-BE49-F238E27FC236}">
                <a16:creationId xmlns:a16="http://schemas.microsoft.com/office/drawing/2014/main" id="{8923E3F4-4A4C-A77D-738B-F839573C18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c7554a049_0_358:notes">
            <a:extLst>
              <a:ext uri="{FF2B5EF4-FFF2-40B4-BE49-F238E27FC236}">
                <a16:creationId xmlns:a16="http://schemas.microsoft.com/office/drawing/2014/main" id="{52EC9825-5582-6F6A-B4D3-2DCF0A9E4C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595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a:extLst>
            <a:ext uri="{FF2B5EF4-FFF2-40B4-BE49-F238E27FC236}">
              <a16:creationId xmlns:a16="http://schemas.microsoft.com/office/drawing/2014/main" id="{F1525343-C7CD-A0F6-2CD8-1C59245CD42A}"/>
            </a:ext>
          </a:extLst>
        </p:cNvPr>
        <p:cNvGrpSpPr/>
        <p:nvPr/>
      </p:nvGrpSpPr>
      <p:grpSpPr>
        <a:xfrm>
          <a:off x="0" y="0"/>
          <a:ext cx="0" cy="0"/>
          <a:chOff x="0" y="0"/>
          <a:chExt cx="0" cy="0"/>
        </a:xfrm>
      </p:grpSpPr>
      <p:sp>
        <p:nvSpPr>
          <p:cNvPr id="575" name="Google Shape;575;gcf7a3c503a_0_5:notes">
            <a:extLst>
              <a:ext uri="{FF2B5EF4-FFF2-40B4-BE49-F238E27FC236}">
                <a16:creationId xmlns:a16="http://schemas.microsoft.com/office/drawing/2014/main" id="{254BBECD-2441-8F7E-52A4-E4918E6ADA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cf7a3c503a_0_5:notes">
            <a:extLst>
              <a:ext uri="{FF2B5EF4-FFF2-40B4-BE49-F238E27FC236}">
                <a16:creationId xmlns:a16="http://schemas.microsoft.com/office/drawing/2014/main" id="{F607B28B-B22D-8623-A217-9B50400E93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77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a:extLst>
            <a:ext uri="{FF2B5EF4-FFF2-40B4-BE49-F238E27FC236}">
              <a16:creationId xmlns:a16="http://schemas.microsoft.com/office/drawing/2014/main" id="{5305D2E3-1F7A-F747-7295-18CC1B4E693F}"/>
            </a:ext>
          </a:extLst>
        </p:cNvPr>
        <p:cNvGrpSpPr/>
        <p:nvPr/>
      </p:nvGrpSpPr>
      <p:grpSpPr>
        <a:xfrm>
          <a:off x="0" y="0"/>
          <a:ext cx="0" cy="0"/>
          <a:chOff x="0" y="0"/>
          <a:chExt cx="0" cy="0"/>
        </a:xfrm>
      </p:grpSpPr>
      <p:sp>
        <p:nvSpPr>
          <p:cNvPr id="575" name="Google Shape;575;gcf7a3c503a_0_5:notes">
            <a:extLst>
              <a:ext uri="{FF2B5EF4-FFF2-40B4-BE49-F238E27FC236}">
                <a16:creationId xmlns:a16="http://schemas.microsoft.com/office/drawing/2014/main" id="{80A4BF5B-DC3C-06E8-83BE-8D9D183475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cf7a3c503a_0_5:notes">
            <a:extLst>
              <a:ext uri="{FF2B5EF4-FFF2-40B4-BE49-F238E27FC236}">
                <a16:creationId xmlns:a16="http://schemas.microsoft.com/office/drawing/2014/main" id="{D1D03A3D-C15E-D2FC-6ECA-5DF0166508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43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32429873-87BF-39F6-D221-0AA9EE8C592A}"/>
            </a:ext>
          </a:extLst>
        </p:cNvPr>
        <p:cNvGrpSpPr/>
        <p:nvPr/>
      </p:nvGrpSpPr>
      <p:grpSpPr>
        <a:xfrm>
          <a:off x="0" y="0"/>
          <a:ext cx="0" cy="0"/>
          <a:chOff x="0" y="0"/>
          <a:chExt cx="0" cy="0"/>
        </a:xfrm>
      </p:grpSpPr>
      <p:sp>
        <p:nvSpPr>
          <p:cNvPr id="491" name="Google Shape;491;gcc7554a049_0_358:notes">
            <a:extLst>
              <a:ext uri="{FF2B5EF4-FFF2-40B4-BE49-F238E27FC236}">
                <a16:creationId xmlns:a16="http://schemas.microsoft.com/office/drawing/2014/main" id="{6F4DA813-0EF2-B5E5-06CF-19A8118BDD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c7554a049_0_358:notes">
            <a:extLst>
              <a:ext uri="{FF2B5EF4-FFF2-40B4-BE49-F238E27FC236}">
                <a16:creationId xmlns:a16="http://schemas.microsoft.com/office/drawing/2014/main" id="{8C1D1C72-3134-1B38-36BE-57E3E876FD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503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218C9400-F51D-BF3D-2B06-2BBD69C42F9F}"/>
            </a:ext>
          </a:extLst>
        </p:cNvPr>
        <p:cNvGrpSpPr/>
        <p:nvPr/>
      </p:nvGrpSpPr>
      <p:grpSpPr>
        <a:xfrm>
          <a:off x="0" y="0"/>
          <a:ext cx="0" cy="0"/>
          <a:chOff x="0" y="0"/>
          <a:chExt cx="0" cy="0"/>
        </a:xfrm>
      </p:grpSpPr>
      <p:sp>
        <p:nvSpPr>
          <p:cNvPr id="491" name="Google Shape;491;gcc7554a049_0_358:notes">
            <a:extLst>
              <a:ext uri="{FF2B5EF4-FFF2-40B4-BE49-F238E27FC236}">
                <a16:creationId xmlns:a16="http://schemas.microsoft.com/office/drawing/2014/main" id="{0F384585-00C9-2EB9-FA37-4566C04DCC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c7554a049_0_358:notes">
            <a:extLst>
              <a:ext uri="{FF2B5EF4-FFF2-40B4-BE49-F238E27FC236}">
                <a16:creationId xmlns:a16="http://schemas.microsoft.com/office/drawing/2014/main" id="{8A8CE70F-495D-2C6F-8B0F-D52819EE9E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024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a:extLst>
            <a:ext uri="{FF2B5EF4-FFF2-40B4-BE49-F238E27FC236}">
              <a16:creationId xmlns:a16="http://schemas.microsoft.com/office/drawing/2014/main" id="{E86B8180-239A-3277-801C-BE416DFD28F7}"/>
            </a:ext>
          </a:extLst>
        </p:cNvPr>
        <p:cNvGrpSpPr/>
        <p:nvPr/>
      </p:nvGrpSpPr>
      <p:grpSpPr>
        <a:xfrm>
          <a:off x="0" y="0"/>
          <a:ext cx="0" cy="0"/>
          <a:chOff x="0" y="0"/>
          <a:chExt cx="0" cy="0"/>
        </a:xfrm>
      </p:grpSpPr>
      <p:sp>
        <p:nvSpPr>
          <p:cNvPr id="575" name="Google Shape;575;gcf7a3c503a_0_5:notes">
            <a:extLst>
              <a:ext uri="{FF2B5EF4-FFF2-40B4-BE49-F238E27FC236}">
                <a16:creationId xmlns:a16="http://schemas.microsoft.com/office/drawing/2014/main" id="{F246C0EA-950D-6934-62B3-928C4B5764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cf7a3c503a_0_5:notes">
            <a:extLst>
              <a:ext uri="{FF2B5EF4-FFF2-40B4-BE49-F238E27FC236}">
                <a16:creationId xmlns:a16="http://schemas.microsoft.com/office/drawing/2014/main" id="{4E4EA8BE-394A-81B8-4E3F-8B6A060590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8455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9BF0A395-2B2B-DC38-A677-0ABA24BA07E9}"/>
            </a:ext>
          </a:extLst>
        </p:cNvPr>
        <p:cNvGrpSpPr/>
        <p:nvPr/>
      </p:nvGrpSpPr>
      <p:grpSpPr>
        <a:xfrm>
          <a:off x="0" y="0"/>
          <a:ext cx="0" cy="0"/>
          <a:chOff x="0" y="0"/>
          <a:chExt cx="0" cy="0"/>
        </a:xfrm>
      </p:grpSpPr>
      <p:sp>
        <p:nvSpPr>
          <p:cNvPr id="491" name="Google Shape;491;gcc7554a049_0_358:notes">
            <a:extLst>
              <a:ext uri="{FF2B5EF4-FFF2-40B4-BE49-F238E27FC236}">
                <a16:creationId xmlns:a16="http://schemas.microsoft.com/office/drawing/2014/main" id="{2ADB1EB4-64C5-98F0-D76C-B19D240B63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c7554a049_0_358:notes">
            <a:extLst>
              <a:ext uri="{FF2B5EF4-FFF2-40B4-BE49-F238E27FC236}">
                <a16:creationId xmlns:a16="http://schemas.microsoft.com/office/drawing/2014/main" id="{BC573E94-8A3F-699A-6E9C-22920699BA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00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7"/>
        <p:cNvGrpSpPr/>
        <p:nvPr/>
      </p:nvGrpSpPr>
      <p:grpSpPr>
        <a:xfrm>
          <a:off x="0" y="0"/>
          <a:ext cx="0" cy="0"/>
          <a:chOff x="0" y="0"/>
          <a:chExt cx="0" cy="0"/>
        </a:xfrm>
      </p:grpSpPr>
      <p:cxnSp>
        <p:nvCxnSpPr>
          <p:cNvPr id="468" name="Google Shape;468;p5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9" name="Google Shape;469;p5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0" name="Google Shape;470;p5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1" name="Google Shape;471;p5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2" name="Google Shape;472;p5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3" name="Google Shape;473;p5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867300" y="2366275"/>
            <a:ext cx="7409400" cy="8184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305275"/>
            <a:ext cx="4561200" cy="3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55"/>
        <p:cNvGrpSpPr/>
        <p:nvPr/>
      </p:nvGrpSpPr>
      <p:grpSpPr>
        <a:xfrm>
          <a:off x="0" y="0"/>
          <a:ext cx="0" cy="0"/>
          <a:chOff x="0" y="0"/>
          <a:chExt cx="0" cy="0"/>
        </a:xfrm>
      </p:grpSpPr>
      <p:cxnSp>
        <p:nvCxnSpPr>
          <p:cNvPr id="456" name="Google Shape;456;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7" name="Google Shape;457;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8"/>
        <p:cNvGrpSpPr/>
        <p:nvPr/>
      </p:nvGrpSpPr>
      <p:grpSpPr>
        <a:xfrm>
          <a:off x="0" y="0"/>
          <a:ext cx="0" cy="0"/>
          <a:chOff x="0" y="0"/>
          <a:chExt cx="0" cy="0"/>
        </a:xfrm>
      </p:grpSpPr>
      <p:cxnSp>
        <p:nvCxnSpPr>
          <p:cNvPr id="459" name="Google Shape;459;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1" name="Google Shape;461;p5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2" name="Google Shape;462;p5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63"/>
        <p:cNvGrpSpPr/>
        <p:nvPr/>
      </p:nvGrpSpPr>
      <p:grpSpPr>
        <a:xfrm>
          <a:off x="0" y="0"/>
          <a:ext cx="0" cy="0"/>
          <a:chOff x="0" y="0"/>
          <a:chExt cx="0" cy="0"/>
        </a:xfrm>
      </p:grpSpPr>
      <p:cxnSp>
        <p:nvCxnSpPr>
          <p:cNvPr id="464" name="Google Shape;464;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5" name="Google Shape;465;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6" name="Google Shape;466;p5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1" r:id="rId6"/>
    <p:sldLayoutId id="2147483697" r:id="rId7"/>
    <p:sldLayoutId id="2147483698" r:id="rId8"/>
    <p:sldLayoutId id="2147483699" r:id="rId9"/>
    <p:sldLayoutId id="214748370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latin typeface="+mj-lt"/>
              </a:rPr>
              <a:t>BÁO CÁO ĐỒ ÁN</a:t>
            </a:r>
            <a:br>
              <a:rPr lang="vi-VN" dirty="0">
                <a:latin typeface="+mj-lt"/>
              </a:rPr>
            </a:br>
            <a:endParaRPr dirty="0">
              <a:latin typeface="+mj-lt"/>
            </a:endParaRPr>
          </a:p>
        </p:txBody>
      </p:sp>
      <p:sp>
        <p:nvSpPr>
          <p:cNvPr id="489" name="Google Shape;489;p60"/>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latin typeface="+mj-lt"/>
              </a:rPr>
              <a:t>KHOA HỌC DỮ LIỆU ỨNG DỤNG</a:t>
            </a:r>
            <a:endParaRPr dirty="0">
              <a:latin typeface="+mj-lt"/>
            </a:endParaRPr>
          </a:p>
        </p:txBody>
      </p:sp>
      <p:sp>
        <p:nvSpPr>
          <p:cNvPr id="2" name="Google Shape;489;p60">
            <a:extLst>
              <a:ext uri="{FF2B5EF4-FFF2-40B4-BE49-F238E27FC236}">
                <a16:creationId xmlns:a16="http://schemas.microsoft.com/office/drawing/2014/main" id="{1DFD25E9-38A2-F60B-9AE3-27282ABDE281}"/>
              </a:ext>
            </a:extLst>
          </p:cNvPr>
          <p:cNvSpPr txBox="1">
            <a:spLocks/>
          </p:cNvSpPr>
          <p:nvPr/>
        </p:nvSpPr>
        <p:spPr>
          <a:xfrm>
            <a:off x="1039950" y="3819000"/>
            <a:ext cx="7064100" cy="44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Montserrat"/>
              <a:buNone/>
              <a:defRPr sz="16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vi-VN" dirty="0">
                <a:latin typeface="+mj-lt"/>
              </a:rPr>
              <a:t>Nhóm 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8"/>
                                        </p:tgtEl>
                                        <p:attrNameLst>
                                          <p:attrName>style.visibility</p:attrName>
                                        </p:attrNameLst>
                                      </p:cBhvr>
                                      <p:to>
                                        <p:strVal val="visible"/>
                                      </p:to>
                                    </p:set>
                                    <p:anim calcmode="lin" valueType="num">
                                      <p:cBhvr additive="base">
                                        <p:cTn id="7" dur="1000"/>
                                        <p:tgtEl>
                                          <p:spTgt spid="488"/>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9"/>
                                        </p:tgtEl>
                                        <p:attrNameLst>
                                          <p:attrName>style.visibility</p:attrName>
                                        </p:attrNameLst>
                                      </p:cBhvr>
                                      <p:to>
                                        <p:strVal val="visible"/>
                                      </p:to>
                                    </p:set>
                                    <p:anim calcmode="lin" valueType="num">
                                      <p:cBhvr additive="base">
                                        <p:cTn id="10" dur="1000"/>
                                        <p:tgtEl>
                                          <p:spTgt spid="489"/>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7">
          <a:extLst>
            <a:ext uri="{FF2B5EF4-FFF2-40B4-BE49-F238E27FC236}">
              <a16:creationId xmlns:a16="http://schemas.microsoft.com/office/drawing/2014/main" id="{8CF653D6-77A3-DB23-55AE-ABDC5447D71E}"/>
            </a:ext>
          </a:extLst>
        </p:cNvPr>
        <p:cNvGrpSpPr/>
        <p:nvPr/>
      </p:nvGrpSpPr>
      <p:grpSpPr>
        <a:xfrm>
          <a:off x="0" y="0"/>
          <a:ext cx="0" cy="0"/>
          <a:chOff x="0" y="0"/>
          <a:chExt cx="0" cy="0"/>
        </a:xfrm>
      </p:grpSpPr>
      <p:sp>
        <p:nvSpPr>
          <p:cNvPr id="578" name="Google Shape;578;p70">
            <a:extLst>
              <a:ext uri="{FF2B5EF4-FFF2-40B4-BE49-F238E27FC236}">
                <a16:creationId xmlns:a16="http://schemas.microsoft.com/office/drawing/2014/main" id="{96228584-45D7-2C0A-C868-0E18128BB4E3}"/>
              </a:ext>
            </a:extLst>
          </p:cNvPr>
          <p:cNvSpPr txBox="1">
            <a:spLocks noGrp="1"/>
          </p:cNvSpPr>
          <p:nvPr>
            <p:ph type="title"/>
          </p:nvPr>
        </p:nvSpPr>
        <p:spPr>
          <a:xfrm>
            <a:off x="867300" y="2366275"/>
            <a:ext cx="7409400"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j-lt"/>
              </a:rPr>
              <a:t>KẾ HOẠCH TƯƠNG LAI</a:t>
            </a:r>
            <a:endParaRPr dirty="0">
              <a:latin typeface="+mj-lt"/>
            </a:endParaRPr>
          </a:p>
        </p:txBody>
      </p:sp>
      <p:sp>
        <p:nvSpPr>
          <p:cNvPr id="579" name="Google Shape;579;p70">
            <a:extLst>
              <a:ext uri="{FF2B5EF4-FFF2-40B4-BE49-F238E27FC236}">
                <a16:creationId xmlns:a16="http://schemas.microsoft.com/office/drawing/2014/main" id="{AF6A6027-C3F7-A621-AAE9-0FBA989D0082}"/>
              </a:ext>
            </a:extLst>
          </p:cNvPr>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04</a:t>
            </a:r>
            <a:endParaRPr dirty="0"/>
          </a:p>
        </p:txBody>
      </p:sp>
    </p:spTree>
    <p:extLst>
      <p:ext uri="{BB962C8B-B14F-4D97-AF65-F5344CB8AC3E}">
        <p14:creationId xmlns:p14="http://schemas.microsoft.com/office/powerpoint/2010/main" val="150838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C27CCBCE-4069-4B3E-F43D-8EDF785F4002}"/>
            </a:ext>
          </a:extLst>
        </p:cNvPr>
        <p:cNvGrpSpPr/>
        <p:nvPr/>
      </p:nvGrpSpPr>
      <p:grpSpPr>
        <a:xfrm>
          <a:off x="0" y="0"/>
          <a:ext cx="0" cy="0"/>
          <a:chOff x="0" y="0"/>
          <a:chExt cx="0" cy="0"/>
        </a:xfrm>
      </p:grpSpPr>
      <p:sp>
        <p:nvSpPr>
          <p:cNvPr id="494" name="Google Shape;494;p61">
            <a:extLst>
              <a:ext uri="{FF2B5EF4-FFF2-40B4-BE49-F238E27FC236}">
                <a16:creationId xmlns:a16="http://schemas.microsoft.com/office/drawing/2014/main" id="{F1CACED0-51AB-93E8-43FB-F507C7E930D3}"/>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1" dirty="0">
                <a:latin typeface="+mj-lt"/>
              </a:rPr>
              <a:t>KẾ HOẠCH TƯƠNG LAI</a:t>
            </a:r>
            <a:endParaRPr b="1" i="1" dirty="0">
              <a:latin typeface="+mj-lt"/>
            </a:endParaRPr>
          </a:p>
        </p:txBody>
      </p:sp>
      <p:sp>
        <p:nvSpPr>
          <p:cNvPr id="495" name="Google Shape;495;p61">
            <a:extLst>
              <a:ext uri="{FF2B5EF4-FFF2-40B4-BE49-F238E27FC236}">
                <a16:creationId xmlns:a16="http://schemas.microsoft.com/office/drawing/2014/main" id="{AD8A006D-A806-9EAF-674A-035D896D8D26}"/>
              </a:ext>
            </a:extLst>
          </p:cNvPr>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1800" dirty="0">
                <a:latin typeface="+mj-lt"/>
              </a:rPr>
              <a:t>Hoàn thiện bộ dữ liệu ( cào thêm dữ liệu )</a:t>
            </a:r>
          </a:p>
          <a:p>
            <a:pPr marL="0" lvl="0" indent="0" algn="l" rtl="0">
              <a:spcBef>
                <a:spcPts val="0"/>
              </a:spcBef>
              <a:spcAft>
                <a:spcPts val="0"/>
              </a:spcAft>
              <a:buClr>
                <a:schemeClr val="dk1"/>
              </a:buClr>
              <a:buSzPts val="1100"/>
              <a:buFont typeface="Arial"/>
              <a:buNone/>
            </a:pPr>
            <a:endParaRPr lang="vi-VN" sz="1800" dirty="0">
              <a:latin typeface="+mj-lt"/>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vi-VN" sz="1800" dirty="0">
                <a:latin typeface="+mj-lt"/>
                <a:cs typeface="Times New Roman" panose="02020603050405020304" pitchFamily="18" charset="0"/>
              </a:rPr>
              <a:t>Đặt câu hỏi</a:t>
            </a:r>
          </a:p>
          <a:p>
            <a:pPr marL="0" lvl="0" indent="0" algn="l" rtl="0">
              <a:spcBef>
                <a:spcPts val="0"/>
              </a:spcBef>
              <a:spcAft>
                <a:spcPts val="0"/>
              </a:spcAft>
              <a:buClr>
                <a:schemeClr val="dk1"/>
              </a:buClr>
              <a:buSzPts val="1100"/>
              <a:buFont typeface="Arial"/>
              <a:buNone/>
            </a:pPr>
            <a:endParaRPr lang="vi-VN" sz="1800" dirty="0">
              <a:latin typeface="+mj-lt"/>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vi-VN" sz="1800" dirty="0">
                <a:latin typeface="+mj-lt"/>
                <a:cs typeface="Times New Roman" panose="02020603050405020304" pitchFamily="18" charset="0"/>
              </a:rPr>
              <a:t>Huấn luyện mô hình</a:t>
            </a:r>
          </a:p>
          <a:p>
            <a:pPr marL="0" lvl="0" indent="0" algn="l" rtl="0">
              <a:spcBef>
                <a:spcPts val="0"/>
              </a:spcBef>
              <a:spcAft>
                <a:spcPts val="0"/>
              </a:spcAft>
              <a:buClr>
                <a:schemeClr val="dk1"/>
              </a:buClr>
              <a:buSzPts val="1100"/>
              <a:buFont typeface="Arial"/>
              <a:buNone/>
            </a:pPr>
            <a:endParaRPr lang="vi-VN" sz="1800" dirty="0">
              <a:latin typeface="+mj-lt"/>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vi-VN" sz="1800" dirty="0">
                <a:latin typeface="+mj-lt"/>
                <a:cs typeface="Times New Roman" panose="02020603050405020304" pitchFamily="18" charset="0"/>
              </a:rPr>
              <a:t>Triển khai thành một ứng dụng cụ thể ( </a:t>
            </a:r>
            <a:r>
              <a:rPr lang="vi-VN" sz="1800" dirty="0" err="1">
                <a:latin typeface="+mj-lt"/>
                <a:cs typeface="Times New Roman" panose="02020603050405020304" pitchFamily="18" charset="0"/>
              </a:rPr>
              <a:t>streamlit</a:t>
            </a:r>
            <a:r>
              <a:rPr lang="vi-VN" sz="1800" dirty="0">
                <a:latin typeface="+mj-lt"/>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303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7">
          <a:extLst>
            <a:ext uri="{FF2B5EF4-FFF2-40B4-BE49-F238E27FC236}">
              <a16:creationId xmlns:a16="http://schemas.microsoft.com/office/drawing/2014/main" id="{AD10A3B3-D758-A733-D1C6-4B3C73395C72}"/>
            </a:ext>
          </a:extLst>
        </p:cNvPr>
        <p:cNvGrpSpPr/>
        <p:nvPr/>
      </p:nvGrpSpPr>
      <p:grpSpPr>
        <a:xfrm>
          <a:off x="0" y="0"/>
          <a:ext cx="0" cy="0"/>
          <a:chOff x="0" y="0"/>
          <a:chExt cx="0" cy="0"/>
        </a:xfrm>
      </p:grpSpPr>
    </p:spTree>
    <p:extLst>
      <p:ext uri="{BB962C8B-B14F-4D97-AF65-F5344CB8AC3E}">
        <p14:creationId xmlns:p14="http://schemas.microsoft.com/office/powerpoint/2010/main" val="381218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70"/>
          <p:cNvSpPr txBox="1">
            <a:spLocks noGrp="1"/>
          </p:cNvSpPr>
          <p:nvPr>
            <p:ph type="title"/>
          </p:nvPr>
        </p:nvSpPr>
        <p:spPr>
          <a:xfrm>
            <a:off x="867300" y="2366275"/>
            <a:ext cx="7409400"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j-lt"/>
              </a:rPr>
              <a:t>CHỦ ĐỀ ĐỒ ÁN</a:t>
            </a:r>
            <a:endParaRPr dirty="0">
              <a:latin typeface="+mj-lt"/>
            </a:endParaRPr>
          </a:p>
        </p:txBody>
      </p:sp>
      <p:sp>
        <p:nvSpPr>
          <p:cNvPr id="579" name="Google Shape;579;p70"/>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1" dirty="0">
                <a:latin typeface="+mj-lt"/>
              </a:rPr>
              <a:t>Động lực thực hiện</a:t>
            </a:r>
            <a:endParaRPr b="1" i="1" dirty="0">
              <a:latin typeface="+mj-lt"/>
            </a:endParaRPr>
          </a:p>
        </p:txBody>
      </p:sp>
      <p:sp>
        <p:nvSpPr>
          <p:cNvPr id="495" name="Google Shape;495;p61"/>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2000" dirty="0">
                <a:latin typeface="+mj-lt"/>
              </a:rPr>
              <a:t>Nội dung của đồ án tập trung vào tìm hiểu và phân tích dữ liệu bất động sản của thành phố Hồ Chí Minh.</a:t>
            </a:r>
          </a:p>
          <a:p>
            <a:pPr marL="0" lvl="0" indent="0" algn="l" rtl="0">
              <a:spcBef>
                <a:spcPts val="0"/>
              </a:spcBef>
              <a:spcAft>
                <a:spcPts val="0"/>
              </a:spcAft>
              <a:buClr>
                <a:schemeClr val="dk1"/>
              </a:buClr>
              <a:buSzPts val="1100"/>
              <a:buFont typeface="Arial"/>
              <a:buNone/>
            </a:pPr>
            <a:endParaRPr lang="vi-VN" sz="2000" dirty="0">
              <a:latin typeface="+mj-lt"/>
            </a:endParaRPr>
          </a:p>
          <a:p>
            <a:pPr marL="0" lvl="0" indent="0" algn="l" rtl="0">
              <a:spcBef>
                <a:spcPts val="0"/>
              </a:spcBef>
              <a:spcAft>
                <a:spcPts val="0"/>
              </a:spcAft>
              <a:buClr>
                <a:schemeClr val="dk1"/>
              </a:buClr>
              <a:buSzPts val="1100"/>
              <a:buFont typeface="Arial"/>
              <a:buNone/>
            </a:pPr>
            <a:r>
              <a:rPr lang="vi-VN" sz="2000" dirty="0">
                <a:latin typeface="+mj-lt"/>
              </a:rPr>
              <a:t>Với chủ đề này, nhóm muốn hướng tới việc tìm hiểu về thị trường bất động sản ở Việt Nam, cụ thể là ở thành phố Hồ Chí Minh.</a:t>
            </a:r>
          </a:p>
          <a:p>
            <a:pPr marL="0" lvl="0" indent="0" algn="l" rtl="0">
              <a:spcBef>
                <a:spcPts val="0"/>
              </a:spcBef>
              <a:spcAft>
                <a:spcPts val="0"/>
              </a:spcAft>
              <a:buClr>
                <a:schemeClr val="dk1"/>
              </a:buClr>
              <a:buSzPts val="1100"/>
              <a:buFont typeface="Arial"/>
              <a:buNone/>
            </a:pPr>
            <a:endParaRPr lang="vi-VN" sz="2000" dirty="0">
              <a:latin typeface="+mj-lt"/>
            </a:endParaRPr>
          </a:p>
          <a:p>
            <a:pPr marL="0" lvl="0" indent="0" algn="l" rtl="0">
              <a:spcBef>
                <a:spcPts val="0"/>
              </a:spcBef>
              <a:spcAft>
                <a:spcPts val="0"/>
              </a:spcAft>
              <a:buClr>
                <a:schemeClr val="dk1"/>
              </a:buClr>
              <a:buSzPts val="1100"/>
              <a:buFont typeface="Arial"/>
              <a:buNone/>
            </a:pPr>
            <a:r>
              <a:rPr lang="vi-VN" sz="2000" dirty="0">
                <a:latin typeface="+mj-lt"/>
              </a:rPr>
              <a:t>Thị trường bất động sản chịu ảnh hưởng bởi nhiều yếu tố kinh tế, xã hội và chính sách pháp luật, vì vậy hiểu rõ về xu hướng giá cả, khu vực phát triển, nhu cầu của người mua hay các rủi ro tiềm ẩn sẽ giúp bạn đưa ra quyết định chính xác và giảm thiểu rủi ro tài chính. </a:t>
            </a:r>
            <a:endParaRPr sz="20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7">
          <a:extLst>
            <a:ext uri="{FF2B5EF4-FFF2-40B4-BE49-F238E27FC236}">
              <a16:creationId xmlns:a16="http://schemas.microsoft.com/office/drawing/2014/main" id="{16F5BC8E-8AFC-6254-CB05-B48A66B108C5}"/>
            </a:ext>
          </a:extLst>
        </p:cNvPr>
        <p:cNvGrpSpPr/>
        <p:nvPr/>
      </p:nvGrpSpPr>
      <p:grpSpPr>
        <a:xfrm>
          <a:off x="0" y="0"/>
          <a:ext cx="0" cy="0"/>
          <a:chOff x="0" y="0"/>
          <a:chExt cx="0" cy="0"/>
        </a:xfrm>
      </p:grpSpPr>
      <p:sp>
        <p:nvSpPr>
          <p:cNvPr id="578" name="Google Shape;578;p70">
            <a:extLst>
              <a:ext uri="{FF2B5EF4-FFF2-40B4-BE49-F238E27FC236}">
                <a16:creationId xmlns:a16="http://schemas.microsoft.com/office/drawing/2014/main" id="{59C3CB77-77BA-F8A5-223E-D7D8FFE79F44}"/>
              </a:ext>
            </a:extLst>
          </p:cNvPr>
          <p:cNvSpPr txBox="1">
            <a:spLocks noGrp="1"/>
          </p:cNvSpPr>
          <p:nvPr>
            <p:ph type="title"/>
          </p:nvPr>
        </p:nvSpPr>
        <p:spPr>
          <a:xfrm>
            <a:off x="867300" y="2366275"/>
            <a:ext cx="7409400"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j-lt"/>
              </a:rPr>
              <a:t>THU THẬP DỮ LIỆU</a:t>
            </a:r>
            <a:endParaRPr dirty="0">
              <a:latin typeface="+mj-lt"/>
            </a:endParaRPr>
          </a:p>
        </p:txBody>
      </p:sp>
      <p:sp>
        <p:nvSpPr>
          <p:cNvPr id="579" name="Google Shape;579;p70">
            <a:extLst>
              <a:ext uri="{FF2B5EF4-FFF2-40B4-BE49-F238E27FC236}">
                <a16:creationId xmlns:a16="http://schemas.microsoft.com/office/drawing/2014/main" id="{1B148C94-25F4-428E-4D7E-80DA75D08111}"/>
              </a:ext>
            </a:extLst>
          </p:cNvPr>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02</a:t>
            </a:r>
            <a:endParaRPr dirty="0"/>
          </a:p>
        </p:txBody>
      </p:sp>
    </p:spTree>
    <p:extLst>
      <p:ext uri="{BB962C8B-B14F-4D97-AF65-F5344CB8AC3E}">
        <p14:creationId xmlns:p14="http://schemas.microsoft.com/office/powerpoint/2010/main" val="245893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—Someone Famous</a:t>
            </a:r>
            <a:endParaRPr dirty="0"/>
          </a:p>
        </p:txBody>
      </p:sp>
      <p:pic>
        <p:nvPicPr>
          <p:cNvPr id="5" name="Hình ảnh 4">
            <a:extLst>
              <a:ext uri="{FF2B5EF4-FFF2-40B4-BE49-F238E27FC236}">
                <a16:creationId xmlns:a16="http://schemas.microsoft.com/office/drawing/2014/main" id="{21F62DDC-65D7-10C6-117F-1B22EBAE4CF0}"/>
              </a:ext>
            </a:extLst>
          </p:cNvPr>
          <p:cNvPicPr>
            <a:picLocks noChangeAspect="1"/>
          </p:cNvPicPr>
          <p:nvPr/>
        </p:nvPicPr>
        <p:blipFill>
          <a:blip r:embed="rId3"/>
          <a:stretch>
            <a:fillRect/>
          </a:stretch>
        </p:blipFill>
        <p:spPr>
          <a:xfrm>
            <a:off x="-73890" y="0"/>
            <a:ext cx="921789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8C0A9F11-6740-80EF-AB34-50F447B3BBD2}"/>
            </a:ext>
          </a:extLst>
        </p:cNvPr>
        <p:cNvGrpSpPr/>
        <p:nvPr/>
      </p:nvGrpSpPr>
      <p:grpSpPr>
        <a:xfrm>
          <a:off x="0" y="0"/>
          <a:ext cx="0" cy="0"/>
          <a:chOff x="0" y="0"/>
          <a:chExt cx="0" cy="0"/>
        </a:xfrm>
      </p:grpSpPr>
      <p:sp>
        <p:nvSpPr>
          <p:cNvPr id="494" name="Google Shape;494;p61">
            <a:extLst>
              <a:ext uri="{FF2B5EF4-FFF2-40B4-BE49-F238E27FC236}">
                <a16:creationId xmlns:a16="http://schemas.microsoft.com/office/drawing/2014/main" id="{66762F47-8E78-D3EF-209E-3DB1AFC80BFE}"/>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1" dirty="0">
                <a:latin typeface="+mj-lt"/>
              </a:rPr>
              <a:t>Thu thập dữ liệu</a:t>
            </a:r>
            <a:endParaRPr b="1" i="1" dirty="0">
              <a:latin typeface="+mj-lt"/>
            </a:endParaRPr>
          </a:p>
        </p:txBody>
      </p:sp>
      <p:sp>
        <p:nvSpPr>
          <p:cNvPr id="495" name="Google Shape;495;p61">
            <a:extLst>
              <a:ext uri="{FF2B5EF4-FFF2-40B4-BE49-F238E27FC236}">
                <a16:creationId xmlns:a16="http://schemas.microsoft.com/office/drawing/2014/main" id="{FB06E0DA-F6D1-D412-427C-2686EB0DFFE2}"/>
              </a:ext>
            </a:extLst>
          </p:cNvPr>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2000" dirty="0">
                <a:latin typeface="+mj-lt"/>
              </a:rPr>
              <a:t>Sử dụng </a:t>
            </a:r>
            <a:r>
              <a:rPr lang="vi-VN" sz="2000" dirty="0" err="1">
                <a:latin typeface="+mj-lt"/>
              </a:rPr>
              <a:t>Selenium</a:t>
            </a:r>
            <a:r>
              <a:rPr lang="vi-VN" sz="2000" dirty="0">
                <a:latin typeface="+mj-lt"/>
              </a:rPr>
              <a:t> để thu thập dữ liệu.</a:t>
            </a:r>
          </a:p>
          <a:p>
            <a:pPr marL="0" lvl="0" indent="0" algn="l" rtl="0">
              <a:spcBef>
                <a:spcPts val="0"/>
              </a:spcBef>
              <a:spcAft>
                <a:spcPts val="0"/>
              </a:spcAft>
              <a:buClr>
                <a:schemeClr val="dk1"/>
              </a:buClr>
              <a:buSzPts val="1100"/>
              <a:buFont typeface="Arial"/>
              <a:buNone/>
            </a:pPr>
            <a:endParaRPr lang="vi-VN" sz="2000" dirty="0">
              <a:latin typeface="+mj-lt"/>
            </a:endParaRPr>
          </a:p>
          <a:p>
            <a:pPr marL="0" lvl="0" indent="0" algn="l" rtl="0">
              <a:spcBef>
                <a:spcPts val="0"/>
              </a:spcBef>
              <a:spcAft>
                <a:spcPts val="0"/>
              </a:spcAft>
              <a:buClr>
                <a:schemeClr val="dk1"/>
              </a:buClr>
              <a:buSzPts val="1100"/>
              <a:buFont typeface="Arial"/>
              <a:buNone/>
            </a:pPr>
            <a:r>
              <a:rPr lang="vi-VN" sz="2000" dirty="0" err="1">
                <a:latin typeface="+mj-lt"/>
              </a:rPr>
              <a:t>Selenium</a:t>
            </a:r>
            <a:r>
              <a:rPr lang="vi-VN" sz="2000" dirty="0">
                <a:latin typeface="+mj-lt"/>
              </a:rPr>
              <a:t> là một thư viện được sử dụng để </a:t>
            </a:r>
            <a:r>
              <a:rPr lang="vi-VN" sz="2000" dirty="0" err="1">
                <a:latin typeface="+mj-lt"/>
              </a:rPr>
              <a:t>developer</a:t>
            </a:r>
            <a:r>
              <a:rPr lang="vi-VN" sz="2000" dirty="0">
                <a:latin typeface="+mj-lt"/>
              </a:rPr>
              <a:t> có thể tương tác với </a:t>
            </a:r>
            <a:r>
              <a:rPr lang="vi-VN" sz="2000" dirty="0" err="1">
                <a:latin typeface="+mj-lt"/>
              </a:rPr>
              <a:t>browser</a:t>
            </a:r>
            <a:r>
              <a:rPr lang="vi-VN" sz="2000" dirty="0">
                <a:latin typeface="+mj-lt"/>
              </a:rPr>
              <a:t> qua </a:t>
            </a:r>
            <a:r>
              <a:rPr lang="vi-VN" sz="2000" dirty="0" err="1">
                <a:latin typeface="+mj-lt"/>
              </a:rPr>
              <a:t>code</a:t>
            </a:r>
            <a:r>
              <a:rPr lang="vi-VN" sz="2000" dirty="0">
                <a:latin typeface="+mj-lt"/>
              </a:rPr>
              <a:t>.</a:t>
            </a:r>
          </a:p>
          <a:p>
            <a:pPr marL="0" lvl="0" indent="0" algn="l" rtl="0">
              <a:spcBef>
                <a:spcPts val="0"/>
              </a:spcBef>
              <a:spcAft>
                <a:spcPts val="0"/>
              </a:spcAft>
              <a:buClr>
                <a:schemeClr val="dk1"/>
              </a:buClr>
              <a:buSzPts val="1100"/>
              <a:buFont typeface="Arial"/>
              <a:buNone/>
            </a:pPr>
            <a:endParaRPr lang="vi-VN" sz="2000" dirty="0">
              <a:latin typeface="+mj-lt"/>
            </a:endParaRPr>
          </a:p>
          <a:p>
            <a:pPr marL="0" lvl="0" indent="0" algn="l" rtl="0">
              <a:spcBef>
                <a:spcPts val="0"/>
              </a:spcBef>
              <a:spcAft>
                <a:spcPts val="0"/>
              </a:spcAft>
              <a:buClr>
                <a:schemeClr val="dk1"/>
              </a:buClr>
              <a:buSzPts val="1100"/>
              <a:buFont typeface="Arial"/>
              <a:buNone/>
            </a:pPr>
            <a:r>
              <a:rPr lang="vi-VN" sz="2000" dirty="0">
                <a:latin typeface="+mj-lt"/>
              </a:rPr>
              <a:t>Quá trình thực hiện </a:t>
            </a:r>
            <a:r>
              <a:rPr lang="vi-VN" sz="2000" dirty="0" err="1">
                <a:latin typeface="+mj-lt"/>
              </a:rPr>
              <a:t>scraping</a:t>
            </a:r>
            <a:r>
              <a:rPr lang="vi-VN" sz="2000" dirty="0">
                <a:latin typeface="+mj-lt"/>
              </a:rPr>
              <a:t> diễn ra rất lâu. </a:t>
            </a:r>
            <a:endParaRPr sz="2000" dirty="0">
              <a:latin typeface="+mj-lt"/>
            </a:endParaRPr>
          </a:p>
        </p:txBody>
      </p:sp>
    </p:spTree>
    <p:extLst>
      <p:ext uri="{BB962C8B-B14F-4D97-AF65-F5344CB8AC3E}">
        <p14:creationId xmlns:p14="http://schemas.microsoft.com/office/powerpoint/2010/main" val="1098028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27FB0E1B-2EEC-7400-07C9-B3D82D5EFDF6}"/>
            </a:ext>
          </a:extLst>
        </p:cNvPr>
        <p:cNvGrpSpPr/>
        <p:nvPr/>
      </p:nvGrpSpPr>
      <p:grpSpPr>
        <a:xfrm>
          <a:off x="0" y="0"/>
          <a:ext cx="0" cy="0"/>
          <a:chOff x="0" y="0"/>
          <a:chExt cx="0" cy="0"/>
        </a:xfrm>
      </p:grpSpPr>
      <p:sp>
        <p:nvSpPr>
          <p:cNvPr id="494" name="Google Shape;494;p61">
            <a:extLst>
              <a:ext uri="{FF2B5EF4-FFF2-40B4-BE49-F238E27FC236}">
                <a16:creationId xmlns:a16="http://schemas.microsoft.com/office/drawing/2014/main" id="{AC6DF721-0CED-E335-37B7-50DFA080F2A1}"/>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1" dirty="0">
                <a:latin typeface="+mj-lt"/>
              </a:rPr>
              <a:t>Thu thập dữ liệu</a:t>
            </a:r>
            <a:endParaRPr b="1" i="1" dirty="0">
              <a:latin typeface="+mj-lt"/>
            </a:endParaRPr>
          </a:p>
        </p:txBody>
      </p:sp>
      <p:pic>
        <p:nvPicPr>
          <p:cNvPr id="3" name="Hình ảnh 2">
            <a:extLst>
              <a:ext uri="{FF2B5EF4-FFF2-40B4-BE49-F238E27FC236}">
                <a16:creationId xmlns:a16="http://schemas.microsoft.com/office/drawing/2014/main" id="{DD919EAB-F4B7-80A4-6C40-9E15308894EB}"/>
              </a:ext>
            </a:extLst>
          </p:cNvPr>
          <p:cNvPicPr>
            <a:picLocks noChangeAspect="1"/>
          </p:cNvPicPr>
          <p:nvPr/>
        </p:nvPicPr>
        <p:blipFill>
          <a:blip r:embed="rId3"/>
          <a:stretch>
            <a:fillRect/>
          </a:stretch>
        </p:blipFill>
        <p:spPr>
          <a:xfrm>
            <a:off x="447964" y="1672270"/>
            <a:ext cx="8248072" cy="1798959"/>
          </a:xfrm>
          <a:prstGeom prst="rect">
            <a:avLst/>
          </a:prstGeom>
        </p:spPr>
      </p:pic>
    </p:spTree>
    <p:extLst>
      <p:ext uri="{BB962C8B-B14F-4D97-AF65-F5344CB8AC3E}">
        <p14:creationId xmlns:p14="http://schemas.microsoft.com/office/powerpoint/2010/main" val="409774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7">
          <a:extLst>
            <a:ext uri="{FF2B5EF4-FFF2-40B4-BE49-F238E27FC236}">
              <a16:creationId xmlns:a16="http://schemas.microsoft.com/office/drawing/2014/main" id="{708E7299-802D-0974-9803-6B7A799A217D}"/>
            </a:ext>
          </a:extLst>
        </p:cNvPr>
        <p:cNvGrpSpPr/>
        <p:nvPr/>
      </p:nvGrpSpPr>
      <p:grpSpPr>
        <a:xfrm>
          <a:off x="0" y="0"/>
          <a:ext cx="0" cy="0"/>
          <a:chOff x="0" y="0"/>
          <a:chExt cx="0" cy="0"/>
        </a:xfrm>
      </p:grpSpPr>
      <p:sp>
        <p:nvSpPr>
          <p:cNvPr id="578" name="Google Shape;578;p70">
            <a:extLst>
              <a:ext uri="{FF2B5EF4-FFF2-40B4-BE49-F238E27FC236}">
                <a16:creationId xmlns:a16="http://schemas.microsoft.com/office/drawing/2014/main" id="{902C17D8-D643-9A6A-5B16-42E10242C2D3}"/>
              </a:ext>
            </a:extLst>
          </p:cNvPr>
          <p:cNvSpPr txBox="1">
            <a:spLocks noGrp="1"/>
          </p:cNvSpPr>
          <p:nvPr>
            <p:ph type="title"/>
          </p:nvPr>
        </p:nvSpPr>
        <p:spPr>
          <a:xfrm>
            <a:off x="867300" y="2366275"/>
            <a:ext cx="7409400"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j-lt"/>
              </a:rPr>
              <a:t>XỬ LÍ DỮ LIỆU</a:t>
            </a:r>
            <a:endParaRPr dirty="0">
              <a:latin typeface="+mj-lt"/>
            </a:endParaRPr>
          </a:p>
        </p:txBody>
      </p:sp>
      <p:sp>
        <p:nvSpPr>
          <p:cNvPr id="579" name="Google Shape;579;p70">
            <a:extLst>
              <a:ext uri="{FF2B5EF4-FFF2-40B4-BE49-F238E27FC236}">
                <a16:creationId xmlns:a16="http://schemas.microsoft.com/office/drawing/2014/main" id="{8CC51695-5AAE-D8B4-AE42-E89D72D57900}"/>
              </a:ext>
            </a:extLst>
          </p:cNvPr>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03</a:t>
            </a:r>
            <a:endParaRPr dirty="0"/>
          </a:p>
        </p:txBody>
      </p:sp>
    </p:spTree>
    <p:extLst>
      <p:ext uri="{BB962C8B-B14F-4D97-AF65-F5344CB8AC3E}">
        <p14:creationId xmlns:p14="http://schemas.microsoft.com/office/powerpoint/2010/main" val="693789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115329DD-3A42-50D4-32A0-4869B4303269}"/>
            </a:ext>
          </a:extLst>
        </p:cNvPr>
        <p:cNvGrpSpPr/>
        <p:nvPr/>
      </p:nvGrpSpPr>
      <p:grpSpPr>
        <a:xfrm>
          <a:off x="0" y="0"/>
          <a:ext cx="0" cy="0"/>
          <a:chOff x="0" y="0"/>
          <a:chExt cx="0" cy="0"/>
        </a:xfrm>
      </p:grpSpPr>
      <p:sp>
        <p:nvSpPr>
          <p:cNvPr id="494" name="Google Shape;494;p61">
            <a:extLst>
              <a:ext uri="{FF2B5EF4-FFF2-40B4-BE49-F238E27FC236}">
                <a16:creationId xmlns:a16="http://schemas.microsoft.com/office/drawing/2014/main" id="{64254680-2F15-C928-9A3E-81BDDD07B1FE}"/>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1" dirty="0">
                <a:latin typeface="+mj-lt"/>
              </a:rPr>
              <a:t>Xử lí dữ liệu</a:t>
            </a:r>
            <a:endParaRPr b="1" i="1" dirty="0">
              <a:latin typeface="+mj-lt"/>
            </a:endParaRPr>
          </a:p>
        </p:txBody>
      </p:sp>
      <p:sp>
        <p:nvSpPr>
          <p:cNvPr id="495" name="Google Shape;495;p61">
            <a:extLst>
              <a:ext uri="{FF2B5EF4-FFF2-40B4-BE49-F238E27FC236}">
                <a16:creationId xmlns:a16="http://schemas.microsoft.com/office/drawing/2014/main" id="{4F6CA366-CE12-743A-5DF2-B86BF1009E60}"/>
              </a:ext>
            </a:extLst>
          </p:cNvPr>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1800" dirty="0">
                <a:latin typeface="+mj-lt"/>
              </a:rPr>
              <a:t>Dữ liệu </a:t>
            </a:r>
            <a:r>
              <a:rPr lang="vi-VN" sz="1800">
                <a:latin typeface="+mj-lt"/>
              </a:rPr>
              <a:t>gồm 14836 dòng và 14 cột</a:t>
            </a:r>
            <a:r>
              <a:rPr lang="vi-VN" sz="1800" dirty="0">
                <a:latin typeface="+mj-lt"/>
              </a:rPr>
              <a:t>.</a:t>
            </a:r>
          </a:p>
          <a:p>
            <a:pPr marL="0" lvl="0" indent="0" algn="l" rtl="0">
              <a:spcBef>
                <a:spcPts val="0"/>
              </a:spcBef>
              <a:spcAft>
                <a:spcPts val="0"/>
              </a:spcAft>
              <a:buClr>
                <a:schemeClr val="dk1"/>
              </a:buClr>
              <a:buSzPts val="1100"/>
              <a:buFont typeface="Arial"/>
              <a:buNone/>
            </a:pPr>
            <a:endParaRPr lang="vi-VN" sz="1800" dirty="0">
              <a:latin typeface="+mj-lt"/>
            </a:endParaRPr>
          </a:p>
          <a:p>
            <a:pPr marL="0" indent="0">
              <a:buSzPts val="1100"/>
              <a:buNone/>
            </a:pPr>
            <a:r>
              <a:rPr lang="vi-VN" sz="1800" dirty="0">
                <a:latin typeface="+mj-lt"/>
              </a:rPr>
              <a:t>Đọc dữ liệu sau khi thu thập được và tính số dòng và cột</a:t>
            </a:r>
          </a:p>
          <a:p>
            <a:pPr marL="0" indent="0">
              <a:buSzPts val="1100"/>
              <a:buNone/>
            </a:pPr>
            <a:endParaRPr lang="vi-VN" sz="1800" dirty="0">
              <a:latin typeface="+mj-lt"/>
            </a:endParaRPr>
          </a:p>
          <a:p>
            <a:pPr marL="0" indent="0">
              <a:buSzPts val="1100"/>
              <a:buNone/>
            </a:pP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dòng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bị</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lặp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a:p>
            <a:pPr marL="0" indent="0">
              <a:buSzPts val="1100"/>
              <a:buNone/>
            </a:pPr>
            <a:endParaRPr lang="vi-VN" sz="1800" dirty="0">
              <a:latin typeface="Times New Roman" panose="02020603050405020304" pitchFamily="18" charset="0"/>
              <a:cs typeface="Times New Roman" panose="02020603050405020304" pitchFamily="18" charset="0"/>
            </a:endParaRPr>
          </a:p>
          <a:p>
            <a:pPr marL="0" indent="0">
              <a:buSzPts val="1100"/>
              <a:buNone/>
            </a:pPr>
            <a:r>
              <a:rPr lang="en-US" sz="1800" dirty="0" err="1">
                <a:latin typeface="Times New Roman" panose="02020603050405020304" pitchFamily="18" charset="0"/>
                <a:cs typeface="Times New Roman" panose="02020603050405020304" pitchFamily="18" charset="0"/>
              </a:rPr>
              <a:t>Khám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a:t>
            </a:r>
            <a:r>
              <a:rPr lang="en-US" sz="1800" dirty="0">
                <a:latin typeface="Times New Roman" panose="02020603050405020304" pitchFamily="18" charset="0"/>
                <a:cs typeface="Times New Roman" panose="02020603050405020304" pitchFamily="18" charset="0"/>
              </a:rPr>
              <a:t> ý </a:t>
            </a:r>
            <a:r>
              <a:rPr lang="en-US" sz="1800" dirty="0" err="1">
                <a:latin typeface="Times New Roman" panose="02020603050405020304" pitchFamily="18" charset="0"/>
                <a:cs typeface="Times New Roman" panose="02020603050405020304" pitchFamily="18" charset="0"/>
              </a:rPr>
              <a:t>nghĩa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dòng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endParaRPr lang="vi-VN" sz="1800" dirty="0">
              <a:latin typeface="Times New Roman" panose="02020603050405020304" pitchFamily="18" charset="0"/>
              <a:cs typeface="Times New Roman" panose="02020603050405020304" pitchFamily="18" charset="0"/>
            </a:endParaRPr>
          </a:p>
          <a:p>
            <a:pPr marL="0" indent="0">
              <a:buSzPts val="1100"/>
              <a:buNone/>
            </a:pPr>
            <a:endParaRPr lang="vi-VN" sz="1800" dirty="0">
              <a:latin typeface="Times New Roman" panose="02020603050405020304" pitchFamily="18" charset="0"/>
              <a:cs typeface="Times New Roman" panose="02020603050405020304" pitchFamily="18" charset="0"/>
            </a:endParaRPr>
          </a:p>
          <a:p>
            <a:pPr marL="0" indent="0">
              <a:buSzPts val="1100"/>
              <a:buNone/>
            </a:pPr>
            <a:r>
              <a:rPr lang="en-US" sz="1800" dirty="0" err="1">
                <a:latin typeface="Times New Roman" panose="02020603050405020304" pitchFamily="18" charset="0"/>
                <a:cs typeface="Times New Roman" panose="02020603050405020304" pitchFamily="18" charset="0"/>
              </a:rPr>
              <a:t>Khám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đổi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r>
              <a:rPr lang="vi-VN" sz="1800" dirty="0">
                <a:latin typeface="Times New Roman" panose="02020603050405020304" pitchFamily="18" charset="0"/>
                <a:cs typeface="Times New Roman" panose="02020603050405020304" pitchFamily="18" charset="0"/>
              </a:rPr>
              <a:t>.</a:t>
            </a:r>
          </a:p>
          <a:p>
            <a:pPr marL="0" indent="0">
              <a:buSzPts val="1100"/>
              <a:buNone/>
            </a:pPr>
            <a:r>
              <a:rPr lang="vi-VN" sz="1800" dirty="0">
                <a:latin typeface="Times New Roman" panose="02020603050405020304" pitchFamily="18" charset="0"/>
                <a:cs typeface="Times New Roman" panose="02020603050405020304" pitchFamily="18" charset="0"/>
              </a:rPr>
              <a:t> </a:t>
            </a:r>
          </a:p>
          <a:p>
            <a:pPr marL="0" indent="0">
              <a:buSzPts val="1100"/>
              <a:buNone/>
            </a:pPr>
            <a:r>
              <a:rPr lang="en-US" sz="1800" dirty="0" err="1">
                <a:latin typeface="Times New Roman" panose="02020603050405020304" pitchFamily="18" charset="0"/>
                <a:cs typeface="Times New Roman" panose="02020603050405020304" pitchFamily="18" charset="0"/>
              </a:rPr>
              <a:t>Xử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thiếu</a:t>
            </a:r>
            <a:r>
              <a:rPr lang="vi-VN" sz="1800" dirty="0">
                <a:latin typeface="Times New Roman" panose="02020603050405020304" pitchFamily="18" charset="0"/>
                <a:cs typeface="Times New Roman" panose="02020603050405020304" pitchFamily="18" charset="0"/>
              </a:rPr>
              <a:t> và </a:t>
            </a:r>
            <a:r>
              <a:rPr lang="vi-VN" sz="1800" dirty="0" err="1">
                <a:latin typeface="Times New Roman" panose="02020603050405020304" pitchFamily="18" charset="0"/>
                <a:cs typeface="Times New Roman" panose="02020603050405020304" pitchFamily="18" charset="0"/>
              </a:rPr>
              <a:t>outliner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nếu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626839"/>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314</Words>
  <Application>Microsoft Office PowerPoint</Application>
  <PresentationFormat>Trình chiếu Trên màn hình (16:9)</PresentationFormat>
  <Paragraphs>45</Paragraphs>
  <Slides>12</Slides>
  <Notes>12</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12</vt:i4>
      </vt:variant>
    </vt:vector>
  </HeadingPairs>
  <TitlesOfParts>
    <vt:vector size="19" baseType="lpstr">
      <vt:lpstr>Times New Roman</vt:lpstr>
      <vt:lpstr>Crimson Text</vt:lpstr>
      <vt:lpstr>Vidaloka</vt:lpstr>
      <vt:lpstr>Montserrat</vt:lpstr>
      <vt:lpstr>Arial</vt:lpstr>
      <vt:lpstr>Lato</vt:lpstr>
      <vt:lpstr>Minimalist Business Slides XL by Slidesgo</vt:lpstr>
      <vt:lpstr>BÁO CÁO ĐỒ ÁN </vt:lpstr>
      <vt:lpstr>CHỦ ĐỀ ĐỒ ÁN</vt:lpstr>
      <vt:lpstr>Động lực thực hiện</vt:lpstr>
      <vt:lpstr>THU THẬP DỮ LIỆU</vt:lpstr>
      <vt:lpstr>—Someone Famous</vt:lpstr>
      <vt:lpstr>Thu thập dữ liệu</vt:lpstr>
      <vt:lpstr>Thu thập dữ liệu</vt:lpstr>
      <vt:lpstr>XỬ LÍ DỮ LIỆU</vt:lpstr>
      <vt:lpstr>Xử lí dữ liệu</vt:lpstr>
      <vt:lpstr>KẾ HOẠCH TƯƠNG LAI</vt:lpstr>
      <vt:lpstr>KẾ HOẠCH TƯƠNG LAI</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bkphu</dc:creator>
  <cp:lastModifiedBy>BÙI KIM PHÚC</cp:lastModifiedBy>
  <cp:revision>3</cp:revision>
  <dcterms:modified xsi:type="dcterms:W3CDTF">2025-05-06T02:27:16Z</dcterms:modified>
</cp:coreProperties>
</file>