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1" r:id="rId2"/>
    <p:sldId id="266" r:id="rId3"/>
    <p:sldId id="259" r:id="rId4"/>
    <p:sldId id="263" r:id="rId5"/>
    <p:sldId id="262" r:id="rId6"/>
    <p:sldId id="264" r:id="rId7"/>
    <p:sldId id="267" r:id="rId8"/>
    <p:sldId id="268" r:id="rId9"/>
    <p:sldId id="269" r:id="rId10"/>
    <p:sldId id="271" r:id="rId11"/>
    <p:sldId id="272" r:id="rId12"/>
    <p:sldId id="273" r:id="rId13"/>
    <p:sldId id="260" r:id="rId14"/>
    <p:sldId id="270" r:id="rId15"/>
    <p:sldId id="276" r:id="rId16"/>
    <p:sldId id="277" r:id="rId17"/>
    <p:sldId id="278" r:id="rId18"/>
    <p:sldId id="280" r:id="rId19"/>
    <p:sldId id="279"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310B6A-B403-47AD-9784-11FEB825A45D}" type="datetimeFigureOut">
              <a:rPr lang="en-US" smtClean="0"/>
              <a:t>12/11/2015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F7C26-B721-42C7-B80A-DDD7E6AA5627}" type="slidenum">
              <a:rPr lang="en-US" smtClean="0"/>
              <a:t>‹#›</a:t>
            </a:fld>
            <a:endParaRPr lang="en-US"/>
          </a:p>
        </p:txBody>
      </p:sp>
    </p:spTree>
    <p:extLst>
      <p:ext uri="{BB962C8B-B14F-4D97-AF65-F5344CB8AC3E}">
        <p14:creationId xmlns:p14="http://schemas.microsoft.com/office/powerpoint/2010/main" val="2067125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1</a:t>
            </a:fld>
            <a:endParaRPr lang="en-US"/>
          </a:p>
        </p:txBody>
      </p:sp>
    </p:spTree>
    <p:extLst>
      <p:ext uri="{BB962C8B-B14F-4D97-AF65-F5344CB8AC3E}">
        <p14:creationId xmlns:p14="http://schemas.microsoft.com/office/powerpoint/2010/main" val="1081030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10</a:t>
            </a:fld>
            <a:endParaRPr lang="en-US"/>
          </a:p>
        </p:txBody>
      </p:sp>
    </p:spTree>
    <p:extLst>
      <p:ext uri="{BB962C8B-B14F-4D97-AF65-F5344CB8AC3E}">
        <p14:creationId xmlns:p14="http://schemas.microsoft.com/office/powerpoint/2010/main" val="3655646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11</a:t>
            </a:fld>
            <a:endParaRPr lang="en-US"/>
          </a:p>
        </p:txBody>
      </p:sp>
    </p:spTree>
    <p:extLst>
      <p:ext uri="{BB962C8B-B14F-4D97-AF65-F5344CB8AC3E}">
        <p14:creationId xmlns:p14="http://schemas.microsoft.com/office/powerpoint/2010/main" val="525463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12</a:t>
            </a:fld>
            <a:endParaRPr lang="en-US"/>
          </a:p>
        </p:txBody>
      </p:sp>
    </p:spTree>
    <p:extLst>
      <p:ext uri="{BB962C8B-B14F-4D97-AF65-F5344CB8AC3E}">
        <p14:creationId xmlns:p14="http://schemas.microsoft.com/office/powerpoint/2010/main" val="3177683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13</a:t>
            </a:fld>
            <a:endParaRPr lang="en-US"/>
          </a:p>
        </p:txBody>
      </p:sp>
    </p:spTree>
    <p:extLst>
      <p:ext uri="{BB962C8B-B14F-4D97-AF65-F5344CB8AC3E}">
        <p14:creationId xmlns:p14="http://schemas.microsoft.com/office/powerpoint/2010/main" val="2524192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14</a:t>
            </a:fld>
            <a:endParaRPr lang="en-US"/>
          </a:p>
        </p:txBody>
      </p:sp>
    </p:spTree>
    <p:extLst>
      <p:ext uri="{BB962C8B-B14F-4D97-AF65-F5344CB8AC3E}">
        <p14:creationId xmlns:p14="http://schemas.microsoft.com/office/powerpoint/2010/main" val="1681700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15</a:t>
            </a:fld>
            <a:endParaRPr lang="en-US"/>
          </a:p>
        </p:txBody>
      </p:sp>
    </p:spTree>
    <p:extLst>
      <p:ext uri="{BB962C8B-B14F-4D97-AF65-F5344CB8AC3E}">
        <p14:creationId xmlns:p14="http://schemas.microsoft.com/office/powerpoint/2010/main" val="4177301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16</a:t>
            </a:fld>
            <a:endParaRPr lang="en-US"/>
          </a:p>
        </p:txBody>
      </p:sp>
    </p:spTree>
    <p:extLst>
      <p:ext uri="{BB962C8B-B14F-4D97-AF65-F5344CB8AC3E}">
        <p14:creationId xmlns:p14="http://schemas.microsoft.com/office/powerpoint/2010/main" val="582585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17</a:t>
            </a:fld>
            <a:endParaRPr lang="en-US"/>
          </a:p>
        </p:txBody>
      </p:sp>
    </p:spTree>
    <p:extLst>
      <p:ext uri="{BB962C8B-B14F-4D97-AF65-F5344CB8AC3E}">
        <p14:creationId xmlns:p14="http://schemas.microsoft.com/office/powerpoint/2010/main" val="1917022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18</a:t>
            </a:fld>
            <a:endParaRPr lang="en-US"/>
          </a:p>
        </p:txBody>
      </p:sp>
    </p:spTree>
    <p:extLst>
      <p:ext uri="{BB962C8B-B14F-4D97-AF65-F5344CB8AC3E}">
        <p14:creationId xmlns:p14="http://schemas.microsoft.com/office/powerpoint/2010/main" val="2014546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19</a:t>
            </a:fld>
            <a:endParaRPr lang="en-US"/>
          </a:p>
        </p:txBody>
      </p:sp>
    </p:spTree>
    <p:extLst>
      <p:ext uri="{BB962C8B-B14F-4D97-AF65-F5344CB8AC3E}">
        <p14:creationId xmlns:p14="http://schemas.microsoft.com/office/powerpoint/2010/main" val="1502945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2</a:t>
            </a:fld>
            <a:endParaRPr lang="en-US"/>
          </a:p>
        </p:txBody>
      </p:sp>
    </p:spTree>
    <p:extLst>
      <p:ext uri="{BB962C8B-B14F-4D97-AF65-F5344CB8AC3E}">
        <p14:creationId xmlns:p14="http://schemas.microsoft.com/office/powerpoint/2010/main" val="1073324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20</a:t>
            </a:fld>
            <a:endParaRPr lang="en-US"/>
          </a:p>
        </p:txBody>
      </p:sp>
    </p:spTree>
    <p:extLst>
      <p:ext uri="{BB962C8B-B14F-4D97-AF65-F5344CB8AC3E}">
        <p14:creationId xmlns:p14="http://schemas.microsoft.com/office/powerpoint/2010/main" val="683600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3</a:t>
            </a:fld>
            <a:endParaRPr lang="en-US"/>
          </a:p>
        </p:txBody>
      </p:sp>
    </p:spTree>
    <p:extLst>
      <p:ext uri="{BB962C8B-B14F-4D97-AF65-F5344CB8AC3E}">
        <p14:creationId xmlns:p14="http://schemas.microsoft.com/office/powerpoint/2010/main" val="3560523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4</a:t>
            </a:fld>
            <a:endParaRPr lang="en-US"/>
          </a:p>
        </p:txBody>
      </p:sp>
    </p:spTree>
    <p:extLst>
      <p:ext uri="{BB962C8B-B14F-4D97-AF65-F5344CB8AC3E}">
        <p14:creationId xmlns:p14="http://schemas.microsoft.com/office/powerpoint/2010/main" val="515683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5</a:t>
            </a:fld>
            <a:endParaRPr lang="en-US"/>
          </a:p>
        </p:txBody>
      </p:sp>
    </p:spTree>
    <p:extLst>
      <p:ext uri="{BB962C8B-B14F-4D97-AF65-F5344CB8AC3E}">
        <p14:creationId xmlns:p14="http://schemas.microsoft.com/office/powerpoint/2010/main" val="1394733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6</a:t>
            </a:fld>
            <a:endParaRPr lang="en-US"/>
          </a:p>
        </p:txBody>
      </p:sp>
    </p:spTree>
    <p:extLst>
      <p:ext uri="{BB962C8B-B14F-4D97-AF65-F5344CB8AC3E}">
        <p14:creationId xmlns:p14="http://schemas.microsoft.com/office/powerpoint/2010/main" val="2748626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7</a:t>
            </a:fld>
            <a:endParaRPr lang="en-US"/>
          </a:p>
        </p:txBody>
      </p:sp>
    </p:spTree>
    <p:extLst>
      <p:ext uri="{BB962C8B-B14F-4D97-AF65-F5344CB8AC3E}">
        <p14:creationId xmlns:p14="http://schemas.microsoft.com/office/powerpoint/2010/main" val="4180025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8</a:t>
            </a:fld>
            <a:endParaRPr lang="en-US"/>
          </a:p>
        </p:txBody>
      </p:sp>
    </p:spTree>
    <p:extLst>
      <p:ext uri="{BB962C8B-B14F-4D97-AF65-F5344CB8AC3E}">
        <p14:creationId xmlns:p14="http://schemas.microsoft.com/office/powerpoint/2010/main" val="3133050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9</a:t>
            </a:fld>
            <a:endParaRPr lang="en-US"/>
          </a:p>
        </p:txBody>
      </p:sp>
    </p:spTree>
    <p:extLst>
      <p:ext uri="{BB962C8B-B14F-4D97-AF65-F5344CB8AC3E}">
        <p14:creationId xmlns:p14="http://schemas.microsoft.com/office/powerpoint/2010/main" val="590051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81AF48-C970-47D8-AAFF-90B1A4015755}" type="datetime2">
              <a:rPr lang="en-US" smtClean="0"/>
              <a:t>Friday, December 11, 2015</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a:t>
            </a:fld>
            <a:endParaRPr lang="en-US"/>
          </a:p>
        </p:txBody>
      </p:sp>
    </p:spTree>
    <p:extLst>
      <p:ext uri="{BB962C8B-B14F-4D97-AF65-F5344CB8AC3E}">
        <p14:creationId xmlns:p14="http://schemas.microsoft.com/office/powerpoint/2010/main" val="933188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AD34DE-80DF-4630-B2D4-42DB52A63C97}" type="datetime2">
              <a:rPr lang="en-US" smtClean="0"/>
              <a:t>Friday, December 11, 2015</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a:t>
            </a:fld>
            <a:endParaRPr lang="en-US"/>
          </a:p>
        </p:txBody>
      </p:sp>
    </p:spTree>
    <p:extLst>
      <p:ext uri="{BB962C8B-B14F-4D97-AF65-F5344CB8AC3E}">
        <p14:creationId xmlns:p14="http://schemas.microsoft.com/office/powerpoint/2010/main" val="3231232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45B222-DD47-43AA-949C-80D0C686DE16}" type="datetime2">
              <a:rPr lang="en-US" smtClean="0"/>
              <a:t>Friday, December 11, 2015</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a:t>
            </a:fld>
            <a:endParaRPr lang="en-US"/>
          </a:p>
        </p:txBody>
      </p:sp>
    </p:spTree>
    <p:extLst>
      <p:ext uri="{BB962C8B-B14F-4D97-AF65-F5344CB8AC3E}">
        <p14:creationId xmlns:p14="http://schemas.microsoft.com/office/powerpoint/2010/main" val="2130056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907428-C4B4-4B4A-9B91-422A4118AF79}" type="datetime2">
              <a:rPr lang="en-US" smtClean="0"/>
              <a:t>Friday, December 11, 2015</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a:t>
            </a:fld>
            <a:endParaRPr lang="en-US"/>
          </a:p>
        </p:txBody>
      </p:sp>
    </p:spTree>
    <p:extLst>
      <p:ext uri="{BB962C8B-B14F-4D97-AF65-F5344CB8AC3E}">
        <p14:creationId xmlns:p14="http://schemas.microsoft.com/office/powerpoint/2010/main" val="2043638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C9330-6F8A-4E99-B4F1-0F14B24078D1}" type="datetime2">
              <a:rPr lang="en-US" smtClean="0"/>
              <a:t>Friday, December 11, 2015</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a:t>
            </a:fld>
            <a:endParaRPr lang="en-US"/>
          </a:p>
        </p:txBody>
      </p:sp>
    </p:spTree>
    <p:extLst>
      <p:ext uri="{BB962C8B-B14F-4D97-AF65-F5344CB8AC3E}">
        <p14:creationId xmlns:p14="http://schemas.microsoft.com/office/powerpoint/2010/main" val="2658998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FC44CF-79D3-4246-92EB-614167F0DF4E}" type="datetime2">
              <a:rPr lang="en-US" smtClean="0"/>
              <a:t>Friday, December 11, 2015</a:t>
            </a:fld>
            <a:endParaRPr lang="en-US"/>
          </a:p>
        </p:txBody>
      </p:sp>
      <p:sp>
        <p:nvSpPr>
          <p:cNvPr id="6" name="Footer Placeholder 5"/>
          <p:cNvSpPr>
            <a:spLocks noGrp="1"/>
          </p:cNvSpPr>
          <p:nvPr>
            <p:ph type="ftr" sz="quarter" idx="11"/>
          </p:nvPr>
        </p:nvSpPr>
        <p:spPr/>
        <p:txBody>
          <a:bodyPr/>
          <a:lstStyle/>
          <a:p>
            <a:r>
              <a:rPr lang="en-US" smtClean="0"/>
              <a:t>ZEROCHAOS WORKFORCE SOLUTIONS</a:t>
            </a:r>
            <a:endParaRPr lang="en-US"/>
          </a:p>
        </p:txBody>
      </p:sp>
      <p:sp>
        <p:nvSpPr>
          <p:cNvPr id="7" name="Slide Number Placeholder 6"/>
          <p:cNvSpPr>
            <a:spLocks noGrp="1"/>
          </p:cNvSpPr>
          <p:nvPr>
            <p:ph type="sldNum" sz="quarter" idx="12"/>
          </p:nvPr>
        </p:nvSpPr>
        <p:spPr/>
        <p:txBody>
          <a:bodyPr/>
          <a:lstStyle/>
          <a:p>
            <a:fld id="{491526D5-E975-4485-95DE-A32DA53AC6D9}" type="slidenum">
              <a:rPr lang="en-US" smtClean="0"/>
              <a:t>‹#›</a:t>
            </a:fld>
            <a:endParaRPr lang="en-US"/>
          </a:p>
        </p:txBody>
      </p:sp>
    </p:spTree>
    <p:extLst>
      <p:ext uri="{BB962C8B-B14F-4D97-AF65-F5344CB8AC3E}">
        <p14:creationId xmlns:p14="http://schemas.microsoft.com/office/powerpoint/2010/main" val="311433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E47CC8-F98C-48F8-BC25-F6F8B5094165}" type="datetime2">
              <a:rPr lang="en-US" smtClean="0"/>
              <a:t>Friday, December 11, 2015</a:t>
            </a:fld>
            <a:endParaRPr lang="en-US"/>
          </a:p>
        </p:txBody>
      </p:sp>
      <p:sp>
        <p:nvSpPr>
          <p:cNvPr id="8" name="Footer Placeholder 7"/>
          <p:cNvSpPr>
            <a:spLocks noGrp="1"/>
          </p:cNvSpPr>
          <p:nvPr>
            <p:ph type="ftr" sz="quarter" idx="11"/>
          </p:nvPr>
        </p:nvSpPr>
        <p:spPr/>
        <p:txBody>
          <a:bodyPr/>
          <a:lstStyle/>
          <a:p>
            <a:r>
              <a:rPr lang="en-US" smtClean="0"/>
              <a:t>ZEROCHAOS WORKFORCE SOLUTIONS</a:t>
            </a:r>
            <a:endParaRPr lang="en-US"/>
          </a:p>
        </p:txBody>
      </p:sp>
      <p:sp>
        <p:nvSpPr>
          <p:cNvPr id="9" name="Slide Number Placeholder 8"/>
          <p:cNvSpPr>
            <a:spLocks noGrp="1"/>
          </p:cNvSpPr>
          <p:nvPr>
            <p:ph type="sldNum" sz="quarter" idx="12"/>
          </p:nvPr>
        </p:nvSpPr>
        <p:spPr/>
        <p:txBody>
          <a:bodyPr/>
          <a:lstStyle/>
          <a:p>
            <a:fld id="{491526D5-E975-4485-95DE-A32DA53AC6D9}" type="slidenum">
              <a:rPr lang="en-US" smtClean="0"/>
              <a:t>‹#›</a:t>
            </a:fld>
            <a:endParaRPr lang="en-US"/>
          </a:p>
        </p:txBody>
      </p:sp>
    </p:spTree>
    <p:extLst>
      <p:ext uri="{BB962C8B-B14F-4D97-AF65-F5344CB8AC3E}">
        <p14:creationId xmlns:p14="http://schemas.microsoft.com/office/powerpoint/2010/main" val="24714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5A16AD-AA69-4B18-AC44-09D1089D3391}" type="datetime2">
              <a:rPr lang="en-US" smtClean="0"/>
              <a:t>Friday, December 11, 2015</a:t>
            </a:fld>
            <a:endParaRPr lang="en-US"/>
          </a:p>
        </p:txBody>
      </p:sp>
      <p:sp>
        <p:nvSpPr>
          <p:cNvPr id="4" name="Footer Placeholder 3"/>
          <p:cNvSpPr>
            <a:spLocks noGrp="1"/>
          </p:cNvSpPr>
          <p:nvPr>
            <p:ph type="ftr" sz="quarter" idx="11"/>
          </p:nvPr>
        </p:nvSpPr>
        <p:spPr/>
        <p:txBody>
          <a:bodyPr/>
          <a:lstStyle/>
          <a:p>
            <a:r>
              <a:rPr lang="en-US" smtClean="0"/>
              <a:t>ZEROCHAOS WORKFORCE SOLUTIONS</a:t>
            </a:r>
            <a:endParaRPr lang="en-US"/>
          </a:p>
        </p:txBody>
      </p:sp>
      <p:sp>
        <p:nvSpPr>
          <p:cNvPr id="5" name="Slide Number Placeholder 4"/>
          <p:cNvSpPr>
            <a:spLocks noGrp="1"/>
          </p:cNvSpPr>
          <p:nvPr>
            <p:ph type="sldNum" sz="quarter" idx="12"/>
          </p:nvPr>
        </p:nvSpPr>
        <p:spPr/>
        <p:txBody>
          <a:bodyPr/>
          <a:lstStyle/>
          <a:p>
            <a:fld id="{491526D5-E975-4485-95DE-A32DA53AC6D9}" type="slidenum">
              <a:rPr lang="en-US" smtClean="0"/>
              <a:t>‹#›</a:t>
            </a:fld>
            <a:endParaRPr lang="en-US"/>
          </a:p>
        </p:txBody>
      </p:sp>
    </p:spTree>
    <p:extLst>
      <p:ext uri="{BB962C8B-B14F-4D97-AF65-F5344CB8AC3E}">
        <p14:creationId xmlns:p14="http://schemas.microsoft.com/office/powerpoint/2010/main" val="236810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1B4EA-1DE4-4FE5-9DF2-1E35665DA6AD}" type="datetime2">
              <a:rPr lang="en-US" smtClean="0"/>
              <a:t>Friday, December 11, 2015</a:t>
            </a:fld>
            <a:endParaRPr lang="en-US"/>
          </a:p>
        </p:txBody>
      </p:sp>
      <p:sp>
        <p:nvSpPr>
          <p:cNvPr id="3" name="Footer Placeholder 2"/>
          <p:cNvSpPr>
            <a:spLocks noGrp="1"/>
          </p:cNvSpPr>
          <p:nvPr>
            <p:ph type="ftr" sz="quarter" idx="11"/>
          </p:nvPr>
        </p:nvSpPr>
        <p:spPr/>
        <p:txBody>
          <a:bodyPr/>
          <a:lstStyle/>
          <a:p>
            <a:r>
              <a:rPr lang="en-US" smtClean="0"/>
              <a:t>ZEROCHAOS WORKFORCE SOLUTIONS</a:t>
            </a:r>
            <a:endParaRPr lang="en-US"/>
          </a:p>
        </p:txBody>
      </p:sp>
      <p:sp>
        <p:nvSpPr>
          <p:cNvPr id="4" name="Slide Number Placeholder 3"/>
          <p:cNvSpPr>
            <a:spLocks noGrp="1"/>
          </p:cNvSpPr>
          <p:nvPr>
            <p:ph type="sldNum" sz="quarter" idx="12"/>
          </p:nvPr>
        </p:nvSpPr>
        <p:spPr/>
        <p:txBody>
          <a:bodyPr/>
          <a:lstStyle/>
          <a:p>
            <a:fld id="{491526D5-E975-4485-95DE-A32DA53AC6D9}" type="slidenum">
              <a:rPr lang="en-US" smtClean="0"/>
              <a:t>‹#›</a:t>
            </a:fld>
            <a:endParaRPr lang="en-US"/>
          </a:p>
        </p:txBody>
      </p:sp>
    </p:spTree>
    <p:extLst>
      <p:ext uri="{BB962C8B-B14F-4D97-AF65-F5344CB8AC3E}">
        <p14:creationId xmlns:p14="http://schemas.microsoft.com/office/powerpoint/2010/main" val="3771797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2C87A9-0CFC-49EE-BE27-1AEF35D06C2A}" type="datetime2">
              <a:rPr lang="en-US" smtClean="0"/>
              <a:t>Friday, December 11, 2015</a:t>
            </a:fld>
            <a:endParaRPr lang="en-US"/>
          </a:p>
        </p:txBody>
      </p:sp>
      <p:sp>
        <p:nvSpPr>
          <p:cNvPr id="6" name="Footer Placeholder 5"/>
          <p:cNvSpPr>
            <a:spLocks noGrp="1"/>
          </p:cNvSpPr>
          <p:nvPr>
            <p:ph type="ftr" sz="quarter" idx="11"/>
          </p:nvPr>
        </p:nvSpPr>
        <p:spPr/>
        <p:txBody>
          <a:bodyPr/>
          <a:lstStyle/>
          <a:p>
            <a:r>
              <a:rPr lang="en-US" smtClean="0"/>
              <a:t>ZEROCHAOS WORKFORCE SOLUTIONS</a:t>
            </a:r>
            <a:endParaRPr lang="en-US"/>
          </a:p>
        </p:txBody>
      </p:sp>
      <p:sp>
        <p:nvSpPr>
          <p:cNvPr id="7" name="Slide Number Placeholder 6"/>
          <p:cNvSpPr>
            <a:spLocks noGrp="1"/>
          </p:cNvSpPr>
          <p:nvPr>
            <p:ph type="sldNum" sz="quarter" idx="12"/>
          </p:nvPr>
        </p:nvSpPr>
        <p:spPr/>
        <p:txBody>
          <a:bodyPr/>
          <a:lstStyle/>
          <a:p>
            <a:fld id="{491526D5-E975-4485-95DE-A32DA53AC6D9}" type="slidenum">
              <a:rPr lang="en-US" smtClean="0"/>
              <a:t>‹#›</a:t>
            </a:fld>
            <a:endParaRPr lang="en-US"/>
          </a:p>
        </p:txBody>
      </p:sp>
    </p:spTree>
    <p:extLst>
      <p:ext uri="{BB962C8B-B14F-4D97-AF65-F5344CB8AC3E}">
        <p14:creationId xmlns:p14="http://schemas.microsoft.com/office/powerpoint/2010/main" val="3377810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9A781E-BC92-4203-BAE0-BF30556370BE}" type="datetime2">
              <a:rPr lang="en-US" smtClean="0"/>
              <a:t>Friday, December 11, 2015</a:t>
            </a:fld>
            <a:endParaRPr lang="en-US"/>
          </a:p>
        </p:txBody>
      </p:sp>
      <p:sp>
        <p:nvSpPr>
          <p:cNvPr id="6" name="Footer Placeholder 5"/>
          <p:cNvSpPr>
            <a:spLocks noGrp="1"/>
          </p:cNvSpPr>
          <p:nvPr>
            <p:ph type="ftr" sz="quarter" idx="11"/>
          </p:nvPr>
        </p:nvSpPr>
        <p:spPr/>
        <p:txBody>
          <a:bodyPr/>
          <a:lstStyle/>
          <a:p>
            <a:r>
              <a:rPr lang="en-US" smtClean="0"/>
              <a:t>ZEROCHAOS WORKFORCE SOLUTIONS</a:t>
            </a:r>
            <a:endParaRPr lang="en-US"/>
          </a:p>
        </p:txBody>
      </p:sp>
      <p:sp>
        <p:nvSpPr>
          <p:cNvPr id="7" name="Slide Number Placeholder 6"/>
          <p:cNvSpPr>
            <a:spLocks noGrp="1"/>
          </p:cNvSpPr>
          <p:nvPr>
            <p:ph type="sldNum" sz="quarter" idx="12"/>
          </p:nvPr>
        </p:nvSpPr>
        <p:spPr/>
        <p:txBody>
          <a:bodyPr/>
          <a:lstStyle/>
          <a:p>
            <a:fld id="{491526D5-E975-4485-95DE-A32DA53AC6D9}" type="slidenum">
              <a:rPr lang="en-US" smtClean="0"/>
              <a:t>‹#›</a:t>
            </a:fld>
            <a:endParaRPr lang="en-US"/>
          </a:p>
        </p:txBody>
      </p:sp>
    </p:spTree>
    <p:extLst>
      <p:ext uri="{BB962C8B-B14F-4D97-AF65-F5344CB8AC3E}">
        <p14:creationId xmlns:p14="http://schemas.microsoft.com/office/powerpoint/2010/main" val="85480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B593A9-43D7-4FE8-95CF-5ED39C60A188}" type="datetime2">
              <a:rPr lang="en-US" smtClean="0"/>
              <a:t>Friday, December 11, 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ZEROCHAOS WORKFORCE SOLUTIONS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1526D5-E975-4485-95DE-A32DA53AC6D9}" type="slidenum">
              <a:rPr lang="en-US" smtClean="0"/>
              <a:t>‹#›</a:t>
            </a:fld>
            <a:endParaRPr lang="en-US"/>
          </a:p>
        </p:txBody>
      </p:sp>
    </p:spTree>
    <p:extLst>
      <p:ext uri="{BB962C8B-B14F-4D97-AF65-F5344CB8AC3E}">
        <p14:creationId xmlns:p14="http://schemas.microsoft.com/office/powerpoint/2010/main" val="3725316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msdn.microsoft.com/en-us/library/ms178604.aspx"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1"/>
            <a:ext cx="12192000" cy="600364"/>
          </a:xfrm>
        </p:spPr>
        <p:txBody>
          <a:bodyPr>
            <a:normAutofit fontScale="90000"/>
          </a:bodyPr>
          <a:lstStyle/>
          <a:p>
            <a:r>
              <a:rPr lang="en-US" sz="4000" dirty="0" smtClean="0"/>
              <a:t>General Practices </a:t>
            </a:r>
            <a:endParaRPr lang="en-US" sz="4000" dirty="0"/>
          </a:p>
        </p:txBody>
      </p:sp>
      <p:sp>
        <p:nvSpPr>
          <p:cNvPr id="4" name="Date Placeholder 3"/>
          <p:cNvSpPr>
            <a:spLocks noGrp="1"/>
          </p:cNvSpPr>
          <p:nvPr>
            <p:ph type="dt" sz="half" idx="10"/>
          </p:nvPr>
        </p:nvSpPr>
        <p:spPr/>
        <p:txBody>
          <a:bodyPr/>
          <a:lstStyle/>
          <a:p>
            <a:fld id="{917F032F-7DF5-43F9-9FA1-A229A69837CE}" type="datetime2">
              <a:rPr lang="en-US" smtClean="0"/>
              <a:t>Friday, December 11, 2015</a:t>
            </a:fld>
            <a:endParaRPr lang="en-US"/>
          </a:p>
        </p:txBody>
      </p:sp>
      <p:sp>
        <p:nvSpPr>
          <p:cNvPr id="5" name="Footer Placeholder 4"/>
          <p:cNvSpPr>
            <a:spLocks noGrp="1"/>
          </p:cNvSpPr>
          <p:nvPr>
            <p:ph type="ftr" sz="quarter" idx="11"/>
          </p:nvPr>
        </p:nvSpPr>
        <p:spPr/>
        <p:txBody>
          <a:bodyPr/>
          <a:lstStyle/>
          <a:p>
            <a:r>
              <a:rPr lang="en-US" dirty="0" smtClean="0"/>
              <a:t>ZEROCHAOS WORKFORCE SOLUTIONS</a:t>
            </a:r>
            <a:endParaRPr lang="en-US" dirty="0"/>
          </a:p>
        </p:txBody>
      </p:sp>
      <p:sp>
        <p:nvSpPr>
          <p:cNvPr id="6" name="Slide Number Placeholder 5"/>
          <p:cNvSpPr>
            <a:spLocks noGrp="1"/>
          </p:cNvSpPr>
          <p:nvPr>
            <p:ph type="sldNum" sz="quarter" idx="12"/>
          </p:nvPr>
        </p:nvSpPr>
        <p:spPr/>
        <p:txBody>
          <a:bodyPr/>
          <a:lstStyle/>
          <a:p>
            <a:fld id="{491526D5-E975-4485-95DE-A32DA53AC6D9}" type="slidenum">
              <a:rPr lang="en-US" smtClean="0"/>
              <a:t>1</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93431559"/>
              </p:ext>
            </p:extLst>
          </p:nvPr>
        </p:nvGraphicFramePr>
        <p:xfrm>
          <a:off x="932872" y="2634134"/>
          <a:ext cx="8128000" cy="185420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Particulars</a:t>
                      </a:r>
                      <a:endParaRPr lang="en-US" dirty="0"/>
                    </a:p>
                  </a:txBody>
                  <a:tcPr/>
                </a:tc>
                <a:tc>
                  <a:txBody>
                    <a:bodyPr/>
                    <a:lstStyle/>
                    <a:p>
                      <a:r>
                        <a:rPr lang="en-US" dirty="0" smtClean="0"/>
                        <a:t>Numbers</a:t>
                      </a:r>
                      <a:endParaRPr lang="en-US" dirty="0"/>
                    </a:p>
                  </a:txBody>
                  <a:tcPr/>
                </a:tc>
              </a:tr>
              <a:tr h="370840">
                <a:tc>
                  <a:txBody>
                    <a:bodyPr/>
                    <a:lstStyle/>
                    <a:p>
                      <a:r>
                        <a:rPr lang="en-US" dirty="0" smtClean="0"/>
                        <a:t>Total Procedures</a:t>
                      </a:r>
                      <a:endParaRPr lang="en-US" dirty="0"/>
                    </a:p>
                  </a:txBody>
                  <a:tcPr/>
                </a:tc>
                <a:tc>
                  <a:txBody>
                    <a:bodyPr/>
                    <a:lstStyle/>
                    <a:p>
                      <a:r>
                        <a:rPr lang="en-US" dirty="0" smtClean="0"/>
                        <a:t>7754</a:t>
                      </a:r>
                      <a:endParaRPr lang="en-US" dirty="0"/>
                    </a:p>
                  </a:txBody>
                  <a:tcPr/>
                </a:tc>
              </a:tr>
              <a:tr h="370840">
                <a:tc>
                  <a:txBody>
                    <a:bodyPr/>
                    <a:lstStyle/>
                    <a:p>
                      <a:r>
                        <a:rPr lang="en-US" dirty="0" smtClean="0"/>
                        <a:t>Procedures</a:t>
                      </a:r>
                      <a:r>
                        <a:rPr lang="en-US" baseline="0" dirty="0" smtClean="0"/>
                        <a:t> with “</a:t>
                      </a:r>
                      <a:r>
                        <a:rPr lang="en-US" baseline="0" dirty="0" err="1" smtClean="0"/>
                        <a:t>usp</a:t>
                      </a:r>
                      <a:r>
                        <a:rPr lang="en-US" baseline="0" dirty="0" smtClean="0"/>
                        <a:t>” starting</a:t>
                      </a:r>
                      <a:endParaRPr lang="en-US" dirty="0"/>
                    </a:p>
                  </a:txBody>
                  <a:tcPr/>
                </a:tc>
                <a:tc>
                  <a:txBody>
                    <a:bodyPr/>
                    <a:lstStyle/>
                    <a:p>
                      <a:r>
                        <a:rPr lang="en-US" dirty="0" smtClean="0"/>
                        <a:t>5794</a:t>
                      </a:r>
                      <a:endParaRPr lang="en-US" dirty="0"/>
                    </a:p>
                  </a:txBody>
                  <a:tcPr/>
                </a:tc>
              </a:tr>
              <a:tr h="370840">
                <a:tc>
                  <a:txBody>
                    <a:bodyPr/>
                    <a:lstStyle/>
                    <a:p>
                      <a:r>
                        <a:rPr lang="en-US" dirty="0" smtClean="0">
                          <a:solidFill>
                            <a:srgbClr val="FF0000"/>
                          </a:solidFill>
                        </a:rPr>
                        <a:t>Procedures with “SP” starting</a:t>
                      </a:r>
                      <a:endParaRPr lang="en-US" dirty="0">
                        <a:solidFill>
                          <a:srgbClr val="FF0000"/>
                        </a:solidFill>
                      </a:endParaRPr>
                    </a:p>
                  </a:txBody>
                  <a:tcPr/>
                </a:tc>
                <a:tc>
                  <a:txBody>
                    <a:bodyPr/>
                    <a:lstStyle/>
                    <a:p>
                      <a:r>
                        <a:rPr lang="en-US" dirty="0" smtClean="0">
                          <a:solidFill>
                            <a:srgbClr val="FF0000"/>
                          </a:solidFill>
                        </a:rPr>
                        <a:t>20</a:t>
                      </a:r>
                      <a:endParaRPr lang="en-US" dirty="0">
                        <a:solidFill>
                          <a:srgbClr val="FF0000"/>
                        </a:solidFill>
                      </a:endParaRPr>
                    </a:p>
                  </a:txBody>
                  <a:tcPr/>
                </a:tc>
              </a:tr>
              <a:tr h="370840">
                <a:tc>
                  <a:txBody>
                    <a:bodyPr/>
                    <a:lstStyle/>
                    <a:p>
                      <a:r>
                        <a:rPr lang="en-US" dirty="0" smtClean="0">
                          <a:solidFill>
                            <a:srgbClr val="FF0000"/>
                          </a:solidFill>
                        </a:rPr>
                        <a:t>Procedures without </a:t>
                      </a:r>
                      <a:r>
                        <a:rPr lang="en-US" dirty="0" err="1" smtClean="0">
                          <a:solidFill>
                            <a:srgbClr val="FF0000"/>
                          </a:solidFill>
                        </a:rPr>
                        <a:t>sp</a:t>
                      </a:r>
                      <a:r>
                        <a:rPr lang="en-US" dirty="0" smtClean="0">
                          <a:solidFill>
                            <a:srgbClr val="FF0000"/>
                          </a:solidFill>
                        </a:rPr>
                        <a:t> or </a:t>
                      </a:r>
                      <a:r>
                        <a:rPr lang="en-US" dirty="0" err="1" smtClean="0">
                          <a:solidFill>
                            <a:srgbClr val="FF0000"/>
                          </a:solidFill>
                        </a:rPr>
                        <a:t>usp</a:t>
                      </a:r>
                      <a:endParaRPr lang="en-US" dirty="0">
                        <a:solidFill>
                          <a:srgbClr val="FF0000"/>
                        </a:solidFill>
                      </a:endParaRPr>
                    </a:p>
                  </a:txBody>
                  <a:tcPr/>
                </a:tc>
                <a:tc>
                  <a:txBody>
                    <a:bodyPr/>
                    <a:lstStyle/>
                    <a:p>
                      <a:r>
                        <a:rPr lang="en-US" dirty="0" smtClean="0">
                          <a:solidFill>
                            <a:srgbClr val="FF0000"/>
                          </a:solidFill>
                        </a:rPr>
                        <a:t>1940</a:t>
                      </a:r>
                      <a:endParaRPr lang="en-US" dirty="0">
                        <a:solidFill>
                          <a:srgbClr val="FF0000"/>
                        </a:solidFill>
                      </a:endParaRPr>
                    </a:p>
                  </a:txBody>
                  <a:tcPr/>
                </a:tc>
              </a:tr>
            </a:tbl>
          </a:graphicData>
        </a:graphic>
      </p:graphicFrame>
      <p:sp>
        <p:nvSpPr>
          <p:cNvPr id="8" name="TextBox 7"/>
          <p:cNvSpPr txBox="1"/>
          <p:nvPr/>
        </p:nvSpPr>
        <p:spPr>
          <a:xfrm>
            <a:off x="932872" y="1099127"/>
            <a:ext cx="8550482" cy="1200329"/>
          </a:xfrm>
          <a:prstGeom prst="rect">
            <a:avLst/>
          </a:prstGeom>
          <a:noFill/>
        </p:spPr>
        <p:txBody>
          <a:bodyPr wrap="none" rtlCol="0">
            <a:spAutoFit/>
          </a:bodyPr>
          <a:lstStyle/>
          <a:p>
            <a:pPr marL="285750" indent="-285750">
              <a:buFont typeface="Arial" panose="020B0604020202020204" pitchFamily="34" charset="0"/>
              <a:buChar char="•"/>
            </a:pPr>
            <a:r>
              <a:rPr lang="en-US" dirty="0" smtClean="0"/>
              <a:t>Procedures should not be prefixed with “</a:t>
            </a:r>
            <a:r>
              <a:rPr lang="en-US" dirty="0" err="1" smtClean="0"/>
              <a:t>sp</a:t>
            </a:r>
            <a:r>
              <a:rPr lang="en-US" dirty="0" smtClean="0"/>
              <a:t>”. </a:t>
            </a:r>
            <a:r>
              <a:rPr lang="en-US" b="1" dirty="0" err="1" smtClean="0"/>
              <a:t>sp</a:t>
            </a:r>
            <a:r>
              <a:rPr lang="en-US" b="1" dirty="0" smtClean="0"/>
              <a:t>_</a:t>
            </a:r>
            <a:r>
              <a:rPr lang="en-US" dirty="0" smtClean="0"/>
              <a:t> prefix makes SQL Server look at the </a:t>
            </a:r>
          </a:p>
          <a:p>
            <a:r>
              <a:rPr lang="en-US" dirty="0"/>
              <a:t> </a:t>
            </a:r>
            <a:r>
              <a:rPr lang="en-US" dirty="0" smtClean="0"/>
              <a:t>    master database for a compiled plan. And if it is not found it will recompile.</a:t>
            </a:r>
            <a:br>
              <a:rPr lang="en-US" dirty="0" smtClean="0"/>
            </a:br>
            <a:endParaRPr lang="en-US" dirty="0" smtClean="0"/>
          </a:p>
          <a:p>
            <a:pPr marL="285750" indent="-285750">
              <a:buFont typeface="Arial" panose="020B0604020202020204" pitchFamily="34" charset="0"/>
              <a:buChar char="•"/>
            </a:pPr>
            <a:r>
              <a:rPr lang="en-US" dirty="0" smtClean="0"/>
              <a:t>Procedures should be named according to business function.</a:t>
            </a:r>
            <a:endParaRPr lang="en-US" dirty="0"/>
          </a:p>
        </p:txBody>
      </p:sp>
      <p:sp>
        <p:nvSpPr>
          <p:cNvPr id="9" name="TextBox 8"/>
          <p:cNvSpPr txBox="1"/>
          <p:nvPr/>
        </p:nvSpPr>
        <p:spPr>
          <a:xfrm>
            <a:off x="749713" y="4590346"/>
            <a:ext cx="3216393" cy="369332"/>
          </a:xfrm>
          <a:prstGeom prst="rect">
            <a:avLst/>
          </a:prstGeom>
          <a:noFill/>
        </p:spPr>
        <p:txBody>
          <a:bodyPr wrap="none" rtlCol="0">
            <a:spAutoFit/>
          </a:bodyPr>
          <a:lstStyle/>
          <a:p>
            <a:pPr marL="285750" indent="-285750">
              <a:buFont typeface="Arial" panose="020B0604020202020204" pitchFamily="34" charset="0"/>
              <a:buChar char="•"/>
            </a:pPr>
            <a:r>
              <a:rPr lang="en-US" dirty="0" smtClean="0"/>
              <a:t>For </a:t>
            </a:r>
            <a:r>
              <a:rPr lang="en-US" dirty="0" err="1" smtClean="0"/>
              <a:t>Eg</a:t>
            </a:r>
            <a:r>
              <a:rPr lang="en-US" dirty="0" smtClean="0"/>
              <a:t>…    </a:t>
            </a:r>
            <a:r>
              <a:rPr lang="en-US" dirty="0" err="1" smtClean="0"/>
              <a:t>DailyTimeSheet</a:t>
            </a:r>
            <a:r>
              <a:rPr lang="en-US" dirty="0" smtClean="0"/>
              <a:t>……</a:t>
            </a:r>
            <a:endParaRPr lang="en-US" dirty="0"/>
          </a:p>
        </p:txBody>
      </p:sp>
    </p:spTree>
    <p:extLst>
      <p:ext uri="{BB962C8B-B14F-4D97-AF65-F5344CB8AC3E}">
        <p14:creationId xmlns:p14="http://schemas.microsoft.com/office/powerpoint/2010/main" val="42022199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1"/>
            <a:ext cx="12192000" cy="497576"/>
          </a:xfrm>
        </p:spPr>
        <p:txBody>
          <a:bodyPr>
            <a:normAutofit fontScale="90000"/>
          </a:bodyPr>
          <a:lstStyle/>
          <a:p>
            <a:r>
              <a:rPr lang="en-US" sz="4000" dirty="0" smtClean="0"/>
              <a:t>Procedures Standards</a:t>
            </a:r>
            <a:endParaRPr lang="en-US" sz="4000" dirty="0"/>
          </a:p>
        </p:txBody>
      </p:sp>
      <p:sp>
        <p:nvSpPr>
          <p:cNvPr id="4" name="Date Placeholder 3"/>
          <p:cNvSpPr>
            <a:spLocks noGrp="1"/>
          </p:cNvSpPr>
          <p:nvPr>
            <p:ph type="dt" sz="half" idx="10"/>
          </p:nvPr>
        </p:nvSpPr>
        <p:spPr/>
        <p:txBody>
          <a:bodyPr/>
          <a:lstStyle/>
          <a:p>
            <a:fld id="{18BDA104-3881-4CC8-AF1A-475351EA6A7C}" type="datetime2">
              <a:rPr lang="en-US" smtClean="0"/>
              <a:t>Friday, December 11, 2015</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10</a:t>
            </a:fld>
            <a:endParaRPr lang="en-US"/>
          </a:p>
        </p:txBody>
      </p:sp>
      <p:sp>
        <p:nvSpPr>
          <p:cNvPr id="8" name="Title 6"/>
          <p:cNvSpPr txBox="1">
            <a:spLocks/>
          </p:cNvSpPr>
          <p:nvPr/>
        </p:nvSpPr>
        <p:spPr>
          <a:xfrm>
            <a:off x="0" y="435516"/>
            <a:ext cx="12192000" cy="533867"/>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smtClean="0">
                <a:solidFill>
                  <a:srgbClr val="00B050"/>
                </a:solidFill>
              </a:rPr>
              <a:t>Avoid SQL Functions in Where Clause</a:t>
            </a:r>
            <a:endParaRPr lang="en-US" sz="3600" dirty="0">
              <a:solidFill>
                <a:srgbClr val="00B050"/>
              </a:solidFill>
            </a:endParaRPr>
          </a:p>
        </p:txBody>
      </p:sp>
      <p:sp>
        <p:nvSpPr>
          <p:cNvPr id="2" name="TextBox 1"/>
          <p:cNvSpPr txBox="1"/>
          <p:nvPr/>
        </p:nvSpPr>
        <p:spPr>
          <a:xfrm>
            <a:off x="494145" y="1082061"/>
            <a:ext cx="11338401" cy="646331"/>
          </a:xfrm>
          <a:prstGeom prst="rect">
            <a:avLst/>
          </a:prstGeom>
          <a:noFill/>
        </p:spPr>
        <p:txBody>
          <a:bodyPr wrap="square" rtlCol="0">
            <a:spAutoFit/>
          </a:bodyPr>
          <a:lstStyle/>
          <a:p>
            <a:r>
              <a:rPr lang="en-US" dirty="0" smtClean="0"/>
              <a:t>Whenever not necessary and possible avoid writing </a:t>
            </a:r>
            <a:r>
              <a:rPr lang="en-US" dirty="0" err="1" smtClean="0"/>
              <a:t>sql</a:t>
            </a:r>
            <a:r>
              <a:rPr lang="en-US" dirty="0" smtClean="0"/>
              <a:t> function in where clause, because it will go in scan rather than seek.</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145" y="1772466"/>
            <a:ext cx="7783011" cy="64779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145" y="2505647"/>
            <a:ext cx="3338946" cy="1190791"/>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145" y="4576565"/>
            <a:ext cx="6592220" cy="504895"/>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145" y="5194138"/>
            <a:ext cx="3338946" cy="1162212"/>
          </a:xfrm>
          <a:prstGeom prst="rect">
            <a:avLst/>
          </a:prstGeom>
        </p:spPr>
      </p:pic>
      <p:sp>
        <p:nvSpPr>
          <p:cNvPr id="14" name="TextBox 13"/>
          <p:cNvSpPr txBox="1"/>
          <p:nvPr/>
        </p:nvSpPr>
        <p:spPr>
          <a:xfrm>
            <a:off x="426799" y="4179016"/>
            <a:ext cx="11338401" cy="369332"/>
          </a:xfrm>
          <a:prstGeom prst="rect">
            <a:avLst/>
          </a:prstGeom>
          <a:noFill/>
        </p:spPr>
        <p:txBody>
          <a:bodyPr wrap="square" rtlCol="0">
            <a:spAutoFit/>
          </a:bodyPr>
          <a:lstStyle/>
          <a:p>
            <a:r>
              <a:rPr lang="en-US" dirty="0" smtClean="0">
                <a:solidFill>
                  <a:srgbClr val="0070C0"/>
                </a:solidFill>
              </a:rPr>
              <a:t>Below query is executed without SQL Function</a:t>
            </a:r>
            <a:endParaRPr lang="en-US" dirty="0">
              <a:solidFill>
                <a:srgbClr val="0070C0"/>
              </a:solidFill>
            </a:endParaRPr>
          </a:p>
        </p:txBody>
      </p:sp>
    </p:spTree>
    <p:extLst>
      <p:ext uri="{BB962C8B-B14F-4D97-AF65-F5344CB8AC3E}">
        <p14:creationId xmlns:p14="http://schemas.microsoft.com/office/powerpoint/2010/main" val="1434947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12192000" cy="544945"/>
          </a:xfrm>
        </p:spPr>
        <p:txBody>
          <a:bodyPr>
            <a:normAutofit fontScale="90000"/>
          </a:bodyPr>
          <a:lstStyle/>
          <a:p>
            <a:r>
              <a:rPr lang="en-US" sz="4000" dirty="0" smtClean="0"/>
              <a:t>Procedures Standards</a:t>
            </a:r>
            <a:endParaRPr lang="en-US" sz="4000" dirty="0"/>
          </a:p>
        </p:txBody>
      </p:sp>
      <p:sp>
        <p:nvSpPr>
          <p:cNvPr id="4" name="Date Placeholder 3"/>
          <p:cNvSpPr>
            <a:spLocks noGrp="1"/>
          </p:cNvSpPr>
          <p:nvPr>
            <p:ph type="dt" sz="half" idx="10"/>
          </p:nvPr>
        </p:nvSpPr>
        <p:spPr/>
        <p:txBody>
          <a:bodyPr/>
          <a:lstStyle/>
          <a:p>
            <a:fld id="{6D6A42C0-A65B-4B69-93C7-D57283EA5383}" type="datetime2">
              <a:rPr lang="en-US" smtClean="0"/>
              <a:t>Friday, December 11, 2015</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11</a:t>
            </a:fld>
            <a:endParaRPr lang="en-US"/>
          </a:p>
        </p:txBody>
      </p:sp>
      <p:sp>
        <p:nvSpPr>
          <p:cNvPr id="8" name="Title 6"/>
          <p:cNvSpPr txBox="1">
            <a:spLocks/>
          </p:cNvSpPr>
          <p:nvPr/>
        </p:nvSpPr>
        <p:spPr>
          <a:xfrm>
            <a:off x="0" y="435517"/>
            <a:ext cx="12192000" cy="424750"/>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smtClean="0">
                <a:solidFill>
                  <a:srgbClr val="00B050"/>
                </a:solidFill>
              </a:rPr>
              <a:t>Avoid wrong </a:t>
            </a:r>
            <a:r>
              <a:rPr lang="en-US" sz="3600" dirty="0" err="1" smtClean="0">
                <a:solidFill>
                  <a:srgbClr val="00B050"/>
                </a:solidFill>
              </a:rPr>
              <a:t>datatype</a:t>
            </a:r>
            <a:r>
              <a:rPr lang="en-US" sz="3600" dirty="0" smtClean="0">
                <a:solidFill>
                  <a:srgbClr val="00B050"/>
                </a:solidFill>
              </a:rPr>
              <a:t> as input parameters</a:t>
            </a:r>
            <a:endParaRPr lang="en-US" sz="3600" dirty="0">
              <a:solidFill>
                <a:srgbClr val="00B050"/>
              </a:solidFill>
            </a:endParaRPr>
          </a:p>
        </p:txBody>
      </p:sp>
      <p:sp>
        <p:nvSpPr>
          <p:cNvPr id="2" name="TextBox 1"/>
          <p:cNvSpPr txBox="1"/>
          <p:nvPr/>
        </p:nvSpPr>
        <p:spPr>
          <a:xfrm>
            <a:off x="494145" y="1082061"/>
            <a:ext cx="11338401" cy="369332"/>
          </a:xfrm>
          <a:prstGeom prst="rect">
            <a:avLst/>
          </a:prstGeom>
          <a:noFill/>
        </p:spPr>
        <p:txBody>
          <a:bodyPr wrap="square" rtlCol="0">
            <a:spAutoFit/>
          </a:bodyPr>
          <a:lstStyle/>
          <a:p>
            <a:r>
              <a:rPr lang="en-US" dirty="0" smtClean="0"/>
              <a:t>Avoid using wrong data type while defining input parameters for stored procedures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145" y="1397382"/>
            <a:ext cx="11162146" cy="4179436"/>
          </a:xfrm>
          <a:prstGeom prst="rect">
            <a:avLst/>
          </a:prstGeom>
        </p:spPr>
      </p:pic>
      <p:sp>
        <p:nvSpPr>
          <p:cNvPr id="15" name="TextBox 14"/>
          <p:cNvSpPr txBox="1"/>
          <p:nvPr/>
        </p:nvSpPr>
        <p:spPr>
          <a:xfrm>
            <a:off x="426799" y="5643418"/>
            <a:ext cx="11338401" cy="646331"/>
          </a:xfrm>
          <a:prstGeom prst="rect">
            <a:avLst/>
          </a:prstGeom>
          <a:noFill/>
        </p:spPr>
        <p:txBody>
          <a:bodyPr wrap="square" rtlCol="0">
            <a:spAutoFit/>
          </a:bodyPr>
          <a:lstStyle/>
          <a:p>
            <a:r>
              <a:rPr lang="en-US" dirty="0" smtClean="0"/>
              <a:t>In above example data type for @</a:t>
            </a:r>
            <a:r>
              <a:rPr lang="en-US" dirty="0" err="1" smtClean="0"/>
              <a:t>Clientid</a:t>
            </a:r>
            <a:r>
              <a:rPr lang="en-US" dirty="0" smtClean="0"/>
              <a:t> is defined as </a:t>
            </a:r>
            <a:r>
              <a:rPr lang="en-US" dirty="0" err="1" smtClean="0"/>
              <a:t>Varchar</a:t>
            </a:r>
            <a:r>
              <a:rPr lang="en-US" dirty="0" smtClean="0"/>
              <a:t>(20), and then it is equated with DIVISIONRESOURCE table, in division resource table </a:t>
            </a:r>
            <a:r>
              <a:rPr lang="en-US" dirty="0" err="1" smtClean="0"/>
              <a:t>clientdi</a:t>
            </a:r>
            <a:r>
              <a:rPr lang="en-US" dirty="0" smtClean="0"/>
              <a:t> is of type INT. This goes in unnecessary Implicit Conversion.</a:t>
            </a:r>
            <a:endParaRPr lang="en-US" dirty="0"/>
          </a:p>
        </p:txBody>
      </p:sp>
    </p:spTree>
    <p:extLst>
      <p:ext uri="{BB962C8B-B14F-4D97-AF65-F5344CB8AC3E}">
        <p14:creationId xmlns:p14="http://schemas.microsoft.com/office/powerpoint/2010/main" val="1003525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1"/>
            <a:ext cx="12192000" cy="435516"/>
          </a:xfrm>
        </p:spPr>
        <p:txBody>
          <a:bodyPr>
            <a:normAutofit fontScale="90000"/>
          </a:bodyPr>
          <a:lstStyle/>
          <a:p>
            <a:r>
              <a:rPr lang="en-US" sz="4000" dirty="0" smtClean="0"/>
              <a:t>Procedures Standards</a:t>
            </a:r>
            <a:endParaRPr lang="en-US" sz="4000" dirty="0"/>
          </a:p>
        </p:txBody>
      </p:sp>
      <p:sp>
        <p:nvSpPr>
          <p:cNvPr id="4" name="Date Placeholder 3"/>
          <p:cNvSpPr>
            <a:spLocks noGrp="1"/>
          </p:cNvSpPr>
          <p:nvPr>
            <p:ph type="dt" sz="half" idx="10"/>
          </p:nvPr>
        </p:nvSpPr>
        <p:spPr/>
        <p:txBody>
          <a:bodyPr/>
          <a:lstStyle/>
          <a:p>
            <a:fld id="{04A55F07-8145-4E66-A79B-3ECA527D1413}" type="datetime2">
              <a:rPr lang="en-US" smtClean="0"/>
              <a:t>Friday, December 11, 2015</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12</a:t>
            </a:fld>
            <a:endParaRPr lang="en-US"/>
          </a:p>
        </p:txBody>
      </p:sp>
      <p:sp>
        <p:nvSpPr>
          <p:cNvPr id="8" name="Title 6"/>
          <p:cNvSpPr txBox="1">
            <a:spLocks/>
          </p:cNvSpPr>
          <p:nvPr/>
        </p:nvSpPr>
        <p:spPr>
          <a:xfrm>
            <a:off x="0" y="435516"/>
            <a:ext cx="12192000" cy="358811"/>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smtClean="0">
                <a:solidFill>
                  <a:srgbClr val="00B050"/>
                </a:solidFill>
              </a:rPr>
              <a:t>Input Parameter Values - Recommendation</a:t>
            </a:r>
            <a:endParaRPr lang="en-US" sz="3600" dirty="0">
              <a:solidFill>
                <a:srgbClr val="00B050"/>
              </a:solidFill>
            </a:endParaRPr>
          </a:p>
        </p:txBody>
      </p:sp>
      <p:sp>
        <p:nvSpPr>
          <p:cNvPr id="2" name="TextBox 1"/>
          <p:cNvSpPr txBox="1"/>
          <p:nvPr/>
        </p:nvSpPr>
        <p:spPr>
          <a:xfrm>
            <a:off x="494145" y="1082061"/>
            <a:ext cx="11338401" cy="646331"/>
          </a:xfrm>
          <a:prstGeom prst="rect">
            <a:avLst/>
          </a:prstGeom>
          <a:noFill/>
        </p:spPr>
        <p:txBody>
          <a:bodyPr wrap="square" rtlCol="0">
            <a:spAutoFit/>
          </a:bodyPr>
          <a:lstStyle/>
          <a:p>
            <a:r>
              <a:rPr lang="en-US" dirty="0" smtClean="0"/>
              <a:t>Whenever procedure is created user should put Commented Executable statement with all Input Parameters, which is very helpful in fast debugging.</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99" y="1772466"/>
            <a:ext cx="11554691" cy="4583884"/>
          </a:xfrm>
          <a:prstGeom prst="rect">
            <a:avLst/>
          </a:prstGeom>
        </p:spPr>
      </p:pic>
    </p:spTree>
    <p:extLst>
      <p:ext uri="{BB962C8B-B14F-4D97-AF65-F5344CB8AC3E}">
        <p14:creationId xmlns:p14="http://schemas.microsoft.com/office/powerpoint/2010/main" val="1236123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12192000" cy="544945"/>
          </a:xfrm>
        </p:spPr>
        <p:txBody>
          <a:bodyPr>
            <a:normAutofit fontScale="90000"/>
          </a:bodyPr>
          <a:lstStyle/>
          <a:p>
            <a:r>
              <a:rPr lang="en-US" sz="4000" dirty="0" smtClean="0"/>
              <a:t>Index Maintenance</a:t>
            </a:r>
            <a:endParaRPr lang="en-US" sz="4000" dirty="0"/>
          </a:p>
        </p:txBody>
      </p:sp>
      <p:sp>
        <p:nvSpPr>
          <p:cNvPr id="4" name="Date Placeholder 3"/>
          <p:cNvSpPr>
            <a:spLocks noGrp="1"/>
          </p:cNvSpPr>
          <p:nvPr>
            <p:ph type="dt" sz="half" idx="10"/>
          </p:nvPr>
        </p:nvSpPr>
        <p:spPr/>
        <p:txBody>
          <a:bodyPr/>
          <a:lstStyle/>
          <a:p>
            <a:fld id="{094DC13D-AF57-42E0-AEA0-22A88E8E1847}" type="datetime2">
              <a:rPr lang="en-US" smtClean="0"/>
              <a:t>Friday, December 11, 2015</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13</a:t>
            </a:fld>
            <a:endParaRPr lang="en-US"/>
          </a:p>
        </p:txBody>
      </p:sp>
      <p:sp>
        <p:nvSpPr>
          <p:cNvPr id="2" name="TextBox 1"/>
          <p:cNvSpPr txBox="1"/>
          <p:nvPr/>
        </p:nvSpPr>
        <p:spPr>
          <a:xfrm>
            <a:off x="543112" y="764016"/>
            <a:ext cx="7610288" cy="369332"/>
          </a:xfrm>
          <a:prstGeom prst="rect">
            <a:avLst/>
          </a:prstGeom>
          <a:noFill/>
        </p:spPr>
        <p:txBody>
          <a:bodyPr wrap="none" rtlCol="0">
            <a:spAutoFit/>
          </a:bodyPr>
          <a:lstStyle/>
          <a:p>
            <a:r>
              <a:rPr lang="en-US" dirty="0" smtClean="0"/>
              <a:t>There are indexes on tables which have huge number of included columns on it.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473" y="1200727"/>
            <a:ext cx="11333018" cy="5155623"/>
          </a:xfrm>
          <a:prstGeom prst="rect">
            <a:avLst/>
          </a:prstGeom>
        </p:spPr>
      </p:pic>
    </p:spTree>
    <p:extLst>
      <p:ext uri="{BB962C8B-B14F-4D97-AF65-F5344CB8AC3E}">
        <p14:creationId xmlns:p14="http://schemas.microsoft.com/office/powerpoint/2010/main" val="1192266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12192000" cy="544945"/>
          </a:xfrm>
        </p:spPr>
        <p:txBody>
          <a:bodyPr>
            <a:normAutofit fontScale="90000"/>
          </a:bodyPr>
          <a:lstStyle/>
          <a:p>
            <a:r>
              <a:rPr lang="en-US" sz="4000" dirty="0" smtClean="0"/>
              <a:t>Index Maintenance</a:t>
            </a:r>
            <a:endParaRPr lang="en-US" sz="4000" dirty="0"/>
          </a:p>
        </p:txBody>
      </p:sp>
      <p:sp>
        <p:nvSpPr>
          <p:cNvPr id="4" name="Date Placeholder 3"/>
          <p:cNvSpPr>
            <a:spLocks noGrp="1"/>
          </p:cNvSpPr>
          <p:nvPr>
            <p:ph type="dt" sz="half" idx="10"/>
          </p:nvPr>
        </p:nvSpPr>
        <p:spPr/>
        <p:txBody>
          <a:bodyPr/>
          <a:lstStyle/>
          <a:p>
            <a:fld id="{985DC735-4391-41F1-A638-B1BD5B41250A}" type="datetime2">
              <a:rPr lang="en-US" smtClean="0"/>
              <a:t>Friday, December 11, 2015</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14</a:t>
            </a:fld>
            <a:endParaRPr lang="en-US"/>
          </a:p>
        </p:txBody>
      </p:sp>
      <p:sp>
        <p:nvSpPr>
          <p:cNvPr id="2" name="TextBox 1"/>
          <p:cNvSpPr txBox="1"/>
          <p:nvPr/>
        </p:nvSpPr>
        <p:spPr>
          <a:xfrm>
            <a:off x="543112" y="764016"/>
            <a:ext cx="10870861" cy="646331"/>
          </a:xfrm>
          <a:prstGeom prst="rect">
            <a:avLst/>
          </a:prstGeom>
          <a:noFill/>
        </p:spPr>
        <p:txBody>
          <a:bodyPr wrap="none" rtlCol="0">
            <a:spAutoFit/>
          </a:bodyPr>
          <a:lstStyle/>
          <a:p>
            <a:r>
              <a:rPr lang="en-US" dirty="0" smtClean="0"/>
              <a:t>There are various indexes which are duplicate in terms of key columns in it. So before requesting any index, please</a:t>
            </a:r>
          </a:p>
          <a:p>
            <a:r>
              <a:rPr lang="en-US" dirty="0" smtClean="0"/>
              <a:t>get the statistics of existing indexes on table.  All the indexes would be created by data team.</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112" y="1330036"/>
            <a:ext cx="11187070" cy="5026314"/>
          </a:xfrm>
          <a:prstGeom prst="rect">
            <a:avLst/>
          </a:prstGeom>
        </p:spPr>
      </p:pic>
    </p:spTree>
    <p:extLst>
      <p:ext uri="{BB962C8B-B14F-4D97-AF65-F5344CB8AC3E}">
        <p14:creationId xmlns:p14="http://schemas.microsoft.com/office/powerpoint/2010/main" val="21514183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12192000" cy="544945"/>
          </a:xfrm>
        </p:spPr>
        <p:txBody>
          <a:bodyPr>
            <a:normAutofit fontScale="90000"/>
          </a:bodyPr>
          <a:lstStyle/>
          <a:p>
            <a:r>
              <a:rPr lang="en-US" sz="4000" dirty="0" smtClean="0"/>
              <a:t>Index Naming Standards</a:t>
            </a:r>
            <a:endParaRPr lang="en-US" sz="4000" dirty="0"/>
          </a:p>
        </p:txBody>
      </p:sp>
      <p:sp>
        <p:nvSpPr>
          <p:cNvPr id="4" name="Date Placeholder 3"/>
          <p:cNvSpPr>
            <a:spLocks noGrp="1"/>
          </p:cNvSpPr>
          <p:nvPr>
            <p:ph type="dt" sz="half" idx="10"/>
          </p:nvPr>
        </p:nvSpPr>
        <p:spPr/>
        <p:txBody>
          <a:bodyPr/>
          <a:lstStyle/>
          <a:p>
            <a:fld id="{985DC735-4391-41F1-A638-B1BD5B41250A}" type="datetime2">
              <a:rPr lang="en-US" smtClean="0"/>
              <a:t>Friday, December 11, 2015</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15</a:t>
            </a:fld>
            <a:endParaRPr lang="en-US"/>
          </a:p>
        </p:txBody>
      </p:sp>
      <p:sp>
        <p:nvSpPr>
          <p:cNvPr id="2" name="TextBox 1"/>
          <p:cNvSpPr txBox="1"/>
          <p:nvPr/>
        </p:nvSpPr>
        <p:spPr>
          <a:xfrm>
            <a:off x="543112" y="772254"/>
            <a:ext cx="11771556" cy="646331"/>
          </a:xfrm>
          <a:prstGeom prst="rect">
            <a:avLst/>
          </a:prstGeom>
          <a:noFill/>
        </p:spPr>
        <p:txBody>
          <a:bodyPr wrap="none" rtlCol="0">
            <a:spAutoFit/>
          </a:bodyPr>
          <a:lstStyle/>
          <a:p>
            <a:r>
              <a:rPr lang="en-US" dirty="0" smtClean="0"/>
              <a:t>Data team has created Index Naming standards as follows, henceforward the same will be used while creating New Indexes.</a:t>
            </a:r>
          </a:p>
          <a:p>
            <a:r>
              <a:rPr lang="en-US" dirty="0" smtClean="0"/>
              <a:t>We will be renaming all the current indexes with 17.0 release.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789410521"/>
              </p:ext>
            </p:extLst>
          </p:nvPr>
        </p:nvGraphicFramePr>
        <p:xfrm>
          <a:off x="670869" y="1554718"/>
          <a:ext cx="8415465" cy="1614492"/>
        </p:xfrm>
        <a:graphic>
          <a:graphicData uri="http://schemas.openxmlformats.org/drawingml/2006/table">
            <a:tbl>
              <a:tblPr firstRow="1" firstCol="1" bandRow="1">
                <a:tableStyleId>{5C22544A-7EE6-4342-B048-85BDC9FD1C3A}</a:tableStyleId>
              </a:tblPr>
              <a:tblGrid>
                <a:gridCol w="459025"/>
                <a:gridCol w="765042"/>
                <a:gridCol w="7191398"/>
              </a:tblGrid>
              <a:tr h="0">
                <a:tc>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PKCX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Primary Key Clustered 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PKNC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Primary Key Non Clustered 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Clustered Index with Single Key Column , without any included columns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Non clustered Index with Single Key Column, with or  without any included columns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CVCX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Covering Clustered Index, with more than 1 key column and without included columns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CVNC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Covering Non Clustered Index, with more than 1 key column and without included columns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FLCX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Filtered Clustered 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FLNC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Filtered Non Clustered 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Column store indexes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8" name="Rectangle 7"/>
          <p:cNvSpPr/>
          <p:nvPr/>
        </p:nvSpPr>
        <p:spPr>
          <a:xfrm>
            <a:off x="650203" y="3308304"/>
            <a:ext cx="9564715" cy="2482283"/>
          </a:xfrm>
          <a:prstGeom prst="rect">
            <a:avLst/>
          </a:prstGeom>
        </p:spPr>
        <p:txBody>
          <a:bodyPr wrap="square">
            <a:spAutoFit/>
          </a:bodyPr>
          <a:lstStyle/>
          <a:p>
            <a:pPr>
              <a:lnSpc>
                <a:spcPct val="107000"/>
              </a:lnSpc>
              <a:spcAft>
                <a:spcPts val="800"/>
              </a:spcAft>
            </a:pPr>
            <a:r>
              <a:rPr lang="en-US" sz="2400" b="1" u="sng" dirty="0">
                <a:latin typeface="Calibri" panose="020F0502020204030204" pitchFamily="34" charset="0"/>
                <a:ea typeface="Calibri" panose="020F0502020204030204" pitchFamily="34" charset="0"/>
                <a:cs typeface="Times New Roman" panose="02020603050405020304" pitchFamily="18" charset="0"/>
              </a:rPr>
              <a:t>Type of Index Column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K		-	Key Column</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		-	Included Column</a:t>
            </a: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So Typical Index would look like below</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&lt;Type of Index&gt;_&lt;</a:t>
            </a:r>
            <a:r>
              <a:rPr lang="en-US" dirty="0" err="1">
                <a:latin typeface="Calibri" panose="020F0502020204030204" pitchFamily="34" charset="0"/>
                <a:ea typeface="Calibri" panose="020F0502020204030204" pitchFamily="34" charset="0"/>
                <a:cs typeface="Times New Roman" panose="02020603050405020304" pitchFamily="18" charset="0"/>
              </a:rPr>
              <a:t>TableName</a:t>
            </a:r>
            <a:r>
              <a:rPr lang="en-US" dirty="0">
                <a:latin typeface="Calibri" panose="020F0502020204030204" pitchFamily="34" charset="0"/>
                <a:ea typeface="Calibri" panose="020F0502020204030204" pitchFamily="34" charset="0"/>
                <a:cs typeface="Times New Roman" panose="02020603050405020304" pitchFamily="18" charset="0"/>
              </a:rPr>
              <a:t>&gt;_&lt; COL1 (Type Of Index Column )  &gt; _ &lt; Col2 (Type Of Index Column)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6357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12192000" cy="544945"/>
          </a:xfrm>
        </p:spPr>
        <p:txBody>
          <a:bodyPr>
            <a:normAutofit fontScale="90000"/>
          </a:bodyPr>
          <a:lstStyle/>
          <a:p>
            <a:r>
              <a:rPr lang="en-US" sz="4000" dirty="0" smtClean="0"/>
              <a:t>Index Naming Standards</a:t>
            </a:r>
            <a:endParaRPr lang="en-US" sz="4000" dirty="0"/>
          </a:p>
        </p:txBody>
      </p:sp>
      <p:sp>
        <p:nvSpPr>
          <p:cNvPr id="4" name="Date Placeholder 3"/>
          <p:cNvSpPr>
            <a:spLocks noGrp="1"/>
          </p:cNvSpPr>
          <p:nvPr>
            <p:ph type="dt" sz="half" idx="10"/>
          </p:nvPr>
        </p:nvSpPr>
        <p:spPr/>
        <p:txBody>
          <a:bodyPr/>
          <a:lstStyle/>
          <a:p>
            <a:fld id="{985DC735-4391-41F1-A638-B1BD5B41250A}" type="datetime2">
              <a:rPr lang="en-US" smtClean="0"/>
              <a:t>Friday, December 11, 2015</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16</a:t>
            </a:fld>
            <a:endParaRPr lang="en-US"/>
          </a:p>
        </p:txBody>
      </p:sp>
      <p:sp>
        <p:nvSpPr>
          <p:cNvPr id="12" name="TextBox 11"/>
          <p:cNvSpPr txBox="1"/>
          <p:nvPr/>
        </p:nvSpPr>
        <p:spPr>
          <a:xfrm>
            <a:off x="370702" y="617664"/>
            <a:ext cx="4295856" cy="369332"/>
          </a:xfrm>
          <a:prstGeom prst="rect">
            <a:avLst/>
          </a:prstGeom>
          <a:noFill/>
        </p:spPr>
        <p:txBody>
          <a:bodyPr wrap="none" rtlCol="0">
            <a:spAutoFit/>
          </a:bodyPr>
          <a:lstStyle/>
          <a:p>
            <a:r>
              <a:rPr lang="en-US" dirty="0" smtClean="0"/>
              <a:t>Some Example of Old Name and New Name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02" y="1059715"/>
            <a:ext cx="10983098" cy="5209280"/>
          </a:xfrm>
          <a:prstGeom prst="rect">
            <a:avLst/>
          </a:prstGeom>
        </p:spPr>
      </p:pic>
    </p:spTree>
    <p:extLst>
      <p:ext uri="{BB962C8B-B14F-4D97-AF65-F5344CB8AC3E}">
        <p14:creationId xmlns:p14="http://schemas.microsoft.com/office/powerpoint/2010/main" val="27706109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12192000" cy="544945"/>
          </a:xfrm>
        </p:spPr>
        <p:txBody>
          <a:bodyPr>
            <a:normAutofit fontScale="90000"/>
          </a:bodyPr>
          <a:lstStyle/>
          <a:p>
            <a:r>
              <a:rPr lang="en-US" sz="4000" dirty="0" smtClean="0"/>
              <a:t>Top 20 SP Executions </a:t>
            </a:r>
            <a:endParaRPr lang="en-US" sz="4000" dirty="0"/>
          </a:p>
        </p:txBody>
      </p:sp>
      <p:sp>
        <p:nvSpPr>
          <p:cNvPr id="4" name="Date Placeholder 3"/>
          <p:cNvSpPr>
            <a:spLocks noGrp="1"/>
          </p:cNvSpPr>
          <p:nvPr>
            <p:ph type="dt" sz="half" idx="10"/>
          </p:nvPr>
        </p:nvSpPr>
        <p:spPr/>
        <p:txBody>
          <a:bodyPr/>
          <a:lstStyle/>
          <a:p>
            <a:fld id="{24029AF7-9289-45D2-92A8-0D2F7A59BE2A}" type="datetime2">
              <a:rPr lang="en-US" smtClean="0"/>
              <a:t>Friday, December 11, 2015</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17</a:t>
            </a:fld>
            <a:endParaRPr lang="en-US"/>
          </a:p>
        </p:txBody>
      </p:sp>
      <p:sp>
        <p:nvSpPr>
          <p:cNvPr id="10" name="TextBox 9"/>
          <p:cNvSpPr txBox="1"/>
          <p:nvPr/>
        </p:nvSpPr>
        <p:spPr>
          <a:xfrm>
            <a:off x="684971" y="5420498"/>
            <a:ext cx="4797404" cy="830997"/>
          </a:xfrm>
          <a:prstGeom prst="rect">
            <a:avLst/>
          </a:prstGeom>
          <a:noFill/>
        </p:spPr>
        <p:txBody>
          <a:bodyPr wrap="none" rtlCol="0">
            <a:spAutoFit/>
          </a:bodyPr>
          <a:lstStyle/>
          <a:p>
            <a:r>
              <a:rPr lang="en-US" dirty="0" smtClean="0"/>
              <a:t>Improvement : Asp.net &amp; SQL Cache dependency</a:t>
            </a:r>
          </a:p>
          <a:p>
            <a:endParaRPr lang="en-US" dirty="0" smtClean="0"/>
          </a:p>
          <a:p>
            <a:r>
              <a:rPr lang="en-US" sz="1200" dirty="0"/>
              <a:t>Reference : </a:t>
            </a:r>
            <a:r>
              <a:rPr lang="en-US" sz="1200" dirty="0">
                <a:hlinkClick r:id="rId3"/>
              </a:rPr>
              <a:t>https://</a:t>
            </a:r>
            <a:r>
              <a:rPr lang="en-US" sz="1200" dirty="0" smtClean="0">
                <a:hlinkClick r:id="rId3"/>
              </a:rPr>
              <a:t>msdn.microsoft.com/en-us/library/ms178604.aspx</a:t>
            </a:r>
            <a:endParaRPr lang="en-US" sz="1200" dirty="0" smtClean="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111" y="504847"/>
            <a:ext cx="10031225" cy="4810796"/>
          </a:xfrm>
          <a:prstGeom prst="rect">
            <a:avLst/>
          </a:prstGeom>
        </p:spPr>
      </p:pic>
    </p:spTree>
    <p:extLst>
      <p:ext uri="{BB962C8B-B14F-4D97-AF65-F5344CB8AC3E}">
        <p14:creationId xmlns:p14="http://schemas.microsoft.com/office/powerpoint/2010/main" val="1524047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12192000" cy="544945"/>
          </a:xfrm>
        </p:spPr>
        <p:txBody>
          <a:bodyPr>
            <a:normAutofit fontScale="90000"/>
          </a:bodyPr>
          <a:lstStyle/>
          <a:p>
            <a:r>
              <a:rPr lang="en-US" sz="4000" dirty="0" smtClean="0"/>
              <a:t>Top SP Executions </a:t>
            </a:r>
            <a:endParaRPr lang="en-US" sz="4000" dirty="0"/>
          </a:p>
        </p:txBody>
      </p:sp>
      <p:sp>
        <p:nvSpPr>
          <p:cNvPr id="4" name="Date Placeholder 3"/>
          <p:cNvSpPr>
            <a:spLocks noGrp="1"/>
          </p:cNvSpPr>
          <p:nvPr>
            <p:ph type="dt" sz="half" idx="10"/>
          </p:nvPr>
        </p:nvSpPr>
        <p:spPr/>
        <p:txBody>
          <a:bodyPr/>
          <a:lstStyle/>
          <a:p>
            <a:fld id="{24029AF7-9289-45D2-92A8-0D2F7A59BE2A}" type="datetime2">
              <a:rPr lang="en-US" smtClean="0"/>
              <a:t>Friday, December 11, 2015</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18</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7074" y="544945"/>
            <a:ext cx="6277851" cy="5811405"/>
          </a:xfrm>
          <a:prstGeom prst="rect">
            <a:avLst/>
          </a:prstGeom>
        </p:spPr>
      </p:pic>
    </p:spTree>
    <p:extLst>
      <p:ext uri="{BB962C8B-B14F-4D97-AF65-F5344CB8AC3E}">
        <p14:creationId xmlns:p14="http://schemas.microsoft.com/office/powerpoint/2010/main" val="2359749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12192000" cy="544945"/>
          </a:xfrm>
        </p:spPr>
        <p:txBody>
          <a:bodyPr>
            <a:normAutofit fontScale="90000"/>
          </a:bodyPr>
          <a:lstStyle/>
          <a:p>
            <a:r>
              <a:rPr lang="en-US" sz="4000" dirty="0" smtClean="0"/>
              <a:t>Top SP Executions </a:t>
            </a:r>
            <a:endParaRPr lang="en-US" sz="4000" dirty="0"/>
          </a:p>
        </p:txBody>
      </p:sp>
      <p:sp>
        <p:nvSpPr>
          <p:cNvPr id="4" name="Date Placeholder 3"/>
          <p:cNvSpPr>
            <a:spLocks noGrp="1"/>
          </p:cNvSpPr>
          <p:nvPr>
            <p:ph type="dt" sz="half" idx="10"/>
          </p:nvPr>
        </p:nvSpPr>
        <p:spPr/>
        <p:txBody>
          <a:bodyPr/>
          <a:lstStyle/>
          <a:p>
            <a:fld id="{24029AF7-9289-45D2-92A8-0D2F7A59BE2A}" type="datetime2">
              <a:rPr lang="en-US" smtClean="0"/>
              <a:t>Friday, December 11, 2015</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19</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5517" y="544945"/>
            <a:ext cx="6236835" cy="5811405"/>
          </a:xfrm>
          <a:prstGeom prst="rect">
            <a:avLst/>
          </a:prstGeom>
        </p:spPr>
      </p:pic>
    </p:spTree>
    <p:extLst>
      <p:ext uri="{BB962C8B-B14F-4D97-AF65-F5344CB8AC3E}">
        <p14:creationId xmlns:p14="http://schemas.microsoft.com/office/powerpoint/2010/main" val="3887258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12192000" cy="572655"/>
          </a:xfrm>
        </p:spPr>
        <p:txBody>
          <a:bodyPr>
            <a:normAutofit fontScale="90000"/>
          </a:bodyPr>
          <a:lstStyle/>
          <a:p>
            <a:r>
              <a:rPr lang="en-US" sz="4000" dirty="0" smtClean="0"/>
              <a:t>General Practices </a:t>
            </a:r>
            <a:endParaRPr lang="en-US" sz="4000" dirty="0"/>
          </a:p>
        </p:txBody>
      </p:sp>
      <p:sp>
        <p:nvSpPr>
          <p:cNvPr id="4" name="Date Placeholder 3"/>
          <p:cNvSpPr>
            <a:spLocks noGrp="1"/>
          </p:cNvSpPr>
          <p:nvPr>
            <p:ph type="dt" sz="half" idx="10"/>
          </p:nvPr>
        </p:nvSpPr>
        <p:spPr/>
        <p:txBody>
          <a:bodyPr/>
          <a:lstStyle/>
          <a:p>
            <a:fld id="{B3487FC4-A9D0-46FE-B23E-E02F066B6589}" type="datetime2">
              <a:rPr lang="en-US" smtClean="0"/>
              <a:t>Friday, December 11, 2015</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2</a:t>
            </a:fld>
            <a:endParaRPr lang="en-US"/>
          </a:p>
        </p:txBody>
      </p:sp>
      <p:sp>
        <p:nvSpPr>
          <p:cNvPr id="8" name="TextBox 7"/>
          <p:cNvSpPr txBox="1"/>
          <p:nvPr/>
        </p:nvSpPr>
        <p:spPr>
          <a:xfrm>
            <a:off x="960581" y="1010376"/>
            <a:ext cx="10612583"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Avoid using “select *” in stored procedures. Instead list column names that are required.</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79708"/>
            <a:ext cx="10058400" cy="4976642"/>
          </a:xfrm>
          <a:prstGeom prst="rect">
            <a:avLst/>
          </a:prstGeom>
        </p:spPr>
      </p:pic>
    </p:spTree>
    <p:extLst>
      <p:ext uri="{BB962C8B-B14F-4D97-AF65-F5344CB8AC3E}">
        <p14:creationId xmlns:p14="http://schemas.microsoft.com/office/powerpoint/2010/main" val="3473132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12192000" cy="544945"/>
          </a:xfrm>
        </p:spPr>
        <p:txBody>
          <a:bodyPr>
            <a:normAutofit fontScale="90000"/>
          </a:bodyPr>
          <a:lstStyle/>
          <a:p>
            <a:r>
              <a:rPr lang="en-US" sz="4000" dirty="0" smtClean="0"/>
              <a:t>Idle Blockers</a:t>
            </a:r>
            <a:endParaRPr lang="en-US" sz="4000" dirty="0"/>
          </a:p>
        </p:txBody>
      </p:sp>
      <p:sp>
        <p:nvSpPr>
          <p:cNvPr id="4" name="Date Placeholder 3"/>
          <p:cNvSpPr>
            <a:spLocks noGrp="1"/>
          </p:cNvSpPr>
          <p:nvPr>
            <p:ph type="dt" sz="half" idx="10"/>
          </p:nvPr>
        </p:nvSpPr>
        <p:spPr/>
        <p:txBody>
          <a:bodyPr/>
          <a:lstStyle/>
          <a:p>
            <a:fld id="{24029AF7-9289-45D2-92A8-0D2F7A59BE2A}" type="datetime2">
              <a:rPr lang="en-US" smtClean="0"/>
              <a:t>Friday, December 11, 2015</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20</a:t>
            </a:fld>
            <a:endParaRPr lang="en-US"/>
          </a:p>
        </p:txBody>
      </p:sp>
      <p:sp>
        <p:nvSpPr>
          <p:cNvPr id="2" name="TextBox 1"/>
          <p:cNvSpPr txBox="1"/>
          <p:nvPr/>
        </p:nvSpPr>
        <p:spPr>
          <a:xfrm>
            <a:off x="543112" y="764016"/>
            <a:ext cx="9896107" cy="646331"/>
          </a:xfrm>
          <a:prstGeom prst="rect">
            <a:avLst/>
          </a:prstGeom>
          <a:noFill/>
        </p:spPr>
        <p:txBody>
          <a:bodyPr wrap="none" rtlCol="0">
            <a:spAutoFit/>
          </a:bodyPr>
          <a:lstStyle/>
          <a:p>
            <a:r>
              <a:rPr lang="en-US" dirty="0" smtClean="0"/>
              <a:t>User should close SSMS sessions when they are not using / needed, otherwise it is unnecessary goes to </a:t>
            </a:r>
          </a:p>
          <a:p>
            <a:r>
              <a:rPr lang="en-US" dirty="0" smtClean="0"/>
              <a:t>open state and consume bit resources.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965" y="1629418"/>
            <a:ext cx="10058400" cy="116392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374" y="2850351"/>
            <a:ext cx="7186452" cy="3505999"/>
          </a:xfrm>
          <a:prstGeom prst="rect">
            <a:avLst/>
          </a:prstGeom>
        </p:spPr>
      </p:pic>
    </p:spTree>
    <p:extLst>
      <p:ext uri="{BB962C8B-B14F-4D97-AF65-F5344CB8AC3E}">
        <p14:creationId xmlns:p14="http://schemas.microsoft.com/office/powerpoint/2010/main" val="930825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12192000" cy="572655"/>
          </a:xfrm>
        </p:spPr>
        <p:txBody>
          <a:bodyPr>
            <a:normAutofit fontScale="90000"/>
          </a:bodyPr>
          <a:lstStyle/>
          <a:p>
            <a:r>
              <a:rPr lang="en-US" sz="4000" dirty="0" smtClean="0"/>
              <a:t>Procedures Standards</a:t>
            </a:r>
            <a:endParaRPr lang="en-US" sz="4000" dirty="0"/>
          </a:p>
        </p:txBody>
      </p:sp>
      <p:sp>
        <p:nvSpPr>
          <p:cNvPr id="4" name="Date Placeholder 3"/>
          <p:cNvSpPr>
            <a:spLocks noGrp="1"/>
          </p:cNvSpPr>
          <p:nvPr>
            <p:ph type="dt" sz="half" idx="10"/>
          </p:nvPr>
        </p:nvSpPr>
        <p:spPr/>
        <p:txBody>
          <a:bodyPr/>
          <a:lstStyle/>
          <a:p>
            <a:fld id="{88A3199E-B509-484D-A85A-25155C0D63C5}" type="datetime2">
              <a:rPr lang="en-US" smtClean="0"/>
              <a:t>Friday, December 11, 2015</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3</a:t>
            </a:fld>
            <a:endParaRPr lang="en-US"/>
          </a:p>
        </p:txBody>
      </p:sp>
      <p:sp>
        <p:nvSpPr>
          <p:cNvPr id="8" name="TextBox 7"/>
          <p:cNvSpPr txBox="1"/>
          <p:nvPr/>
        </p:nvSpPr>
        <p:spPr>
          <a:xfrm>
            <a:off x="789708" y="766119"/>
            <a:ext cx="10612583"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Avoid unnecessary creation of temporary tables, though small they take some place in </a:t>
            </a:r>
            <a:r>
              <a:rPr lang="en-US" dirty="0" err="1" smtClean="0"/>
              <a:t>tempdb</a:t>
            </a:r>
            <a:r>
              <a:rPr lang="en-US" dirty="0" smtClean="0"/>
              <a: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018" y="1135451"/>
            <a:ext cx="10058400" cy="4471022"/>
          </a:xfrm>
          <a:prstGeom prst="rect">
            <a:avLst/>
          </a:prstGeom>
        </p:spPr>
      </p:pic>
      <p:sp>
        <p:nvSpPr>
          <p:cNvPr id="9" name="TextBox 8"/>
          <p:cNvSpPr txBox="1"/>
          <p:nvPr/>
        </p:nvSpPr>
        <p:spPr>
          <a:xfrm>
            <a:off x="554181" y="5702955"/>
            <a:ext cx="10612583" cy="369332"/>
          </a:xfrm>
          <a:prstGeom prst="rect">
            <a:avLst/>
          </a:prstGeom>
          <a:noFill/>
        </p:spPr>
        <p:txBody>
          <a:bodyPr wrap="square" rtlCol="0">
            <a:spAutoFit/>
          </a:bodyPr>
          <a:lstStyle/>
          <a:p>
            <a:r>
              <a:rPr lang="en-US" dirty="0" smtClean="0"/>
              <a:t>This could have avoided by including union all during the data generation itself.</a:t>
            </a:r>
            <a:endParaRPr lang="en-US" dirty="0"/>
          </a:p>
        </p:txBody>
      </p:sp>
    </p:spTree>
    <p:extLst>
      <p:ext uri="{BB962C8B-B14F-4D97-AF65-F5344CB8AC3E}">
        <p14:creationId xmlns:p14="http://schemas.microsoft.com/office/powerpoint/2010/main" val="3816442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12192000" cy="572655"/>
          </a:xfrm>
        </p:spPr>
        <p:txBody>
          <a:bodyPr>
            <a:normAutofit fontScale="90000"/>
          </a:bodyPr>
          <a:lstStyle/>
          <a:p>
            <a:r>
              <a:rPr lang="en-US" sz="4000" dirty="0" smtClean="0"/>
              <a:t>Procedures Standards</a:t>
            </a:r>
            <a:endParaRPr lang="en-US" sz="4000" dirty="0"/>
          </a:p>
        </p:txBody>
      </p:sp>
      <p:sp>
        <p:nvSpPr>
          <p:cNvPr id="4" name="Date Placeholder 3"/>
          <p:cNvSpPr>
            <a:spLocks noGrp="1"/>
          </p:cNvSpPr>
          <p:nvPr>
            <p:ph type="dt" sz="half" idx="10"/>
          </p:nvPr>
        </p:nvSpPr>
        <p:spPr/>
        <p:txBody>
          <a:bodyPr/>
          <a:lstStyle/>
          <a:p>
            <a:fld id="{4BC462E2-148D-48A2-ABB4-A9F0E87FAA66}" type="datetime2">
              <a:rPr lang="en-US" smtClean="0"/>
              <a:t>Friday, December 11, 2015</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4</a:t>
            </a:fld>
            <a:endParaRPr lang="en-US"/>
          </a:p>
        </p:txBody>
      </p:sp>
      <p:sp>
        <p:nvSpPr>
          <p:cNvPr id="8" name="Title 6"/>
          <p:cNvSpPr txBox="1">
            <a:spLocks/>
          </p:cNvSpPr>
          <p:nvPr/>
        </p:nvSpPr>
        <p:spPr>
          <a:xfrm>
            <a:off x="0" y="475424"/>
            <a:ext cx="12192000" cy="512868"/>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smtClean="0">
                <a:solidFill>
                  <a:srgbClr val="00B050"/>
                </a:solidFill>
              </a:rPr>
              <a:t>General Practices</a:t>
            </a:r>
            <a:endParaRPr lang="en-US" sz="3600" dirty="0">
              <a:solidFill>
                <a:srgbClr val="00B050"/>
              </a:solidFill>
            </a:endParaRPr>
          </a:p>
        </p:txBody>
      </p:sp>
      <p:sp>
        <p:nvSpPr>
          <p:cNvPr id="2" name="TextBox 1"/>
          <p:cNvSpPr txBox="1"/>
          <p:nvPr/>
        </p:nvSpPr>
        <p:spPr>
          <a:xfrm>
            <a:off x="665018" y="1384456"/>
            <a:ext cx="11338401" cy="5078313"/>
          </a:xfrm>
          <a:prstGeom prst="rect">
            <a:avLst/>
          </a:prstGeom>
          <a:noFill/>
        </p:spPr>
        <p:txBody>
          <a:bodyPr wrap="square" rtlCol="0">
            <a:spAutoFit/>
          </a:bodyPr>
          <a:lstStyle/>
          <a:p>
            <a:r>
              <a:rPr lang="en-US" dirty="0" smtClean="0"/>
              <a:t>Each Procedure should have the following, which is currently missing in many of the Stored Procedures</a:t>
            </a:r>
          </a:p>
          <a:p>
            <a:endParaRPr lang="en-US" dirty="0"/>
          </a:p>
          <a:p>
            <a:r>
              <a:rPr lang="en-US" dirty="0" smtClean="0">
                <a:solidFill>
                  <a:srgbClr val="0070C0"/>
                </a:solidFill>
              </a:rPr>
              <a:t>SET NOCOUNT ON </a:t>
            </a:r>
          </a:p>
          <a:p>
            <a:r>
              <a:rPr lang="en-US" dirty="0" smtClean="0"/>
              <a:t>Stops the message that shows the count of the number of rows affected by a Transact-SQL statement or stored procedure from being returned as part of the result set. For big procedures this surely affect performance.</a:t>
            </a:r>
            <a:r>
              <a:rPr lang="en-US" dirty="0" smtClean="0">
                <a:solidFill>
                  <a:srgbClr val="0070C0"/>
                </a:solidFill>
              </a:rPr>
              <a:t/>
            </a:r>
            <a:br>
              <a:rPr lang="en-US" dirty="0" smtClean="0">
                <a:solidFill>
                  <a:srgbClr val="0070C0"/>
                </a:solidFill>
              </a:rPr>
            </a:br>
            <a:endParaRPr lang="en-US" dirty="0" smtClean="0">
              <a:solidFill>
                <a:srgbClr val="0070C0"/>
              </a:solidFill>
            </a:endParaRPr>
          </a:p>
          <a:p>
            <a:r>
              <a:rPr lang="en-US" dirty="0" smtClean="0">
                <a:solidFill>
                  <a:srgbClr val="0070C0"/>
                </a:solidFill>
              </a:rPr>
              <a:t>SET ANSI NULLS ON (SET ANSI NULLS OFF would be deprecated in future versions of SQL Server).</a:t>
            </a:r>
            <a:br>
              <a:rPr lang="en-US" dirty="0" smtClean="0">
                <a:solidFill>
                  <a:srgbClr val="0070C0"/>
                </a:solidFill>
              </a:rPr>
            </a:br>
            <a:endParaRPr lang="en-US" dirty="0" smtClean="0">
              <a:solidFill>
                <a:srgbClr val="0070C0"/>
              </a:solidFill>
            </a:endParaRPr>
          </a:p>
          <a:p>
            <a:r>
              <a:rPr lang="en-US" dirty="0">
                <a:solidFill>
                  <a:srgbClr val="0070C0"/>
                </a:solidFill>
              </a:rPr>
              <a:t>SET XACT_ABORT </a:t>
            </a:r>
            <a:r>
              <a:rPr lang="en-US" dirty="0" smtClean="0">
                <a:solidFill>
                  <a:srgbClr val="0070C0"/>
                </a:solidFill>
              </a:rPr>
              <a:t>ON (IF Error handling is not done with Begin Try / End Try)</a:t>
            </a:r>
          </a:p>
          <a:p>
            <a:r>
              <a:rPr lang="en-US" dirty="0" smtClean="0"/>
              <a:t>OFF : Indicates </a:t>
            </a:r>
            <a:r>
              <a:rPr lang="en-US" dirty="0"/>
              <a:t>that only the Transact-SQL statement that raised the error is rolled back and the transaction </a:t>
            </a:r>
            <a:r>
              <a:rPr lang="en-US" dirty="0" smtClean="0"/>
              <a:t>continues.     </a:t>
            </a:r>
          </a:p>
          <a:p>
            <a:r>
              <a:rPr lang="en-US" dirty="0"/>
              <a:t> </a:t>
            </a:r>
            <a:r>
              <a:rPr lang="en-US" dirty="0" smtClean="0"/>
              <a:t>         Other side effect is </a:t>
            </a:r>
            <a:r>
              <a:rPr lang="en-US" dirty="0"/>
              <a:t>that a cancel/timeout error can leave an open </a:t>
            </a:r>
            <a:r>
              <a:rPr lang="en-US" dirty="0" smtClean="0"/>
              <a:t>transaction</a:t>
            </a:r>
          </a:p>
          <a:p>
            <a:r>
              <a:rPr lang="en-US" dirty="0" smtClean="0"/>
              <a:t>ON :  Instructs </a:t>
            </a:r>
            <a:r>
              <a:rPr lang="en-US" dirty="0"/>
              <a:t>SQL Server to rollback the entire transaction and abort the batch when a run-time error occurs</a:t>
            </a:r>
            <a:r>
              <a:rPr lang="en-US" dirty="0" smtClean="0"/>
              <a:t>.</a:t>
            </a:r>
          </a:p>
          <a:p>
            <a:endParaRPr lang="en-US" dirty="0"/>
          </a:p>
          <a:p>
            <a:pPr lvl="0"/>
            <a:r>
              <a:rPr lang="en-US" dirty="0">
                <a:solidFill>
                  <a:srgbClr val="0070C0"/>
                </a:solidFill>
              </a:rPr>
              <a:t>Avoid using Large Text Data Type</a:t>
            </a:r>
          </a:p>
          <a:p>
            <a:pPr lvl="0"/>
            <a:r>
              <a:rPr lang="en-US" dirty="0" smtClean="0"/>
              <a:t>Avoid </a:t>
            </a:r>
            <a:r>
              <a:rPr lang="en-US" dirty="0"/>
              <a:t>using text, </a:t>
            </a:r>
            <a:r>
              <a:rPr lang="en-US" dirty="0" err="1"/>
              <a:t>ntext</a:t>
            </a:r>
            <a:r>
              <a:rPr lang="en-US" dirty="0"/>
              <a:t> </a:t>
            </a:r>
            <a:r>
              <a:rPr lang="en-US" dirty="0" err="1"/>
              <a:t>datatypes</a:t>
            </a:r>
            <a:r>
              <a:rPr lang="en-US" dirty="0"/>
              <a:t> for storing </a:t>
            </a:r>
            <a:r>
              <a:rPr lang="en-US" dirty="0" smtClean="0"/>
              <a:t>larger </a:t>
            </a:r>
            <a:r>
              <a:rPr lang="en-US" dirty="0"/>
              <a:t>textual data. “Text” </a:t>
            </a:r>
            <a:r>
              <a:rPr lang="en-US" dirty="0" err="1"/>
              <a:t>datatype</a:t>
            </a:r>
            <a:r>
              <a:rPr lang="en-US" dirty="0"/>
              <a:t> has some inherent problems associated with it. You cannot directly write, update text data using INSERT, UPDATE statements, you have to use special statements like READTEXT, WRITETEXT AND UPDATETEXT</a:t>
            </a:r>
            <a:r>
              <a:rPr lang="en-US" dirty="0" smtClean="0"/>
              <a:t>. </a:t>
            </a:r>
            <a:r>
              <a:rPr lang="en-US" dirty="0" smtClean="0">
                <a:solidFill>
                  <a:srgbClr val="C00000"/>
                </a:solidFill>
              </a:rPr>
              <a:t>Instead use NVARCHAR(MAX), VARCHAR(MAX)</a:t>
            </a:r>
            <a:endParaRPr lang="en-US" dirty="0">
              <a:solidFill>
                <a:srgbClr val="C00000"/>
              </a:solidFill>
            </a:endParaRPr>
          </a:p>
          <a:p>
            <a:endParaRPr lang="en-US" dirty="0"/>
          </a:p>
        </p:txBody>
      </p:sp>
    </p:spTree>
    <p:extLst>
      <p:ext uri="{BB962C8B-B14F-4D97-AF65-F5344CB8AC3E}">
        <p14:creationId xmlns:p14="http://schemas.microsoft.com/office/powerpoint/2010/main" val="3454323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1"/>
            <a:ext cx="12192000" cy="563418"/>
          </a:xfrm>
        </p:spPr>
        <p:txBody>
          <a:bodyPr>
            <a:normAutofit fontScale="90000"/>
          </a:bodyPr>
          <a:lstStyle/>
          <a:p>
            <a:r>
              <a:rPr lang="en-US" sz="4000" dirty="0" smtClean="0"/>
              <a:t>Procedures Standards</a:t>
            </a:r>
            <a:endParaRPr lang="en-US" sz="4000" dirty="0"/>
          </a:p>
        </p:txBody>
      </p:sp>
      <p:sp>
        <p:nvSpPr>
          <p:cNvPr id="4" name="Date Placeholder 3"/>
          <p:cNvSpPr>
            <a:spLocks noGrp="1"/>
          </p:cNvSpPr>
          <p:nvPr>
            <p:ph type="dt" sz="half" idx="10"/>
          </p:nvPr>
        </p:nvSpPr>
        <p:spPr/>
        <p:txBody>
          <a:bodyPr/>
          <a:lstStyle/>
          <a:p>
            <a:fld id="{37CC0042-97F2-446A-A8DE-936DEC95CC3B}" type="datetime2">
              <a:rPr lang="en-US" smtClean="0"/>
              <a:t>Friday, December 11, 2015</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5</a:t>
            </a:fld>
            <a:endParaRPr lang="en-US"/>
          </a:p>
        </p:txBody>
      </p:sp>
      <p:sp>
        <p:nvSpPr>
          <p:cNvPr id="8" name="Title 6"/>
          <p:cNvSpPr txBox="1">
            <a:spLocks/>
          </p:cNvSpPr>
          <p:nvPr/>
        </p:nvSpPr>
        <p:spPr>
          <a:xfrm>
            <a:off x="0" y="475424"/>
            <a:ext cx="12192000" cy="522104"/>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smtClean="0">
                <a:solidFill>
                  <a:srgbClr val="00B050"/>
                </a:solidFill>
              </a:rPr>
              <a:t>Error Handling</a:t>
            </a:r>
            <a:endParaRPr lang="en-US" sz="3600" dirty="0">
              <a:solidFill>
                <a:srgbClr val="00B050"/>
              </a:solidFill>
            </a:endParaRPr>
          </a:p>
        </p:txBody>
      </p:sp>
      <p:sp>
        <p:nvSpPr>
          <p:cNvPr id="2" name="TextBox 1"/>
          <p:cNvSpPr txBox="1"/>
          <p:nvPr/>
        </p:nvSpPr>
        <p:spPr>
          <a:xfrm>
            <a:off x="665018" y="1384456"/>
            <a:ext cx="11338401" cy="3600986"/>
          </a:xfrm>
          <a:prstGeom prst="rect">
            <a:avLst/>
          </a:prstGeom>
          <a:noFill/>
        </p:spPr>
        <p:txBody>
          <a:bodyPr wrap="square" rtlCol="0">
            <a:spAutoFit/>
          </a:bodyPr>
          <a:lstStyle/>
          <a:p>
            <a:r>
              <a:rPr lang="en-US" dirty="0" smtClean="0"/>
              <a:t>Proper Error handling should be done in procedures to ensure integrity. Below is the statistics for current database state</a:t>
            </a:r>
          </a:p>
          <a:p>
            <a:endParaRPr lang="en-US" dirty="0"/>
          </a:p>
          <a:p>
            <a:pPr lvl="4"/>
            <a:r>
              <a:rPr lang="en-US" sz="3200" dirty="0" smtClean="0"/>
              <a:t>Begin Try</a:t>
            </a:r>
          </a:p>
          <a:p>
            <a:pPr lvl="4"/>
            <a:r>
              <a:rPr lang="en-US" sz="3200" dirty="0" smtClean="0"/>
              <a:t>	&lt; Code To Execute &gt;</a:t>
            </a:r>
          </a:p>
          <a:p>
            <a:pPr lvl="4"/>
            <a:r>
              <a:rPr lang="en-US" sz="3200" dirty="0" smtClean="0"/>
              <a:t>End Try</a:t>
            </a:r>
          </a:p>
          <a:p>
            <a:pPr lvl="4"/>
            <a:r>
              <a:rPr lang="en-US" sz="3200" dirty="0" smtClean="0"/>
              <a:t>Begin Catch</a:t>
            </a:r>
          </a:p>
          <a:p>
            <a:pPr lvl="4"/>
            <a:r>
              <a:rPr lang="en-US" sz="3200" dirty="0"/>
              <a:t>	</a:t>
            </a:r>
            <a:r>
              <a:rPr lang="en-US" sz="3200" dirty="0" smtClean="0"/>
              <a:t>&lt;Handling Error Message&gt;</a:t>
            </a:r>
          </a:p>
          <a:p>
            <a:pPr lvl="4"/>
            <a:r>
              <a:rPr lang="en-US" sz="3200" dirty="0" smtClean="0"/>
              <a:t>End Catch</a:t>
            </a:r>
            <a:r>
              <a:rPr lang="en-US" sz="3200" dirty="0"/>
              <a:t>	</a:t>
            </a:r>
          </a:p>
        </p:txBody>
      </p:sp>
    </p:spTree>
    <p:extLst>
      <p:ext uri="{BB962C8B-B14F-4D97-AF65-F5344CB8AC3E}">
        <p14:creationId xmlns:p14="http://schemas.microsoft.com/office/powerpoint/2010/main" val="3024090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12192000" cy="572655"/>
          </a:xfrm>
        </p:spPr>
        <p:txBody>
          <a:bodyPr>
            <a:normAutofit fontScale="90000"/>
          </a:bodyPr>
          <a:lstStyle/>
          <a:p>
            <a:r>
              <a:rPr lang="en-US" sz="4000" dirty="0" smtClean="0"/>
              <a:t>Procedures Standards</a:t>
            </a:r>
            <a:endParaRPr lang="en-US" sz="4000" dirty="0"/>
          </a:p>
        </p:txBody>
      </p:sp>
      <p:sp>
        <p:nvSpPr>
          <p:cNvPr id="4" name="Date Placeholder 3"/>
          <p:cNvSpPr>
            <a:spLocks noGrp="1"/>
          </p:cNvSpPr>
          <p:nvPr>
            <p:ph type="dt" sz="half" idx="10"/>
          </p:nvPr>
        </p:nvSpPr>
        <p:spPr/>
        <p:txBody>
          <a:bodyPr/>
          <a:lstStyle/>
          <a:p>
            <a:fld id="{E07654B0-8AD5-478C-825A-A932628EC80C}" type="datetime2">
              <a:rPr lang="en-US" smtClean="0"/>
              <a:t>Friday, December 11, 2015</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6</a:t>
            </a:fld>
            <a:endParaRPr lang="en-US"/>
          </a:p>
        </p:txBody>
      </p:sp>
      <p:sp>
        <p:nvSpPr>
          <p:cNvPr id="8" name="Title 6"/>
          <p:cNvSpPr txBox="1">
            <a:spLocks/>
          </p:cNvSpPr>
          <p:nvPr/>
        </p:nvSpPr>
        <p:spPr>
          <a:xfrm>
            <a:off x="0" y="475424"/>
            <a:ext cx="12192000" cy="509214"/>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smtClean="0">
                <a:solidFill>
                  <a:srgbClr val="00B050"/>
                </a:solidFill>
              </a:rPr>
              <a:t>Revision History</a:t>
            </a:r>
            <a:endParaRPr lang="en-US" sz="3600" dirty="0">
              <a:solidFill>
                <a:srgbClr val="00B050"/>
              </a:solidFill>
            </a:endParaRPr>
          </a:p>
        </p:txBody>
      </p:sp>
      <p:sp>
        <p:nvSpPr>
          <p:cNvPr id="2" name="TextBox 1"/>
          <p:cNvSpPr txBox="1"/>
          <p:nvPr/>
        </p:nvSpPr>
        <p:spPr>
          <a:xfrm>
            <a:off x="475672" y="1349762"/>
            <a:ext cx="11338401" cy="646331"/>
          </a:xfrm>
          <a:prstGeom prst="rect">
            <a:avLst/>
          </a:prstGeom>
          <a:noFill/>
        </p:spPr>
        <p:txBody>
          <a:bodyPr wrap="square" rtlCol="0">
            <a:spAutoFit/>
          </a:bodyPr>
          <a:lstStyle/>
          <a:p>
            <a:r>
              <a:rPr lang="en-US" dirty="0" smtClean="0"/>
              <a:t>There are many procedures in the system which either don’t have revision history at all or they are not updated. The following revision history format helps us while debugging the procedure.</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672" y="1996093"/>
            <a:ext cx="11051310" cy="4360257"/>
          </a:xfrm>
          <a:prstGeom prst="rect">
            <a:avLst/>
          </a:prstGeom>
        </p:spPr>
      </p:pic>
    </p:spTree>
    <p:extLst>
      <p:ext uri="{BB962C8B-B14F-4D97-AF65-F5344CB8AC3E}">
        <p14:creationId xmlns:p14="http://schemas.microsoft.com/office/powerpoint/2010/main" val="2094021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1"/>
            <a:ext cx="12192000" cy="600364"/>
          </a:xfrm>
        </p:spPr>
        <p:txBody>
          <a:bodyPr>
            <a:normAutofit fontScale="90000"/>
          </a:bodyPr>
          <a:lstStyle/>
          <a:p>
            <a:r>
              <a:rPr lang="en-US" sz="4000" dirty="0" smtClean="0"/>
              <a:t>Procedures Standards</a:t>
            </a:r>
            <a:endParaRPr lang="en-US" sz="4000" dirty="0"/>
          </a:p>
        </p:txBody>
      </p:sp>
      <p:sp>
        <p:nvSpPr>
          <p:cNvPr id="4" name="Date Placeholder 3"/>
          <p:cNvSpPr>
            <a:spLocks noGrp="1"/>
          </p:cNvSpPr>
          <p:nvPr>
            <p:ph type="dt" sz="half" idx="10"/>
          </p:nvPr>
        </p:nvSpPr>
        <p:spPr/>
        <p:txBody>
          <a:bodyPr/>
          <a:lstStyle/>
          <a:p>
            <a:fld id="{440BD53B-F95D-4C75-990F-C0D8E4ED2B01}" type="datetime2">
              <a:rPr lang="en-US" smtClean="0"/>
              <a:t>Friday, December 11, 2015</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7</a:t>
            </a:fld>
            <a:endParaRPr lang="en-US"/>
          </a:p>
        </p:txBody>
      </p:sp>
      <p:sp>
        <p:nvSpPr>
          <p:cNvPr id="8" name="Title 6"/>
          <p:cNvSpPr txBox="1">
            <a:spLocks/>
          </p:cNvSpPr>
          <p:nvPr/>
        </p:nvSpPr>
        <p:spPr>
          <a:xfrm>
            <a:off x="0" y="475423"/>
            <a:ext cx="12192000" cy="494395"/>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smtClean="0">
                <a:solidFill>
                  <a:srgbClr val="00B050"/>
                </a:solidFill>
              </a:rPr>
              <a:t>Be sure of Table Aliases</a:t>
            </a:r>
            <a:endParaRPr lang="en-US" sz="3600" dirty="0">
              <a:solidFill>
                <a:srgbClr val="00B050"/>
              </a:solidFill>
            </a:endParaRPr>
          </a:p>
        </p:txBody>
      </p:sp>
      <p:sp>
        <p:nvSpPr>
          <p:cNvPr id="2" name="TextBox 1"/>
          <p:cNvSpPr txBox="1"/>
          <p:nvPr/>
        </p:nvSpPr>
        <p:spPr>
          <a:xfrm>
            <a:off x="475672" y="1349762"/>
            <a:ext cx="11338401" cy="646331"/>
          </a:xfrm>
          <a:prstGeom prst="rect">
            <a:avLst/>
          </a:prstGeom>
          <a:noFill/>
        </p:spPr>
        <p:txBody>
          <a:bodyPr wrap="square" rtlCol="0">
            <a:spAutoFit/>
          </a:bodyPr>
          <a:lstStyle/>
          <a:p>
            <a:r>
              <a:rPr lang="en-US" dirty="0" smtClean="0"/>
              <a:t>Take care while giving aliases to tables and then joining them on common key column. Sometime wrong aliases don’t give error but then they become performance victim.</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38" y="2151879"/>
            <a:ext cx="10862562" cy="2024342"/>
          </a:xfrm>
          <a:prstGeom prst="rect">
            <a:avLst/>
          </a:prstGeom>
        </p:spPr>
      </p:pic>
      <p:sp>
        <p:nvSpPr>
          <p:cNvPr id="10" name="TextBox 9"/>
          <p:cNvSpPr txBox="1"/>
          <p:nvPr/>
        </p:nvSpPr>
        <p:spPr>
          <a:xfrm>
            <a:off x="475671" y="4472086"/>
            <a:ext cx="11338401" cy="923330"/>
          </a:xfrm>
          <a:prstGeom prst="rect">
            <a:avLst/>
          </a:prstGeom>
          <a:noFill/>
        </p:spPr>
        <p:txBody>
          <a:bodyPr wrap="square" rtlCol="0">
            <a:spAutoFit/>
          </a:bodyPr>
          <a:lstStyle/>
          <a:p>
            <a:r>
              <a:rPr lang="en-US" dirty="0" smtClean="0"/>
              <a:t>In above example alias for </a:t>
            </a:r>
            <a:r>
              <a:rPr lang="en-US" dirty="0" err="1" smtClean="0"/>
              <a:t>engagementid</a:t>
            </a:r>
            <a:r>
              <a:rPr lang="en-US" dirty="0" smtClean="0"/>
              <a:t> should have been espw2 instead of </a:t>
            </a:r>
            <a:r>
              <a:rPr lang="en-US" dirty="0" err="1" smtClean="0"/>
              <a:t>espw</a:t>
            </a:r>
            <a:r>
              <a:rPr lang="en-US" dirty="0" smtClean="0"/>
              <a:t>. It don’t give error </a:t>
            </a:r>
            <a:r>
              <a:rPr lang="en-US" dirty="0" err="1" smtClean="0"/>
              <a:t>becauase</a:t>
            </a:r>
            <a:r>
              <a:rPr lang="en-US" dirty="0" smtClean="0"/>
              <a:t> </a:t>
            </a:r>
            <a:r>
              <a:rPr lang="en-US" dirty="0" err="1" smtClean="0"/>
              <a:t>espw</a:t>
            </a:r>
            <a:r>
              <a:rPr lang="en-US" dirty="0" smtClean="0"/>
              <a:t> has already been defined on outer query, but with this either result sets are wrong or if there are large datasets then there can be performance issue.</a:t>
            </a:r>
            <a:endParaRPr lang="en-US" dirty="0"/>
          </a:p>
        </p:txBody>
      </p:sp>
    </p:spTree>
    <p:extLst>
      <p:ext uri="{BB962C8B-B14F-4D97-AF65-F5344CB8AC3E}">
        <p14:creationId xmlns:p14="http://schemas.microsoft.com/office/powerpoint/2010/main" val="3893017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12192000" cy="544945"/>
          </a:xfrm>
        </p:spPr>
        <p:txBody>
          <a:bodyPr>
            <a:normAutofit fontScale="90000"/>
          </a:bodyPr>
          <a:lstStyle/>
          <a:p>
            <a:r>
              <a:rPr lang="en-US" sz="4000" dirty="0" smtClean="0"/>
              <a:t>Procedures Standards</a:t>
            </a:r>
            <a:endParaRPr lang="en-US" sz="4000" dirty="0"/>
          </a:p>
        </p:txBody>
      </p:sp>
      <p:sp>
        <p:nvSpPr>
          <p:cNvPr id="4" name="Date Placeholder 3"/>
          <p:cNvSpPr>
            <a:spLocks noGrp="1"/>
          </p:cNvSpPr>
          <p:nvPr>
            <p:ph type="dt" sz="half" idx="10"/>
          </p:nvPr>
        </p:nvSpPr>
        <p:spPr/>
        <p:txBody>
          <a:bodyPr/>
          <a:lstStyle/>
          <a:p>
            <a:fld id="{F82ECBC1-5B36-4CC9-8F99-E300743B956F}" type="datetime2">
              <a:rPr lang="en-US" smtClean="0"/>
              <a:t>Friday, December 11, 2015</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8</a:t>
            </a:fld>
            <a:endParaRPr lang="en-US"/>
          </a:p>
        </p:txBody>
      </p:sp>
      <p:sp>
        <p:nvSpPr>
          <p:cNvPr id="8" name="Title 6"/>
          <p:cNvSpPr txBox="1">
            <a:spLocks/>
          </p:cNvSpPr>
          <p:nvPr/>
        </p:nvSpPr>
        <p:spPr>
          <a:xfrm>
            <a:off x="0" y="435516"/>
            <a:ext cx="12192000" cy="506593"/>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smtClean="0">
                <a:solidFill>
                  <a:srgbClr val="00B050"/>
                </a:solidFill>
              </a:rPr>
              <a:t>Avoid Outer Apply</a:t>
            </a:r>
            <a:endParaRPr lang="en-US" sz="3600" dirty="0">
              <a:solidFill>
                <a:srgbClr val="00B050"/>
              </a:solidFill>
            </a:endParaRPr>
          </a:p>
        </p:txBody>
      </p:sp>
      <p:sp>
        <p:nvSpPr>
          <p:cNvPr id="2" name="TextBox 1"/>
          <p:cNvSpPr txBox="1"/>
          <p:nvPr/>
        </p:nvSpPr>
        <p:spPr>
          <a:xfrm>
            <a:off x="494145" y="1082061"/>
            <a:ext cx="11338401" cy="646331"/>
          </a:xfrm>
          <a:prstGeom prst="rect">
            <a:avLst/>
          </a:prstGeom>
          <a:noFill/>
        </p:spPr>
        <p:txBody>
          <a:bodyPr wrap="square" rtlCol="0">
            <a:spAutoFit/>
          </a:bodyPr>
          <a:lstStyle/>
          <a:p>
            <a:r>
              <a:rPr lang="en-US" dirty="0" smtClean="0"/>
              <a:t>Wherever possible avoid outer apply , unnecessary scans are generated with outer apply. Instead make a use of Left Join.</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145" y="1860726"/>
            <a:ext cx="10053782" cy="1743318"/>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050" y="3957110"/>
            <a:ext cx="8476190" cy="809524"/>
          </a:xfrm>
          <a:prstGeom prst="rect">
            <a:avLst/>
          </a:prstGeom>
        </p:spPr>
      </p:pic>
    </p:spTree>
    <p:extLst>
      <p:ext uri="{BB962C8B-B14F-4D97-AF65-F5344CB8AC3E}">
        <p14:creationId xmlns:p14="http://schemas.microsoft.com/office/powerpoint/2010/main" val="512873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12192000" cy="535709"/>
          </a:xfrm>
        </p:spPr>
        <p:txBody>
          <a:bodyPr>
            <a:normAutofit fontScale="90000"/>
          </a:bodyPr>
          <a:lstStyle/>
          <a:p>
            <a:r>
              <a:rPr lang="en-US" sz="4000" dirty="0" smtClean="0"/>
              <a:t>Procedures Standards</a:t>
            </a:r>
            <a:endParaRPr lang="en-US" sz="4000" dirty="0"/>
          </a:p>
        </p:txBody>
      </p:sp>
      <p:sp>
        <p:nvSpPr>
          <p:cNvPr id="4" name="Date Placeholder 3"/>
          <p:cNvSpPr>
            <a:spLocks noGrp="1"/>
          </p:cNvSpPr>
          <p:nvPr>
            <p:ph type="dt" sz="half" idx="10"/>
          </p:nvPr>
        </p:nvSpPr>
        <p:spPr/>
        <p:txBody>
          <a:bodyPr/>
          <a:lstStyle/>
          <a:p>
            <a:fld id="{2B0C88E2-5E16-46C2-97EF-80FA3814C89D}" type="datetime2">
              <a:rPr lang="en-US" smtClean="0"/>
              <a:t>Friday, December 11, 2015</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9</a:t>
            </a:fld>
            <a:endParaRPr lang="en-US"/>
          </a:p>
        </p:txBody>
      </p:sp>
      <p:sp>
        <p:nvSpPr>
          <p:cNvPr id="8" name="Title 6"/>
          <p:cNvSpPr txBox="1">
            <a:spLocks/>
          </p:cNvSpPr>
          <p:nvPr/>
        </p:nvSpPr>
        <p:spPr>
          <a:xfrm>
            <a:off x="0" y="435517"/>
            <a:ext cx="12192000" cy="469648"/>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smtClean="0">
                <a:solidFill>
                  <a:srgbClr val="00B050"/>
                </a:solidFill>
              </a:rPr>
              <a:t>Avoid Outer Apply</a:t>
            </a:r>
            <a:endParaRPr lang="en-US" sz="3600" dirty="0">
              <a:solidFill>
                <a:srgbClr val="00B050"/>
              </a:solidFill>
            </a:endParaRPr>
          </a:p>
        </p:txBody>
      </p:sp>
      <p:sp>
        <p:nvSpPr>
          <p:cNvPr id="2" name="TextBox 1"/>
          <p:cNvSpPr txBox="1"/>
          <p:nvPr/>
        </p:nvSpPr>
        <p:spPr>
          <a:xfrm>
            <a:off x="494145" y="1082061"/>
            <a:ext cx="11338401" cy="369332"/>
          </a:xfrm>
          <a:prstGeom prst="rect">
            <a:avLst/>
          </a:prstGeom>
          <a:noFill/>
        </p:spPr>
        <p:txBody>
          <a:bodyPr wrap="square" rtlCol="0">
            <a:spAutoFit/>
          </a:bodyPr>
          <a:lstStyle/>
          <a:p>
            <a:r>
              <a:rPr lang="en-US" dirty="0" smtClean="0"/>
              <a:t>One can see that when Left join was used, Scans are gone and it has also decreased the Logical read for </a:t>
            </a:r>
            <a:r>
              <a:rPr lang="en-US" dirty="0" err="1" smtClean="0"/>
              <a:t>Zccontact</a:t>
            </a:r>
            <a:r>
              <a:rPr lang="en-US" dirty="0" smtClean="0"/>
              <a:t> table.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220" y="1541551"/>
            <a:ext cx="10614616" cy="1581371"/>
          </a:xfrm>
          <a:prstGeom prst="rect">
            <a:avLst/>
          </a:prstGeom>
        </p:spPr>
      </p:pic>
      <p:sp>
        <p:nvSpPr>
          <p:cNvPr id="14" name="TextBox 13"/>
          <p:cNvSpPr txBox="1"/>
          <p:nvPr/>
        </p:nvSpPr>
        <p:spPr>
          <a:xfrm>
            <a:off x="436418" y="5671494"/>
            <a:ext cx="11338401" cy="369332"/>
          </a:xfrm>
          <a:prstGeom prst="rect">
            <a:avLst/>
          </a:prstGeom>
          <a:noFill/>
        </p:spPr>
        <p:txBody>
          <a:bodyPr wrap="square" rtlCol="0">
            <a:spAutoFit/>
          </a:bodyPr>
          <a:lstStyle/>
          <a:p>
            <a:r>
              <a:rPr lang="en-US" dirty="0" smtClean="0"/>
              <a:t>For outer apply total logical reads for </a:t>
            </a:r>
            <a:r>
              <a:rPr lang="en-US" dirty="0" err="1" smtClean="0"/>
              <a:t>zccontact</a:t>
            </a:r>
            <a:r>
              <a:rPr lang="en-US" dirty="0" smtClean="0"/>
              <a:t> table was 6384 and with left join they are decreased to 4094.</a:t>
            </a:r>
            <a:endParaRPr lang="en-US"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538" y="3104616"/>
            <a:ext cx="10787262" cy="2585184"/>
          </a:xfrm>
          <a:prstGeom prst="rect">
            <a:avLst/>
          </a:prstGeom>
        </p:spPr>
      </p:pic>
    </p:spTree>
    <p:extLst>
      <p:ext uri="{BB962C8B-B14F-4D97-AF65-F5344CB8AC3E}">
        <p14:creationId xmlns:p14="http://schemas.microsoft.com/office/powerpoint/2010/main" val="423353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907</Words>
  <Application>Microsoft Office PowerPoint</Application>
  <PresentationFormat>Widescreen</PresentationFormat>
  <Paragraphs>201</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General Practices </vt:lpstr>
      <vt:lpstr>General Practices </vt:lpstr>
      <vt:lpstr>Procedures Standards</vt:lpstr>
      <vt:lpstr>Procedures Standards</vt:lpstr>
      <vt:lpstr>Procedures Standards</vt:lpstr>
      <vt:lpstr>Procedures Standards</vt:lpstr>
      <vt:lpstr>Procedures Standards</vt:lpstr>
      <vt:lpstr>Procedures Standards</vt:lpstr>
      <vt:lpstr>Procedures Standards</vt:lpstr>
      <vt:lpstr>Procedures Standards</vt:lpstr>
      <vt:lpstr>Procedures Standards</vt:lpstr>
      <vt:lpstr>Procedures Standards</vt:lpstr>
      <vt:lpstr>Index Maintenance</vt:lpstr>
      <vt:lpstr>Index Maintenance</vt:lpstr>
      <vt:lpstr>Index Naming Standards</vt:lpstr>
      <vt:lpstr>Index Naming Standards</vt:lpstr>
      <vt:lpstr>Top 20 SP Executions </vt:lpstr>
      <vt:lpstr>Top SP Executions </vt:lpstr>
      <vt:lpstr>Top SP Executions </vt:lpstr>
      <vt:lpstr>Idle Blockers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Scope of Improvement</dc:title>
  <dc:creator>Jitendra Mhaskar</dc:creator>
  <cp:lastModifiedBy>Jitendra Mhaskar</cp:lastModifiedBy>
  <cp:revision>43</cp:revision>
  <dcterms:created xsi:type="dcterms:W3CDTF">2015-12-10T06:13:52Z</dcterms:created>
  <dcterms:modified xsi:type="dcterms:W3CDTF">2015-12-11T14:34:48Z</dcterms:modified>
</cp:coreProperties>
</file>