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57" r:id="rId2"/>
    <p:sldId id="366" r:id="rId3"/>
    <p:sldId id="348" r:id="rId4"/>
    <p:sldId id="349" r:id="rId5"/>
    <p:sldId id="350" r:id="rId6"/>
    <p:sldId id="351" r:id="rId7"/>
    <p:sldId id="352" r:id="rId8"/>
    <p:sldId id="353" r:id="rId9"/>
    <p:sldId id="358" r:id="rId10"/>
    <p:sldId id="359" r:id="rId11"/>
    <p:sldId id="363" r:id="rId12"/>
    <p:sldId id="364" r:id="rId13"/>
    <p:sldId id="365" r:id="rId14"/>
    <p:sldId id="344" r:id="rId15"/>
    <p:sldId id="362" r:id="rId16"/>
    <p:sldId id="361" r:id="rId17"/>
    <p:sldId id="345" r:id="rId18"/>
    <p:sldId id="346" r:id="rId19"/>
    <p:sldId id="367" r:id="rId20"/>
    <p:sldId id="368" r:id="rId21"/>
    <p:sldId id="3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ndra Gandhi" initials="RG" lastIdx="1" clrIdx="0">
    <p:extLst>
      <p:ext uri="{19B8F6BF-5375-455C-9EA6-DF929625EA0E}">
        <p15:presenceInfo xmlns:p15="http://schemas.microsoft.com/office/powerpoint/2012/main" userId="S-1-5-21-1379338485-1849416990-3856866047-1297" providerId="AD"/>
      </p:ext>
    </p:extLst>
  </p:cmAuthor>
  <p:cmAuthor id="2" name="Rajendra Gandhi" initials="RG [2]" lastIdx="4" clrIdx="1">
    <p:extLst>
      <p:ext uri="{19B8F6BF-5375-455C-9EA6-DF929625EA0E}">
        <p15:presenceInfo xmlns:p15="http://schemas.microsoft.com/office/powerpoint/2012/main" userId="S-1-5-21-909844383-2233954097-3952928278-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4B4B"/>
    <a:srgbClr val="F2FD87"/>
    <a:srgbClr val="E9F7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5" autoAdjust="0"/>
    <p:restoredTop sz="94434" autoAdjust="0"/>
  </p:normalViewPr>
  <p:slideViewPr>
    <p:cSldViewPr snapToGrid="0">
      <p:cViewPr varScale="1">
        <p:scale>
          <a:sx n="122" d="100"/>
          <a:sy n="122" d="100"/>
        </p:scale>
        <p:origin x="252" y="96"/>
      </p:cViewPr>
      <p:guideLst/>
    </p:cSldViewPr>
  </p:slideViewPr>
  <p:outlineViewPr>
    <p:cViewPr>
      <p:scale>
        <a:sx n="33" d="100"/>
        <a:sy n="33" d="100"/>
      </p:scale>
      <p:origin x="0" y="-372"/>
    </p:cViewPr>
  </p:outlineViewPr>
  <p:notesTextViewPr>
    <p:cViewPr>
      <p:scale>
        <a:sx n="3" d="2"/>
        <a:sy n="3" d="2"/>
      </p:scale>
      <p:origin x="0" y="0"/>
    </p:cViewPr>
  </p:notesTextViewPr>
  <p:notesViewPr>
    <p:cSldViewPr snapToGrid="0">
      <p:cViewPr>
        <p:scale>
          <a:sx n="130" d="100"/>
          <a:sy n="130" d="100"/>
        </p:scale>
        <p:origin x="1260" y="-19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853F7-6C09-4192-9838-9C0573EFC1A5}" type="datetimeFigureOut">
              <a:rPr lang="en-US" smtClean="0"/>
              <a:t>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D694E-B446-4FD4-A553-0E97DEAD6831}" type="slidenum">
              <a:rPr lang="en-US" smtClean="0"/>
              <a:t>‹#›</a:t>
            </a:fld>
            <a:endParaRPr lang="en-US"/>
          </a:p>
        </p:txBody>
      </p:sp>
    </p:spTree>
    <p:extLst>
      <p:ext uri="{BB962C8B-B14F-4D97-AF65-F5344CB8AC3E}">
        <p14:creationId xmlns:p14="http://schemas.microsoft.com/office/powerpoint/2010/main" val="112251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a:p>
            <a:pPr marL="171450" indent="-171450">
              <a:buFontTx/>
              <a:buChar char="-"/>
            </a:pPr>
            <a:r>
              <a:rPr lang="en-US" baseline="0" dirty="0" err="1" smtClean="0"/>
              <a:t>Pandera</a:t>
            </a:r>
            <a:r>
              <a:rPr lang="en-US" baseline="0" dirty="0" smtClean="0"/>
              <a:t> System will access Requisition, </a:t>
            </a:r>
            <a:r>
              <a:rPr lang="en-US" baseline="0" dirty="0" err="1" smtClean="0"/>
              <a:t>Candiate</a:t>
            </a:r>
            <a:r>
              <a:rPr lang="en-US" baseline="0" dirty="0" smtClean="0"/>
              <a:t>, Resume, Vendor and Master supplier information. On request (Distribute), system will send request to </a:t>
            </a:r>
            <a:r>
              <a:rPr lang="en-US" baseline="0" dirty="0" err="1" smtClean="0"/>
              <a:t>Pandera</a:t>
            </a:r>
            <a:r>
              <a:rPr lang="en-US" baseline="0" dirty="0" smtClean="0"/>
              <a:t> Service with </a:t>
            </a:r>
            <a:r>
              <a:rPr lang="en-US" baseline="0" dirty="0" err="1" smtClean="0"/>
              <a:t>ReqID</a:t>
            </a:r>
            <a:r>
              <a:rPr lang="en-US" baseline="0" dirty="0" smtClean="0"/>
              <a:t> as input.</a:t>
            </a:r>
          </a:p>
          <a:p>
            <a:pPr marL="171450" indent="-171450">
              <a:buFontTx/>
              <a:buChar char="-"/>
            </a:pPr>
            <a:r>
              <a:rPr lang="en-US" baseline="0" dirty="0" err="1" smtClean="0"/>
              <a:t>Pandera</a:t>
            </a:r>
            <a:r>
              <a:rPr lang="en-US" baseline="0" dirty="0" smtClean="0"/>
              <a:t> system will process request, apply pre-filter condition and provide response with all information with </a:t>
            </a:r>
            <a:r>
              <a:rPr lang="en-US" baseline="0" dirty="0" err="1" smtClean="0"/>
              <a:t>Zendex</a:t>
            </a:r>
            <a:r>
              <a:rPr lang="en-US" baseline="0" dirty="0" smtClean="0"/>
              <a:t> score. </a:t>
            </a:r>
          </a:p>
          <a:p>
            <a:pPr marL="171450" indent="-171450">
              <a:buFontTx/>
              <a:buChar char="-"/>
            </a:pPr>
            <a:r>
              <a:rPr lang="en-US" b="1" baseline="0" dirty="0" smtClean="0"/>
              <a:t>If log is only for Audit purpose, it is better to use </a:t>
            </a:r>
            <a:r>
              <a:rPr lang="en-US" b="1" baseline="0" dirty="0" err="1" smtClean="0"/>
              <a:t>MongoDB</a:t>
            </a:r>
            <a:r>
              <a:rPr lang="en-US" b="1" baseline="0" dirty="0" smtClean="0"/>
              <a:t> for Audit log.</a:t>
            </a:r>
          </a:p>
          <a:p>
            <a:pPr marL="171450" indent="-171450">
              <a:buFontTx/>
              <a:buChar char="-"/>
            </a:pPr>
            <a:r>
              <a:rPr lang="en-US" b="0" baseline="0" dirty="0" smtClean="0"/>
              <a:t>For application, we are going to utilize response from </a:t>
            </a:r>
            <a:r>
              <a:rPr lang="en-US" b="0" baseline="0" dirty="0" err="1" smtClean="0"/>
              <a:t>Pandera</a:t>
            </a:r>
            <a:r>
              <a:rPr lang="en-US" b="0" baseline="0" dirty="0" smtClean="0"/>
              <a:t> System. [We need sample output/ mock service which will provide sample output.</a:t>
            </a:r>
          </a:p>
          <a:p>
            <a:pPr marL="171450" indent="-171450">
              <a:buFontTx/>
              <a:buChar char="-"/>
            </a:pPr>
            <a:r>
              <a:rPr lang="en-US" b="0" baseline="0" dirty="0" err="1" smtClean="0"/>
              <a:t>Pandera</a:t>
            </a:r>
            <a:r>
              <a:rPr lang="en-US" b="0" baseline="0" dirty="0" smtClean="0"/>
              <a:t> system will provide all required columns for us to do sorting and filtering.</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66D694E-B446-4FD4-A553-0E97DEAD6831}" type="slidenum">
              <a:rPr lang="en-US" smtClean="0"/>
              <a:t>1</a:t>
            </a:fld>
            <a:endParaRPr lang="en-US"/>
          </a:p>
        </p:txBody>
      </p:sp>
    </p:spTree>
    <p:extLst>
      <p:ext uri="{BB962C8B-B14F-4D97-AF65-F5344CB8AC3E}">
        <p14:creationId xmlns:p14="http://schemas.microsoft.com/office/powerpoint/2010/main" val="48973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10</a:t>
            </a:fld>
            <a:endParaRPr lang="en-US"/>
          </a:p>
        </p:txBody>
      </p:sp>
    </p:spTree>
    <p:extLst>
      <p:ext uri="{BB962C8B-B14F-4D97-AF65-F5344CB8AC3E}">
        <p14:creationId xmlns:p14="http://schemas.microsoft.com/office/powerpoint/2010/main" val="1923200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11</a:t>
            </a:fld>
            <a:endParaRPr lang="en-US"/>
          </a:p>
        </p:txBody>
      </p:sp>
    </p:spTree>
    <p:extLst>
      <p:ext uri="{BB962C8B-B14F-4D97-AF65-F5344CB8AC3E}">
        <p14:creationId xmlns:p14="http://schemas.microsoft.com/office/powerpoint/2010/main" val="1849107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12</a:t>
            </a:fld>
            <a:endParaRPr lang="en-US"/>
          </a:p>
        </p:txBody>
      </p:sp>
    </p:spTree>
    <p:extLst>
      <p:ext uri="{BB962C8B-B14F-4D97-AF65-F5344CB8AC3E}">
        <p14:creationId xmlns:p14="http://schemas.microsoft.com/office/powerpoint/2010/main" val="1805394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13</a:t>
            </a:fld>
            <a:endParaRPr lang="en-US"/>
          </a:p>
        </p:txBody>
      </p:sp>
    </p:spTree>
    <p:extLst>
      <p:ext uri="{BB962C8B-B14F-4D97-AF65-F5344CB8AC3E}">
        <p14:creationId xmlns:p14="http://schemas.microsoft.com/office/powerpoint/2010/main" val="4022651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14</a:t>
            </a:fld>
            <a:endParaRPr lang="en-US"/>
          </a:p>
        </p:txBody>
      </p:sp>
    </p:spTree>
    <p:extLst>
      <p:ext uri="{BB962C8B-B14F-4D97-AF65-F5344CB8AC3E}">
        <p14:creationId xmlns:p14="http://schemas.microsoft.com/office/powerpoint/2010/main" val="324895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15</a:t>
            </a:fld>
            <a:endParaRPr lang="en-US"/>
          </a:p>
        </p:txBody>
      </p:sp>
    </p:spTree>
    <p:extLst>
      <p:ext uri="{BB962C8B-B14F-4D97-AF65-F5344CB8AC3E}">
        <p14:creationId xmlns:p14="http://schemas.microsoft.com/office/powerpoint/2010/main" val="831783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16</a:t>
            </a:fld>
            <a:endParaRPr lang="en-US"/>
          </a:p>
        </p:txBody>
      </p:sp>
    </p:spTree>
    <p:extLst>
      <p:ext uri="{BB962C8B-B14F-4D97-AF65-F5344CB8AC3E}">
        <p14:creationId xmlns:p14="http://schemas.microsoft.com/office/powerpoint/2010/main" val="762877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17</a:t>
            </a:fld>
            <a:endParaRPr lang="en-US"/>
          </a:p>
        </p:txBody>
      </p:sp>
    </p:spTree>
    <p:extLst>
      <p:ext uri="{BB962C8B-B14F-4D97-AF65-F5344CB8AC3E}">
        <p14:creationId xmlns:p14="http://schemas.microsoft.com/office/powerpoint/2010/main" val="706146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18</a:t>
            </a:fld>
            <a:endParaRPr lang="en-US"/>
          </a:p>
        </p:txBody>
      </p:sp>
    </p:spTree>
    <p:extLst>
      <p:ext uri="{BB962C8B-B14F-4D97-AF65-F5344CB8AC3E}">
        <p14:creationId xmlns:p14="http://schemas.microsoft.com/office/powerpoint/2010/main" val="1167329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19</a:t>
            </a:fld>
            <a:endParaRPr lang="en-US"/>
          </a:p>
        </p:txBody>
      </p:sp>
    </p:spTree>
    <p:extLst>
      <p:ext uri="{BB962C8B-B14F-4D97-AF65-F5344CB8AC3E}">
        <p14:creationId xmlns:p14="http://schemas.microsoft.com/office/powerpoint/2010/main" val="2506950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2</a:t>
            </a:fld>
            <a:endParaRPr lang="en-US"/>
          </a:p>
        </p:txBody>
      </p:sp>
    </p:spTree>
    <p:extLst>
      <p:ext uri="{BB962C8B-B14F-4D97-AF65-F5344CB8AC3E}">
        <p14:creationId xmlns:p14="http://schemas.microsoft.com/office/powerpoint/2010/main" val="276582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20</a:t>
            </a:fld>
            <a:endParaRPr lang="en-US"/>
          </a:p>
        </p:txBody>
      </p:sp>
    </p:spTree>
    <p:extLst>
      <p:ext uri="{BB962C8B-B14F-4D97-AF65-F5344CB8AC3E}">
        <p14:creationId xmlns:p14="http://schemas.microsoft.com/office/powerpoint/2010/main" val="955211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21</a:t>
            </a:fld>
            <a:endParaRPr lang="en-US"/>
          </a:p>
        </p:txBody>
      </p:sp>
    </p:spTree>
    <p:extLst>
      <p:ext uri="{BB962C8B-B14F-4D97-AF65-F5344CB8AC3E}">
        <p14:creationId xmlns:p14="http://schemas.microsoft.com/office/powerpoint/2010/main" val="69388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3</a:t>
            </a:fld>
            <a:endParaRPr lang="en-US"/>
          </a:p>
        </p:txBody>
      </p:sp>
    </p:spTree>
    <p:extLst>
      <p:ext uri="{BB962C8B-B14F-4D97-AF65-F5344CB8AC3E}">
        <p14:creationId xmlns:p14="http://schemas.microsoft.com/office/powerpoint/2010/main" val="2675123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4</a:t>
            </a:fld>
            <a:endParaRPr lang="en-US"/>
          </a:p>
        </p:txBody>
      </p:sp>
    </p:spTree>
    <p:extLst>
      <p:ext uri="{BB962C8B-B14F-4D97-AF65-F5344CB8AC3E}">
        <p14:creationId xmlns:p14="http://schemas.microsoft.com/office/powerpoint/2010/main" val="2667178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5</a:t>
            </a:fld>
            <a:endParaRPr lang="en-US"/>
          </a:p>
        </p:txBody>
      </p:sp>
    </p:spTree>
    <p:extLst>
      <p:ext uri="{BB962C8B-B14F-4D97-AF65-F5344CB8AC3E}">
        <p14:creationId xmlns:p14="http://schemas.microsoft.com/office/powerpoint/2010/main" val="3200886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6</a:t>
            </a:fld>
            <a:endParaRPr lang="en-US"/>
          </a:p>
        </p:txBody>
      </p:sp>
    </p:spTree>
    <p:extLst>
      <p:ext uri="{BB962C8B-B14F-4D97-AF65-F5344CB8AC3E}">
        <p14:creationId xmlns:p14="http://schemas.microsoft.com/office/powerpoint/2010/main" val="3635954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7</a:t>
            </a:fld>
            <a:endParaRPr lang="en-US"/>
          </a:p>
        </p:txBody>
      </p:sp>
    </p:spTree>
    <p:extLst>
      <p:ext uri="{BB962C8B-B14F-4D97-AF65-F5344CB8AC3E}">
        <p14:creationId xmlns:p14="http://schemas.microsoft.com/office/powerpoint/2010/main" val="1224599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8</a:t>
            </a:fld>
            <a:endParaRPr lang="en-US"/>
          </a:p>
        </p:txBody>
      </p:sp>
    </p:spTree>
    <p:extLst>
      <p:ext uri="{BB962C8B-B14F-4D97-AF65-F5344CB8AC3E}">
        <p14:creationId xmlns:p14="http://schemas.microsoft.com/office/powerpoint/2010/main" val="1289157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F7C26-B721-42C7-B80A-DDD7E6AA5627}" type="slidenum">
              <a:rPr lang="en-US" smtClean="0"/>
              <a:t>9</a:t>
            </a:fld>
            <a:endParaRPr lang="en-US"/>
          </a:p>
        </p:txBody>
      </p:sp>
    </p:spTree>
    <p:extLst>
      <p:ext uri="{BB962C8B-B14F-4D97-AF65-F5344CB8AC3E}">
        <p14:creationId xmlns:p14="http://schemas.microsoft.com/office/powerpoint/2010/main" val="499703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5F78AF-F977-459C-8C3F-5CEC4B8AE572}"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106995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F78AF-F977-459C-8C3F-5CEC4B8AE572}"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25069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F78AF-F977-459C-8C3F-5CEC4B8AE572}"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51641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F78AF-F977-459C-8C3F-5CEC4B8AE572}"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112196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5F78AF-F977-459C-8C3F-5CEC4B8AE572}" type="datetimeFigureOut">
              <a:rPr lang="en-US" smtClean="0"/>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418453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5F78AF-F977-459C-8C3F-5CEC4B8AE572}"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36077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5F78AF-F977-459C-8C3F-5CEC4B8AE572}" type="datetimeFigureOut">
              <a:rPr lang="en-US" smtClean="0"/>
              <a:t>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200512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5F78AF-F977-459C-8C3F-5CEC4B8AE572}" type="datetimeFigureOut">
              <a:rPr lang="en-US" smtClean="0"/>
              <a:t>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231382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F78AF-F977-459C-8C3F-5CEC4B8AE572}" type="datetimeFigureOut">
              <a:rPr lang="en-US" smtClean="0"/>
              <a:t>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109445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F78AF-F977-459C-8C3F-5CEC4B8AE572}"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276386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F78AF-F977-459C-8C3F-5CEC4B8AE572}" type="datetimeFigureOut">
              <a:rPr lang="en-US" smtClean="0"/>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04408-969B-44B2-B849-823E7DFC59FC}" type="slidenum">
              <a:rPr lang="en-US" smtClean="0"/>
              <a:t>‹#›</a:t>
            </a:fld>
            <a:endParaRPr lang="en-US"/>
          </a:p>
        </p:txBody>
      </p:sp>
    </p:spTree>
    <p:extLst>
      <p:ext uri="{BB962C8B-B14F-4D97-AF65-F5344CB8AC3E}">
        <p14:creationId xmlns:p14="http://schemas.microsoft.com/office/powerpoint/2010/main" val="214365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F78AF-F977-459C-8C3F-5CEC4B8AE572}" type="datetimeFigureOut">
              <a:rPr lang="en-US" smtClean="0"/>
              <a:t>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04408-969B-44B2-B849-823E7DFC59FC}" type="slidenum">
              <a:rPr lang="en-US" smtClean="0"/>
              <a:t>‹#›</a:t>
            </a:fld>
            <a:endParaRPr lang="en-US"/>
          </a:p>
        </p:txBody>
      </p:sp>
    </p:spTree>
    <p:extLst>
      <p:ext uri="{BB962C8B-B14F-4D97-AF65-F5344CB8AC3E}">
        <p14:creationId xmlns:p14="http://schemas.microsoft.com/office/powerpoint/2010/main" val="58526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0"/>
            <a:ext cx="12192000" cy="482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2">
                    <a:lumMod val="10000"/>
                  </a:schemeClr>
                </a:solidFill>
              </a:rPr>
              <a:t>Performance Killers</a:t>
            </a:r>
            <a:endParaRPr lang="en-US" sz="3600" dirty="0">
              <a:solidFill>
                <a:schemeClr val="bg2">
                  <a:lumMod val="10000"/>
                </a:schemeClr>
              </a:solidFill>
            </a:endParaRPr>
          </a:p>
        </p:txBody>
      </p:sp>
      <p:sp>
        <p:nvSpPr>
          <p:cNvPr id="59" name="AutoShape 2" descr="Image result for internet cloud"/>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a:spLocks noChangeArrowheads="1"/>
          </p:cNvSpPr>
          <p:nvPr/>
        </p:nvSpPr>
        <p:spPr bwMode="auto">
          <a:xfrm>
            <a:off x="875763" y="8540641"/>
            <a:ext cx="9233510" cy="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0" y="4062237"/>
            <a:ext cx="570546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en-US" sz="1200" b="0"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8"/>
          <p:cNvSpPr>
            <a:spLocks noChangeArrowheads="1"/>
          </p:cNvSpPr>
          <p:nvPr/>
        </p:nvSpPr>
        <p:spPr bwMode="auto">
          <a:xfrm>
            <a:off x="0" y="7894638"/>
            <a:ext cx="5705463" cy="10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9"/>
          <p:cNvSpPr>
            <a:spLocks noChangeArrowheads="1"/>
          </p:cNvSpPr>
          <p:nvPr/>
        </p:nvSpPr>
        <p:spPr bwMode="auto">
          <a:xfrm>
            <a:off x="0" y="16000413"/>
            <a:ext cx="5705463" cy="10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399245" y="54752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0485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094DC13D-AF57-42E0-AEA0-22A88E8E1847}"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10</a:t>
            </a:fld>
            <a:endParaRPr lang="en-US"/>
          </a:p>
        </p:txBody>
      </p:sp>
      <p:sp>
        <p:nvSpPr>
          <p:cNvPr id="2" name="TextBox 1"/>
          <p:cNvSpPr txBox="1"/>
          <p:nvPr/>
        </p:nvSpPr>
        <p:spPr>
          <a:xfrm>
            <a:off x="609016" y="599256"/>
            <a:ext cx="10807318" cy="646331"/>
          </a:xfrm>
          <a:prstGeom prst="rect">
            <a:avLst/>
          </a:prstGeom>
          <a:noFill/>
        </p:spPr>
        <p:txBody>
          <a:bodyPr wrap="none" rtlCol="0">
            <a:spAutoFit/>
          </a:bodyPr>
          <a:lstStyle/>
          <a:p>
            <a:pPr marL="285750" indent="-285750">
              <a:buFont typeface="Wingdings" panose="05000000000000000000" pitchFamily="2" charset="2"/>
              <a:buChar char="Ø"/>
            </a:pPr>
            <a:r>
              <a:rPr lang="en-US" b="1" dirty="0"/>
              <a:t>Update records when data changed else Skip update operation for same </a:t>
            </a:r>
            <a:r>
              <a:rPr lang="en-US" b="1" dirty="0" smtClean="0"/>
              <a:t>value, it also helps in sync between </a:t>
            </a:r>
          </a:p>
          <a:p>
            <a:r>
              <a:rPr lang="en-US" b="1" dirty="0" smtClean="0"/>
              <a:t>Primary and secondary AG process.</a:t>
            </a:r>
            <a:endParaRPr lang="en-US" dirty="0"/>
          </a:p>
        </p:txBody>
      </p:sp>
      <p:pic>
        <p:nvPicPr>
          <p:cNvPr id="14" name="Picture 13"/>
          <p:cNvPicPr/>
          <p:nvPr/>
        </p:nvPicPr>
        <p:blipFill>
          <a:blip r:embed="rId3"/>
          <a:stretch>
            <a:fillRect/>
          </a:stretch>
        </p:blipFill>
        <p:spPr>
          <a:xfrm>
            <a:off x="703621" y="1503781"/>
            <a:ext cx="4911567" cy="4686705"/>
          </a:xfrm>
          <a:prstGeom prst="rect">
            <a:avLst/>
          </a:prstGeom>
          <a:ln w="12700">
            <a:solidFill>
              <a:schemeClr val="tx1"/>
            </a:solidFill>
          </a:ln>
        </p:spPr>
      </p:pic>
      <p:pic>
        <p:nvPicPr>
          <p:cNvPr id="15" name="Picture 14"/>
          <p:cNvPicPr/>
          <p:nvPr/>
        </p:nvPicPr>
        <p:blipFill>
          <a:blip r:embed="rId4"/>
          <a:stretch>
            <a:fillRect/>
          </a:stretch>
        </p:blipFill>
        <p:spPr>
          <a:xfrm>
            <a:off x="6168980" y="1503782"/>
            <a:ext cx="4958813" cy="4686706"/>
          </a:xfrm>
          <a:prstGeom prst="rect">
            <a:avLst/>
          </a:prstGeom>
          <a:ln w="12700">
            <a:solidFill>
              <a:schemeClr val="tx1"/>
            </a:solidFill>
          </a:ln>
        </p:spPr>
      </p:pic>
      <p:sp>
        <p:nvSpPr>
          <p:cNvPr id="9" name="TextBox 8"/>
          <p:cNvSpPr txBox="1"/>
          <p:nvPr/>
        </p:nvSpPr>
        <p:spPr>
          <a:xfrm>
            <a:off x="642936" y="1115232"/>
            <a:ext cx="1118268" cy="369332"/>
          </a:xfrm>
          <a:prstGeom prst="rect">
            <a:avLst/>
          </a:prstGeom>
          <a:noFill/>
        </p:spPr>
        <p:txBody>
          <a:bodyPr wrap="square" rtlCol="0">
            <a:spAutoFit/>
          </a:bodyPr>
          <a:lstStyle/>
          <a:p>
            <a:r>
              <a:rPr lang="en-US" dirty="0" smtClean="0">
                <a:solidFill>
                  <a:srgbClr val="FF0000"/>
                </a:solidFill>
              </a:rPr>
              <a:t>Incorrect</a:t>
            </a:r>
            <a:endParaRPr lang="en-US" dirty="0">
              <a:solidFill>
                <a:srgbClr val="FF0000"/>
              </a:solidFill>
            </a:endParaRPr>
          </a:p>
        </p:txBody>
      </p:sp>
      <p:sp>
        <p:nvSpPr>
          <p:cNvPr id="10" name="TextBox 9"/>
          <p:cNvSpPr txBox="1"/>
          <p:nvPr/>
        </p:nvSpPr>
        <p:spPr>
          <a:xfrm>
            <a:off x="6096000" y="1042117"/>
            <a:ext cx="1118268" cy="369332"/>
          </a:xfrm>
          <a:prstGeom prst="rect">
            <a:avLst/>
          </a:prstGeom>
          <a:noFill/>
        </p:spPr>
        <p:txBody>
          <a:bodyPr wrap="square" rtlCol="0">
            <a:spAutoFit/>
          </a:bodyPr>
          <a:lstStyle/>
          <a:p>
            <a:r>
              <a:rPr lang="en-US" dirty="0">
                <a:solidFill>
                  <a:schemeClr val="accent6">
                    <a:lumMod val="75000"/>
                  </a:schemeClr>
                </a:solidFill>
              </a:rPr>
              <a:t>C</a:t>
            </a:r>
            <a:r>
              <a:rPr lang="en-US" dirty="0" smtClean="0">
                <a:solidFill>
                  <a:schemeClr val="accent6">
                    <a:lumMod val="75000"/>
                  </a:schemeClr>
                </a:solidFill>
              </a:rPr>
              <a:t>orrect</a:t>
            </a:r>
            <a:endParaRPr lang="en-US" dirty="0">
              <a:solidFill>
                <a:schemeClr val="accent6">
                  <a:lumMod val="75000"/>
                </a:schemeClr>
              </a:solidFill>
            </a:endParaRPr>
          </a:p>
        </p:txBody>
      </p:sp>
    </p:spTree>
    <p:extLst>
      <p:ext uri="{BB962C8B-B14F-4D97-AF65-F5344CB8AC3E}">
        <p14:creationId xmlns:p14="http://schemas.microsoft.com/office/powerpoint/2010/main" val="2194041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094DC13D-AF57-42E0-AEA0-22A88E8E1847}"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11</a:t>
            </a:fld>
            <a:endParaRPr lang="en-US"/>
          </a:p>
        </p:txBody>
      </p:sp>
      <p:sp>
        <p:nvSpPr>
          <p:cNvPr id="2" name="TextBox 1"/>
          <p:cNvSpPr txBox="1"/>
          <p:nvPr/>
        </p:nvSpPr>
        <p:spPr>
          <a:xfrm>
            <a:off x="683155" y="755778"/>
            <a:ext cx="10813666" cy="369332"/>
          </a:xfrm>
          <a:prstGeom prst="rect">
            <a:avLst/>
          </a:prstGeom>
          <a:noFill/>
        </p:spPr>
        <p:txBody>
          <a:bodyPr wrap="none" rtlCol="0">
            <a:spAutoFit/>
          </a:bodyPr>
          <a:lstStyle/>
          <a:p>
            <a:pPr marL="285750" lvl="0" indent="-285750">
              <a:buFont typeface="Wingdings" panose="05000000000000000000" pitchFamily="2" charset="2"/>
              <a:buChar char="Ø"/>
            </a:pPr>
            <a:r>
              <a:rPr lang="en-US" dirty="0"/>
              <a:t>Use </a:t>
            </a:r>
            <a:r>
              <a:rPr lang="en-US" dirty="0">
                <a:solidFill>
                  <a:srgbClr val="0070C0"/>
                </a:solidFill>
              </a:rPr>
              <a:t>INNER JOIN</a:t>
            </a:r>
            <a:r>
              <a:rPr lang="en-US" dirty="0"/>
              <a:t> instead for </a:t>
            </a:r>
            <a:r>
              <a:rPr lang="en-US" dirty="0">
                <a:solidFill>
                  <a:srgbClr val="0070C0"/>
                </a:solidFill>
              </a:rPr>
              <a:t>WHERE EXISTS </a:t>
            </a:r>
            <a:r>
              <a:rPr lang="en-US" dirty="0"/>
              <a:t>wherever possible</a:t>
            </a:r>
            <a:r>
              <a:rPr lang="en-US" dirty="0" smtClean="0"/>
              <a:t>. But that said, please check for the performance.</a:t>
            </a:r>
            <a:endParaRPr lang="en-US" dirty="0"/>
          </a:p>
        </p:txBody>
      </p:sp>
      <p:pic>
        <p:nvPicPr>
          <p:cNvPr id="9" name="Picture 8"/>
          <p:cNvPicPr/>
          <p:nvPr/>
        </p:nvPicPr>
        <p:blipFill>
          <a:blip r:embed="rId3"/>
          <a:stretch>
            <a:fillRect/>
          </a:stretch>
        </p:blipFill>
        <p:spPr>
          <a:xfrm>
            <a:off x="683155" y="1222290"/>
            <a:ext cx="5829300" cy="5036880"/>
          </a:xfrm>
          <a:prstGeom prst="rect">
            <a:avLst/>
          </a:prstGeom>
        </p:spPr>
      </p:pic>
    </p:spTree>
    <p:extLst>
      <p:ext uri="{BB962C8B-B14F-4D97-AF65-F5344CB8AC3E}">
        <p14:creationId xmlns:p14="http://schemas.microsoft.com/office/powerpoint/2010/main" val="3974278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094DC13D-AF57-42E0-AEA0-22A88E8E1847}"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12</a:t>
            </a:fld>
            <a:endParaRPr lang="en-US"/>
          </a:p>
        </p:txBody>
      </p:sp>
      <p:sp>
        <p:nvSpPr>
          <p:cNvPr id="2" name="TextBox 1"/>
          <p:cNvSpPr txBox="1"/>
          <p:nvPr/>
        </p:nvSpPr>
        <p:spPr>
          <a:xfrm>
            <a:off x="683155" y="755778"/>
            <a:ext cx="10836364" cy="646331"/>
          </a:xfrm>
          <a:prstGeom prst="rect">
            <a:avLst/>
          </a:prstGeom>
          <a:noFill/>
        </p:spPr>
        <p:txBody>
          <a:bodyPr wrap="none" rtlCol="0">
            <a:spAutoFit/>
          </a:bodyPr>
          <a:lstStyle/>
          <a:p>
            <a:pPr marL="285750" lvl="0" indent="-285750">
              <a:buFont typeface="Wingdings" panose="05000000000000000000" pitchFamily="2" charset="2"/>
              <a:buChar char="Ø"/>
            </a:pPr>
            <a:r>
              <a:rPr lang="en-US" b="1" dirty="0"/>
              <a:t>Cursors must not be used specially for inserts and updates, remove cursor if you are going to touch any code </a:t>
            </a:r>
            <a:endParaRPr lang="en-US" b="1" dirty="0" smtClean="0"/>
          </a:p>
          <a:p>
            <a:pPr lvl="0"/>
            <a:r>
              <a:rPr lang="en-US" b="1" dirty="0" smtClean="0"/>
              <a:t>containing </a:t>
            </a:r>
            <a:r>
              <a:rPr lang="en-US" b="1" dirty="0"/>
              <a:t>cursors.</a:t>
            </a:r>
            <a:endParaRPr lang="en-US" dirty="0"/>
          </a:p>
        </p:txBody>
      </p:sp>
      <p:pic>
        <p:nvPicPr>
          <p:cNvPr id="10" name="Picture 9"/>
          <p:cNvPicPr/>
          <p:nvPr/>
        </p:nvPicPr>
        <p:blipFill>
          <a:blip r:embed="rId3"/>
          <a:stretch>
            <a:fillRect/>
          </a:stretch>
        </p:blipFill>
        <p:spPr>
          <a:xfrm>
            <a:off x="668739" y="1484488"/>
            <a:ext cx="6181725" cy="4323188"/>
          </a:xfrm>
          <a:prstGeom prst="rect">
            <a:avLst/>
          </a:prstGeom>
        </p:spPr>
      </p:pic>
    </p:spTree>
    <p:extLst>
      <p:ext uri="{BB962C8B-B14F-4D97-AF65-F5344CB8AC3E}">
        <p14:creationId xmlns:p14="http://schemas.microsoft.com/office/powerpoint/2010/main" val="3742646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094DC13D-AF57-42E0-AEA0-22A88E8E1847}"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13</a:t>
            </a:fld>
            <a:endParaRPr lang="en-US"/>
          </a:p>
        </p:txBody>
      </p:sp>
      <p:sp>
        <p:nvSpPr>
          <p:cNvPr id="2" name="TextBox 1"/>
          <p:cNvSpPr txBox="1"/>
          <p:nvPr/>
        </p:nvSpPr>
        <p:spPr>
          <a:xfrm>
            <a:off x="683155" y="755778"/>
            <a:ext cx="10110140" cy="646331"/>
          </a:xfrm>
          <a:prstGeom prst="rect">
            <a:avLst/>
          </a:prstGeom>
          <a:noFill/>
        </p:spPr>
        <p:txBody>
          <a:bodyPr wrap="none" rtlCol="0">
            <a:spAutoFit/>
          </a:bodyPr>
          <a:lstStyle/>
          <a:p>
            <a:pPr marL="285750" indent="-285750">
              <a:buFont typeface="Wingdings" panose="05000000000000000000" pitchFamily="2" charset="2"/>
              <a:buChar char="Ø"/>
            </a:pPr>
            <a:r>
              <a:rPr lang="en-US" dirty="0"/>
              <a:t>The </a:t>
            </a:r>
            <a:r>
              <a:rPr lang="en-US" b="1" dirty="0"/>
              <a:t>DISTINCT</a:t>
            </a:r>
            <a:r>
              <a:rPr lang="en-US" dirty="0"/>
              <a:t> operations are having to go over the whole returned data set to identify unique records. </a:t>
            </a:r>
            <a:endParaRPr lang="en-US" dirty="0" smtClean="0"/>
          </a:p>
          <a:p>
            <a:r>
              <a:rPr lang="en-US" dirty="0" smtClean="0"/>
              <a:t>This </a:t>
            </a:r>
            <a:r>
              <a:rPr lang="en-US" dirty="0"/>
              <a:t>can get pretty expensive pretty quirky in terms of database operations.</a:t>
            </a:r>
          </a:p>
        </p:txBody>
      </p:sp>
      <p:pic>
        <p:nvPicPr>
          <p:cNvPr id="8" name="Picture 7"/>
          <p:cNvPicPr/>
          <p:nvPr/>
        </p:nvPicPr>
        <p:blipFill>
          <a:blip r:embed="rId3"/>
          <a:stretch>
            <a:fillRect/>
          </a:stretch>
        </p:blipFill>
        <p:spPr>
          <a:xfrm>
            <a:off x="683155" y="1682195"/>
            <a:ext cx="4177169" cy="2963946"/>
          </a:xfrm>
          <a:prstGeom prst="rect">
            <a:avLst/>
          </a:prstGeom>
        </p:spPr>
      </p:pic>
      <p:pic>
        <p:nvPicPr>
          <p:cNvPr id="9" name="Picture 8"/>
          <p:cNvPicPr/>
          <p:nvPr/>
        </p:nvPicPr>
        <p:blipFill>
          <a:blip r:embed="rId4"/>
          <a:stretch>
            <a:fillRect/>
          </a:stretch>
        </p:blipFill>
        <p:spPr>
          <a:xfrm>
            <a:off x="5947719" y="1562321"/>
            <a:ext cx="5544066" cy="2943776"/>
          </a:xfrm>
          <a:prstGeom prst="rect">
            <a:avLst/>
          </a:prstGeom>
        </p:spPr>
      </p:pic>
      <p:sp>
        <p:nvSpPr>
          <p:cNvPr id="3" name="Rectangle 2"/>
          <p:cNvSpPr/>
          <p:nvPr/>
        </p:nvSpPr>
        <p:spPr>
          <a:xfrm>
            <a:off x="255373" y="4991977"/>
            <a:ext cx="11681254" cy="685059"/>
          </a:xfrm>
          <a:prstGeom prst="rect">
            <a:avLst/>
          </a:prstGeom>
        </p:spPr>
        <p:txBody>
          <a:bodyPr wrap="square">
            <a:spAutoFit/>
          </a:bodyPr>
          <a:lstStyle/>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Comparing both the execution plans reveals that a table scan is still used to retrieve the data from the table. However, a new node has been added to the plan. A sort node and this node is responsible for 75% of the total cost of query.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7752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7265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4BC462E2-148D-48A2-ABB4-A9F0E87FAA66}"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14</a:t>
            </a:fld>
            <a:endParaRPr lang="en-US"/>
          </a:p>
        </p:txBody>
      </p:sp>
      <p:sp>
        <p:nvSpPr>
          <p:cNvPr id="8" name="Title 6"/>
          <p:cNvSpPr txBox="1">
            <a:spLocks/>
          </p:cNvSpPr>
          <p:nvPr/>
        </p:nvSpPr>
        <p:spPr>
          <a:xfrm>
            <a:off x="0" y="475424"/>
            <a:ext cx="12192000" cy="512868"/>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General Practices / Recommendations</a:t>
            </a:r>
            <a:endParaRPr lang="en-US" sz="3600" dirty="0">
              <a:solidFill>
                <a:srgbClr val="00B050"/>
              </a:solidFill>
            </a:endParaRPr>
          </a:p>
        </p:txBody>
      </p:sp>
      <p:sp>
        <p:nvSpPr>
          <p:cNvPr id="2" name="TextBox 1"/>
          <p:cNvSpPr txBox="1"/>
          <p:nvPr/>
        </p:nvSpPr>
        <p:spPr>
          <a:xfrm>
            <a:off x="665018" y="1384456"/>
            <a:ext cx="11338401" cy="5078313"/>
          </a:xfrm>
          <a:prstGeom prst="rect">
            <a:avLst/>
          </a:prstGeom>
          <a:noFill/>
        </p:spPr>
        <p:txBody>
          <a:bodyPr wrap="square" rtlCol="0">
            <a:spAutoFit/>
          </a:bodyPr>
          <a:lstStyle/>
          <a:p>
            <a:r>
              <a:rPr lang="en-US" dirty="0" smtClean="0"/>
              <a:t>Each Procedure should have the following, which is currently missing in many of the Stored Procedures</a:t>
            </a:r>
          </a:p>
          <a:p>
            <a:endParaRPr lang="en-US" dirty="0"/>
          </a:p>
          <a:p>
            <a:r>
              <a:rPr lang="en-US" dirty="0" smtClean="0">
                <a:solidFill>
                  <a:srgbClr val="0070C0"/>
                </a:solidFill>
              </a:rPr>
              <a:t>SET NOCOUNT ON </a:t>
            </a:r>
          </a:p>
          <a:p>
            <a:r>
              <a:rPr lang="en-US" dirty="0" smtClean="0"/>
              <a:t>Stops the message that shows the count of the number of rows affected by a Transact-SQL statement or stored procedure from being returned as part of the result set. For big procedures this surely affect performance.</a:t>
            </a:r>
            <a:r>
              <a:rPr lang="en-US" dirty="0" smtClean="0">
                <a:solidFill>
                  <a:srgbClr val="0070C0"/>
                </a:solidFill>
              </a:rPr>
              <a:t/>
            </a:r>
            <a:br>
              <a:rPr lang="en-US" dirty="0" smtClean="0">
                <a:solidFill>
                  <a:srgbClr val="0070C0"/>
                </a:solidFill>
              </a:rPr>
            </a:br>
            <a:endParaRPr lang="en-US" dirty="0" smtClean="0">
              <a:solidFill>
                <a:srgbClr val="0070C0"/>
              </a:solidFill>
            </a:endParaRPr>
          </a:p>
          <a:p>
            <a:r>
              <a:rPr lang="en-US" dirty="0" smtClean="0">
                <a:solidFill>
                  <a:srgbClr val="0070C0"/>
                </a:solidFill>
              </a:rPr>
              <a:t>SET ANSI NULLS ON (SET ANSI NULLS OFF would be deprecated in future versions of SQL Server).</a:t>
            </a:r>
            <a:br>
              <a:rPr lang="en-US" dirty="0" smtClean="0">
                <a:solidFill>
                  <a:srgbClr val="0070C0"/>
                </a:solidFill>
              </a:rPr>
            </a:br>
            <a:endParaRPr lang="en-US" dirty="0" smtClean="0">
              <a:solidFill>
                <a:srgbClr val="0070C0"/>
              </a:solidFill>
            </a:endParaRPr>
          </a:p>
          <a:p>
            <a:r>
              <a:rPr lang="en-US" dirty="0">
                <a:solidFill>
                  <a:srgbClr val="0070C0"/>
                </a:solidFill>
              </a:rPr>
              <a:t>SET XACT_ABORT </a:t>
            </a:r>
            <a:r>
              <a:rPr lang="en-US" dirty="0" smtClean="0">
                <a:solidFill>
                  <a:srgbClr val="0070C0"/>
                </a:solidFill>
              </a:rPr>
              <a:t>ON (IF Error handling is not done with Begin Try / End Try)</a:t>
            </a:r>
          </a:p>
          <a:p>
            <a:r>
              <a:rPr lang="en-US" dirty="0" smtClean="0"/>
              <a:t>OFF : Indicates </a:t>
            </a:r>
            <a:r>
              <a:rPr lang="en-US" dirty="0"/>
              <a:t>that only the Transact-SQL statement that raised the error is rolled back and the transaction </a:t>
            </a:r>
            <a:r>
              <a:rPr lang="en-US" dirty="0" smtClean="0"/>
              <a:t>continues.     </a:t>
            </a:r>
          </a:p>
          <a:p>
            <a:r>
              <a:rPr lang="en-US" dirty="0"/>
              <a:t> </a:t>
            </a:r>
            <a:r>
              <a:rPr lang="en-US" dirty="0" smtClean="0"/>
              <a:t>         Other side effect is </a:t>
            </a:r>
            <a:r>
              <a:rPr lang="en-US" dirty="0"/>
              <a:t>that a cancel/timeout error can leave an open </a:t>
            </a:r>
            <a:r>
              <a:rPr lang="en-US" dirty="0" smtClean="0"/>
              <a:t>transaction</a:t>
            </a:r>
          </a:p>
          <a:p>
            <a:r>
              <a:rPr lang="en-US" dirty="0" smtClean="0"/>
              <a:t>ON :  Instructs </a:t>
            </a:r>
            <a:r>
              <a:rPr lang="en-US" dirty="0"/>
              <a:t>SQL Server to rollback the entire transaction and abort the batch when a run-time error occurs</a:t>
            </a:r>
            <a:r>
              <a:rPr lang="en-US" dirty="0" smtClean="0"/>
              <a:t>.</a:t>
            </a:r>
          </a:p>
          <a:p>
            <a:endParaRPr lang="en-US" dirty="0"/>
          </a:p>
          <a:p>
            <a:pPr lvl="0"/>
            <a:r>
              <a:rPr lang="en-US" dirty="0">
                <a:solidFill>
                  <a:srgbClr val="0070C0"/>
                </a:solidFill>
              </a:rPr>
              <a:t>Avoid using Large Text Data Type</a:t>
            </a:r>
          </a:p>
          <a:p>
            <a:pPr lvl="0"/>
            <a:r>
              <a:rPr lang="en-US" dirty="0" smtClean="0"/>
              <a:t>Avoid </a:t>
            </a:r>
            <a:r>
              <a:rPr lang="en-US" dirty="0"/>
              <a:t>using text, </a:t>
            </a:r>
            <a:r>
              <a:rPr lang="en-US" dirty="0" err="1"/>
              <a:t>ntext</a:t>
            </a:r>
            <a:r>
              <a:rPr lang="en-US" dirty="0"/>
              <a:t> </a:t>
            </a:r>
            <a:r>
              <a:rPr lang="en-US" dirty="0" err="1"/>
              <a:t>datatypes</a:t>
            </a:r>
            <a:r>
              <a:rPr lang="en-US" dirty="0"/>
              <a:t> for storing </a:t>
            </a:r>
            <a:r>
              <a:rPr lang="en-US" dirty="0" smtClean="0"/>
              <a:t>larger </a:t>
            </a:r>
            <a:r>
              <a:rPr lang="en-US" dirty="0"/>
              <a:t>textual data. “Text” </a:t>
            </a:r>
            <a:r>
              <a:rPr lang="en-US" dirty="0" err="1"/>
              <a:t>datatype</a:t>
            </a:r>
            <a:r>
              <a:rPr lang="en-US" dirty="0"/>
              <a:t> has some inherent problems associated with it. You cannot directly write, update text data using INSERT, UPDATE statements, you have to use special statements like READTEXT, WRITETEXT AND UPDATETEXT</a:t>
            </a:r>
            <a:r>
              <a:rPr lang="en-US" dirty="0" smtClean="0"/>
              <a:t>. </a:t>
            </a:r>
            <a:r>
              <a:rPr lang="en-US" dirty="0" smtClean="0">
                <a:solidFill>
                  <a:srgbClr val="C00000"/>
                </a:solidFill>
              </a:rPr>
              <a:t>Instead use NVARCHAR(MAX), VARCHAR(MAX)</a:t>
            </a:r>
            <a:endParaRPr lang="en-US" dirty="0">
              <a:solidFill>
                <a:srgbClr val="C00000"/>
              </a:solidFill>
            </a:endParaRPr>
          </a:p>
          <a:p>
            <a:endParaRPr lang="en-US" dirty="0"/>
          </a:p>
        </p:txBody>
      </p:sp>
    </p:spTree>
    <p:extLst>
      <p:ext uri="{BB962C8B-B14F-4D97-AF65-F5344CB8AC3E}">
        <p14:creationId xmlns:p14="http://schemas.microsoft.com/office/powerpoint/2010/main" val="1025906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7265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4BC462E2-148D-48A2-ABB4-A9F0E87FAA66}"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15</a:t>
            </a:fld>
            <a:endParaRPr lang="en-US"/>
          </a:p>
        </p:txBody>
      </p:sp>
      <p:sp>
        <p:nvSpPr>
          <p:cNvPr id="8" name="Title 6"/>
          <p:cNvSpPr txBox="1">
            <a:spLocks/>
          </p:cNvSpPr>
          <p:nvPr/>
        </p:nvSpPr>
        <p:spPr>
          <a:xfrm>
            <a:off x="0" y="475424"/>
            <a:ext cx="12192000" cy="512868"/>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General Practices / Recommendations</a:t>
            </a:r>
            <a:endParaRPr lang="en-US" sz="3600" dirty="0">
              <a:solidFill>
                <a:srgbClr val="00B050"/>
              </a:solidFill>
            </a:endParaRPr>
          </a:p>
        </p:txBody>
      </p:sp>
      <p:sp>
        <p:nvSpPr>
          <p:cNvPr id="9" name="TextBox 8"/>
          <p:cNvSpPr txBox="1"/>
          <p:nvPr/>
        </p:nvSpPr>
        <p:spPr>
          <a:xfrm>
            <a:off x="1034907" y="1033205"/>
            <a:ext cx="8165762" cy="369332"/>
          </a:xfrm>
          <a:prstGeom prst="rect">
            <a:avLst/>
          </a:prstGeom>
          <a:noFill/>
        </p:spPr>
        <p:txBody>
          <a:bodyPr wrap="none" rtlCol="0">
            <a:spAutoFit/>
          </a:bodyPr>
          <a:lstStyle/>
          <a:p>
            <a:pPr lvl="0"/>
            <a:r>
              <a:rPr lang="en-US" b="1" dirty="0"/>
              <a:t>Addition of new column instead of joining history table to get last status frequently.</a:t>
            </a:r>
            <a:endParaRPr lang="en-US" dirty="0"/>
          </a:p>
        </p:txBody>
      </p:sp>
      <p:pic>
        <p:nvPicPr>
          <p:cNvPr id="10" name="Picture 9"/>
          <p:cNvPicPr/>
          <p:nvPr/>
        </p:nvPicPr>
        <p:blipFill>
          <a:blip r:embed="rId3"/>
          <a:stretch>
            <a:fillRect/>
          </a:stretch>
        </p:blipFill>
        <p:spPr>
          <a:xfrm>
            <a:off x="1140471" y="1576100"/>
            <a:ext cx="8941375" cy="4582423"/>
          </a:xfrm>
          <a:prstGeom prst="rect">
            <a:avLst/>
          </a:prstGeom>
          <a:ln w="12700">
            <a:solidFill>
              <a:schemeClr val="tx1"/>
            </a:solidFill>
          </a:ln>
        </p:spPr>
      </p:pic>
    </p:spTree>
    <p:extLst>
      <p:ext uri="{BB962C8B-B14F-4D97-AF65-F5344CB8AC3E}">
        <p14:creationId xmlns:p14="http://schemas.microsoft.com/office/powerpoint/2010/main" val="1154459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7265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4BC462E2-148D-48A2-ABB4-A9F0E87FAA66}"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16</a:t>
            </a:fld>
            <a:endParaRPr lang="en-US"/>
          </a:p>
        </p:txBody>
      </p:sp>
      <p:sp>
        <p:nvSpPr>
          <p:cNvPr id="8" name="Title 6"/>
          <p:cNvSpPr txBox="1">
            <a:spLocks/>
          </p:cNvSpPr>
          <p:nvPr/>
        </p:nvSpPr>
        <p:spPr>
          <a:xfrm>
            <a:off x="0" y="475424"/>
            <a:ext cx="12192000" cy="512868"/>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General Practices / Recommendations</a:t>
            </a:r>
            <a:endParaRPr lang="en-US" sz="3600" dirty="0">
              <a:solidFill>
                <a:srgbClr val="00B050"/>
              </a:solidFill>
            </a:endParaRPr>
          </a:p>
        </p:txBody>
      </p:sp>
      <p:sp>
        <p:nvSpPr>
          <p:cNvPr id="2" name="TextBox 1"/>
          <p:cNvSpPr txBox="1"/>
          <p:nvPr/>
        </p:nvSpPr>
        <p:spPr>
          <a:xfrm>
            <a:off x="682579" y="992471"/>
            <a:ext cx="11217499" cy="5355312"/>
          </a:xfrm>
          <a:prstGeom prst="rect">
            <a:avLst/>
          </a:prstGeom>
          <a:noFill/>
        </p:spPr>
        <p:txBody>
          <a:bodyPr wrap="square" rtlCol="0">
            <a:spAutoFit/>
          </a:bodyPr>
          <a:lstStyle/>
          <a:p>
            <a:r>
              <a:rPr lang="en-US" dirty="0" smtClean="0">
                <a:solidFill>
                  <a:srgbClr val="0070C0"/>
                </a:solidFill>
              </a:rPr>
              <a:t>Separate </a:t>
            </a:r>
            <a:r>
              <a:rPr lang="en-US" dirty="0">
                <a:solidFill>
                  <a:srgbClr val="0070C0"/>
                </a:solidFill>
              </a:rPr>
              <a:t>SP for Filter and Grid for search pages.</a:t>
            </a:r>
          </a:p>
          <a:p>
            <a:endParaRPr lang="en-US" dirty="0" smtClean="0"/>
          </a:p>
          <a:p>
            <a:pPr lvl="0"/>
            <a:r>
              <a:rPr lang="en-US" dirty="0">
                <a:solidFill>
                  <a:srgbClr val="0070C0"/>
                </a:solidFill>
              </a:rPr>
              <a:t>Insert is faster than update for log activity so if status is not real time then recommended to have batch process.</a:t>
            </a:r>
          </a:p>
          <a:p>
            <a:r>
              <a:rPr lang="en-US" dirty="0">
                <a:solidFill>
                  <a:srgbClr val="0070C0"/>
                </a:solidFill>
              </a:rPr>
              <a:t> </a:t>
            </a:r>
          </a:p>
          <a:p>
            <a:pPr lvl="1"/>
            <a:r>
              <a:rPr lang="en-US" dirty="0"/>
              <a:t>Updates created double transaction log than Insert and Delete</a:t>
            </a:r>
          </a:p>
          <a:p>
            <a:pPr lvl="1"/>
            <a:r>
              <a:rPr lang="en-US" dirty="0"/>
              <a:t>Update hold page lock that Insert Operation.</a:t>
            </a:r>
          </a:p>
          <a:p>
            <a:endParaRPr lang="en-US" dirty="0"/>
          </a:p>
          <a:p>
            <a:r>
              <a:rPr lang="en-US" dirty="0" smtClean="0"/>
              <a:t>Best </a:t>
            </a:r>
            <a:r>
              <a:rPr lang="en-US" dirty="0"/>
              <a:t>Example: Email Transaction log activity and Archiving process</a:t>
            </a:r>
            <a:r>
              <a:rPr lang="en-US" dirty="0" smtClean="0"/>
              <a:t>.</a:t>
            </a:r>
          </a:p>
          <a:p>
            <a:pPr lvl="0"/>
            <a:endParaRPr lang="en-US" dirty="0" smtClean="0">
              <a:solidFill>
                <a:srgbClr val="0070C0"/>
              </a:solidFill>
            </a:endParaRPr>
          </a:p>
          <a:p>
            <a:pPr lvl="0"/>
            <a:r>
              <a:rPr lang="en-US" dirty="0" smtClean="0">
                <a:solidFill>
                  <a:srgbClr val="0070C0"/>
                </a:solidFill>
              </a:rPr>
              <a:t>Unused </a:t>
            </a:r>
            <a:r>
              <a:rPr lang="en-US" dirty="0">
                <a:solidFill>
                  <a:srgbClr val="0070C0"/>
                </a:solidFill>
              </a:rPr>
              <a:t>Parameters.</a:t>
            </a:r>
          </a:p>
          <a:p>
            <a:pPr lvl="0"/>
            <a:r>
              <a:rPr lang="en-US" dirty="0" smtClean="0"/>
              <a:t>	Many a times it is found that Parameter is passed from app , but never used in stored procedure.</a:t>
            </a:r>
          </a:p>
          <a:p>
            <a:pPr lvl="0"/>
            <a:endParaRPr lang="en-US" b="1" dirty="0" smtClean="0"/>
          </a:p>
          <a:p>
            <a:pPr lvl="0"/>
            <a:r>
              <a:rPr lang="en-US" dirty="0">
                <a:solidFill>
                  <a:srgbClr val="0070C0"/>
                </a:solidFill>
              </a:rPr>
              <a:t>Usage of union </a:t>
            </a:r>
            <a:endParaRPr lang="en-US" dirty="0" smtClean="0">
              <a:solidFill>
                <a:srgbClr val="0070C0"/>
              </a:solidFill>
            </a:endParaRPr>
          </a:p>
          <a:p>
            <a:pPr lvl="0"/>
            <a:r>
              <a:rPr lang="en-US" dirty="0" smtClean="0"/>
              <a:t>This is tremendously used. We need to try to get distinct records without using Distinct / Union clauses. As this clauses are very expensive.</a:t>
            </a:r>
          </a:p>
          <a:p>
            <a:pPr lvl="0"/>
            <a:endParaRPr lang="en-US" b="1" dirty="0" smtClean="0"/>
          </a:p>
          <a:p>
            <a:r>
              <a:rPr lang="en-US" dirty="0" smtClean="0">
                <a:solidFill>
                  <a:srgbClr val="0070C0"/>
                </a:solidFill>
              </a:rPr>
              <a:t>Procedure / View Updates. </a:t>
            </a:r>
            <a:endParaRPr lang="en-US" dirty="0">
              <a:solidFill>
                <a:srgbClr val="0070C0"/>
              </a:solidFill>
            </a:endParaRPr>
          </a:p>
          <a:p>
            <a:pPr lvl="0"/>
            <a:r>
              <a:rPr lang="en-US" dirty="0" smtClean="0"/>
              <a:t>Whenever procedure / view is updated, by adding / removing joins, please revisit for performance stats for all the filter parameters sets.</a:t>
            </a:r>
            <a:endParaRPr lang="en-US" dirty="0"/>
          </a:p>
        </p:txBody>
      </p:sp>
    </p:spTree>
    <p:extLst>
      <p:ext uri="{BB962C8B-B14F-4D97-AF65-F5344CB8AC3E}">
        <p14:creationId xmlns:p14="http://schemas.microsoft.com/office/powerpoint/2010/main" val="1121820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
            <a:ext cx="12192000" cy="563418"/>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37CC0042-97F2-446A-A8DE-936DEC95CC3B}" type="datetime2">
              <a:rPr lang="en-US" smtClean="0"/>
              <a:t>Monday, January 02, 2017</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17</a:t>
            </a:fld>
            <a:endParaRPr lang="en-US"/>
          </a:p>
        </p:txBody>
      </p:sp>
      <p:sp>
        <p:nvSpPr>
          <p:cNvPr id="8" name="Title 6"/>
          <p:cNvSpPr txBox="1">
            <a:spLocks/>
          </p:cNvSpPr>
          <p:nvPr/>
        </p:nvSpPr>
        <p:spPr>
          <a:xfrm>
            <a:off x="0" y="475424"/>
            <a:ext cx="12192000" cy="522104"/>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Error Handling</a:t>
            </a:r>
            <a:endParaRPr lang="en-US" sz="3600" dirty="0">
              <a:solidFill>
                <a:srgbClr val="00B050"/>
              </a:solidFill>
            </a:endParaRPr>
          </a:p>
        </p:txBody>
      </p:sp>
      <p:sp>
        <p:nvSpPr>
          <p:cNvPr id="2" name="TextBox 1"/>
          <p:cNvSpPr txBox="1"/>
          <p:nvPr/>
        </p:nvSpPr>
        <p:spPr>
          <a:xfrm>
            <a:off x="665018" y="1384456"/>
            <a:ext cx="11338401" cy="3600986"/>
          </a:xfrm>
          <a:prstGeom prst="rect">
            <a:avLst/>
          </a:prstGeom>
          <a:noFill/>
        </p:spPr>
        <p:txBody>
          <a:bodyPr wrap="square" rtlCol="0">
            <a:spAutoFit/>
          </a:bodyPr>
          <a:lstStyle/>
          <a:p>
            <a:r>
              <a:rPr lang="en-US" dirty="0" smtClean="0"/>
              <a:t>Proper Error handling should be done in procedures to ensure integrity. Below is the statistics for current database state</a:t>
            </a:r>
          </a:p>
          <a:p>
            <a:endParaRPr lang="en-US" dirty="0"/>
          </a:p>
          <a:p>
            <a:pPr lvl="4"/>
            <a:r>
              <a:rPr lang="en-US" sz="3200" dirty="0" smtClean="0"/>
              <a:t>Begin Try</a:t>
            </a:r>
          </a:p>
          <a:p>
            <a:pPr lvl="4"/>
            <a:r>
              <a:rPr lang="en-US" sz="3200" dirty="0" smtClean="0"/>
              <a:t>	&lt; Code To Execute &gt;</a:t>
            </a:r>
          </a:p>
          <a:p>
            <a:pPr lvl="4"/>
            <a:r>
              <a:rPr lang="en-US" sz="3200" dirty="0" smtClean="0"/>
              <a:t>End Try</a:t>
            </a:r>
          </a:p>
          <a:p>
            <a:pPr lvl="4"/>
            <a:r>
              <a:rPr lang="en-US" sz="3200" dirty="0" smtClean="0"/>
              <a:t>Begin Catch</a:t>
            </a:r>
          </a:p>
          <a:p>
            <a:pPr lvl="4"/>
            <a:r>
              <a:rPr lang="en-US" sz="3200" dirty="0"/>
              <a:t>	</a:t>
            </a:r>
            <a:r>
              <a:rPr lang="en-US" sz="3200" dirty="0" smtClean="0"/>
              <a:t>&lt;Handling Error Message&gt;</a:t>
            </a:r>
          </a:p>
          <a:p>
            <a:pPr lvl="4"/>
            <a:r>
              <a:rPr lang="en-US" sz="3200" dirty="0" smtClean="0"/>
              <a:t>End Catch</a:t>
            </a:r>
            <a:r>
              <a:rPr lang="en-US" sz="3200" dirty="0"/>
              <a:t>	</a:t>
            </a:r>
          </a:p>
        </p:txBody>
      </p:sp>
    </p:spTree>
    <p:extLst>
      <p:ext uri="{BB962C8B-B14F-4D97-AF65-F5344CB8AC3E}">
        <p14:creationId xmlns:p14="http://schemas.microsoft.com/office/powerpoint/2010/main" val="2196240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3499"/>
            <a:ext cx="12192000" cy="57265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E07654B0-8AD5-478C-825A-A932628EC80C}" type="datetime2">
              <a:rPr lang="en-US" smtClean="0"/>
              <a:t>Monday, January 02, 2017</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18</a:t>
            </a:fld>
            <a:endParaRPr lang="en-US"/>
          </a:p>
        </p:txBody>
      </p:sp>
      <p:sp>
        <p:nvSpPr>
          <p:cNvPr id="2" name="TextBox 1"/>
          <p:cNvSpPr txBox="1"/>
          <p:nvPr/>
        </p:nvSpPr>
        <p:spPr>
          <a:xfrm>
            <a:off x="475672" y="1349762"/>
            <a:ext cx="11338401" cy="646331"/>
          </a:xfrm>
          <a:prstGeom prst="rect">
            <a:avLst/>
          </a:prstGeom>
          <a:noFill/>
        </p:spPr>
        <p:txBody>
          <a:bodyPr wrap="square" rtlCol="0">
            <a:spAutoFit/>
          </a:bodyPr>
          <a:lstStyle/>
          <a:p>
            <a:r>
              <a:rPr lang="en-US" dirty="0" smtClean="0"/>
              <a:t>There are many procedures in the system which either don’t have revision history at all or they are not updated. The following revision history format helps us while debugging the procedure.</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72" y="1996093"/>
            <a:ext cx="11051310" cy="4360257"/>
          </a:xfrm>
          <a:prstGeom prst="rect">
            <a:avLst/>
          </a:prstGeom>
        </p:spPr>
      </p:pic>
      <p:sp>
        <p:nvSpPr>
          <p:cNvPr id="9" name="Title 6"/>
          <p:cNvSpPr txBox="1">
            <a:spLocks/>
          </p:cNvSpPr>
          <p:nvPr/>
        </p:nvSpPr>
        <p:spPr>
          <a:xfrm>
            <a:off x="0" y="475424"/>
            <a:ext cx="12192000" cy="512868"/>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General Practices / Recommendations</a:t>
            </a:r>
            <a:endParaRPr lang="en-US" sz="3600" dirty="0">
              <a:solidFill>
                <a:srgbClr val="00B050"/>
              </a:solidFill>
            </a:endParaRPr>
          </a:p>
        </p:txBody>
      </p:sp>
    </p:spTree>
    <p:extLst>
      <p:ext uri="{BB962C8B-B14F-4D97-AF65-F5344CB8AC3E}">
        <p14:creationId xmlns:p14="http://schemas.microsoft.com/office/powerpoint/2010/main" val="3870040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3499"/>
            <a:ext cx="12192000" cy="57265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E07654B0-8AD5-478C-825A-A932628EC80C}" type="datetime2">
              <a:rPr lang="en-US" smtClean="0"/>
              <a:t>Monday, January 02, 2017</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19</a:t>
            </a:fld>
            <a:endParaRPr lang="en-US"/>
          </a:p>
        </p:txBody>
      </p:sp>
      <p:sp>
        <p:nvSpPr>
          <p:cNvPr id="9" name="Title 6"/>
          <p:cNvSpPr txBox="1">
            <a:spLocks/>
          </p:cNvSpPr>
          <p:nvPr/>
        </p:nvSpPr>
        <p:spPr>
          <a:xfrm>
            <a:off x="0" y="475424"/>
            <a:ext cx="12192000" cy="512868"/>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General Practices / Recommendations</a:t>
            </a:r>
            <a:endParaRPr lang="en-US" sz="3600" dirty="0">
              <a:solidFill>
                <a:srgbClr val="00B050"/>
              </a:solidFill>
            </a:endParaRPr>
          </a:p>
        </p:txBody>
      </p:sp>
      <p:sp>
        <p:nvSpPr>
          <p:cNvPr id="3" name="Rectangle 2"/>
          <p:cNvSpPr/>
          <p:nvPr/>
        </p:nvSpPr>
        <p:spPr>
          <a:xfrm>
            <a:off x="289169" y="1191720"/>
            <a:ext cx="11707446" cy="570990"/>
          </a:xfrm>
          <a:prstGeom prst="rect">
            <a:avLst/>
          </a:prstGeom>
        </p:spPr>
        <p:txBody>
          <a:bodyPr wrap="square">
            <a:spAutoFit/>
          </a:bodyPr>
          <a:lstStyle/>
          <a:p>
            <a:pPr marR="0" lvl="0">
              <a:lnSpc>
                <a:spcPct val="137000"/>
              </a:lnSpc>
              <a:spcBef>
                <a:spcPts val="0"/>
              </a:spcBef>
              <a:spcAft>
                <a:spcPts val="0"/>
              </a:spcAft>
              <a:tabLst>
                <a:tab pos="448945"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EXISTS vs INNER JOIN : If no of records are less from outer table then we can go for EXISTS operator. If this count is huge then it is better to go for JOINs, because EXISTS does LOOP JOIN always. It is costly. Same criteria is applicable for NOT EXISTS vs LEFT JOIN.</a:t>
            </a:r>
            <a:endParaRPr lang="en-US" sz="1200" kern="50" dirty="0">
              <a:effectLst/>
              <a:latin typeface="Times New Roman" panose="02020603050405020304" pitchFamily="18" charset="0"/>
              <a:ea typeface="Andale Sans UI"/>
            </a:endParaRPr>
          </a:p>
        </p:txBody>
      </p:sp>
      <p:sp>
        <p:nvSpPr>
          <p:cNvPr id="8" name="Rectangle 7"/>
          <p:cNvSpPr/>
          <p:nvPr/>
        </p:nvSpPr>
        <p:spPr>
          <a:xfrm>
            <a:off x="289167" y="1846055"/>
            <a:ext cx="11394831" cy="317972"/>
          </a:xfrm>
          <a:prstGeom prst="rect">
            <a:avLst/>
          </a:prstGeom>
        </p:spPr>
        <p:txBody>
          <a:bodyPr wrap="square">
            <a:spAutoFit/>
          </a:bodyPr>
          <a:lstStyle/>
          <a:p>
            <a:pPr marR="0" lvl="0">
              <a:lnSpc>
                <a:spcPct val="137000"/>
              </a:lnSpc>
              <a:spcBef>
                <a:spcPts val="0"/>
              </a:spcBef>
              <a:spcAft>
                <a:spcPts val="0"/>
              </a:spcAft>
              <a:tabLst>
                <a:tab pos="448945"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While using exists, use 'SELECT 1' instead of 'SELECT *' If number of rows in subset are more than a million, use 'SELECT TOP 1 1'</a:t>
            </a:r>
            <a:endParaRPr lang="en-US" sz="1200" kern="50" dirty="0">
              <a:effectLst/>
              <a:latin typeface="Times New Roman" panose="02020603050405020304" pitchFamily="18" charset="0"/>
              <a:ea typeface="Andale Sans UI"/>
            </a:endParaRPr>
          </a:p>
        </p:txBody>
      </p:sp>
      <p:sp>
        <p:nvSpPr>
          <p:cNvPr id="10" name="Rectangle 9"/>
          <p:cNvSpPr/>
          <p:nvPr/>
        </p:nvSpPr>
        <p:spPr>
          <a:xfrm>
            <a:off x="289167" y="2334978"/>
            <a:ext cx="11394831" cy="570990"/>
          </a:xfrm>
          <a:prstGeom prst="rect">
            <a:avLst/>
          </a:prstGeom>
        </p:spPr>
        <p:txBody>
          <a:bodyPr wrap="square">
            <a:spAutoFit/>
          </a:bodyPr>
          <a:lstStyle/>
          <a:p>
            <a:pPr marR="0" lvl="0">
              <a:lnSpc>
                <a:spcPct val="137000"/>
              </a:lnSpc>
              <a:spcBef>
                <a:spcPts val="0"/>
              </a:spcBef>
              <a:spcAft>
                <a:spcPts val="0"/>
              </a:spcAft>
              <a:tabLst>
                <a:tab pos="448945"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Avoid using multiple similar queries. For example, if we want to calculate individual count for Open , submitted , Approved then go for a single query(using CASE WHEN logic). Instead of three separate sub/inline queries.</a:t>
            </a:r>
            <a:endParaRPr lang="en-US" sz="1200" kern="50" dirty="0">
              <a:effectLst/>
              <a:latin typeface="Times New Roman" panose="02020603050405020304" pitchFamily="18" charset="0"/>
              <a:ea typeface="Andale Sans UI"/>
            </a:endParaRPr>
          </a:p>
        </p:txBody>
      </p:sp>
      <p:sp>
        <p:nvSpPr>
          <p:cNvPr id="12" name="Rectangle 11"/>
          <p:cNvSpPr/>
          <p:nvPr/>
        </p:nvSpPr>
        <p:spPr>
          <a:xfrm>
            <a:off x="289167" y="3021790"/>
            <a:ext cx="10925908" cy="276999"/>
          </a:xfrm>
          <a:prstGeom prst="rect">
            <a:avLst/>
          </a:prstGeom>
        </p:spPr>
        <p:txBody>
          <a:bodyPr wrap="square">
            <a:spAutoFit/>
          </a:bodyPr>
          <a:lstStyle/>
          <a:p>
            <a:r>
              <a:rPr lang="en-US" sz="1200" kern="50" dirty="0">
                <a:solidFill>
                  <a:srgbClr val="000000"/>
                </a:solidFill>
                <a:latin typeface="Arial" panose="020B0604020202020204" pitchFamily="34" charset="0"/>
                <a:ea typeface="Andale Sans UI"/>
                <a:cs typeface="Times New Roman" panose="02020603050405020304" pitchFamily="18" charset="0"/>
              </a:rPr>
              <a:t>Avoid using functions on columns in WHERE and JOIN conditions. These will suppress participating indexes in the query execution</a:t>
            </a:r>
            <a:endParaRPr lang="en-US" sz="1200" dirty="0"/>
          </a:p>
        </p:txBody>
      </p:sp>
      <p:sp>
        <p:nvSpPr>
          <p:cNvPr id="13" name="Rectangle 12"/>
          <p:cNvSpPr/>
          <p:nvPr/>
        </p:nvSpPr>
        <p:spPr>
          <a:xfrm>
            <a:off x="289167" y="3414611"/>
            <a:ext cx="6096000" cy="2340962"/>
          </a:xfrm>
          <a:prstGeom prst="rect">
            <a:avLst/>
          </a:prstGeom>
        </p:spPr>
        <p:txBody>
          <a:bodyPr>
            <a:spAutoFit/>
          </a:bodyPr>
          <a:lstStyle/>
          <a:p>
            <a:pPr marR="0" lvl="0">
              <a:lnSpc>
                <a:spcPct val="137000"/>
              </a:lnSpc>
              <a:spcBef>
                <a:spcPts val="0"/>
              </a:spcBef>
              <a:spcAft>
                <a:spcPts val="0"/>
              </a:spcAft>
              <a:tabLst>
                <a:tab pos="448945"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Avoid using separate OR conditions if we are checking condition for same column</a:t>
            </a:r>
            <a:endParaRPr lang="en-US" sz="1200" kern="50" dirty="0">
              <a:latin typeface="Times New Roman" panose="02020603050405020304" pitchFamily="18" charset="0"/>
              <a:ea typeface="Andale Sans UI"/>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Example</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WHERE </a:t>
            </a:r>
            <a:r>
              <a:rPr lang="en-US" sz="1200" kern="50" dirty="0" err="1">
                <a:solidFill>
                  <a:srgbClr val="000000"/>
                </a:solidFill>
                <a:latin typeface="Arial" panose="020B0604020202020204" pitchFamily="34" charset="0"/>
                <a:ea typeface="Andale Sans UI"/>
                <a:cs typeface="Times New Roman" panose="02020603050405020304" pitchFamily="18" charset="0"/>
              </a:rPr>
              <a:t>ReqStatusID</a:t>
            </a:r>
            <a:r>
              <a:rPr lang="en-US" sz="1200" kern="50" dirty="0">
                <a:solidFill>
                  <a:srgbClr val="000000"/>
                </a:solidFill>
                <a:latin typeface="Arial" panose="020B0604020202020204" pitchFamily="34" charset="0"/>
                <a:ea typeface="Andale Sans UI"/>
                <a:cs typeface="Times New Roman" panose="02020603050405020304" pitchFamily="18" charset="0"/>
              </a:rPr>
              <a:t> = 1</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OR </a:t>
            </a:r>
            <a:r>
              <a:rPr lang="en-US" sz="1200" kern="50" dirty="0" err="1">
                <a:solidFill>
                  <a:srgbClr val="000000"/>
                </a:solidFill>
                <a:latin typeface="Arial" panose="020B0604020202020204" pitchFamily="34" charset="0"/>
                <a:ea typeface="Andale Sans UI"/>
                <a:cs typeface="Times New Roman" panose="02020603050405020304" pitchFamily="18" charset="0"/>
              </a:rPr>
              <a:t>ReqStatusID</a:t>
            </a:r>
            <a:r>
              <a:rPr lang="en-US" sz="1200" kern="50" dirty="0">
                <a:solidFill>
                  <a:srgbClr val="000000"/>
                </a:solidFill>
                <a:latin typeface="Arial" panose="020B0604020202020204" pitchFamily="34" charset="0"/>
                <a:ea typeface="Andale Sans UI"/>
                <a:cs typeface="Times New Roman" panose="02020603050405020304" pitchFamily="18" charset="0"/>
              </a:rPr>
              <a:t> = 2</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OR </a:t>
            </a:r>
            <a:r>
              <a:rPr lang="en-US" sz="1200" kern="50" dirty="0" err="1">
                <a:solidFill>
                  <a:srgbClr val="000000"/>
                </a:solidFill>
                <a:latin typeface="Arial" panose="020B0604020202020204" pitchFamily="34" charset="0"/>
                <a:ea typeface="Andale Sans UI"/>
                <a:cs typeface="Times New Roman" panose="02020603050405020304" pitchFamily="18" charset="0"/>
              </a:rPr>
              <a:t>ReqStatusID</a:t>
            </a:r>
            <a:r>
              <a:rPr lang="en-US" sz="1200" kern="50" dirty="0">
                <a:solidFill>
                  <a:srgbClr val="000000"/>
                </a:solidFill>
                <a:latin typeface="Arial" panose="020B0604020202020204" pitchFamily="34" charset="0"/>
                <a:ea typeface="Andale Sans UI"/>
                <a:cs typeface="Times New Roman" panose="02020603050405020304" pitchFamily="18" charset="0"/>
              </a:rPr>
              <a:t> = 5</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OR </a:t>
            </a:r>
            <a:r>
              <a:rPr lang="en-US" sz="1200" kern="50" dirty="0" err="1">
                <a:solidFill>
                  <a:srgbClr val="000000"/>
                </a:solidFill>
                <a:latin typeface="Arial" panose="020B0604020202020204" pitchFamily="34" charset="0"/>
                <a:ea typeface="Andale Sans UI"/>
                <a:cs typeface="Times New Roman" panose="02020603050405020304" pitchFamily="18" charset="0"/>
              </a:rPr>
              <a:t>ReqStatusID</a:t>
            </a:r>
            <a:r>
              <a:rPr lang="en-US" sz="1200" kern="50" dirty="0">
                <a:solidFill>
                  <a:srgbClr val="000000"/>
                </a:solidFill>
                <a:latin typeface="Arial" panose="020B0604020202020204" pitchFamily="34" charset="0"/>
                <a:ea typeface="Andale Sans UI"/>
                <a:cs typeface="Times New Roman" panose="02020603050405020304" pitchFamily="18" charset="0"/>
              </a:rPr>
              <a:t> = 6</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WHERE </a:t>
            </a:r>
            <a:r>
              <a:rPr lang="en-US" sz="1200" kern="50" dirty="0" err="1">
                <a:solidFill>
                  <a:srgbClr val="000000"/>
                </a:solidFill>
                <a:latin typeface="Arial" panose="020B0604020202020204" pitchFamily="34" charset="0"/>
                <a:ea typeface="Andale Sans UI"/>
                <a:cs typeface="Times New Roman" panose="02020603050405020304" pitchFamily="18" charset="0"/>
              </a:rPr>
              <a:t>ReqStatusID</a:t>
            </a:r>
            <a:r>
              <a:rPr lang="en-US" sz="1200" kern="50" dirty="0">
                <a:solidFill>
                  <a:srgbClr val="000000"/>
                </a:solidFill>
                <a:latin typeface="Arial" panose="020B0604020202020204" pitchFamily="34" charset="0"/>
                <a:ea typeface="Andale Sans UI"/>
                <a:cs typeface="Times New Roman" panose="02020603050405020304" pitchFamily="18" charset="0"/>
              </a:rPr>
              <a:t> IN (1,2,5,6)</a:t>
            </a:r>
            <a:endParaRPr lang="en-US" sz="1200" kern="50" dirty="0">
              <a:effectLst/>
              <a:latin typeface="Symbol" panose="05050102010706020507" pitchFamily="18" charset="2"/>
              <a:ea typeface="Andale Sans UI"/>
              <a:cs typeface="OpenSymbol"/>
            </a:endParaRPr>
          </a:p>
        </p:txBody>
      </p:sp>
      <p:sp>
        <p:nvSpPr>
          <p:cNvPr id="14" name="Rectangle 13"/>
          <p:cNvSpPr/>
          <p:nvPr/>
        </p:nvSpPr>
        <p:spPr>
          <a:xfrm>
            <a:off x="289166" y="5785360"/>
            <a:ext cx="11064633" cy="345351"/>
          </a:xfrm>
          <a:prstGeom prst="rect">
            <a:avLst/>
          </a:prstGeom>
        </p:spPr>
        <p:txBody>
          <a:bodyPr wrap="square">
            <a:spAutoFit/>
          </a:bodyPr>
          <a:lstStyle/>
          <a:p>
            <a:pPr marR="0" lvl="0">
              <a:lnSpc>
                <a:spcPct val="137000"/>
              </a:lnSpc>
              <a:spcBef>
                <a:spcPts val="0"/>
              </a:spcBef>
              <a:spcAft>
                <a:spcPts val="0"/>
              </a:spcAft>
              <a:tabLst>
                <a:tab pos="448945"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Avoid using sub queries and inline queries. We can achieve the same using LEFT JOIN.</a:t>
            </a:r>
            <a:endParaRPr lang="en-US" sz="1200" kern="50" dirty="0">
              <a:effectLst/>
              <a:latin typeface="Times New Roman" panose="02020603050405020304" pitchFamily="18" charset="0"/>
              <a:ea typeface="Andale Sans UI"/>
            </a:endParaRPr>
          </a:p>
        </p:txBody>
      </p:sp>
    </p:spTree>
    <p:extLst>
      <p:ext uri="{BB962C8B-B14F-4D97-AF65-F5344CB8AC3E}">
        <p14:creationId xmlns:p14="http://schemas.microsoft.com/office/powerpoint/2010/main" val="3971043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
            <a:ext cx="12192000" cy="600364"/>
          </a:xfrm>
        </p:spPr>
        <p:txBody>
          <a:bodyPr>
            <a:normAutofit fontScale="90000"/>
          </a:bodyPr>
          <a:lstStyle/>
          <a:p>
            <a:r>
              <a:rPr lang="en-US" sz="4000" dirty="0" smtClean="0"/>
              <a:t>Performance Improvement</a:t>
            </a:r>
            <a:endParaRPr lang="en-US" sz="4000" dirty="0"/>
          </a:p>
        </p:txBody>
      </p:sp>
      <p:sp>
        <p:nvSpPr>
          <p:cNvPr id="4" name="Date Placeholder 3"/>
          <p:cNvSpPr>
            <a:spLocks noGrp="1"/>
          </p:cNvSpPr>
          <p:nvPr>
            <p:ph type="dt" sz="half" idx="10"/>
          </p:nvPr>
        </p:nvSpPr>
        <p:spPr/>
        <p:txBody>
          <a:bodyPr/>
          <a:lstStyle/>
          <a:p>
            <a:fld id="{440BD53B-F95D-4C75-990F-C0D8E4ED2B01}"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2</a:t>
            </a:fld>
            <a:endParaRPr lang="en-US" dirty="0"/>
          </a:p>
        </p:txBody>
      </p:sp>
      <p:sp>
        <p:nvSpPr>
          <p:cNvPr id="8" name="Title 6"/>
          <p:cNvSpPr txBox="1">
            <a:spLocks/>
          </p:cNvSpPr>
          <p:nvPr/>
        </p:nvSpPr>
        <p:spPr>
          <a:xfrm>
            <a:off x="0" y="475423"/>
            <a:ext cx="12192000" cy="49439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dirty="0">
              <a:solidFill>
                <a:srgbClr val="00B050"/>
              </a:solidFill>
            </a:endParaRPr>
          </a:p>
        </p:txBody>
      </p:sp>
      <p:sp>
        <p:nvSpPr>
          <p:cNvPr id="2" name="TextBox 1"/>
          <p:cNvSpPr txBox="1"/>
          <p:nvPr/>
        </p:nvSpPr>
        <p:spPr>
          <a:xfrm>
            <a:off x="602999" y="513459"/>
            <a:ext cx="11338401" cy="369332"/>
          </a:xfrm>
          <a:prstGeom prst="rect">
            <a:avLst/>
          </a:prstGeom>
          <a:noFill/>
        </p:spPr>
        <p:txBody>
          <a:bodyPr wrap="square" rtlCol="0">
            <a:spAutoFit/>
          </a:bodyPr>
          <a:lstStyle/>
          <a:p>
            <a:pPr marL="285750" lvl="0" indent="-285750">
              <a:buFont typeface="Wingdings" panose="05000000000000000000" pitchFamily="2" charset="2"/>
              <a:buChar char="Ø"/>
            </a:pPr>
            <a:r>
              <a:rPr lang="en-US" b="1" dirty="0" smtClean="0"/>
              <a:t>For </a:t>
            </a:r>
            <a:r>
              <a:rPr lang="en-US" b="1" dirty="0"/>
              <a:t>single </a:t>
            </a:r>
            <a:r>
              <a:rPr lang="en-US" b="1" dirty="0" smtClean="0"/>
              <a:t>row, </a:t>
            </a:r>
            <a:r>
              <a:rPr lang="en-US" b="1" dirty="0"/>
              <a:t>try to find scope to store data into </a:t>
            </a:r>
            <a:r>
              <a:rPr lang="en-US" b="1" dirty="0" smtClean="0"/>
              <a:t>variable and use joins effectively.</a:t>
            </a:r>
            <a:endParaRPr lang="en-US" dirty="0"/>
          </a:p>
        </p:txBody>
      </p:sp>
      <p:pic>
        <p:nvPicPr>
          <p:cNvPr id="13" name="Picture 12"/>
          <p:cNvPicPr/>
          <p:nvPr/>
        </p:nvPicPr>
        <p:blipFill>
          <a:blip r:embed="rId3"/>
          <a:stretch>
            <a:fillRect/>
          </a:stretch>
        </p:blipFill>
        <p:spPr>
          <a:xfrm>
            <a:off x="602999" y="1264421"/>
            <a:ext cx="5578860" cy="2663635"/>
          </a:xfrm>
          <a:prstGeom prst="rect">
            <a:avLst/>
          </a:prstGeom>
          <a:ln w="12700">
            <a:solidFill>
              <a:schemeClr val="tx1"/>
            </a:solidFill>
          </a:ln>
        </p:spPr>
      </p:pic>
      <p:pic>
        <p:nvPicPr>
          <p:cNvPr id="14" name="Picture 13"/>
          <p:cNvPicPr/>
          <p:nvPr/>
        </p:nvPicPr>
        <p:blipFill>
          <a:blip r:embed="rId4"/>
          <a:stretch>
            <a:fillRect/>
          </a:stretch>
        </p:blipFill>
        <p:spPr>
          <a:xfrm>
            <a:off x="483886" y="4509096"/>
            <a:ext cx="4241140" cy="1417307"/>
          </a:xfrm>
          <a:prstGeom prst="rect">
            <a:avLst/>
          </a:prstGeom>
          <a:ln w="12700">
            <a:solidFill>
              <a:schemeClr val="tx1"/>
            </a:solidFill>
          </a:ln>
        </p:spPr>
      </p:pic>
      <p:pic>
        <p:nvPicPr>
          <p:cNvPr id="15" name="Picture 14"/>
          <p:cNvPicPr/>
          <p:nvPr/>
        </p:nvPicPr>
        <p:blipFill>
          <a:blip r:embed="rId5"/>
          <a:stretch>
            <a:fillRect/>
          </a:stretch>
        </p:blipFill>
        <p:spPr>
          <a:xfrm>
            <a:off x="6927312" y="1237129"/>
            <a:ext cx="4599279" cy="1248494"/>
          </a:xfrm>
          <a:prstGeom prst="rect">
            <a:avLst/>
          </a:prstGeom>
          <a:ln w="12700">
            <a:solidFill>
              <a:schemeClr val="tx1"/>
            </a:solidFill>
          </a:ln>
        </p:spPr>
      </p:pic>
      <p:pic>
        <p:nvPicPr>
          <p:cNvPr id="16" name="Picture 15"/>
          <p:cNvPicPr/>
          <p:nvPr/>
        </p:nvPicPr>
        <p:blipFill>
          <a:blip r:embed="rId6"/>
          <a:stretch>
            <a:fillRect/>
          </a:stretch>
        </p:blipFill>
        <p:spPr>
          <a:xfrm>
            <a:off x="5265102" y="4509095"/>
            <a:ext cx="6676298" cy="1417307"/>
          </a:xfrm>
          <a:prstGeom prst="rect">
            <a:avLst/>
          </a:prstGeom>
          <a:ln w="12700">
            <a:solidFill>
              <a:schemeClr val="tx1"/>
            </a:solidFill>
          </a:ln>
        </p:spPr>
      </p:pic>
      <p:sp>
        <p:nvSpPr>
          <p:cNvPr id="3" name="TextBox 2"/>
          <p:cNvSpPr txBox="1"/>
          <p:nvPr/>
        </p:nvSpPr>
        <p:spPr>
          <a:xfrm>
            <a:off x="483886" y="882791"/>
            <a:ext cx="1118268" cy="369332"/>
          </a:xfrm>
          <a:prstGeom prst="rect">
            <a:avLst/>
          </a:prstGeom>
          <a:noFill/>
        </p:spPr>
        <p:txBody>
          <a:bodyPr wrap="square" rtlCol="0">
            <a:spAutoFit/>
          </a:bodyPr>
          <a:lstStyle/>
          <a:p>
            <a:r>
              <a:rPr lang="en-US" dirty="0" smtClean="0">
                <a:solidFill>
                  <a:srgbClr val="FF0000"/>
                </a:solidFill>
              </a:rPr>
              <a:t>Incorrect</a:t>
            </a:r>
            <a:endParaRPr lang="en-US" dirty="0">
              <a:solidFill>
                <a:srgbClr val="FF0000"/>
              </a:solidFill>
            </a:endParaRPr>
          </a:p>
        </p:txBody>
      </p:sp>
      <p:sp>
        <p:nvSpPr>
          <p:cNvPr id="17" name="TextBox 16"/>
          <p:cNvSpPr txBox="1"/>
          <p:nvPr/>
        </p:nvSpPr>
        <p:spPr>
          <a:xfrm>
            <a:off x="6779178" y="857115"/>
            <a:ext cx="1118268" cy="369332"/>
          </a:xfrm>
          <a:prstGeom prst="rect">
            <a:avLst/>
          </a:prstGeom>
          <a:noFill/>
        </p:spPr>
        <p:txBody>
          <a:bodyPr wrap="square" rtlCol="0">
            <a:spAutoFit/>
          </a:bodyPr>
          <a:lstStyle/>
          <a:p>
            <a:r>
              <a:rPr lang="en-US" dirty="0" smtClean="0">
                <a:solidFill>
                  <a:schemeClr val="accent6">
                    <a:lumMod val="75000"/>
                  </a:schemeClr>
                </a:solidFill>
              </a:rPr>
              <a:t>Correct</a:t>
            </a:r>
            <a:endParaRPr lang="en-US" dirty="0">
              <a:solidFill>
                <a:schemeClr val="accent6">
                  <a:lumMod val="75000"/>
                </a:schemeClr>
              </a:solidFill>
            </a:endParaRPr>
          </a:p>
        </p:txBody>
      </p:sp>
    </p:spTree>
    <p:extLst>
      <p:ext uri="{BB962C8B-B14F-4D97-AF65-F5344CB8AC3E}">
        <p14:creationId xmlns:p14="http://schemas.microsoft.com/office/powerpoint/2010/main" val="3729927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3499"/>
            <a:ext cx="12192000" cy="57265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E07654B0-8AD5-478C-825A-A932628EC80C}" type="datetime2">
              <a:rPr lang="en-US" smtClean="0"/>
              <a:t>Monday, January 02, 2017</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20</a:t>
            </a:fld>
            <a:endParaRPr lang="en-US"/>
          </a:p>
        </p:txBody>
      </p:sp>
      <p:sp>
        <p:nvSpPr>
          <p:cNvPr id="9" name="Title 6"/>
          <p:cNvSpPr txBox="1">
            <a:spLocks/>
          </p:cNvSpPr>
          <p:nvPr/>
        </p:nvSpPr>
        <p:spPr>
          <a:xfrm>
            <a:off x="0" y="475424"/>
            <a:ext cx="12192000" cy="512868"/>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General Practices / Recommendations</a:t>
            </a:r>
            <a:endParaRPr lang="en-US" sz="3600" dirty="0">
              <a:solidFill>
                <a:srgbClr val="00B050"/>
              </a:solidFill>
            </a:endParaRPr>
          </a:p>
        </p:txBody>
      </p:sp>
      <p:sp>
        <p:nvSpPr>
          <p:cNvPr id="2" name="Rectangle 1"/>
          <p:cNvSpPr/>
          <p:nvPr/>
        </p:nvSpPr>
        <p:spPr>
          <a:xfrm>
            <a:off x="647110" y="1124156"/>
            <a:ext cx="3811813" cy="345351"/>
          </a:xfrm>
          <a:prstGeom prst="rect">
            <a:avLst/>
          </a:prstGeom>
        </p:spPr>
        <p:txBody>
          <a:bodyPr wrap="none">
            <a:spAutoFit/>
          </a:bodyPr>
          <a:lstStyle/>
          <a:p>
            <a:pPr marR="0" lvl="0">
              <a:lnSpc>
                <a:spcPct val="137000"/>
              </a:lnSpc>
              <a:spcBef>
                <a:spcPts val="0"/>
              </a:spcBef>
              <a:spcAft>
                <a:spcPts val="0"/>
              </a:spcAft>
              <a:tabLst>
                <a:tab pos="448945" algn="l"/>
              </a:tabLst>
            </a:pPr>
            <a:r>
              <a:rPr lang="en-US" sz="1200" kern="50" dirty="0" smtClean="0">
                <a:solidFill>
                  <a:srgbClr val="000000"/>
                </a:solidFill>
                <a:latin typeface="Arial" panose="020B0604020202020204" pitchFamily="34" charset="0"/>
                <a:ea typeface="Andale Sans UI"/>
                <a:cs typeface="Times New Roman" panose="02020603050405020304" pitchFamily="18" charset="0"/>
              </a:rPr>
              <a:t>Use </a:t>
            </a:r>
            <a:r>
              <a:rPr lang="en-US" sz="1200" kern="50" dirty="0">
                <a:solidFill>
                  <a:srgbClr val="000000"/>
                </a:solidFill>
                <a:latin typeface="Arial" panose="020B0604020202020204" pitchFamily="34" charset="0"/>
                <a:ea typeface="Andale Sans UI"/>
                <a:cs typeface="Times New Roman" panose="02020603050405020304" pitchFamily="18" charset="0"/>
              </a:rPr>
              <a:t>Alias when using </a:t>
            </a:r>
            <a:r>
              <a:rPr lang="en-US" sz="1200" kern="50" dirty="0" err="1">
                <a:solidFill>
                  <a:srgbClr val="000000"/>
                </a:solidFill>
                <a:latin typeface="Arial" panose="020B0604020202020204" pitchFamily="34" charset="0"/>
                <a:ea typeface="Andale Sans UI"/>
                <a:cs typeface="Times New Roman" panose="02020603050405020304" pitchFamily="18" charset="0"/>
              </a:rPr>
              <a:t>SubQuery</a:t>
            </a:r>
            <a:r>
              <a:rPr lang="en-US" sz="1200" kern="50" dirty="0">
                <a:solidFill>
                  <a:srgbClr val="000000"/>
                </a:solidFill>
                <a:latin typeface="Arial" panose="020B0604020202020204" pitchFamily="34" charset="0"/>
                <a:ea typeface="Andale Sans UI"/>
                <a:cs typeface="Times New Roman" panose="02020603050405020304" pitchFamily="18" charset="0"/>
              </a:rPr>
              <a:t> in Where Condition</a:t>
            </a:r>
            <a:endParaRPr lang="en-US" sz="1200" kern="50" dirty="0">
              <a:effectLst/>
              <a:latin typeface="Times New Roman" panose="02020603050405020304" pitchFamily="18" charset="0"/>
              <a:ea typeface="Andale Sans UI"/>
            </a:endParaRPr>
          </a:p>
        </p:txBody>
      </p:sp>
      <p:sp>
        <p:nvSpPr>
          <p:cNvPr id="11" name="Rectangle 10"/>
          <p:cNvSpPr/>
          <p:nvPr/>
        </p:nvSpPr>
        <p:spPr>
          <a:xfrm>
            <a:off x="647110" y="1605371"/>
            <a:ext cx="10339754" cy="1863459"/>
          </a:xfrm>
          <a:prstGeom prst="rect">
            <a:avLst/>
          </a:prstGeom>
        </p:spPr>
        <p:txBody>
          <a:bodyPr wrap="square">
            <a:spAutoFit/>
          </a:bodyPr>
          <a:lstStyle/>
          <a:p>
            <a:pPr marR="0" lvl="0">
              <a:lnSpc>
                <a:spcPct val="137000"/>
              </a:lnSpc>
              <a:spcBef>
                <a:spcPts val="0"/>
              </a:spcBef>
              <a:spcAft>
                <a:spcPts val="0"/>
              </a:spcAft>
              <a:tabLst>
                <a:tab pos="448945"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While writing migration scripts : </a:t>
            </a:r>
            <a:endParaRPr lang="en-US" sz="1200" kern="50" dirty="0">
              <a:latin typeface="Times New Roman" panose="02020603050405020304" pitchFamily="18" charset="0"/>
              <a:ea typeface="Andale Sans UI"/>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Need to make sure the transaction scope is very less. For </a:t>
            </a:r>
            <a:r>
              <a:rPr lang="en-US" sz="1200" kern="50" dirty="0" err="1">
                <a:solidFill>
                  <a:srgbClr val="000000"/>
                </a:solidFill>
                <a:latin typeface="Arial" panose="020B0604020202020204" pitchFamily="34" charset="0"/>
                <a:ea typeface="Andale Sans UI"/>
                <a:cs typeface="Times New Roman" panose="02020603050405020304" pitchFamily="18" charset="0"/>
              </a:rPr>
              <a:t>eg</a:t>
            </a:r>
            <a:r>
              <a:rPr lang="en-US" sz="1200" kern="50" dirty="0">
                <a:solidFill>
                  <a:srgbClr val="000000"/>
                </a:solidFill>
                <a:latin typeface="Arial" panose="020B0604020202020204" pitchFamily="34" charset="0"/>
                <a:ea typeface="Andale Sans UI"/>
                <a:cs typeface="Times New Roman" panose="02020603050405020304" pitchFamily="18" charset="0"/>
              </a:rPr>
              <a:t>: we can take backup of all tables before transaction is being opened.</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We are taking a single record backup into one temp table and driving the functionality. Means, if records exists in this table then don’t proceed further. Suppose if there are multiple tables inside the script and any of the table got failed due to some error then it would not be corrected even in next run also. Because our script would not support this scenario. </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Script should be </a:t>
            </a:r>
            <a:r>
              <a:rPr lang="en-US" sz="1200" kern="50" dirty="0" err="1" smtClean="0">
                <a:solidFill>
                  <a:srgbClr val="000000"/>
                </a:solidFill>
                <a:latin typeface="Arial" panose="020B0604020202020204" pitchFamily="34" charset="0"/>
                <a:ea typeface="Andale Sans UI"/>
                <a:cs typeface="Times New Roman" panose="02020603050405020304" pitchFamily="18" charset="0"/>
              </a:rPr>
              <a:t>rerunnable</a:t>
            </a:r>
            <a:r>
              <a:rPr lang="en-US" sz="1200" kern="50" dirty="0" smtClean="0">
                <a:solidFill>
                  <a:srgbClr val="000000"/>
                </a:solidFill>
                <a:latin typeface="Arial" panose="020B0604020202020204" pitchFamily="34" charset="0"/>
                <a:ea typeface="Andale Sans UI"/>
                <a:cs typeface="Times New Roman" panose="02020603050405020304" pitchFamily="18" charset="0"/>
              </a:rPr>
              <a:t> </a:t>
            </a:r>
            <a:r>
              <a:rPr lang="en-US" sz="1200" kern="50" dirty="0">
                <a:solidFill>
                  <a:srgbClr val="000000"/>
                </a:solidFill>
                <a:latin typeface="Arial" panose="020B0604020202020204" pitchFamily="34" charset="0"/>
                <a:ea typeface="Andale Sans UI"/>
                <a:cs typeface="Times New Roman" panose="02020603050405020304" pitchFamily="18" charset="0"/>
              </a:rPr>
              <a:t>doesn’t mean that we can re-execute the script. It means if there are any errors in the first run after re-executing the script it should be covered that.</a:t>
            </a:r>
            <a:endParaRPr lang="en-US" sz="1200" kern="50" dirty="0">
              <a:effectLst/>
              <a:latin typeface="Symbol" panose="05050102010706020507" pitchFamily="18" charset="2"/>
              <a:ea typeface="Andale Sans UI"/>
              <a:cs typeface="OpenSymbol"/>
            </a:endParaRPr>
          </a:p>
        </p:txBody>
      </p:sp>
      <p:sp>
        <p:nvSpPr>
          <p:cNvPr id="15" name="Rectangle 14"/>
          <p:cNvSpPr/>
          <p:nvPr/>
        </p:nvSpPr>
        <p:spPr>
          <a:xfrm>
            <a:off x="647110" y="3668717"/>
            <a:ext cx="10583985" cy="2087944"/>
          </a:xfrm>
          <a:prstGeom prst="rect">
            <a:avLst/>
          </a:prstGeom>
        </p:spPr>
        <p:txBody>
          <a:bodyPr wrap="square">
            <a:spAutoFit/>
          </a:bodyPr>
          <a:lstStyle/>
          <a:p>
            <a:pPr marR="0" lvl="0">
              <a:lnSpc>
                <a:spcPct val="137000"/>
              </a:lnSpc>
              <a:spcBef>
                <a:spcPts val="0"/>
              </a:spcBef>
              <a:spcAft>
                <a:spcPts val="0"/>
              </a:spcAft>
              <a:tabLst>
                <a:tab pos="448945"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All scripts should have proper naming convention and script order while checking into source control</a:t>
            </a:r>
            <a:endParaRPr lang="en-US" sz="1200" kern="50" dirty="0">
              <a:latin typeface="Times New Roman" panose="02020603050405020304" pitchFamily="18" charset="0"/>
              <a:ea typeface="Andale Sans UI"/>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All scripts should have revision history with the aligned </a:t>
            </a:r>
            <a:r>
              <a:rPr lang="en-US" sz="1200" kern="50" dirty="0" err="1">
                <a:solidFill>
                  <a:srgbClr val="000000"/>
                </a:solidFill>
                <a:latin typeface="Arial" panose="020B0604020202020204" pitchFamily="34" charset="0"/>
                <a:ea typeface="Andale Sans UI"/>
                <a:cs typeface="Times New Roman" panose="02020603050405020304" pitchFamily="18" charset="0"/>
              </a:rPr>
              <a:t>jira</a:t>
            </a:r>
            <a:r>
              <a:rPr lang="en-US" sz="1200" kern="50" dirty="0">
                <a:solidFill>
                  <a:srgbClr val="000000"/>
                </a:solidFill>
                <a:latin typeface="Arial" panose="020B0604020202020204" pitchFamily="34" charset="0"/>
                <a:ea typeface="Andale Sans UI"/>
                <a:cs typeface="Times New Roman" panose="02020603050405020304" pitchFamily="18" charset="0"/>
              </a:rPr>
              <a:t> case number and the corresponding change </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err="1">
                <a:solidFill>
                  <a:srgbClr val="000000"/>
                </a:solidFill>
                <a:latin typeface="Arial" panose="020B0604020202020204" pitchFamily="34" charset="0"/>
                <a:ea typeface="Andale Sans UI"/>
                <a:cs typeface="Times New Roman" panose="02020603050405020304" pitchFamily="18" charset="0"/>
              </a:rPr>
              <a:t>Sprocs</a:t>
            </a:r>
            <a:r>
              <a:rPr lang="en-US" sz="1200" kern="50" dirty="0">
                <a:solidFill>
                  <a:srgbClr val="000000"/>
                </a:solidFill>
                <a:latin typeface="Arial" panose="020B0604020202020204" pitchFamily="34" charset="0"/>
                <a:ea typeface="Andale Sans UI"/>
                <a:cs typeface="Times New Roman" panose="02020603050405020304" pitchFamily="18" charset="0"/>
              </a:rPr>
              <a:t> should be preceded with schema name</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Views should be preceded with schema. We can specify numbering if it is really necessary.</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Scripts which are in Pre-Schema , Schema , scripts folders should have proper numbering.</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Pre-Schema : If there are any scripts to run prior to schema changes then those will parked here. For </a:t>
            </a:r>
            <a:r>
              <a:rPr lang="en-US" sz="1200" kern="50" dirty="0" err="1">
                <a:solidFill>
                  <a:srgbClr val="000000"/>
                </a:solidFill>
                <a:latin typeface="Arial" panose="020B0604020202020204" pitchFamily="34" charset="0"/>
                <a:ea typeface="Andale Sans UI"/>
                <a:cs typeface="Times New Roman" panose="02020603050405020304" pitchFamily="18" charset="0"/>
              </a:rPr>
              <a:t>eg</a:t>
            </a:r>
            <a:r>
              <a:rPr lang="en-US" sz="1200" kern="50" dirty="0">
                <a:solidFill>
                  <a:srgbClr val="000000"/>
                </a:solidFill>
                <a:latin typeface="Arial" panose="020B0604020202020204" pitchFamily="34" charset="0"/>
                <a:ea typeface="Andale Sans UI"/>
                <a:cs typeface="Times New Roman" panose="02020603050405020304" pitchFamily="18" charset="0"/>
              </a:rPr>
              <a:t>: Taking backup of a table</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Schema : All schema changes should be here.</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Scripts : Only data modification scripts should be here. If we are parking any schema change script here there should be a solid reason for it.</a:t>
            </a:r>
            <a:endParaRPr lang="en-US" sz="1200" kern="50" dirty="0">
              <a:effectLst/>
              <a:latin typeface="Symbol" panose="05050102010706020507" pitchFamily="18" charset="2"/>
              <a:ea typeface="Andale Sans UI"/>
              <a:cs typeface="OpenSymbol"/>
            </a:endParaRPr>
          </a:p>
        </p:txBody>
      </p:sp>
    </p:spTree>
    <p:extLst>
      <p:ext uri="{BB962C8B-B14F-4D97-AF65-F5344CB8AC3E}">
        <p14:creationId xmlns:p14="http://schemas.microsoft.com/office/powerpoint/2010/main" val="3903998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3499"/>
            <a:ext cx="12192000" cy="572655"/>
          </a:xfrm>
        </p:spPr>
        <p:txBody>
          <a:bodyPr>
            <a:normAutofit fontScale="90000"/>
          </a:bodyPr>
          <a:lstStyle/>
          <a:p>
            <a:r>
              <a:rPr lang="en-US" sz="4000" dirty="0" smtClean="0"/>
              <a:t>Procedures Standards</a:t>
            </a:r>
            <a:endParaRPr lang="en-US" sz="4000" dirty="0"/>
          </a:p>
        </p:txBody>
      </p:sp>
      <p:sp>
        <p:nvSpPr>
          <p:cNvPr id="4" name="Date Placeholder 3"/>
          <p:cNvSpPr>
            <a:spLocks noGrp="1"/>
          </p:cNvSpPr>
          <p:nvPr>
            <p:ph type="dt" sz="half" idx="10"/>
          </p:nvPr>
        </p:nvSpPr>
        <p:spPr/>
        <p:txBody>
          <a:bodyPr/>
          <a:lstStyle/>
          <a:p>
            <a:fld id="{E07654B0-8AD5-478C-825A-A932628EC80C}" type="datetime2">
              <a:rPr lang="en-US" smtClean="0"/>
              <a:t>Monday, January 02, 2017</a:t>
            </a:fld>
            <a:endParaRPr lang="en-US"/>
          </a:p>
        </p:txBody>
      </p:sp>
      <p:sp>
        <p:nvSpPr>
          <p:cNvPr id="5" name="Footer Placeholder 4"/>
          <p:cNvSpPr>
            <a:spLocks noGrp="1"/>
          </p:cNvSpPr>
          <p:nvPr>
            <p:ph type="ftr" sz="quarter" idx="11"/>
          </p:nvPr>
        </p:nvSpPr>
        <p:spPr/>
        <p:txBody>
          <a:bodyPr/>
          <a:lstStyle/>
          <a:p>
            <a:r>
              <a:rPr lang="en-US" smtClean="0"/>
              <a:t>ZEROCHAOS WORKFORCE SOLUTIONS</a:t>
            </a:r>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21</a:t>
            </a:fld>
            <a:endParaRPr lang="en-US"/>
          </a:p>
        </p:txBody>
      </p:sp>
      <p:sp>
        <p:nvSpPr>
          <p:cNvPr id="9" name="Title 6"/>
          <p:cNvSpPr txBox="1">
            <a:spLocks/>
          </p:cNvSpPr>
          <p:nvPr/>
        </p:nvSpPr>
        <p:spPr>
          <a:xfrm>
            <a:off x="0" y="475424"/>
            <a:ext cx="12192000" cy="512868"/>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rgbClr val="00B050"/>
                </a:solidFill>
              </a:rPr>
              <a:t>General Practices / Recommendations</a:t>
            </a:r>
            <a:endParaRPr lang="en-US" sz="3600" dirty="0">
              <a:solidFill>
                <a:srgbClr val="00B050"/>
              </a:solidFill>
            </a:endParaRPr>
          </a:p>
        </p:txBody>
      </p:sp>
      <p:sp>
        <p:nvSpPr>
          <p:cNvPr id="3" name="Rectangle 2"/>
          <p:cNvSpPr/>
          <p:nvPr/>
        </p:nvSpPr>
        <p:spPr>
          <a:xfrm>
            <a:off x="1109783" y="1048079"/>
            <a:ext cx="10566401" cy="1834926"/>
          </a:xfrm>
          <a:prstGeom prst="rect">
            <a:avLst/>
          </a:prstGeom>
        </p:spPr>
        <p:txBody>
          <a:bodyPr wrap="square">
            <a:spAutoFit/>
          </a:bodyPr>
          <a:lstStyle/>
          <a:p>
            <a:pPr marR="0" lvl="0">
              <a:lnSpc>
                <a:spcPct val="137000"/>
              </a:lnSpc>
              <a:spcBef>
                <a:spcPts val="0"/>
              </a:spcBef>
              <a:spcAft>
                <a:spcPts val="0"/>
              </a:spcAft>
              <a:tabLst>
                <a:tab pos="448945"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In case of altering any columns, the script should be dynamic. Means,</a:t>
            </a:r>
            <a:endParaRPr lang="en-US" sz="1200" kern="50" dirty="0">
              <a:latin typeface="Times New Roman" panose="02020603050405020304" pitchFamily="18" charset="0"/>
              <a:ea typeface="Andale Sans UI"/>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SQL server will not allow alter a column if there are any dependent objects on it. For </a:t>
            </a:r>
            <a:r>
              <a:rPr lang="en-US" sz="1200" kern="50" dirty="0" err="1">
                <a:solidFill>
                  <a:srgbClr val="000000"/>
                </a:solidFill>
                <a:latin typeface="Arial" panose="020B0604020202020204" pitchFamily="34" charset="0"/>
                <a:ea typeface="Andale Sans UI"/>
                <a:cs typeface="Times New Roman" panose="02020603050405020304" pitchFamily="18" charset="0"/>
              </a:rPr>
              <a:t>eg</a:t>
            </a:r>
            <a:r>
              <a:rPr lang="en-US" sz="1200" kern="50" dirty="0">
                <a:solidFill>
                  <a:srgbClr val="000000"/>
                </a:solidFill>
                <a:latin typeface="Arial" panose="020B0604020202020204" pitchFamily="34" charset="0"/>
                <a:ea typeface="Andale Sans UI"/>
                <a:cs typeface="Times New Roman" panose="02020603050405020304" pitchFamily="18" charset="0"/>
              </a:rPr>
              <a:t> , indexes , constraints and stats., etc..</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We are hard coding the names in the scripts in this case.</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If there was a constraint created without a name then system will provide a name and it is not readable. We have two data centers and the same constraint was created with two different names. So we have to write two scripts for the same change. Instead of the we can get the constraint name from meta data tables and use it in our script.</a:t>
            </a:r>
            <a:endParaRPr lang="en-US" sz="1200" kern="50" dirty="0">
              <a:latin typeface="Symbol" panose="05050102010706020507" pitchFamily="18" charset="2"/>
              <a:ea typeface="Andale Sans UI"/>
              <a:cs typeface="OpenSymbol"/>
            </a:endParaRPr>
          </a:p>
          <a:p>
            <a:pPr marL="742950" marR="0" lvl="1" indent="-285750">
              <a:lnSpc>
                <a:spcPct val="137000"/>
              </a:lnSpc>
              <a:spcBef>
                <a:spcPts val="0"/>
              </a:spcBef>
              <a:spcAft>
                <a:spcPts val="0"/>
              </a:spcAft>
              <a:buFont typeface="Wingdings" panose="05000000000000000000" pitchFamily="2" charset="2"/>
              <a:buChar char=""/>
              <a:tabLst>
                <a:tab pos="897890"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Sometimes we are hard coding statistics names, it is not a best </a:t>
            </a:r>
            <a:r>
              <a:rPr lang="en-US" sz="1200" kern="50" dirty="0" err="1">
                <a:solidFill>
                  <a:srgbClr val="000000"/>
                </a:solidFill>
                <a:latin typeface="Arial" panose="020B0604020202020204" pitchFamily="34" charset="0"/>
                <a:ea typeface="Andale Sans UI"/>
                <a:cs typeface="Times New Roman" panose="02020603050405020304" pitchFamily="18" charset="0"/>
              </a:rPr>
              <a:t>practise</a:t>
            </a:r>
            <a:r>
              <a:rPr lang="en-US" sz="1200" kern="50" dirty="0">
                <a:solidFill>
                  <a:srgbClr val="000000"/>
                </a:solidFill>
                <a:latin typeface="Arial" panose="020B0604020202020204" pitchFamily="34" charset="0"/>
                <a:ea typeface="Andale Sans UI"/>
                <a:cs typeface="Times New Roman" panose="02020603050405020304" pitchFamily="18" charset="0"/>
              </a:rPr>
              <a:t> as stated above.</a:t>
            </a:r>
            <a:endParaRPr lang="en-US" sz="1200" kern="50" dirty="0">
              <a:effectLst/>
              <a:latin typeface="Symbol" panose="05050102010706020507" pitchFamily="18" charset="2"/>
              <a:ea typeface="Andale Sans UI"/>
              <a:cs typeface="OpenSymbol"/>
            </a:endParaRPr>
          </a:p>
        </p:txBody>
      </p:sp>
      <p:sp>
        <p:nvSpPr>
          <p:cNvPr id="8" name="Rectangle 7"/>
          <p:cNvSpPr/>
          <p:nvPr/>
        </p:nvSpPr>
        <p:spPr>
          <a:xfrm>
            <a:off x="1109783" y="3250364"/>
            <a:ext cx="10480432" cy="1774717"/>
          </a:xfrm>
          <a:prstGeom prst="rect">
            <a:avLst/>
          </a:prstGeom>
        </p:spPr>
        <p:txBody>
          <a:bodyPr wrap="square">
            <a:spAutoFit/>
          </a:bodyPr>
          <a:lstStyle/>
          <a:p>
            <a:pPr marR="0" lvl="0">
              <a:lnSpc>
                <a:spcPct val="137000"/>
              </a:lnSpc>
              <a:spcBef>
                <a:spcPts val="0"/>
              </a:spcBef>
              <a:spcAft>
                <a:spcPts val="0"/>
              </a:spcAft>
              <a:tabLst>
                <a:tab pos="448945" algn="l"/>
              </a:tabLst>
            </a:pPr>
            <a:r>
              <a:rPr lang="en-US" sz="1200" kern="50" dirty="0">
                <a:solidFill>
                  <a:srgbClr val="000000"/>
                </a:solidFill>
                <a:latin typeface="Arial" panose="020B0604020202020204" pitchFamily="34" charset="0"/>
                <a:ea typeface="Andale Sans UI"/>
                <a:cs typeface="Times New Roman" panose="02020603050405020304" pitchFamily="18" charset="0"/>
              </a:rPr>
              <a:t>Every new table should </a:t>
            </a:r>
            <a:r>
              <a:rPr lang="en-US" sz="1200" kern="50" dirty="0" smtClean="0">
                <a:solidFill>
                  <a:srgbClr val="000000"/>
                </a:solidFill>
                <a:latin typeface="Arial" panose="020B0604020202020204" pitchFamily="34" charset="0"/>
                <a:ea typeface="Andale Sans UI"/>
                <a:cs typeface="Times New Roman" panose="02020603050405020304" pitchFamily="18" charset="0"/>
              </a:rPr>
              <a:t>have</a:t>
            </a:r>
            <a:endParaRPr lang="en-US" sz="1200" kern="50" dirty="0" smtClean="0">
              <a:latin typeface="Times New Roman" panose="02020603050405020304" pitchFamily="18" charset="0"/>
              <a:ea typeface="Andale Sans UI"/>
            </a:endParaRPr>
          </a:p>
          <a:p>
            <a:pPr marR="0" lvl="0">
              <a:lnSpc>
                <a:spcPct val="137000"/>
              </a:lnSpc>
              <a:spcBef>
                <a:spcPts val="0"/>
              </a:spcBef>
              <a:spcAft>
                <a:spcPts val="0"/>
              </a:spcAft>
              <a:tabLst>
                <a:tab pos="448945" algn="l"/>
              </a:tabLst>
            </a:pPr>
            <a:r>
              <a:rPr lang="en-US" sz="1200" kern="50" dirty="0" err="1" smtClean="0">
                <a:solidFill>
                  <a:srgbClr val="000000"/>
                </a:solidFill>
                <a:latin typeface="Arial" panose="020B0604020202020204" pitchFamily="34" charset="0"/>
                <a:ea typeface="Andale Sans UI"/>
                <a:cs typeface="Times New Roman" panose="02020603050405020304" pitchFamily="18" charset="0"/>
              </a:rPr>
              <a:t>CreatedByID</a:t>
            </a:r>
            <a:r>
              <a:rPr lang="en-US" sz="1200" kern="50" dirty="0">
                <a:solidFill>
                  <a:srgbClr val="000000"/>
                </a:solidFill>
                <a:latin typeface="Arial" panose="020B0604020202020204" pitchFamily="34" charset="0"/>
                <a:ea typeface="Andale Sans UI"/>
                <a:cs typeface="Times New Roman" panose="02020603050405020304" pitchFamily="18" charset="0"/>
              </a:rPr>
              <a:t>, </a:t>
            </a:r>
            <a:r>
              <a:rPr lang="en-US" sz="1200" kern="50" dirty="0" err="1">
                <a:solidFill>
                  <a:srgbClr val="000000"/>
                </a:solidFill>
                <a:latin typeface="Arial" panose="020B0604020202020204" pitchFamily="34" charset="0"/>
                <a:ea typeface="Andale Sans UI"/>
                <a:cs typeface="Times New Roman" panose="02020603050405020304" pitchFamily="18" charset="0"/>
              </a:rPr>
              <a:t>ModifiedByID</a:t>
            </a:r>
            <a:r>
              <a:rPr lang="en-US" sz="1200" kern="50" dirty="0">
                <a:solidFill>
                  <a:srgbClr val="000000"/>
                </a:solidFill>
                <a:latin typeface="Arial" panose="020B0604020202020204" pitchFamily="34" charset="0"/>
                <a:ea typeface="Andale Sans UI"/>
                <a:cs typeface="Times New Roman" panose="02020603050405020304" pitchFamily="18" charset="0"/>
              </a:rPr>
              <a:t> with NOT NULL constraint. We can use default value 86235 based on your </a:t>
            </a:r>
            <a:r>
              <a:rPr lang="en-US" sz="1200" kern="50" dirty="0" smtClean="0">
                <a:solidFill>
                  <a:srgbClr val="000000"/>
                </a:solidFill>
                <a:latin typeface="Arial" panose="020B0604020202020204" pitchFamily="34" charset="0"/>
                <a:ea typeface="Andale Sans UI"/>
                <a:cs typeface="Times New Roman" panose="02020603050405020304" pitchFamily="18" charset="0"/>
              </a:rPr>
              <a:t>possibility</a:t>
            </a:r>
            <a:br>
              <a:rPr lang="en-US" sz="1200" kern="50" dirty="0" smtClean="0">
                <a:solidFill>
                  <a:srgbClr val="000000"/>
                </a:solidFill>
                <a:latin typeface="Arial" panose="020B0604020202020204" pitchFamily="34" charset="0"/>
                <a:ea typeface="Andale Sans UI"/>
                <a:cs typeface="Times New Roman" panose="02020603050405020304" pitchFamily="18" charset="0"/>
              </a:rPr>
            </a:br>
            <a:endParaRPr lang="en-US" sz="1200" kern="50" dirty="0">
              <a:latin typeface="Symbol" panose="05050102010706020507" pitchFamily="18" charset="2"/>
              <a:ea typeface="Andale Sans UI"/>
              <a:cs typeface="OpenSymbol"/>
            </a:endParaRPr>
          </a:p>
          <a:p>
            <a:r>
              <a:rPr lang="en-US" sz="1200" kern="50" dirty="0" err="1">
                <a:solidFill>
                  <a:srgbClr val="000000"/>
                </a:solidFill>
                <a:latin typeface="Arial" panose="020B0604020202020204" pitchFamily="34" charset="0"/>
                <a:ea typeface="Andale Sans UI"/>
                <a:cs typeface="Times New Roman" panose="02020603050405020304" pitchFamily="18" charset="0"/>
              </a:rPr>
              <a:t>ModifiedDate</a:t>
            </a:r>
            <a:r>
              <a:rPr lang="en-US" sz="1200" kern="50" dirty="0">
                <a:solidFill>
                  <a:srgbClr val="000000"/>
                </a:solidFill>
                <a:latin typeface="Arial" panose="020B0604020202020204" pitchFamily="34" charset="0"/>
                <a:ea typeface="Andale Sans UI"/>
                <a:cs typeface="Times New Roman" panose="02020603050405020304" pitchFamily="18" charset="0"/>
              </a:rPr>
              <a:t>, </a:t>
            </a:r>
            <a:r>
              <a:rPr lang="en-US" sz="1200" kern="50" dirty="0" err="1">
                <a:solidFill>
                  <a:srgbClr val="000000"/>
                </a:solidFill>
                <a:latin typeface="Arial" panose="020B0604020202020204" pitchFamily="34" charset="0"/>
                <a:ea typeface="Andale Sans UI"/>
                <a:cs typeface="Times New Roman" panose="02020603050405020304" pitchFamily="18" charset="0"/>
              </a:rPr>
              <a:t>CreatedDate</a:t>
            </a:r>
            <a:r>
              <a:rPr lang="en-US" sz="1200" kern="50" dirty="0">
                <a:solidFill>
                  <a:srgbClr val="000000"/>
                </a:solidFill>
                <a:latin typeface="Arial" panose="020B0604020202020204" pitchFamily="34" charset="0"/>
                <a:ea typeface="Andale Sans UI"/>
                <a:cs typeface="Times New Roman" panose="02020603050405020304" pitchFamily="18" charset="0"/>
              </a:rPr>
              <a:t> with NOT NULL constraint. We can use default value </a:t>
            </a:r>
            <a:r>
              <a:rPr lang="en-US" sz="1200" kern="50" dirty="0" err="1">
                <a:solidFill>
                  <a:srgbClr val="000000"/>
                </a:solidFill>
                <a:latin typeface="Arial" panose="020B0604020202020204" pitchFamily="34" charset="0"/>
                <a:ea typeface="Andale Sans UI"/>
                <a:cs typeface="Times New Roman" panose="02020603050405020304" pitchFamily="18" charset="0"/>
              </a:rPr>
              <a:t>getdate</a:t>
            </a:r>
            <a:r>
              <a:rPr lang="en-US" sz="1200" kern="50" dirty="0">
                <a:solidFill>
                  <a:srgbClr val="000000"/>
                </a:solidFill>
                <a:latin typeface="Arial" panose="020B0604020202020204" pitchFamily="34" charset="0"/>
                <a:ea typeface="Andale Sans UI"/>
                <a:cs typeface="Times New Roman" panose="02020603050405020304" pitchFamily="18" charset="0"/>
              </a:rPr>
              <a:t>() based on your possibility. These are mandatory for tables. Would these require for a small master table also ? Yes, required. These two are most important for ETL team. They pull data based on </a:t>
            </a:r>
            <a:r>
              <a:rPr lang="en-US" sz="1200" kern="50" dirty="0" err="1">
                <a:solidFill>
                  <a:srgbClr val="000000"/>
                </a:solidFill>
                <a:latin typeface="Arial" panose="020B0604020202020204" pitchFamily="34" charset="0"/>
                <a:ea typeface="Andale Sans UI"/>
                <a:cs typeface="Times New Roman" panose="02020603050405020304" pitchFamily="18" charset="0"/>
              </a:rPr>
              <a:t>ModifiedDate</a:t>
            </a:r>
            <a:r>
              <a:rPr lang="en-US" sz="1200" kern="50" dirty="0">
                <a:solidFill>
                  <a:srgbClr val="000000"/>
                </a:solidFill>
                <a:latin typeface="Arial" panose="020B0604020202020204" pitchFamily="34" charset="0"/>
                <a:ea typeface="Andale Sans UI"/>
                <a:cs typeface="Times New Roman" panose="02020603050405020304" pitchFamily="18" charset="0"/>
              </a:rPr>
              <a:t> column. </a:t>
            </a:r>
            <a:r>
              <a:rPr lang="en-US" sz="1200" kern="50" dirty="0" smtClean="0">
                <a:solidFill>
                  <a:srgbClr val="000000"/>
                </a:solidFill>
                <a:latin typeface="Arial" panose="020B0604020202020204" pitchFamily="34" charset="0"/>
                <a:ea typeface="Andale Sans UI"/>
                <a:cs typeface="Times New Roman" panose="02020603050405020304" pitchFamily="18" charset="0"/>
              </a:rPr>
              <a:t/>
            </a:r>
            <a:br>
              <a:rPr lang="en-US" sz="1200" kern="50" dirty="0" smtClean="0">
                <a:solidFill>
                  <a:srgbClr val="000000"/>
                </a:solidFill>
                <a:latin typeface="Arial" panose="020B0604020202020204" pitchFamily="34" charset="0"/>
                <a:ea typeface="Andale Sans UI"/>
                <a:cs typeface="Times New Roman" panose="02020603050405020304" pitchFamily="18" charset="0"/>
              </a:rPr>
            </a:br>
            <a:r>
              <a:rPr lang="en-US" sz="1200" kern="50" dirty="0" smtClean="0">
                <a:solidFill>
                  <a:srgbClr val="000000"/>
                </a:solidFill>
                <a:latin typeface="Arial" panose="020B0604020202020204" pitchFamily="34" charset="0"/>
                <a:ea typeface="Andale Sans UI"/>
                <a:cs typeface="Times New Roman" panose="02020603050405020304" pitchFamily="18" charset="0"/>
              </a:rPr>
              <a:t/>
            </a:r>
            <a:br>
              <a:rPr lang="en-US" sz="1200" kern="50" dirty="0" smtClean="0">
                <a:solidFill>
                  <a:srgbClr val="000000"/>
                </a:solidFill>
                <a:latin typeface="Arial" panose="020B0604020202020204" pitchFamily="34" charset="0"/>
                <a:ea typeface="Andale Sans UI"/>
                <a:cs typeface="Times New Roman" panose="02020603050405020304" pitchFamily="18" charset="0"/>
              </a:rPr>
            </a:br>
            <a:r>
              <a:rPr lang="en-US" sz="1200" kern="50" dirty="0" smtClean="0">
                <a:solidFill>
                  <a:srgbClr val="000000"/>
                </a:solidFill>
                <a:latin typeface="Arial" panose="020B0604020202020204" pitchFamily="34" charset="0"/>
                <a:ea typeface="Andale Sans UI"/>
                <a:cs typeface="Times New Roman" panose="02020603050405020304" pitchFamily="18" charset="0"/>
              </a:rPr>
              <a:t>If </a:t>
            </a:r>
            <a:r>
              <a:rPr lang="en-US" sz="1200" kern="50" dirty="0">
                <a:solidFill>
                  <a:srgbClr val="000000"/>
                </a:solidFill>
                <a:latin typeface="Arial" panose="020B0604020202020204" pitchFamily="34" charset="0"/>
                <a:ea typeface="Andale Sans UI"/>
                <a:cs typeface="Times New Roman" panose="02020603050405020304" pitchFamily="18" charset="0"/>
              </a:rPr>
              <a:t>it is not present then they have to write a separate statement(logic) to pull the data. It is over burden for the ETL process</a:t>
            </a:r>
            <a:endParaRPr lang="en-US" sz="1200" dirty="0"/>
          </a:p>
        </p:txBody>
      </p:sp>
    </p:spTree>
    <p:extLst>
      <p:ext uri="{BB962C8B-B14F-4D97-AF65-F5344CB8AC3E}">
        <p14:creationId xmlns:p14="http://schemas.microsoft.com/office/powerpoint/2010/main" val="2225168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F82ECBC1-5B36-4CC9-8F99-E300743B956F}"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3</a:t>
            </a:fld>
            <a:endParaRPr lang="en-US"/>
          </a:p>
        </p:txBody>
      </p:sp>
      <p:sp>
        <p:nvSpPr>
          <p:cNvPr id="2" name="TextBox 1"/>
          <p:cNvSpPr txBox="1"/>
          <p:nvPr/>
        </p:nvSpPr>
        <p:spPr>
          <a:xfrm>
            <a:off x="426799" y="482459"/>
            <a:ext cx="11338401" cy="646331"/>
          </a:xfrm>
          <a:prstGeom prst="rect">
            <a:avLst/>
          </a:prstGeom>
          <a:noFill/>
        </p:spPr>
        <p:txBody>
          <a:bodyPr wrap="square" rtlCol="0">
            <a:spAutoFit/>
          </a:bodyPr>
          <a:lstStyle/>
          <a:p>
            <a:pPr marL="285750" lvl="0" indent="-285750">
              <a:buFont typeface="Wingdings" panose="05000000000000000000" pitchFamily="2" charset="2"/>
              <a:buChar char="Ø"/>
            </a:pPr>
            <a:r>
              <a:rPr lang="en-US" b="1" dirty="0" smtClean="0"/>
              <a:t>Evaluate filter condition at DB level instead of getting </a:t>
            </a:r>
            <a:r>
              <a:rPr lang="en-US" b="1" dirty="0"/>
              <a:t>all data from SQL and </a:t>
            </a:r>
            <a:r>
              <a:rPr lang="en-US" b="1" dirty="0" smtClean="0"/>
              <a:t>apply </a:t>
            </a:r>
            <a:r>
              <a:rPr lang="en-US" b="1" dirty="0"/>
              <a:t>filter operation at application level.</a:t>
            </a:r>
            <a:endParaRPr lang="en-US" dirty="0"/>
          </a:p>
        </p:txBody>
      </p:sp>
      <p:pic>
        <p:nvPicPr>
          <p:cNvPr id="10" name="Picture 9"/>
          <p:cNvPicPr/>
          <p:nvPr/>
        </p:nvPicPr>
        <p:blipFill>
          <a:blip r:embed="rId3"/>
          <a:stretch>
            <a:fillRect/>
          </a:stretch>
        </p:blipFill>
        <p:spPr>
          <a:xfrm>
            <a:off x="537394" y="1128790"/>
            <a:ext cx="5245991" cy="1270533"/>
          </a:xfrm>
          <a:prstGeom prst="rect">
            <a:avLst/>
          </a:prstGeom>
          <a:ln w="12700">
            <a:solidFill>
              <a:schemeClr val="tx1"/>
            </a:solidFill>
          </a:ln>
        </p:spPr>
      </p:pic>
      <p:pic>
        <p:nvPicPr>
          <p:cNvPr id="11" name="Picture 10"/>
          <p:cNvPicPr/>
          <p:nvPr/>
        </p:nvPicPr>
        <p:blipFill>
          <a:blip r:embed="rId4"/>
          <a:stretch>
            <a:fillRect/>
          </a:stretch>
        </p:blipFill>
        <p:spPr>
          <a:xfrm>
            <a:off x="537394" y="3852042"/>
            <a:ext cx="8073206" cy="559873"/>
          </a:xfrm>
          <a:prstGeom prst="rect">
            <a:avLst/>
          </a:prstGeom>
          <a:ln w="12700">
            <a:solidFill>
              <a:schemeClr val="tx1"/>
            </a:solidFill>
          </a:ln>
        </p:spPr>
      </p:pic>
      <p:pic>
        <p:nvPicPr>
          <p:cNvPr id="13" name="Picture 12"/>
          <p:cNvPicPr/>
          <p:nvPr/>
        </p:nvPicPr>
        <p:blipFill>
          <a:blip r:embed="rId5"/>
          <a:stretch>
            <a:fillRect/>
          </a:stretch>
        </p:blipFill>
        <p:spPr>
          <a:xfrm>
            <a:off x="537394" y="4531492"/>
            <a:ext cx="8073206" cy="1824858"/>
          </a:xfrm>
          <a:prstGeom prst="rect">
            <a:avLst/>
          </a:prstGeom>
          <a:ln w="12700">
            <a:solidFill>
              <a:schemeClr val="tx1"/>
            </a:solidFill>
          </a:ln>
        </p:spPr>
      </p:pic>
      <p:pic>
        <p:nvPicPr>
          <p:cNvPr id="15" name="Picture 14"/>
          <p:cNvPicPr/>
          <p:nvPr/>
        </p:nvPicPr>
        <p:blipFill>
          <a:blip r:embed="rId6"/>
          <a:stretch>
            <a:fillRect/>
          </a:stretch>
        </p:blipFill>
        <p:spPr>
          <a:xfrm>
            <a:off x="537394" y="2399323"/>
            <a:ext cx="5245991" cy="1229995"/>
          </a:xfrm>
          <a:prstGeom prst="rect">
            <a:avLst/>
          </a:prstGeom>
          <a:ln w="12700">
            <a:solidFill>
              <a:schemeClr val="tx1"/>
            </a:solidFill>
          </a:ln>
        </p:spPr>
      </p:pic>
    </p:spTree>
    <p:extLst>
      <p:ext uri="{BB962C8B-B14F-4D97-AF65-F5344CB8AC3E}">
        <p14:creationId xmlns:p14="http://schemas.microsoft.com/office/powerpoint/2010/main" val="214043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35709"/>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2B0C88E2-5E16-46C2-97EF-80FA3814C89D}"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4</a:t>
            </a:fld>
            <a:endParaRPr lang="en-US"/>
          </a:p>
        </p:txBody>
      </p:sp>
      <p:sp>
        <p:nvSpPr>
          <p:cNvPr id="8" name="Title 6"/>
          <p:cNvSpPr txBox="1">
            <a:spLocks/>
          </p:cNvSpPr>
          <p:nvPr/>
        </p:nvSpPr>
        <p:spPr>
          <a:xfrm>
            <a:off x="0" y="435517"/>
            <a:ext cx="12192000" cy="469648"/>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dirty="0">
              <a:solidFill>
                <a:srgbClr val="00B050"/>
              </a:solidFill>
            </a:endParaRPr>
          </a:p>
        </p:txBody>
      </p:sp>
      <p:sp>
        <p:nvSpPr>
          <p:cNvPr id="2" name="TextBox 1"/>
          <p:cNvSpPr txBox="1"/>
          <p:nvPr/>
        </p:nvSpPr>
        <p:spPr>
          <a:xfrm>
            <a:off x="501537" y="627758"/>
            <a:ext cx="11338401"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t>Use </a:t>
            </a:r>
            <a:r>
              <a:rPr lang="en-US" b="1" dirty="0"/>
              <a:t>table parameter for same data pattern and do single DB </a:t>
            </a:r>
            <a:r>
              <a:rPr lang="en-US" b="1" dirty="0" smtClean="0"/>
              <a:t>call</a:t>
            </a:r>
            <a:endParaRPr lang="en-US" dirty="0"/>
          </a:p>
        </p:txBody>
      </p:sp>
      <p:pic>
        <p:nvPicPr>
          <p:cNvPr id="11" name="Picture 10"/>
          <p:cNvPicPr/>
          <p:nvPr/>
        </p:nvPicPr>
        <p:blipFill>
          <a:blip r:embed="rId3"/>
          <a:stretch>
            <a:fillRect/>
          </a:stretch>
        </p:blipFill>
        <p:spPr>
          <a:xfrm>
            <a:off x="609600" y="1089139"/>
            <a:ext cx="5943600" cy="5267211"/>
          </a:xfrm>
          <a:prstGeom prst="rect">
            <a:avLst/>
          </a:prstGeom>
          <a:ln w="12700">
            <a:solidFill>
              <a:schemeClr val="tx1"/>
            </a:solidFill>
          </a:ln>
        </p:spPr>
      </p:pic>
    </p:spTree>
    <p:extLst>
      <p:ext uri="{BB962C8B-B14F-4D97-AF65-F5344CB8AC3E}">
        <p14:creationId xmlns:p14="http://schemas.microsoft.com/office/powerpoint/2010/main" val="3541618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
            <a:ext cx="12192000" cy="497576"/>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18BDA104-3881-4CC8-AF1A-475351EA6A7C}"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5</a:t>
            </a:fld>
            <a:endParaRPr lang="en-US"/>
          </a:p>
        </p:txBody>
      </p:sp>
      <p:sp>
        <p:nvSpPr>
          <p:cNvPr id="8" name="Title 6"/>
          <p:cNvSpPr txBox="1">
            <a:spLocks/>
          </p:cNvSpPr>
          <p:nvPr/>
        </p:nvSpPr>
        <p:spPr>
          <a:xfrm>
            <a:off x="0" y="435516"/>
            <a:ext cx="12192000" cy="533867"/>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dirty="0">
              <a:solidFill>
                <a:srgbClr val="00B050"/>
              </a:solidFill>
            </a:endParaRPr>
          </a:p>
        </p:txBody>
      </p:sp>
      <p:sp>
        <p:nvSpPr>
          <p:cNvPr id="2" name="TextBox 1"/>
          <p:cNvSpPr txBox="1"/>
          <p:nvPr/>
        </p:nvSpPr>
        <p:spPr>
          <a:xfrm>
            <a:off x="509776" y="610255"/>
            <a:ext cx="11338401" cy="369332"/>
          </a:xfrm>
          <a:prstGeom prst="rect">
            <a:avLst/>
          </a:prstGeom>
          <a:noFill/>
        </p:spPr>
        <p:txBody>
          <a:bodyPr wrap="square" rtlCol="0">
            <a:spAutoFit/>
          </a:bodyPr>
          <a:lstStyle/>
          <a:p>
            <a:pPr marL="285750" lvl="0" indent="-285750">
              <a:buFont typeface="Wingdings" panose="05000000000000000000" pitchFamily="2" charset="2"/>
              <a:buChar char="Ø"/>
            </a:pPr>
            <a:r>
              <a:rPr lang="en-US" b="1" dirty="0"/>
              <a:t>Avoid multiple SQL operations and try to combine in SQL.</a:t>
            </a:r>
            <a:endParaRPr lang="en-US" dirty="0"/>
          </a:p>
        </p:txBody>
      </p:sp>
      <p:pic>
        <p:nvPicPr>
          <p:cNvPr id="15" name="Picture 14"/>
          <p:cNvPicPr/>
          <p:nvPr/>
        </p:nvPicPr>
        <p:blipFill>
          <a:blip r:embed="rId3"/>
          <a:stretch>
            <a:fillRect/>
          </a:stretch>
        </p:blipFill>
        <p:spPr>
          <a:xfrm>
            <a:off x="621761" y="1204563"/>
            <a:ext cx="5786853" cy="4727314"/>
          </a:xfrm>
          <a:prstGeom prst="rect">
            <a:avLst/>
          </a:prstGeom>
          <a:ln w="12700">
            <a:solidFill>
              <a:schemeClr val="tx1"/>
            </a:solidFill>
          </a:ln>
        </p:spPr>
      </p:pic>
    </p:spTree>
    <p:extLst>
      <p:ext uri="{BB962C8B-B14F-4D97-AF65-F5344CB8AC3E}">
        <p14:creationId xmlns:p14="http://schemas.microsoft.com/office/powerpoint/2010/main" val="1131765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6D6A42C0-A65B-4B69-93C7-D57283EA5383}"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6</a:t>
            </a:fld>
            <a:endParaRPr lang="en-US"/>
          </a:p>
        </p:txBody>
      </p:sp>
      <p:sp>
        <p:nvSpPr>
          <p:cNvPr id="8" name="Title 6"/>
          <p:cNvSpPr txBox="1">
            <a:spLocks/>
          </p:cNvSpPr>
          <p:nvPr/>
        </p:nvSpPr>
        <p:spPr>
          <a:xfrm>
            <a:off x="0" y="435517"/>
            <a:ext cx="12192000" cy="424750"/>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dirty="0">
              <a:solidFill>
                <a:srgbClr val="00B050"/>
              </a:solidFill>
            </a:endParaRPr>
          </a:p>
        </p:txBody>
      </p:sp>
      <p:sp>
        <p:nvSpPr>
          <p:cNvPr id="2" name="TextBox 1"/>
          <p:cNvSpPr txBox="1"/>
          <p:nvPr/>
        </p:nvSpPr>
        <p:spPr>
          <a:xfrm>
            <a:off x="485907" y="657296"/>
            <a:ext cx="11338401"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Try to avoid data transition from DB to Application and again to Application to DB. </a:t>
            </a:r>
            <a:endParaRPr lang="en-US" dirty="0"/>
          </a:p>
        </p:txBody>
      </p:sp>
      <p:pic>
        <p:nvPicPr>
          <p:cNvPr id="10" name="Picture 9"/>
          <p:cNvPicPr/>
          <p:nvPr/>
        </p:nvPicPr>
        <p:blipFill>
          <a:blip r:embed="rId3"/>
          <a:stretch>
            <a:fillRect/>
          </a:stretch>
        </p:blipFill>
        <p:spPr>
          <a:xfrm>
            <a:off x="609600" y="1300726"/>
            <a:ext cx="9045146" cy="5055624"/>
          </a:xfrm>
          <a:prstGeom prst="rect">
            <a:avLst/>
          </a:prstGeom>
          <a:ln w="12700">
            <a:solidFill>
              <a:schemeClr val="tx1"/>
            </a:solidFill>
          </a:ln>
        </p:spPr>
      </p:pic>
    </p:spTree>
    <p:extLst>
      <p:ext uri="{BB962C8B-B14F-4D97-AF65-F5344CB8AC3E}">
        <p14:creationId xmlns:p14="http://schemas.microsoft.com/office/powerpoint/2010/main" val="1419222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09814"/>
            <a:ext cx="12192000" cy="435516"/>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04A55F07-8145-4E66-A79B-3ECA527D1413}"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7</a:t>
            </a:fld>
            <a:endParaRPr lang="en-US"/>
          </a:p>
        </p:txBody>
      </p:sp>
      <p:sp>
        <p:nvSpPr>
          <p:cNvPr id="2" name="TextBox 1"/>
          <p:cNvSpPr txBox="1"/>
          <p:nvPr/>
        </p:nvSpPr>
        <p:spPr>
          <a:xfrm>
            <a:off x="494145" y="1082061"/>
            <a:ext cx="11338401" cy="369332"/>
          </a:xfrm>
          <a:prstGeom prst="rect">
            <a:avLst/>
          </a:prstGeom>
          <a:noFill/>
        </p:spPr>
        <p:txBody>
          <a:bodyPr wrap="square" rtlCol="0">
            <a:spAutoFit/>
          </a:bodyPr>
          <a:lstStyle/>
          <a:p>
            <a:pPr marL="285750" lvl="0" indent="-285750">
              <a:buFont typeface="Wingdings" panose="05000000000000000000" pitchFamily="2" charset="2"/>
              <a:buChar char="Ø"/>
            </a:pPr>
            <a:r>
              <a:rPr lang="en-US" b="1" dirty="0"/>
              <a:t>Frequently SP call with same parameters on search filter operation.</a:t>
            </a:r>
            <a:endParaRPr lang="en-US" dirty="0"/>
          </a:p>
        </p:txBody>
      </p:sp>
      <p:pic>
        <p:nvPicPr>
          <p:cNvPr id="10" name="Picture 9"/>
          <p:cNvPicPr/>
          <p:nvPr/>
        </p:nvPicPr>
        <p:blipFill>
          <a:blip r:embed="rId3"/>
          <a:stretch>
            <a:fillRect/>
          </a:stretch>
        </p:blipFill>
        <p:spPr>
          <a:xfrm>
            <a:off x="609600" y="1671018"/>
            <a:ext cx="7916562" cy="3543533"/>
          </a:xfrm>
          <a:prstGeom prst="rect">
            <a:avLst/>
          </a:prstGeom>
          <a:ln w="12700">
            <a:solidFill>
              <a:schemeClr val="tx1"/>
            </a:solidFill>
          </a:ln>
        </p:spPr>
      </p:pic>
    </p:spTree>
    <p:extLst>
      <p:ext uri="{BB962C8B-B14F-4D97-AF65-F5344CB8AC3E}">
        <p14:creationId xmlns:p14="http://schemas.microsoft.com/office/powerpoint/2010/main" val="2613730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094DC13D-AF57-42E0-AEA0-22A88E8E1847}"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8</a:t>
            </a:fld>
            <a:endParaRPr lang="en-US"/>
          </a:p>
        </p:txBody>
      </p:sp>
      <p:sp>
        <p:nvSpPr>
          <p:cNvPr id="2" name="TextBox 1"/>
          <p:cNvSpPr txBox="1"/>
          <p:nvPr/>
        </p:nvSpPr>
        <p:spPr>
          <a:xfrm>
            <a:off x="543112" y="764016"/>
            <a:ext cx="4882619" cy="369332"/>
          </a:xfrm>
          <a:prstGeom prst="rect">
            <a:avLst/>
          </a:prstGeom>
          <a:noFill/>
        </p:spPr>
        <p:txBody>
          <a:bodyPr wrap="none" rtlCol="0">
            <a:spAutoFit/>
          </a:bodyPr>
          <a:lstStyle/>
          <a:p>
            <a:pPr marL="285750" indent="-285750">
              <a:buFont typeface="Wingdings" panose="05000000000000000000" pitchFamily="2" charset="2"/>
              <a:buChar char="Ø"/>
            </a:pPr>
            <a:r>
              <a:rPr lang="en-US" b="1" u="sng" dirty="0"/>
              <a:t>General statistics SP call frequency per minute</a:t>
            </a:r>
            <a:endParaRPr lang="en-US" dirty="0"/>
          </a:p>
        </p:txBody>
      </p:sp>
      <p:pic>
        <p:nvPicPr>
          <p:cNvPr id="8" name="Picture 7" descr="C:\Users\hmakwana\AppData\Local\Temp\SNAGHTML85ff4e4.PNG"/>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62240"/>
            <a:ext cx="7158680" cy="2498310"/>
          </a:xfrm>
          <a:prstGeom prst="rect">
            <a:avLst/>
          </a:prstGeom>
          <a:ln w="12700">
            <a:solidFill>
              <a:schemeClr val="tx1"/>
            </a:solidFill>
          </a:ln>
        </p:spPr>
      </p:pic>
      <p:pic>
        <p:nvPicPr>
          <p:cNvPr id="9" name="Picture 8" descr="C:\Users\hmakwana\AppData\Local\Temp\SNAGHTML860e422.PNG"/>
          <p:cNvPicPr/>
          <p:nvPr/>
        </p:nvPicPr>
        <p:blipFill>
          <a:blip r:embed="rId4">
            <a:extLst>
              <a:ext uri="{28A0092B-C50C-407E-A947-70E740481C1C}">
                <a14:useLocalDpi xmlns:a14="http://schemas.microsoft.com/office/drawing/2010/main" val="0"/>
              </a:ext>
            </a:extLst>
          </a:blip>
          <a:srcRect/>
          <a:stretch>
            <a:fillRect/>
          </a:stretch>
        </p:blipFill>
        <p:spPr bwMode="auto">
          <a:xfrm>
            <a:off x="609599" y="4040034"/>
            <a:ext cx="7158681" cy="2401957"/>
          </a:xfrm>
          <a:prstGeom prst="rect">
            <a:avLst/>
          </a:prstGeom>
          <a:ln w="12700">
            <a:solidFill>
              <a:schemeClr val="tx1"/>
            </a:solidFill>
          </a:ln>
        </p:spPr>
      </p:pic>
    </p:spTree>
    <p:extLst>
      <p:ext uri="{BB962C8B-B14F-4D97-AF65-F5344CB8AC3E}">
        <p14:creationId xmlns:p14="http://schemas.microsoft.com/office/powerpoint/2010/main" val="2935718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0"/>
            <a:ext cx="12192000" cy="544945"/>
          </a:xfrm>
        </p:spPr>
        <p:txBody>
          <a:bodyPr>
            <a:normAutofit fontScale="90000"/>
          </a:bodyPr>
          <a:lstStyle/>
          <a:p>
            <a:r>
              <a:rPr lang="en-US" sz="4000" dirty="0"/>
              <a:t>Performance Improvement</a:t>
            </a:r>
          </a:p>
        </p:txBody>
      </p:sp>
      <p:sp>
        <p:nvSpPr>
          <p:cNvPr id="4" name="Date Placeholder 3"/>
          <p:cNvSpPr>
            <a:spLocks noGrp="1"/>
          </p:cNvSpPr>
          <p:nvPr>
            <p:ph type="dt" sz="half" idx="10"/>
          </p:nvPr>
        </p:nvSpPr>
        <p:spPr/>
        <p:txBody>
          <a:bodyPr/>
          <a:lstStyle/>
          <a:p>
            <a:fld id="{094DC13D-AF57-42E0-AEA0-22A88E8E1847}" type="datetime2">
              <a:rPr lang="en-US" smtClean="0"/>
              <a:t>Monday, January 02, 2017</a:t>
            </a:fld>
            <a:endParaRPr lang="en-US"/>
          </a:p>
        </p:txBody>
      </p:sp>
      <p:sp>
        <p:nvSpPr>
          <p:cNvPr id="6" name="Slide Number Placeholder 5"/>
          <p:cNvSpPr>
            <a:spLocks noGrp="1"/>
          </p:cNvSpPr>
          <p:nvPr>
            <p:ph type="sldNum" sz="quarter" idx="12"/>
          </p:nvPr>
        </p:nvSpPr>
        <p:spPr/>
        <p:txBody>
          <a:bodyPr/>
          <a:lstStyle/>
          <a:p>
            <a:fld id="{491526D5-E975-4485-95DE-A32DA53AC6D9}" type="slidenum">
              <a:rPr lang="en-US" smtClean="0"/>
              <a:t>9</a:t>
            </a:fld>
            <a:endParaRPr lang="en-US"/>
          </a:p>
        </p:txBody>
      </p:sp>
      <p:sp>
        <p:nvSpPr>
          <p:cNvPr id="2" name="TextBox 1"/>
          <p:cNvSpPr txBox="1"/>
          <p:nvPr/>
        </p:nvSpPr>
        <p:spPr>
          <a:xfrm>
            <a:off x="543112" y="764016"/>
            <a:ext cx="10500888" cy="646331"/>
          </a:xfrm>
          <a:prstGeom prst="rect">
            <a:avLst/>
          </a:prstGeom>
          <a:noFill/>
        </p:spPr>
        <p:txBody>
          <a:bodyPr wrap="none" rtlCol="0">
            <a:spAutoFit/>
          </a:bodyPr>
          <a:lstStyle/>
          <a:p>
            <a:pPr marL="285750" lvl="0" indent="-285750">
              <a:buFont typeface="Wingdings" panose="05000000000000000000" pitchFamily="2" charset="2"/>
              <a:buChar char="Ø"/>
            </a:pPr>
            <a:r>
              <a:rPr lang="en-US" b="1" dirty="0" smtClean="0"/>
              <a:t>Avoid usage of #temp </a:t>
            </a:r>
            <a:r>
              <a:rPr lang="en-US" b="1" dirty="0"/>
              <a:t>table </a:t>
            </a:r>
            <a:r>
              <a:rPr lang="en-US" b="1" dirty="0" smtClean="0"/>
              <a:t>such </a:t>
            </a:r>
            <a:r>
              <a:rPr lang="en-US" b="1" dirty="0"/>
              <a:t>as insert all records to get row counts and use row index for pagination. </a:t>
            </a:r>
            <a:endParaRPr lang="en-US" b="1" dirty="0" smtClean="0"/>
          </a:p>
          <a:p>
            <a:pPr lvl="0"/>
            <a:r>
              <a:rPr lang="en-US" b="1" dirty="0" smtClean="0"/>
              <a:t>Still </a:t>
            </a:r>
            <a:r>
              <a:rPr lang="en-US" b="1" dirty="0"/>
              <a:t>coming with new development/Changes.</a:t>
            </a:r>
            <a:endParaRPr lang="en-US" dirty="0"/>
          </a:p>
        </p:txBody>
      </p:sp>
      <p:pic>
        <p:nvPicPr>
          <p:cNvPr id="10" name="Picture 9"/>
          <p:cNvPicPr/>
          <p:nvPr/>
        </p:nvPicPr>
        <p:blipFill>
          <a:blip r:embed="rId3"/>
          <a:stretch>
            <a:fillRect/>
          </a:stretch>
        </p:blipFill>
        <p:spPr>
          <a:xfrm>
            <a:off x="609600" y="1462831"/>
            <a:ext cx="5943600" cy="3110230"/>
          </a:xfrm>
          <a:prstGeom prst="rect">
            <a:avLst/>
          </a:prstGeom>
          <a:ln w="12700">
            <a:solidFill>
              <a:schemeClr val="tx1"/>
            </a:solidFill>
          </a:ln>
        </p:spPr>
      </p:pic>
      <p:pic>
        <p:nvPicPr>
          <p:cNvPr id="11" name="Picture 10"/>
          <p:cNvPicPr/>
          <p:nvPr/>
        </p:nvPicPr>
        <p:blipFill>
          <a:blip r:embed="rId4"/>
          <a:stretch>
            <a:fillRect/>
          </a:stretch>
        </p:blipFill>
        <p:spPr>
          <a:xfrm>
            <a:off x="5719119" y="3748405"/>
            <a:ext cx="5943600" cy="2668270"/>
          </a:xfrm>
          <a:prstGeom prst="rect">
            <a:avLst/>
          </a:prstGeom>
          <a:ln w="12700">
            <a:solidFill>
              <a:schemeClr val="tx1"/>
            </a:solidFill>
          </a:ln>
        </p:spPr>
      </p:pic>
    </p:spTree>
    <p:extLst>
      <p:ext uri="{BB962C8B-B14F-4D97-AF65-F5344CB8AC3E}">
        <p14:creationId xmlns:p14="http://schemas.microsoft.com/office/powerpoint/2010/main" val="415284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100620</TotalTime>
  <Words>1345</Words>
  <Application>Microsoft Office PowerPoint</Application>
  <PresentationFormat>Widescreen</PresentationFormat>
  <Paragraphs>197</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Andale Sans UI</vt:lpstr>
      <vt:lpstr>Arial</vt:lpstr>
      <vt:lpstr>Calibri</vt:lpstr>
      <vt:lpstr>Calibri Light</vt:lpstr>
      <vt:lpstr>OpenSymbol</vt:lpstr>
      <vt:lpstr>Symbol</vt:lpstr>
      <vt:lpstr>Times New Roman</vt:lpstr>
      <vt:lpstr>Wingdings</vt:lpstr>
      <vt:lpstr>Office Theme</vt:lpstr>
      <vt:lpstr>PowerPoint Presentation</vt:lpstr>
      <vt:lpstr>Performance Improvement</vt:lpstr>
      <vt:lpstr>Performance Improvement</vt:lpstr>
      <vt:lpstr>Performance Improvement</vt:lpstr>
      <vt:lpstr>Performance Improvement</vt:lpstr>
      <vt:lpstr>Performance Improvement</vt:lpstr>
      <vt:lpstr>Performance Improvement</vt:lpstr>
      <vt:lpstr>Performance Improvement</vt:lpstr>
      <vt:lpstr>Performance Improvement</vt:lpstr>
      <vt:lpstr>Performance Improvement</vt:lpstr>
      <vt:lpstr>Performance Improvement</vt:lpstr>
      <vt:lpstr>Performance Improvement</vt:lpstr>
      <vt:lpstr>Performance Improvement</vt:lpstr>
      <vt:lpstr>Procedures Standards</vt:lpstr>
      <vt:lpstr>Procedures Standards</vt:lpstr>
      <vt:lpstr>Procedures Standards</vt:lpstr>
      <vt:lpstr>Procedures Standards</vt:lpstr>
      <vt:lpstr>Procedures Standards</vt:lpstr>
      <vt:lpstr>Procedures Standards</vt:lpstr>
      <vt:lpstr>Procedures Standards</vt:lpstr>
      <vt:lpstr>Procedures Standards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Rajendra Gandhi</dc:creator>
  <cp:lastModifiedBy>Jitendra Mhaskar</cp:lastModifiedBy>
  <cp:revision>233</cp:revision>
  <dcterms:created xsi:type="dcterms:W3CDTF">2015-02-26T12:15:51Z</dcterms:created>
  <dcterms:modified xsi:type="dcterms:W3CDTF">2017-01-02T06:00:18Z</dcterms:modified>
</cp:coreProperties>
</file>