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2" r:id="rId5"/>
    <p:sldId id="268" r:id="rId6"/>
    <p:sldId id="263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인 세션" id="{47D1C70C-4950-4F74-9C56-66851AB2660D}">
          <p14:sldIdLst>
            <p14:sldId id="264"/>
            <p14:sldId id="265"/>
            <p14:sldId id="261"/>
            <p14:sldId id="262"/>
            <p14:sldId id="268"/>
            <p14:sldId id="263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9E4-B0D9-4443-8DA0-D953F61385F5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6DC-39F8-4167-8803-161E398E7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33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9E4-B0D9-4443-8DA0-D953F61385F5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6DC-39F8-4167-8803-161E398E7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9E4-B0D9-4443-8DA0-D953F61385F5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6DC-39F8-4167-8803-161E398E7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9E4-B0D9-4443-8DA0-D953F61385F5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6DC-39F8-4167-8803-161E398E7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7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9E4-B0D9-4443-8DA0-D953F61385F5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6DC-39F8-4167-8803-161E398E7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9E4-B0D9-4443-8DA0-D953F61385F5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6DC-39F8-4167-8803-161E398E7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38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9E4-B0D9-4443-8DA0-D953F61385F5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6DC-39F8-4167-8803-161E398E7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65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9E4-B0D9-4443-8DA0-D953F61385F5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6DC-39F8-4167-8803-161E398E7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4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9E4-B0D9-4443-8DA0-D953F61385F5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6DC-39F8-4167-8803-161E398E7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5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9E4-B0D9-4443-8DA0-D953F61385F5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6DC-39F8-4167-8803-161E398E7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3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9E4-B0D9-4443-8DA0-D953F61385F5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66DC-39F8-4167-8803-161E398E7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23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169E4-B0D9-4443-8DA0-D953F61385F5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766DC-39F8-4167-8803-161E398E7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267" y="203200"/>
            <a:ext cx="5046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2D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게임 프로그래밍 프로젝트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267" y="1913466"/>
            <a:ext cx="69257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 smtClean="0">
                <a:solidFill>
                  <a:srgbClr val="FFFF00"/>
                </a:solidFill>
              </a:rPr>
              <a:t>1</a:t>
            </a:r>
            <a:r>
              <a:rPr lang="ko-KR" altLang="en-US" sz="3800" b="1" dirty="0" smtClean="0">
                <a:solidFill>
                  <a:srgbClr val="FFFF00"/>
                </a:solidFill>
              </a:rPr>
              <a:t>차 프로젝트 발표 가이드라인</a:t>
            </a:r>
            <a:endParaRPr lang="ko-KR" altLang="en-US" sz="38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268" y="4504040"/>
            <a:ext cx="3437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학번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2017182014</a:t>
            </a:r>
          </a:p>
          <a:p>
            <a:r>
              <a:rPr lang="ko-KR" altLang="en-US" sz="2800" b="1" dirty="0" smtClean="0">
                <a:solidFill>
                  <a:schemeClr val="bg1"/>
                </a:solidFill>
              </a:rPr>
              <a:t>이름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박재윤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27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1"/>
            <a:ext cx="12191999" cy="1507066"/>
            <a:chOff x="0" y="1"/>
            <a:chExt cx="12191999" cy="914400"/>
          </a:xfrm>
        </p:grpSpPr>
        <p:sp>
          <p:nvSpPr>
            <p:cNvPr id="7" name="액자 6"/>
            <p:cNvSpPr/>
            <p:nvPr/>
          </p:nvSpPr>
          <p:spPr>
            <a:xfrm>
              <a:off x="0" y="1"/>
              <a:ext cx="12191999" cy="914400"/>
            </a:xfrm>
            <a:prstGeom prst="frame">
              <a:avLst>
                <a:gd name="adj1" fmla="val 1532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0110" y="140110"/>
              <a:ext cx="11909322" cy="6415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800" b="1" dirty="0" smtClean="0"/>
                <a:t>Game Concept =&gt; </a:t>
              </a:r>
              <a:r>
                <a:rPr lang="ko-KR" altLang="en-US" sz="5800" b="1" dirty="0" smtClean="0"/>
                <a:t>간단함</a:t>
              </a:r>
              <a:r>
                <a:rPr lang="en-US" altLang="ko-KR" sz="5800" b="1" dirty="0" smtClean="0"/>
                <a:t>(Simple)</a:t>
              </a:r>
              <a:endParaRPr lang="ko-KR" altLang="en-US" sz="5800" b="1" dirty="0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67" y="1687512"/>
            <a:ext cx="6071965" cy="2857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0" y="1687512"/>
            <a:ext cx="5600290" cy="2857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7837" y="5181600"/>
            <a:ext cx="10193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b="1" dirty="0" smtClean="0"/>
              <a:t>간단하며 복잡하지 않은 룰로 구성</a:t>
            </a:r>
            <a:r>
              <a:rPr lang="en-US" altLang="ko-KR" sz="2800" b="1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b="1" dirty="0" smtClean="0"/>
              <a:t>플레이 타임이 길지 않아 </a:t>
            </a:r>
            <a:r>
              <a:rPr lang="ko-KR" altLang="en-US" sz="2800" b="1" dirty="0" err="1" smtClean="0"/>
              <a:t>잠깐잠깐</a:t>
            </a:r>
            <a:r>
              <a:rPr lang="ko-KR" altLang="en-US" sz="2800" b="1" dirty="0" smtClean="0"/>
              <a:t> 즐기기 좋은 플레이 방식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0396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"/>
            <a:ext cx="12191999" cy="1507066"/>
            <a:chOff x="0" y="1"/>
            <a:chExt cx="12191999" cy="914400"/>
          </a:xfrm>
        </p:grpSpPr>
        <p:sp>
          <p:nvSpPr>
            <p:cNvPr id="3" name="액자 2"/>
            <p:cNvSpPr/>
            <p:nvPr/>
          </p:nvSpPr>
          <p:spPr>
            <a:xfrm>
              <a:off x="0" y="1"/>
              <a:ext cx="12191999" cy="914400"/>
            </a:xfrm>
            <a:prstGeom prst="frame">
              <a:avLst>
                <a:gd name="adj1" fmla="val 1532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40110" y="140110"/>
              <a:ext cx="11909322" cy="6415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800" b="1" dirty="0" smtClean="0"/>
                <a:t>메인 게임 화면 구성</a:t>
              </a:r>
              <a:endParaRPr lang="ko-KR" altLang="en-US" sz="5800" b="1" dirty="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4" y="1569520"/>
            <a:ext cx="12016896" cy="516443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8183525" y="2662355"/>
            <a:ext cx="0" cy="3596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797749" y="2998381"/>
            <a:ext cx="2771553" cy="2495107"/>
          </a:xfrm>
          <a:prstGeom prst="rect">
            <a:avLst/>
          </a:prstGeom>
          <a:noFill/>
          <a:ln w="635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28613" y="2293023"/>
            <a:ext cx="1509823" cy="369332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거점 </a:t>
            </a:r>
            <a:r>
              <a:rPr lang="en-US" altLang="ko-KR" dirty="0" smtClean="0">
                <a:solidFill>
                  <a:schemeClr val="bg1"/>
                </a:solidFill>
              </a:rPr>
              <a:t>or </a:t>
            </a:r>
            <a:r>
              <a:rPr lang="ko-KR" altLang="en-US" dirty="0" smtClean="0">
                <a:solidFill>
                  <a:schemeClr val="bg1"/>
                </a:solidFill>
              </a:rPr>
              <a:t>성체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1984744" y="2837019"/>
            <a:ext cx="361506" cy="25665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374091" y="3090530"/>
            <a:ext cx="972159" cy="726861"/>
          </a:xfrm>
          <a:prstGeom prst="rect">
            <a:avLst/>
          </a:prstGeom>
          <a:noFill/>
          <a:ln w="635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420678" y="2631187"/>
            <a:ext cx="1477927" cy="369332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자원 </a:t>
            </a:r>
            <a:r>
              <a:rPr lang="en-US" altLang="ko-KR" dirty="0" smtClean="0">
                <a:solidFill>
                  <a:schemeClr val="bg1"/>
                </a:solidFill>
              </a:rPr>
              <a:t>or </a:t>
            </a:r>
            <a:r>
              <a:rPr lang="ko-KR" altLang="en-US" dirty="0" smtClean="0">
                <a:solidFill>
                  <a:schemeClr val="bg1"/>
                </a:solidFill>
              </a:rPr>
              <a:t>마을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574160" y="1792251"/>
            <a:ext cx="799932" cy="358516"/>
          </a:xfrm>
          <a:prstGeom prst="wedgeRectCallou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메뉴</a:t>
            </a:r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140688" y="5699320"/>
            <a:ext cx="361506" cy="25665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40110" y="4990214"/>
            <a:ext cx="2000578" cy="1679945"/>
          </a:xfrm>
          <a:prstGeom prst="rect">
            <a:avLst/>
          </a:prstGeom>
          <a:noFill/>
          <a:ln w="635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576622" y="5493488"/>
            <a:ext cx="1683489" cy="369332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지도와 타이머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5408428" y="4190855"/>
            <a:ext cx="388204" cy="5507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796632" y="3887694"/>
            <a:ext cx="696317" cy="528084"/>
          </a:xfrm>
          <a:prstGeom prst="rect">
            <a:avLst/>
          </a:prstGeom>
          <a:noFill/>
          <a:ln w="635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712111" y="4017746"/>
            <a:ext cx="657447" cy="369332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병사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10838120" y="3815965"/>
            <a:ext cx="399055" cy="142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1237173" y="2721935"/>
            <a:ext cx="840089" cy="2431312"/>
          </a:xfrm>
          <a:prstGeom prst="rect">
            <a:avLst/>
          </a:prstGeom>
          <a:noFill/>
          <a:ln w="635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174715" y="3631299"/>
            <a:ext cx="663405" cy="369332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자원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위쪽 화살표 설명선 38"/>
          <p:cNvSpPr/>
          <p:nvPr/>
        </p:nvSpPr>
        <p:spPr>
          <a:xfrm>
            <a:off x="2448203" y="3031134"/>
            <a:ext cx="1621581" cy="896569"/>
          </a:xfrm>
          <a:prstGeom prst="upArrowCallout">
            <a:avLst/>
          </a:prstGeom>
          <a:solidFill>
            <a:srgbClr val="00B0F0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자원이나 식량 생성</a:t>
            </a:r>
            <a:endParaRPr lang="ko-KR" altLang="en-US" dirty="0"/>
          </a:p>
        </p:txBody>
      </p:sp>
      <p:sp>
        <p:nvSpPr>
          <p:cNvPr id="40" name="위쪽 화살표 설명선 39"/>
          <p:cNvSpPr/>
          <p:nvPr/>
        </p:nvSpPr>
        <p:spPr>
          <a:xfrm>
            <a:off x="2576622" y="5904614"/>
            <a:ext cx="1825257" cy="784505"/>
          </a:xfrm>
          <a:prstGeom prst="upArrowCallout">
            <a:avLst/>
          </a:prstGeom>
          <a:solidFill>
            <a:srgbClr val="00B0F0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일정시간이 지날 때 마다 자원 수급</a:t>
            </a:r>
            <a:endParaRPr lang="ko-KR" altLang="en-US" sz="1500" dirty="0"/>
          </a:p>
        </p:txBody>
      </p:sp>
      <p:sp>
        <p:nvSpPr>
          <p:cNvPr id="41" name="위쪽 화살표 설명선 40"/>
          <p:cNvSpPr/>
          <p:nvPr/>
        </p:nvSpPr>
        <p:spPr>
          <a:xfrm>
            <a:off x="4297515" y="4449531"/>
            <a:ext cx="1505452" cy="559527"/>
          </a:xfrm>
          <a:prstGeom prst="upArrowCallout">
            <a:avLst/>
          </a:prstGeom>
          <a:solidFill>
            <a:srgbClr val="00B0F0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점령 및 전투</a:t>
            </a:r>
            <a:endParaRPr lang="ko-KR" altLang="en-US" dirty="0"/>
          </a:p>
        </p:txBody>
      </p:sp>
      <p:sp>
        <p:nvSpPr>
          <p:cNvPr id="42" name="위쪽 화살표 설명선 41"/>
          <p:cNvSpPr/>
          <p:nvPr/>
        </p:nvSpPr>
        <p:spPr>
          <a:xfrm>
            <a:off x="6347497" y="5614125"/>
            <a:ext cx="3864438" cy="896569"/>
          </a:xfrm>
          <a:prstGeom prst="upArrowCallout">
            <a:avLst/>
          </a:prstGeom>
          <a:solidFill>
            <a:srgbClr val="00B0F0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개 이상 있어야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상대 거점 점령이나 끝까지 생존하는 것이 목표</a:t>
            </a:r>
            <a:endParaRPr lang="ko-KR" altLang="en-US" dirty="0"/>
          </a:p>
        </p:txBody>
      </p:sp>
      <p:sp>
        <p:nvSpPr>
          <p:cNvPr id="43" name="위쪽 화살표 설명선 42"/>
          <p:cNvSpPr/>
          <p:nvPr/>
        </p:nvSpPr>
        <p:spPr>
          <a:xfrm>
            <a:off x="9694070" y="4042011"/>
            <a:ext cx="1461927" cy="1540888"/>
          </a:xfrm>
          <a:prstGeom prst="upArrowCallout">
            <a:avLst>
              <a:gd name="adj1" fmla="val 14333"/>
              <a:gd name="adj2" fmla="val 15303"/>
              <a:gd name="adj3" fmla="val 25000"/>
              <a:gd name="adj4" fmla="val 68657"/>
            </a:avLst>
          </a:prstGeom>
          <a:solidFill>
            <a:srgbClr val="00B0F0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군대를 생성하거나 업그레이드 하는 데 쓰임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739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0" y="1621463"/>
            <a:ext cx="11909321" cy="502111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0" y="1"/>
            <a:ext cx="12191999" cy="1507066"/>
            <a:chOff x="0" y="1"/>
            <a:chExt cx="12191999" cy="914400"/>
          </a:xfrm>
        </p:grpSpPr>
        <p:sp>
          <p:nvSpPr>
            <p:cNvPr id="3" name="액자 2"/>
            <p:cNvSpPr/>
            <p:nvPr/>
          </p:nvSpPr>
          <p:spPr>
            <a:xfrm>
              <a:off x="0" y="1"/>
              <a:ext cx="12191999" cy="914400"/>
            </a:xfrm>
            <a:prstGeom prst="frame">
              <a:avLst>
                <a:gd name="adj1" fmla="val 1532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40110" y="140110"/>
              <a:ext cx="11909322" cy="6415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800" b="1" dirty="0" smtClean="0"/>
                <a:t>게임 실행 흐름</a:t>
              </a:r>
              <a:endParaRPr lang="ko-KR" altLang="en-US" sz="5800" b="1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558903" y="2161953"/>
            <a:ext cx="3884427" cy="2495107"/>
          </a:xfrm>
          <a:prstGeom prst="rect">
            <a:avLst/>
          </a:prstGeom>
          <a:noFill/>
          <a:ln w="635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쪽 화살표 설명선 10"/>
          <p:cNvSpPr/>
          <p:nvPr/>
        </p:nvSpPr>
        <p:spPr>
          <a:xfrm>
            <a:off x="2558903" y="4771456"/>
            <a:ext cx="3864438" cy="896569"/>
          </a:xfrm>
          <a:prstGeom prst="upArrowCallout">
            <a:avLst/>
          </a:prstGeom>
          <a:solidFill>
            <a:srgbClr val="00B0F0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병사를 거점에서 뽑아 상대방을 공격하거나 방어하는 데 이용</a:t>
            </a:r>
            <a:endParaRPr lang="ko-KR" altLang="en-US" dirty="0"/>
          </a:p>
        </p:txBody>
      </p:sp>
      <p:sp>
        <p:nvSpPr>
          <p:cNvPr id="12" name="위쪽 화살표 설명선 11"/>
          <p:cNvSpPr/>
          <p:nvPr/>
        </p:nvSpPr>
        <p:spPr>
          <a:xfrm rot="16200000">
            <a:off x="7979790" y="1736110"/>
            <a:ext cx="726954" cy="3346791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83244"/>
            </a:avLst>
          </a:prstGeom>
          <a:solidFill>
            <a:srgbClr val="00B0F0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 smtClean="0"/>
              <a:t>병사가 없어도 패배는 아니나 거점을 잃으면 패배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1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"/>
            <a:ext cx="12191999" cy="1507066"/>
            <a:chOff x="0" y="1"/>
            <a:chExt cx="12191999" cy="914400"/>
          </a:xfrm>
        </p:grpSpPr>
        <p:sp>
          <p:nvSpPr>
            <p:cNvPr id="3" name="액자 2"/>
            <p:cNvSpPr/>
            <p:nvPr/>
          </p:nvSpPr>
          <p:spPr>
            <a:xfrm>
              <a:off x="0" y="1"/>
              <a:ext cx="12191999" cy="914400"/>
            </a:xfrm>
            <a:prstGeom prst="frame">
              <a:avLst>
                <a:gd name="adj1" fmla="val 1532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40110" y="140110"/>
              <a:ext cx="11909322" cy="6415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800" b="1" dirty="0" smtClean="0"/>
                <a:t>게임 실행 흐름</a:t>
              </a:r>
              <a:endParaRPr lang="ko-KR" altLang="en-US" sz="5800" b="1" dirty="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0" y="1621463"/>
            <a:ext cx="11909322" cy="5021119"/>
          </a:xfrm>
          <a:prstGeom prst="rect">
            <a:avLst/>
          </a:prstGeom>
        </p:spPr>
      </p:pic>
      <p:sp>
        <p:nvSpPr>
          <p:cNvPr id="6" name="위쪽 화살표 설명선 5"/>
          <p:cNvSpPr/>
          <p:nvPr/>
        </p:nvSpPr>
        <p:spPr>
          <a:xfrm>
            <a:off x="4044656" y="5043669"/>
            <a:ext cx="4100230" cy="868573"/>
          </a:xfrm>
          <a:prstGeom prst="upArrowCallout">
            <a:avLst>
              <a:gd name="adj1" fmla="val 22361"/>
              <a:gd name="adj2" fmla="val 17961"/>
              <a:gd name="adj3" fmla="val 25000"/>
              <a:gd name="adj4" fmla="val 64977"/>
            </a:avLst>
          </a:prstGeom>
          <a:solidFill>
            <a:srgbClr val="00B0F0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상대방의 거점을 전부 점령하면 승리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8977" y="1920949"/>
            <a:ext cx="11568223" cy="2967811"/>
          </a:xfrm>
          <a:prstGeom prst="rect">
            <a:avLst/>
          </a:prstGeom>
          <a:noFill/>
          <a:ln w="635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"/>
            <a:ext cx="12191999" cy="1507066"/>
            <a:chOff x="0" y="1"/>
            <a:chExt cx="12191999" cy="914400"/>
          </a:xfrm>
        </p:grpSpPr>
        <p:sp>
          <p:nvSpPr>
            <p:cNvPr id="3" name="액자 2"/>
            <p:cNvSpPr/>
            <p:nvPr/>
          </p:nvSpPr>
          <p:spPr>
            <a:xfrm>
              <a:off x="0" y="1"/>
              <a:ext cx="12191999" cy="914400"/>
            </a:xfrm>
            <a:prstGeom prst="frame">
              <a:avLst>
                <a:gd name="adj1" fmla="val 1532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40110" y="140110"/>
              <a:ext cx="11909322" cy="6415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800" b="1" dirty="0" smtClean="0"/>
                <a:t>개발 범위</a:t>
              </a:r>
              <a:endParaRPr lang="ko-KR" altLang="en-US" sz="5800" b="1" dirty="0"/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84624"/>
              </p:ext>
            </p:extLst>
          </p:nvPr>
        </p:nvGraphicFramePr>
        <p:xfrm>
          <a:off x="140110" y="1634066"/>
          <a:ext cx="11909322" cy="51372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49090"/>
                <a:gridCol w="4775200"/>
                <a:gridCol w="4785032"/>
              </a:tblGrid>
              <a:tr h="551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551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방향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좌우상하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대각선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방향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마우스 클릭에 의한 이동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360</a:t>
                      </a:r>
                      <a:r>
                        <a:rPr lang="ko-KR" altLang="en-US" sz="1200" dirty="0" smtClean="0"/>
                        <a:t>도의 아날로그 </a:t>
                      </a:r>
                      <a:r>
                        <a:rPr lang="ko-KR" altLang="en-US" sz="1200" dirty="0" err="1" smtClean="0"/>
                        <a:t>스틱에</a:t>
                      </a:r>
                      <a:r>
                        <a:rPr lang="ko-KR" altLang="en-US" sz="1200" dirty="0" smtClean="0"/>
                        <a:t> 의한</a:t>
                      </a:r>
                      <a:r>
                        <a:rPr lang="ko-KR" altLang="en-US" sz="1200" baseline="0" dirty="0" smtClean="0"/>
                        <a:t> 자연스러운 움직임</a:t>
                      </a:r>
                      <a:endParaRPr lang="ko-KR" altLang="en-US" sz="1200" dirty="0"/>
                    </a:p>
                  </a:txBody>
                  <a:tcPr/>
                </a:tc>
              </a:tr>
              <a:tr h="551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기술</a:t>
                      </a:r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병사끼리 만나면 전투 시작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건물에 닿으면 점령 시작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병사의 종류를 나눠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원거리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근거리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보다 다양한 전투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건물을 점령하거나 부술 수 있는 기능 추가</a:t>
                      </a:r>
                      <a:endParaRPr lang="ko-KR" altLang="en-US" sz="1200" dirty="0"/>
                    </a:p>
                  </a:txBody>
                  <a:tcPr/>
                </a:tc>
              </a:tr>
              <a:tr h="624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초원과 설원 </a:t>
                      </a:r>
                      <a:r>
                        <a:rPr lang="ko-KR" altLang="en-US" sz="1200" dirty="0" err="1" smtClean="0"/>
                        <a:t>맵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초원에는 더</a:t>
                      </a:r>
                      <a:r>
                        <a:rPr lang="ko-KR" altLang="en-US" sz="1200" baseline="0" dirty="0" smtClean="0"/>
                        <a:t> 많은 자원이 들어오고 설원은 이동이 느려지는 등의 특징을 가지게 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각 기후마다 다양한 사이즈의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추가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특징을 보다 좀 더 자세히 구현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더</a:t>
                      </a:r>
                      <a:r>
                        <a:rPr lang="ko-KR" altLang="en-US" sz="1200" baseline="0" dirty="0" smtClean="0"/>
                        <a:t> 많은 기후 추가</a:t>
                      </a:r>
                      <a:endParaRPr lang="ko-KR" altLang="en-US" sz="1200" dirty="0"/>
                    </a:p>
                  </a:txBody>
                  <a:tcPr/>
                </a:tc>
              </a:tr>
              <a:tr h="551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일정</a:t>
                      </a:r>
                      <a:r>
                        <a:rPr lang="ko-KR" altLang="en-US" sz="1200" baseline="0" dirty="0" smtClean="0"/>
                        <a:t> 병력이 모이면 적을 공격하러 가고 주변의 마을을 점령하도록 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보다 변칙적이며 상황마다 스스로 판단을 내릴</a:t>
                      </a:r>
                      <a:r>
                        <a:rPr lang="ko-KR" altLang="en-US" sz="1200" baseline="0" dirty="0" smtClean="0"/>
                        <a:t> 수 있는 </a:t>
                      </a:r>
                      <a:r>
                        <a:rPr lang="en-US" altLang="ko-KR" sz="1200" baseline="0" dirty="0" smtClean="0"/>
                        <a:t>AI</a:t>
                      </a:r>
                      <a:r>
                        <a:rPr lang="ko-KR" altLang="en-US" sz="1200" baseline="0" dirty="0" smtClean="0"/>
                        <a:t>시스템</a:t>
                      </a:r>
                      <a:endParaRPr lang="ko-KR" altLang="en-US" sz="1200" dirty="0"/>
                    </a:p>
                  </a:txBody>
                  <a:tcPr/>
                </a:tc>
              </a:tr>
              <a:tr h="551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난이도 증가</a:t>
                      </a:r>
                      <a:r>
                        <a:rPr lang="ko-KR" altLang="en-US" sz="1200" baseline="0" dirty="0" smtClean="0"/>
                        <a:t> 시 기본 세력의 크기를 증가 시키거나 많은 시작 자원을 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AI</a:t>
                      </a:r>
                      <a:r>
                        <a:rPr lang="ko-KR" altLang="en-US" sz="1200" dirty="0" smtClean="0"/>
                        <a:t>의 병사들의 체력이나 공격력을 강화시킴</a:t>
                      </a:r>
                      <a:endParaRPr lang="ko-KR" altLang="en-US" sz="1200" dirty="0"/>
                    </a:p>
                  </a:txBody>
                  <a:tcPr/>
                </a:tc>
              </a:tr>
              <a:tr h="624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시작 거점을 가지고 시작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주변의 마을 등을 점령하며 자원을 모을 수 있음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병사를 모아 상대 거점을 점령하여야 승리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마을마다 특정 자원이 많이 나오도록 함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큰 자원을 주는 곳은 자체 수비 병력이 강하게 설정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점령뿐만 아니라 파괴도 가능 하게 추가</a:t>
                      </a:r>
                      <a:endParaRPr lang="ko-KR" altLang="en-US" sz="1200" dirty="0"/>
                    </a:p>
                  </a:txBody>
                  <a:tcPr/>
                </a:tc>
              </a:tr>
              <a:tr h="551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진행 </a:t>
                      </a:r>
                      <a:r>
                        <a:rPr lang="en-US" altLang="ko-KR" sz="1200" dirty="0" smtClean="0"/>
                        <a:t>BGM, </a:t>
                      </a:r>
                      <a:r>
                        <a:rPr lang="ko-KR" altLang="en-US" sz="1200" dirty="0" smtClean="0"/>
                        <a:t>전투 시 칼끼리 부딪치는 소리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비명</a:t>
                      </a:r>
                      <a:r>
                        <a:rPr lang="ko-KR" altLang="en-US" sz="1200" baseline="0" dirty="0" smtClean="0"/>
                        <a:t> 소리 및 점령 시 승리 </a:t>
                      </a:r>
                      <a:r>
                        <a:rPr lang="en-US" altLang="ko-KR" sz="1200" baseline="0" dirty="0" smtClean="0"/>
                        <a:t>BGM </a:t>
                      </a:r>
                      <a:r>
                        <a:rPr lang="ko-KR" altLang="en-US" sz="1200" baseline="0" dirty="0" smtClean="0"/>
                        <a:t>등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551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점령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이동 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사망과 건물 파괴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다양한 병사의 전투 등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8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68610"/>
              </p:ext>
            </p:extLst>
          </p:nvPr>
        </p:nvGraphicFramePr>
        <p:xfrm>
          <a:off x="140110" y="1117599"/>
          <a:ext cx="11909322" cy="56218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5738"/>
                <a:gridCol w="2745413"/>
                <a:gridCol w="7908171"/>
              </a:tblGrid>
              <a:tr h="404657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맵과</a:t>
                      </a:r>
                      <a:r>
                        <a:rPr lang="ko-KR" altLang="en-US" sz="1200" dirty="0" smtClean="0"/>
                        <a:t> 좌표 처리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이미지</a:t>
                      </a:r>
                      <a:endParaRPr lang="en-US" altLang="ko-KR" sz="1200" dirty="0" smtClean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dirty="0" smtClean="0"/>
                        <a:t>캔버스 위에 좌표 생성</a:t>
                      </a:r>
                      <a:endParaRPr lang="ko-KR" altLang="en-US" sz="1200" dirty="0"/>
                    </a:p>
                  </a:txBody>
                  <a:tcPr/>
                </a:tc>
              </a:tr>
              <a:tr h="52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아군 기본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오브젝트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dirty="0" smtClean="0"/>
                        <a:t>마을</a:t>
                      </a:r>
                      <a:r>
                        <a:rPr lang="ko-KR" altLang="en-US" sz="1200" baseline="0" dirty="0" smtClean="0"/>
                        <a:t> 점령 시 자원 수급과 거점에서 병력을 생산하는 기능 구현</a:t>
                      </a:r>
                      <a:endParaRPr lang="en-US" altLang="ko-KR" sz="1200" baseline="0" dirty="0" smtClean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baseline="0" dirty="0" smtClean="0"/>
                        <a:t>병사가 거점이나 마을을 점령하는 기능 구현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708149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마우스 동작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dirty="0" smtClean="0"/>
                        <a:t>병사를 마우스 클릭으로 움직이게 하는 기능 구현</a:t>
                      </a:r>
                      <a:endParaRPr lang="en-US" altLang="ko-KR" sz="1200" dirty="0" smtClean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dirty="0" smtClean="0"/>
                        <a:t>메뉴를 누르면 메뉴가 나오게 하고 지도를 클릭하면 확대 시켜 보여주는 기능 구현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52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적군 기본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오브젝트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dirty="0" smtClean="0"/>
                        <a:t>방어 타워</a:t>
                      </a:r>
                      <a:r>
                        <a:rPr lang="ko-KR" altLang="en-US" sz="1200" baseline="0" dirty="0" smtClean="0"/>
                        <a:t> 기능 제작</a:t>
                      </a:r>
                      <a:endParaRPr lang="en-US" altLang="ko-KR" sz="1200" baseline="0" dirty="0" smtClean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baseline="0" dirty="0" smtClean="0"/>
                        <a:t>아군 병사를 공격하는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공격 받는 기능 구현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708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추가 구현 및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중간 점검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dirty="0" smtClean="0"/>
                        <a:t>메뉴 기능 구현</a:t>
                      </a:r>
                      <a:endParaRPr lang="en-US" altLang="ko-KR" sz="1200" dirty="0" smtClean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dirty="0" err="1" smtClean="0"/>
                        <a:t>체력바와</a:t>
                      </a:r>
                      <a:r>
                        <a:rPr lang="ko-KR" altLang="en-US" sz="1200" dirty="0" smtClean="0"/>
                        <a:t> 점령 게이지 </a:t>
                      </a:r>
                      <a:r>
                        <a:rPr lang="ko-KR" altLang="en-US" sz="1200" dirty="0" err="1" smtClean="0"/>
                        <a:t>렌더링</a:t>
                      </a:r>
                      <a:endParaRPr lang="en-US" altLang="ko-KR" sz="1200" dirty="0" smtClean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dirty="0" smtClean="0"/>
                        <a:t>중간 점검</a:t>
                      </a:r>
                      <a:r>
                        <a:rPr lang="ko-KR" altLang="en-US" sz="1200" baseline="0" dirty="0" smtClean="0"/>
                        <a:t> 및  발생하게 되는 버그 해결</a:t>
                      </a:r>
                      <a:endParaRPr lang="ko-KR" altLang="en-US" sz="1200" dirty="0"/>
                    </a:p>
                  </a:txBody>
                  <a:tcPr/>
                </a:tc>
              </a:tr>
              <a:tr h="404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아군 오브젝트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dirty="0" smtClean="0"/>
                        <a:t>병사들끼리 충돌 처리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50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적군 오브젝트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dirty="0" smtClean="0"/>
                        <a:t>시작 시 병력의 명령 처리</a:t>
                      </a:r>
                      <a:endParaRPr lang="en-US" altLang="ko-KR" sz="1200" dirty="0" smtClean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dirty="0" smtClean="0"/>
                        <a:t>기능 다듬기</a:t>
                      </a:r>
                      <a:endParaRPr lang="ko-KR" altLang="en-US" sz="1200" dirty="0"/>
                    </a:p>
                  </a:txBody>
                  <a:tcPr/>
                </a:tc>
              </a:tr>
              <a:tr h="404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오브젝트 최종 점검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버그 점검 및 기능 구현 점검</a:t>
                      </a:r>
                      <a:endParaRPr lang="ko-KR" altLang="en-US" sz="1200" dirty="0"/>
                    </a:p>
                  </a:txBody>
                  <a:tcPr/>
                </a:tc>
              </a:tr>
              <a:tr h="52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시작과 종료 그리고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밸런스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dirty="0" smtClean="0"/>
                        <a:t>시작 설정과 끝 설정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승리나 패배 시 화면 구현</a:t>
                      </a:r>
                      <a:endParaRPr lang="en-US" altLang="ko-KR" sz="1200" baseline="0" dirty="0" smtClean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200" baseline="0" dirty="0" smtClean="0"/>
                        <a:t>각 밸런스 점검</a:t>
                      </a:r>
                      <a:endParaRPr lang="ko-KR" altLang="en-US" sz="1200" dirty="0"/>
                    </a:p>
                  </a:txBody>
                  <a:tcPr/>
                </a:tc>
              </a:tr>
              <a:tr h="404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마무리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최종 테스트와 </a:t>
                      </a:r>
                      <a:r>
                        <a:rPr lang="ko-KR" altLang="en-US" sz="1200" dirty="0" err="1" smtClean="0"/>
                        <a:t>릴리즈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0" y="1"/>
            <a:ext cx="12191999" cy="1507066"/>
            <a:chOff x="0" y="1"/>
            <a:chExt cx="12191999" cy="914400"/>
          </a:xfrm>
        </p:grpSpPr>
        <p:sp>
          <p:nvSpPr>
            <p:cNvPr id="3" name="액자 2"/>
            <p:cNvSpPr/>
            <p:nvPr/>
          </p:nvSpPr>
          <p:spPr>
            <a:xfrm>
              <a:off x="0" y="1"/>
              <a:ext cx="12191999" cy="914400"/>
            </a:xfrm>
            <a:prstGeom prst="frame">
              <a:avLst>
                <a:gd name="adj1" fmla="val 1532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40110" y="140110"/>
              <a:ext cx="11909322" cy="6415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800" b="1" dirty="0" smtClean="0"/>
                <a:t>개발 계획</a:t>
              </a:r>
              <a:endParaRPr lang="ko-KR" altLang="en-US" sz="5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435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"/>
            <a:ext cx="12191999" cy="1507066"/>
            <a:chOff x="0" y="1"/>
            <a:chExt cx="12191999" cy="914400"/>
          </a:xfrm>
        </p:grpSpPr>
        <p:sp>
          <p:nvSpPr>
            <p:cNvPr id="3" name="액자 2"/>
            <p:cNvSpPr/>
            <p:nvPr/>
          </p:nvSpPr>
          <p:spPr>
            <a:xfrm>
              <a:off x="0" y="1"/>
              <a:ext cx="12191999" cy="914400"/>
            </a:xfrm>
            <a:prstGeom prst="frame">
              <a:avLst>
                <a:gd name="adj1" fmla="val 1532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40110" y="140110"/>
              <a:ext cx="11909322" cy="6415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800" b="1" dirty="0" smtClean="0"/>
                <a:t>자체 평가</a:t>
              </a:r>
              <a:endParaRPr lang="ko-KR" altLang="en-US" sz="5800" b="1" dirty="0"/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58324"/>
              </p:ext>
            </p:extLst>
          </p:nvPr>
        </p:nvGraphicFramePr>
        <p:xfrm>
          <a:off x="140110" y="2128816"/>
          <a:ext cx="11909322" cy="37301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54661"/>
                <a:gridCol w="5954661"/>
              </a:tblGrid>
              <a:tr h="851696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(A: </a:t>
                      </a:r>
                      <a:r>
                        <a:rPr lang="ko-KR" altLang="en-US" sz="1200" dirty="0" smtClean="0"/>
                        <a:t>매우 잘함</a:t>
                      </a:r>
                      <a:r>
                        <a:rPr lang="en-US" altLang="ko-KR" sz="1200" dirty="0" smtClean="0"/>
                        <a:t>, B: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질힘</a:t>
                      </a:r>
                      <a:r>
                        <a:rPr lang="en-US" altLang="ko-KR" sz="1200" baseline="0" dirty="0" smtClean="0"/>
                        <a:t>, C: </a:t>
                      </a:r>
                      <a:r>
                        <a:rPr lang="ko-KR" altLang="en-US" sz="1200" baseline="0" dirty="0" smtClean="0"/>
                        <a:t>보통</a:t>
                      </a:r>
                      <a:r>
                        <a:rPr lang="en-US" altLang="ko-KR" sz="1200" baseline="0" dirty="0" smtClean="0"/>
                        <a:t>, D: </a:t>
                      </a:r>
                      <a:r>
                        <a:rPr lang="ko-KR" altLang="en-US" sz="1200" baseline="0" dirty="0" smtClean="0"/>
                        <a:t>못함</a:t>
                      </a:r>
                      <a:r>
                        <a:rPr lang="en-US" altLang="ko-KR" sz="1200" baseline="0" dirty="0" smtClean="0"/>
                        <a:t>, E: </a:t>
                      </a:r>
                      <a:r>
                        <a:rPr lang="ko-KR" altLang="en-US" sz="1200" baseline="0" dirty="0" smtClean="0"/>
                        <a:t>매우 못함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575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575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575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575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측정 가능 한가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575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계획이 구체적이며 실행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04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533</Words>
  <Application>Microsoft Office PowerPoint</Application>
  <PresentationFormat>와이드스크린</PresentationFormat>
  <Paragraphs>120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pjy3515@naver.com</dc:creator>
  <cp:lastModifiedBy>pjy3515@naver.com</cp:lastModifiedBy>
  <cp:revision>23</cp:revision>
  <dcterms:created xsi:type="dcterms:W3CDTF">2018-09-26T15:53:33Z</dcterms:created>
  <dcterms:modified xsi:type="dcterms:W3CDTF">2018-09-27T00:21:51Z</dcterms:modified>
</cp:coreProperties>
</file>