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4df0227ed5e948e1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2"/>
  </p:notesMasterIdLst>
  <p:handoutMasterIdLst>
    <p:handoutMasterId r:id="rId13"/>
  </p:handoutMasterIdLst>
  <p:sldIdLst>
    <p:sldId id="466" r:id="rId2"/>
    <p:sldId id="570" r:id="rId3"/>
    <p:sldId id="571" r:id="rId4"/>
    <p:sldId id="572" r:id="rId5"/>
    <p:sldId id="573" r:id="rId6"/>
    <p:sldId id="574" r:id="rId7"/>
    <p:sldId id="575" r:id="rId8"/>
    <p:sldId id="576" r:id="rId9"/>
    <p:sldId id="577" r:id="rId10"/>
    <p:sldId id="578" r:id="rId11"/>
  </p:sldIdLst>
  <p:sldSz cx="9144000" cy="6858000" type="screen4x3"/>
  <p:notesSz cx="6797675" cy="9928225"/>
  <p:custShowLst>
    <p:custShow name="分圆术" id="0">
      <p:sldLst/>
    </p:custShow>
  </p:custShow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800000"/>
    <a:srgbClr val="FF9999"/>
    <a:srgbClr val="FFCC00"/>
    <a:srgbClr val="00FFFF"/>
    <a:srgbClr val="990099"/>
    <a:srgbClr val="FF0000"/>
    <a:srgbClr val="FFFFC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7" autoAdjust="0"/>
    <p:restoredTop sz="86392" autoAdjust="0"/>
  </p:normalViewPr>
  <p:slideViewPr>
    <p:cSldViewPr>
      <p:cViewPr>
        <p:scale>
          <a:sx n="60" d="100"/>
          <a:sy n="60" d="100"/>
        </p:scale>
        <p:origin x="-834" y="-102"/>
      </p:cViewPr>
      <p:guideLst>
        <p:guide orient="horz" pos="432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14F09-C90C-B449-A17A-34177EE35A53}" type="datetimeFigureOut">
              <a:rPr kumimoji="1" lang="zh-CN" altLang="en-US" smtClean="0"/>
              <a:t>2018/6/30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25FD8-389B-DF4F-A161-1EE90307E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52808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907"/>
            <a:ext cx="4984962" cy="446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4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1814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DB4A14F-A52E-466F-AE34-22AF19E727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23178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B8A46502-B861-4FF5-A2D6-2517E116A83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03294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B8A46502-B861-4FF5-A2D6-2517E116A83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40426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B8A46502-B861-4FF5-A2D6-2517E116A83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7667625" y="469900"/>
            <a:ext cx="1296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1pPr>
            <a:lvl2pPr marL="742950" indent="-285750" eaLnBrk="0" hangingPunct="0"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2pPr>
            <a:lvl3pPr marL="1143000" indent="-228600" eaLnBrk="0" hangingPunct="0"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3pPr>
            <a:lvl4pPr marL="1600200" indent="-228600" eaLnBrk="0" hangingPunct="0"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4pPr>
            <a:lvl5pPr marL="2057400" indent="-228600" eaLnBrk="0" hangingPunct="0"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9pPr>
          </a:lstStyle>
          <a:p>
            <a:pPr eaLnBrk="1" hangingPunct="1"/>
            <a:r>
              <a:rPr kumimoji="1" lang="en-US" altLang="zh-CN" sz="1800" dirty="0">
                <a:solidFill>
                  <a:srgbClr val="003300"/>
                </a:solidFill>
                <a:latin typeface="Times New Roman" charset="0"/>
                <a:ea typeface="华文细黑" charset="0"/>
                <a:cs typeface="华文细黑" charset="0"/>
              </a:rPr>
              <a:t>Page </a:t>
            </a:r>
            <a:fld id="{BCDFCDE0-F2E7-9B40-9612-8A29C74FC977}" type="slidenum">
              <a:rPr kumimoji="1" lang="en-US" altLang="zh-CN" sz="1800">
                <a:solidFill>
                  <a:srgbClr val="003300"/>
                </a:solidFill>
                <a:latin typeface="Times New Roman" charset="0"/>
                <a:ea typeface="华文细黑" charset="0"/>
                <a:cs typeface="华文细黑" charset="0"/>
              </a:rPr>
              <a:pPr eaLnBrk="1" hangingPunct="1"/>
              <a:t>‹#›</a:t>
            </a:fld>
            <a:endParaRPr kumimoji="1" lang="en-US" altLang="zh-CN" sz="1800" dirty="0">
              <a:solidFill>
                <a:srgbClr val="003300"/>
              </a:solidFill>
              <a:latin typeface="Times New Roman" charset="0"/>
              <a:ea typeface="华文细黑" charset="0"/>
              <a:cs typeface="华文细黑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9" r:id="rId2"/>
  </p:sldLayoutIdLst>
  <p:transition>
    <p:wip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gif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2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-26988"/>
            <a:ext cx="1981200" cy="237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2124075" y="795338"/>
            <a:ext cx="6908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44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《</a:t>
            </a:r>
            <a:r>
              <a:rPr kumimoji="1" lang="zh-CN" altLang="en-US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离散数学</a:t>
            </a:r>
            <a:r>
              <a:rPr kumimoji="1" lang="en-US" altLang="zh-CN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》 </a:t>
            </a:r>
            <a:endParaRPr kumimoji="1" lang="en-US" altLang="zh-CN" sz="44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2233613" y="1708150"/>
            <a:ext cx="6875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考前加油</a:t>
            </a:r>
            <a:endParaRPr kumimoji="1" lang="zh-CN" altLang="en-US" sz="36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2130425" y="2708275"/>
            <a:ext cx="69056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国考考题讲解</a:t>
            </a:r>
            <a:endParaRPr kumimoji="1" lang="en-US" altLang="zh-CN" sz="4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graphicFrame>
        <p:nvGraphicFramePr>
          <p:cNvPr id="130054" name="Object 6"/>
          <p:cNvGraphicFramePr>
            <a:graphicFrameLocks noChangeAspect="1"/>
          </p:cNvGraphicFramePr>
          <p:nvPr/>
        </p:nvGraphicFramePr>
        <p:xfrm>
          <a:off x="179388" y="4365625"/>
          <a:ext cx="183515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" name="Photo Editor 照片" r:id="rId4" imgW="6714286" imgH="6942857" progId="MSPhotoEd.3">
                  <p:embed/>
                </p:oleObj>
              </mc:Choice>
              <mc:Fallback>
                <p:oleObj name="Photo Editor 照片" r:id="rId4" imgW="6714286" imgH="694285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365625"/>
                        <a:ext cx="183515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5" name="Line 7"/>
          <p:cNvSpPr>
            <a:spLocks noChangeShapeType="1"/>
          </p:cNvSpPr>
          <p:nvPr/>
        </p:nvSpPr>
        <p:spPr bwMode="auto">
          <a:xfrm>
            <a:off x="2051050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6" name="Line 8"/>
          <p:cNvSpPr>
            <a:spLocks noChangeShapeType="1"/>
          </p:cNvSpPr>
          <p:nvPr/>
        </p:nvSpPr>
        <p:spPr bwMode="auto">
          <a:xfrm>
            <a:off x="34925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0057" name="Picture 9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4479925"/>
            <a:ext cx="19812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058" name="Picture 10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2130425"/>
            <a:ext cx="19812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60" name="Line 12"/>
          <p:cNvSpPr>
            <a:spLocks noChangeShapeType="1"/>
          </p:cNvSpPr>
          <p:nvPr/>
        </p:nvSpPr>
        <p:spPr bwMode="auto">
          <a:xfrm>
            <a:off x="0" y="2420938"/>
            <a:ext cx="9144000" cy="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0065" name="Picture 17" descr="j0234687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4" y="2420938"/>
            <a:ext cx="2016125" cy="125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66" name="Text Box 18"/>
          <p:cNvSpPr txBox="1">
            <a:spLocks noChangeArrowheads="1"/>
          </p:cNvSpPr>
          <p:nvPr/>
        </p:nvSpPr>
        <p:spPr bwMode="auto">
          <a:xfrm>
            <a:off x="4700787" y="4211638"/>
            <a:ext cx="210346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李昊</a:t>
            </a:r>
            <a:endParaRPr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信息楼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312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30069" name="Picture 21" descr="D:\lihao's lair\RUC\人大校徽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1" y="419492"/>
            <a:ext cx="1981870" cy="20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74942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8842" y="868947"/>
            <a:ext cx="2885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五、证明题（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分）</a:t>
            </a:r>
            <a:endParaRPr lang="en-US" dirty="0"/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755650" y="1628775"/>
            <a:ext cx="763746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r>
              <a:rPr lang="zh-CN" altLang="en-US" sz="3200" b="1" dirty="0">
                <a:latin typeface="宋体" charset="0"/>
              </a:rPr>
              <a:t>设</a:t>
            </a:r>
            <a:r>
              <a:rPr lang="en-US" altLang="zh-CN" sz="3200" b="1" dirty="0">
                <a:latin typeface="宋体" charset="0"/>
              </a:rPr>
              <a:t>⊕</a:t>
            </a:r>
            <a:r>
              <a:rPr lang="zh-CN" altLang="en-US" sz="3200" b="1" dirty="0">
                <a:latin typeface="宋体" charset="0"/>
              </a:rPr>
              <a:t>表示两个集合的对称差，对于三个集合</a:t>
            </a:r>
            <a:r>
              <a:rPr lang="en-US" altLang="zh-CN" sz="3200" b="1" dirty="0">
                <a:latin typeface="宋体" charset="0"/>
              </a:rPr>
              <a:t>A</a:t>
            </a:r>
            <a:r>
              <a:rPr lang="zh-CN" altLang="en-US" sz="3200" b="1" dirty="0">
                <a:latin typeface="宋体" charset="0"/>
              </a:rPr>
              <a:t>、</a:t>
            </a:r>
            <a:r>
              <a:rPr lang="en-US" altLang="zh-CN" sz="3200" b="1" dirty="0">
                <a:latin typeface="宋体" charset="0"/>
              </a:rPr>
              <a:t>B</a:t>
            </a:r>
            <a:r>
              <a:rPr lang="zh-CN" altLang="en-US" sz="3200" b="1" dirty="0">
                <a:latin typeface="宋体" charset="0"/>
              </a:rPr>
              <a:t>、</a:t>
            </a:r>
            <a:r>
              <a:rPr lang="en-US" altLang="zh-CN" sz="3200" b="1" dirty="0">
                <a:latin typeface="宋体" charset="0"/>
              </a:rPr>
              <a:t>C</a:t>
            </a:r>
            <a:r>
              <a:rPr lang="zh-CN" altLang="en-US" sz="3200" b="1" dirty="0">
                <a:latin typeface="宋体" charset="0"/>
              </a:rPr>
              <a:t>，如果</a:t>
            </a:r>
            <a:r>
              <a:rPr lang="en-US" altLang="zh-CN" sz="3200" b="1" dirty="0">
                <a:latin typeface="宋体" charset="0"/>
              </a:rPr>
              <a:t>A⊕B=A⊕C</a:t>
            </a:r>
            <a:r>
              <a:rPr lang="zh-CN" altLang="en-US" sz="3200" b="1" dirty="0">
                <a:latin typeface="宋体" charset="0"/>
              </a:rPr>
              <a:t>，则</a:t>
            </a:r>
            <a:r>
              <a:rPr lang="en-US" altLang="zh-CN" sz="3200" b="1" dirty="0">
                <a:latin typeface="宋体" charset="0"/>
              </a:rPr>
              <a:t>B=C</a:t>
            </a:r>
            <a:endParaRPr lang="zh-CN" altLang="en-US" sz="3200" b="1" dirty="0">
              <a:latin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679919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15816" y="76470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2017</a:t>
            </a:r>
            <a:r>
              <a:rPr lang="zh-CN" altLang="en-US" sz="3600" b="1" dirty="0" smtClean="0"/>
              <a:t>年国考题</a:t>
            </a:r>
            <a:endParaRPr lang="en-US" altLang="zh-CN" sz="36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7584" y="1556792"/>
            <a:ext cx="6271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一、逻辑化语句（论域为一切事物，共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分）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2276872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分）只有天不下雨，我才开车出行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9635" y="3543659"/>
            <a:ext cx="7224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分）猫必抓鼠（要求写出两种形式，一种使用全称量词，一种使用存在两次）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33488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4704"/>
            <a:ext cx="4578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二、填空题（每空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分，共</a:t>
            </a:r>
            <a:r>
              <a:rPr lang="en-US" altLang="zh-CN" dirty="0" smtClean="0"/>
              <a:t>8</a:t>
            </a:r>
            <a:r>
              <a:rPr lang="zh-CN" altLang="en-US" dirty="0" smtClean="0"/>
              <a:t>分）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97437" y="1850229"/>
            <a:ext cx="6878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 smtClean="0"/>
              <a:t>函数                                  </a:t>
            </a:r>
            <a:r>
              <a:rPr lang="zh-CN" altLang="en-US" dirty="0" smtClean="0"/>
              <a:t>中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的系数是</a:t>
            </a:r>
            <a:r>
              <a:rPr lang="en-US" altLang="zh-CN" dirty="0" smtClean="0"/>
              <a:t>______</a:t>
            </a:r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577852"/>
              </p:ext>
            </p:extLst>
          </p:nvPr>
        </p:nvGraphicFramePr>
        <p:xfrm>
          <a:off x="2339752" y="1772816"/>
          <a:ext cx="23622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3" imgW="939800" imgH="228600" progId="Equation.3">
                  <p:embed/>
                </p:oleObj>
              </mc:Choice>
              <mc:Fallback>
                <p:oleObj name="Equation" r:id="rId3" imgW="93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772816"/>
                        <a:ext cx="23622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426538"/>
              </p:ext>
            </p:extLst>
          </p:nvPr>
        </p:nvGraphicFramePr>
        <p:xfrm>
          <a:off x="5148064" y="1772816"/>
          <a:ext cx="350837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5" imgW="139700" imgH="203200" progId="Equation.3">
                  <p:embed/>
                </p:oleObj>
              </mc:Choice>
              <mc:Fallback>
                <p:oleObj name="Equation" r:id="rId5" imgW="139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1772816"/>
                        <a:ext cx="350837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27784" y="3068960"/>
            <a:ext cx="1563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C(7+5-1,5)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4077072"/>
            <a:ext cx="717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、设</a:t>
            </a:r>
            <a:r>
              <a:rPr lang="en-US" altLang="zh-CN" dirty="0" smtClean="0"/>
              <a:t>T</a:t>
            </a:r>
            <a:r>
              <a:rPr lang="zh-CN" altLang="en-US" dirty="0" smtClean="0"/>
              <a:t>是一个有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个顶点的树，则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的着色数是</a:t>
            </a:r>
            <a:r>
              <a:rPr lang="en-US" altLang="zh-CN" dirty="0" smtClean="0"/>
              <a:t>_____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99792" y="479715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89147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9263" y="1256632"/>
            <a:ext cx="7327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、一个饭店有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种甜点，而且无限多。小王选取四个甜点的方法有</a:t>
            </a:r>
            <a:r>
              <a:rPr lang="en-US" altLang="zh-CN" dirty="0" smtClean="0"/>
              <a:t>________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43808" y="2492896"/>
            <a:ext cx="2044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C(4+3-1,4)=15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39762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6001" y="840989"/>
            <a:ext cx="7588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4</a:t>
            </a:r>
            <a:r>
              <a:rPr lang="zh-CN" altLang="en-US" sz="3200" dirty="0" smtClean="0"/>
              <a:t>、</a:t>
            </a:r>
            <a:r>
              <a:rPr lang="zh-CN" altLang="en-US" sz="3600" dirty="0" smtClean="0"/>
              <a:t>设         </a:t>
            </a:r>
            <a:r>
              <a:rPr lang="en-US" altLang="zh-CN" sz="3600" dirty="0" smtClean="0"/>
              <a:t>          </a:t>
            </a:r>
            <a:r>
              <a:rPr lang="zh-CN" altLang="en-US" sz="3600" dirty="0" smtClean="0"/>
              <a:t>是</a:t>
            </a:r>
            <a:r>
              <a:rPr lang="en-US" altLang="zh-CN" sz="3600" dirty="0" smtClean="0"/>
              <a:t>m</a:t>
            </a:r>
            <a:r>
              <a:rPr lang="zh-CN" altLang="en-US" sz="3600" dirty="0" smtClean="0"/>
              <a:t>的唯一素数分解，</a:t>
            </a:r>
            <a:r>
              <a:rPr lang="zh-CN" altLang="en-US" sz="3600" dirty="0" smtClean="0"/>
              <a:t>其中           </a:t>
            </a:r>
            <a:r>
              <a:rPr lang="en-US" altLang="zh-CN" sz="3600" dirty="0" smtClean="0"/>
              <a:t>    </a:t>
            </a:r>
            <a:r>
              <a:rPr lang="zh-CN" altLang="en-US" sz="3600" dirty="0" smtClean="0"/>
              <a:t>是不同的素数。</a:t>
            </a:r>
            <a:endParaRPr lang="en-US" sz="3600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289627"/>
              </p:ext>
            </p:extLst>
          </p:nvPr>
        </p:nvGraphicFramePr>
        <p:xfrm>
          <a:off x="2051720" y="764704"/>
          <a:ext cx="226695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9" name="Equation" r:id="rId3" imgW="901700" imgH="241300" progId="Equation.3">
                  <p:embed/>
                </p:oleObj>
              </mc:Choice>
              <mc:Fallback>
                <p:oleObj name="Equation" r:id="rId3" imgW="901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764704"/>
                        <a:ext cx="226695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493819"/>
              </p:ext>
            </p:extLst>
          </p:nvPr>
        </p:nvGraphicFramePr>
        <p:xfrm>
          <a:off x="2123728" y="1484784"/>
          <a:ext cx="1404938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0" name="Equation" r:id="rId5" imgW="558800" imgH="215900" progId="Equation.3">
                  <p:embed/>
                </p:oleObj>
              </mc:Choice>
              <mc:Fallback>
                <p:oleObj name="Equation" r:id="rId5" imgW="558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484784"/>
                        <a:ext cx="1404938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800310"/>
              </p:ext>
            </p:extLst>
          </p:nvPr>
        </p:nvGraphicFramePr>
        <p:xfrm>
          <a:off x="1763688" y="2132856"/>
          <a:ext cx="6099175" cy="225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1" name="Equation" r:id="rId7" imgW="2425700" imgH="812800" progId="Equation.3">
                  <p:embed/>
                </p:oleObj>
              </mc:Choice>
              <mc:Fallback>
                <p:oleObj name="Equation" r:id="rId7" imgW="24257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132856"/>
                        <a:ext cx="6099175" cy="225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7584" y="4509120"/>
            <a:ext cx="38779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对于大于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的整数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，</a:t>
            </a:r>
            <a:endParaRPr lang="en-US" sz="32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577425"/>
              </p:ext>
            </p:extLst>
          </p:nvPr>
        </p:nvGraphicFramePr>
        <p:xfrm>
          <a:off x="4427984" y="4437112"/>
          <a:ext cx="2938463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2" name="Equation" r:id="rId9" imgW="1168400" imgH="368300" progId="Equation.3">
                  <p:embed/>
                </p:oleObj>
              </mc:Choice>
              <mc:Fallback>
                <p:oleObj name="Equation" r:id="rId9" imgW="11684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4437112"/>
                        <a:ext cx="2938463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439762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8842" y="989263"/>
            <a:ext cx="6733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三、计算题（要求写出详细运算步骤，共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分）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5789" y="1871579"/>
            <a:ext cx="7812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分）求在［</a:t>
            </a:r>
            <a:r>
              <a:rPr lang="en-US" altLang="zh-CN" dirty="0" smtClean="0"/>
              <a:t>99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］范围内不能被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</a:t>
            </a:r>
            <a:r>
              <a:rPr lang="zh-CN" altLang="en-US" dirty="0" smtClean="0"/>
              <a:t>中任何一个数整除的书的个数。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397623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8947" y="1029368"/>
            <a:ext cx="8095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2(4</a:t>
            </a:r>
            <a:r>
              <a:rPr lang="zh-CN" altLang="en-US" dirty="0" smtClean="0"/>
              <a:t>分</a:t>
            </a:r>
            <a:r>
              <a:rPr lang="en-US" altLang="zh-CN" dirty="0" smtClean="0"/>
              <a:t>)</a:t>
            </a:r>
            <a:r>
              <a:rPr lang="zh-CN" altLang="en-US" dirty="0" smtClean="0"/>
              <a:t>求                       </a:t>
            </a:r>
            <a:r>
              <a:rPr lang="en-US" altLang="zh-CN" dirty="0" smtClean="0"/>
              <a:t>                         </a:t>
            </a:r>
            <a:r>
              <a:rPr lang="zh-CN" altLang="en-US" dirty="0" smtClean="0"/>
              <a:t>的主合取范式和主析取范式。要求分别用极大项和极小项，以及相应的简介形式表示。</a:t>
            </a:r>
            <a:endParaRPr 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898757"/>
              </p:ext>
            </p:extLst>
          </p:nvPr>
        </p:nvGraphicFramePr>
        <p:xfrm>
          <a:off x="2267744" y="908720"/>
          <a:ext cx="34480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8" name="Equation" r:id="rId3" imgW="1371600" imgH="203200" progId="Equation.3">
                  <p:embed/>
                </p:oleObj>
              </mc:Choice>
              <mc:Fallback>
                <p:oleObj name="Equation" r:id="rId3" imgW="1371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908720"/>
                        <a:ext cx="34480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439762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2843" y="989263"/>
            <a:ext cx="780963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分）有</a:t>
            </a:r>
            <a:r>
              <a:rPr lang="en-US" altLang="zh-CN" dirty="0" smtClean="0"/>
              <a:t>t</a:t>
            </a:r>
            <a:r>
              <a:rPr lang="zh-CN" altLang="en-US" dirty="0" smtClean="0"/>
              <a:t>个球排一排，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大于等于</a:t>
            </a:r>
            <a:r>
              <a:rPr lang="en-US" altLang="zh-CN" dirty="0" smtClean="0"/>
              <a:t>3</a:t>
            </a:r>
            <a:r>
              <a:rPr lang="zh-CN" altLang="en-US" dirty="0" smtClean="0"/>
              <a:t>。用红、橙、黄、蓝、绿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种颜色染色。每个球一种颜色，要求每种颜色的球至少出现一次。有多少种方法？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397623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692696"/>
            <a:ext cx="7809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四、解答题（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分）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2421" y="1564105"/>
            <a:ext cx="78980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设教室有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个座位排成一排。八位同学</a:t>
            </a:r>
            <a:r>
              <a:rPr lang="en-US" altLang="zh-CN" dirty="0" smtClean="0"/>
              <a:t>A1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A2</a:t>
            </a:r>
            <a:r>
              <a:rPr lang="zh-CN" altLang="en-US" dirty="0" smtClean="0"/>
              <a:t>，</a:t>
            </a:r>
            <a:r>
              <a:rPr lang="is-IS" altLang="zh-CN" dirty="0" smtClean="0"/>
              <a:t>…</a:t>
            </a:r>
            <a:r>
              <a:rPr lang="zh-CN" altLang="zh-CN" dirty="0" smtClean="0"/>
              <a:t>，</a:t>
            </a:r>
            <a:r>
              <a:rPr lang="en-US" altLang="zh-CN" dirty="0" smtClean="0"/>
              <a:t>A8</a:t>
            </a:r>
            <a:r>
              <a:rPr lang="zh-CN" altLang="en-US" dirty="0" smtClean="0"/>
              <a:t>需要坐在这里上两节课。设第一节课</a:t>
            </a:r>
            <a:r>
              <a:rPr lang="en-US" altLang="zh-CN" dirty="0" smtClean="0"/>
              <a:t>Ai</a:t>
            </a:r>
            <a:r>
              <a:rPr lang="zh-CN" altLang="en-US" dirty="0" smtClean="0"/>
              <a:t>坐在第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个座位上。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）若第二节课要求</a:t>
            </a:r>
            <a:r>
              <a:rPr lang="en-US" altLang="zh-CN" dirty="0" smtClean="0"/>
              <a:t>A1</a:t>
            </a:r>
            <a:r>
              <a:rPr lang="zh-CN" altLang="en-US" dirty="0" smtClean="0"/>
              <a:t>－</a:t>
            </a:r>
            <a:r>
              <a:rPr lang="en-US" altLang="zh-CN" dirty="0" smtClean="0"/>
              <a:t>A4</a:t>
            </a:r>
            <a:r>
              <a:rPr lang="zh-CN" altLang="en-US" dirty="0" smtClean="0"/>
              <a:t>与自己第一节课时位置不同，</a:t>
            </a:r>
            <a:r>
              <a:rPr lang="en-US" altLang="zh-CN" dirty="0" smtClean="0"/>
              <a:t>A5-A8</a:t>
            </a:r>
            <a:r>
              <a:rPr lang="zh-CN" altLang="en-US" dirty="0" smtClean="0"/>
              <a:t>与第一节课相同，有多少种坐法？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）第二节课要求只有四位同学与第一节课不同，但不指定是哪四位。有多少种坐法？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61361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模版-微积分">
  <a:themeElements>
    <a:clrScheme name="模版-微积分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模版-微积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模版-微积分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-微积分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版-微积分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-微积分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-微积分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-微积分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-微积分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模版-微积分</Template>
  <TotalTime>12483</TotalTime>
  <Words>444</Words>
  <Application>Microsoft Office PowerPoint</Application>
  <PresentationFormat>全屏显示(4:3)</PresentationFormat>
  <Paragraphs>30</Paragraphs>
  <Slides>10</Slides>
  <Notes>0</Notes>
  <HiddenSlides>0</HiddenSlides>
  <MMClips>0</MMClips>
  <ScaleCrop>false</ScaleCrop>
  <HeadingPairs>
    <vt:vector size="8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  <vt:variant>
        <vt:lpstr>自定义放映</vt:lpstr>
      </vt:variant>
      <vt:variant>
        <vt:i4>1</vt:i4>
      </vt:variant>
    </vt:vector>
  </HeadingPairs>
  <TitlesOfParts>
    <vt:vector size="14" baseType="lpstr">
      <vt:lpstr>模版-微积分</vt:lpstr>
      <vt:lpstr>Photo Editor 照片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分圆术</vt:lpstr>
    </vt:vector>
  </TitlesOfParts>
  <Company>ruc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第一节  函  数</dc:title>
  <dc:creator>lihao@ruc</dc:creator>
  <cp:lastModifiedBy>ruc</cp:lastModifiedBy>
  <cp:revision>1049</cp:revision>
  <cp:lastPrinted>2017-06-03T11:49:04Z</cp:lastPrinted>
  <dcterms:created xsi:type="dcterms:W3CDTF">1999-09-06T23:59:14Z</dcterms:created>
  <dcterms:modified xsi:type="dcterms:W3CDTF">2018-06-30T08:09:13Z</dcterms:modified>
</cp:coreProperties>
</file>