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officeDocument/2006/relationships/extended-properties" Target="docProps/app.xml" Id="rId4" /><Relationship Type="http://schemas.openxmlformats.org/officeDocument/2006/relationships/officeDocument" Target="ppt/presentation.xml" Id="rId1" /><Relationship Type="http://schemas.openxmlformats.org/package/2006/relationships/metadata/thumbnail" Target="docProps/thumbnail.jpeg" Id="rId2" /><Relationship Type="http://schemas.microsoft.com/office/2006/relationships/txt" Target="/udata/data.dat" Id="Rf6381c432bff4c5c"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445" r:id="rId2"/>
    <p:sldId id="345" r:id="rId3"/>
    <p:sldId id="347" r:id="rId4"/>
    <p:sldId id="394" r:id="rId5"/>
    <p:sldId id="348" r:id="rId6"/>
    <p:sldId id="349" r:id="rId7"/>
    <p:sldId id="350" r:id="rId8"/>
    <p:sldId id="396" r:id="rId9"/>
    <p:sldId id="352" r:id="rId10"/>
    <p:sldId id="353" r:id="rId11"/>
    <p:sldId id="354" r:id="rId12"/>
    <p:sldId id="446" r:id="rId13"/>
    <p:sldId id="477" r:id="rId14"/>
    <p:sldId id="398" r:id="rId15"/>
    <p:sldId id="399" r:id="rId16"/>
    <p:sldId id="400" r:id="rId17"/>
    <p:sldId id="401" r:id="rId18"/>
    <p:sldId id="450" r:id="rId19"/>
    <p:sldId id="476" r:id="rId20"/>
    <p:sldId id="402" r:id="rId21"/>
    <p:sldId id="403" r:id="rId22"/>
    <p:sldId id="404" r:id="rId23"/>
    <p:sldId id="405" r:id="rId24"/>
    <p:sldId id="406" r:id="rId25"/>
    <p:sldId id="437" r:id="rId26"/>
    <p:sldId id="408" r:id="rId27"/>
    <p:sldId id="409" r:id="rId28"/>
    <p:sldId id="410" r:id="rId29"/>
    <p:sldId id="411" r:id="rId30"/>
    <p:sldId id="412" r:id="rId31"/>
    <p:sldId id="422" r:id="rId32"/>
    <p:sldId id="423" r:id="rId33"/>
    <p:sldId id="438" r:id="rId34"/>
    <p:sldId id="424" r:id="rId35"/>
    <p:sldId id="413" r:id="rId36"/>
    <p:sldId id="414" r:id="rId37"/>
    <p:sldId id="415" r:id="rId38"/>
    <p:sldId id="416" r:id="rId39"/>
    <p:sldId id="417" r:id="rId40"/>
    <p:sldId id="418" r:id="rId41"/>
    <p:sldId id="458" r:id="rId42"/>
    <p:sldId id="459" r:id="rId43"/>
    <p:sldId id="419" r:id="rId44"/>
    <p:sldId id="420" r:id="rId45"/>
    <p:sldId id="358" r:id="rId46"/>
    <p:sldId id="460" r:id="rId47"/>
    <p:sldId id="421" r:id="rId48"/>
    <p:sldId id="426" r:id="rId49"/>
    <p:sldId id="433" r:id="rId50"/>
    <p:sldId id="443" r:id="rId51"/>
    <p:sldId id="442" r:id="rId52"/>
    <p:sldId id="451" r:id="rId53"/>
    <p:sldId id="452" r:id="rId54"/>
    <p:sldId id="461" r:id="rId55"/>
    <p:sldId id="462" r:id="rId56"/>
    <p:sldId id="463" r:id="rId57"/>
    <p:sldId id="464" r:id="rId58"/>
    <p:sldId id="465" r:id="rId59"/>
    <p:sldId id="466" r:id="rId60"/>
    <p:sldId id="467" r:id="rId61"/>
    <p:sldId id="468" r:id="rId62"/>
    <p:sldId id="469" r:id="rId63"/>
    <p:sldId id="470" r:id="rId64"/>
    <p:sldId id="471" r:id="rId65"/>
    <p:sldId id="472" r:id="rId66"/>
    <p:sldId id="473" r:id="rId67"/>
    <p:sldId id="474" r:id="rId68"/>
    <p:sldId id="475" r:id="rId69"/>
    <p:sldId id="478" r:id="rId70"/>
  </p:sldIdLst>
  <p:sldSz cx="9144000" cy="6858000" type="screen4x3"/>
  <p:notesSz cx="6834188" cy="9979025"/>
  <p:defaultTextStyle>
    <a:defPPr>
      <a:defRPr lang="zh-CN"/>
    </a:defPPr>
    <a:lvl1pPr algn="l" rtl="0" fontAlgn="base">
      <a:spcBef>
        <a:spcPct val="0"/>
      </a:spcBef>
      <a:spcAft>
        <a:spcPct val="0"/>
      </a:spcAft>
      <a:defRPr sz="3600" b="1" kern="1200">
        <a:solidFill>
          <a:schemeClr val="tx1"/>
        </a:solidFill>
        <a:latin typeface="Times New Roman" pitchFamily="18" charset="0"/>
        <a:ea typeface="宋体" charset="-122"/>
        <a:cs typeface="+mn-cs"/>
      </a:defRPr>
    </a:lvl1pPr>
    <a:lvl2pPr marL="457200" algn="l" rtl="0" fontAlgn="base">
      <a:spcBef>
        <a:spcPct val="0"/>
      </a:spcBef>
      <a:spcAft>
        <a:spcPct val="0"/>
      </a:spcAft>
      <a:defRPr sz="3600" b="1" kern="1200">
        <a:solidFill>
          <a:schemeClr val="tx1"/>
        </a:solidFill>
        <a:latin typeface="Times New Roman" pitchFamily="18" charset="0"/>
        <a:ea typeface="宋体" charset="-122"/>
        <a:cs typeface="+mn-cs"/>
      </a:defRPr>
    </a:lvl2pPr>
    <a:lvl3pPr marL="914400" algn="l" rtl="0" fontAlgn="base">
      <a:spcBef>
        <a:spcPct val="0"/>
      </a:spcBef>
      <a:spcAft>
        <a:spcPct val="0"/>
      </a:spcAft>
      <a:defRPr sz="3600" b="1" kern="1200">
        <a:solidFill>
          <a:schemeClr val="tx1"/>
        </a:solidFill>
        <a:latin typeface="Times New Roman" pitchFamily="18" charset="0"/>
        <a:ea typeface="宋体" charset="-122"/>
        <a:cs typeface="+mn-cs"/>
      </a:defRPr>
    </a:lvl3pPr>
    <a:lvl4pPr marL="1371600" algn="l" rtl="0" fontAlgn="base">
      <a:spcBef>
        <a:spcPct val="0"/>
      </a:spcBef>
      <a:spcAft>
        <a:spcPct val="0"/>
      </a:spcAft>
      <a:defRPr sz="3600" b="1" kern="1200">
        <a:solidFill>
          <a:schemeClr val="tx1"/>
        </a:solidFill>
        <a:latin typeface="Times New Roman" pitchFamily="18" charset="0"/>
        <a:ea typeface="宋体" charset="-122"/>
        <a:cs typeface="+mn-cs"/>
      </a:defRPr>
    </a:lvl4pPr>
    <a:lvl5pPr marL="1828800" algn="l" rtl="0" fontAlgn="base">
      <a:spcBef>
        <a:spcPct val="0"/>
      </a:spcBef>
      <a:spcAft>
        <a:spcPct val="0"/>
      </a:spcAft>
      <a:defRPr sz="3600" b="1" kern="1200">
        <a:solidFill>
          <a:schemeClr val="tx1"/>
        </a:solidFill>
        <a:latin typeface="Times New Roman" pitchFamily="18" charset="0"/>
        <a:ea typeface="宋体" charset="-122"/>
        <a:cs typeface="+mn-cs"/>
      </a:defRPr>
    </a:lvl5pPr>
    <a:lvl6pPr marL="2286000" algn="l" defTabSz="914400" rtl="0" eaLnBrk="1" latinLnBrk="0" hangingPunct="1">
      <a:defRPr sz="3600" b="1" kern="1200">
        <a:solidFill>
          <a:schemeClr val="tx1"/>
        </a:solidFill>
        <a:latin typeface="Times New Roman" pitchFamily="18" charset="0"/>
        <a:ea typeface="宋体" charset="-122"/>
        <a:cs typeface="+mn-cs"/>
      </a:defRPr>
    </a:lvl6pPr>
    <a:lvl7pPr marL="2743200" algn="l" defTabSz="914400" rtl="0" eaLnBrk="1" latinLnBrk="0" hangingPunct="1">
      <a:defRPr sz="3600" b="1" kern="1200">
        <a:solidFill>
          <a:schemeClr val="tx1"/>
        </a:solidFill>
        <a:latin typeface="Times New Roman" pitchFamily="18" charset="0"/>
        <a:ea typeface="宋体" charset="-122"/>
        <a:cs typeface="+mn-cs"/>
      </a:defRPr>
    </a:lvl7pPr>
    <a:lvl8pPr marL="3200400" algn="l" defTabSz="914400" rtl="0" eaLnBrk="1" latinLnBrk="0" hangingPunct="1">
      <a:defRPr sz="3600" b="1" kern="1200">
        <a:solidFill>
          <a:schemeClr val="tx1"/>
        </a:solidFill>
        <a:latin typeface="Times New Roman" pitchFamily="18" charset="0"/>
        <a:ea typeface="宋体" charset="-122"/>
        <a:cs typeface="+mn-cs"/>
      </a:defRPr>
    </a:lvl8pPr>
    <a:lvl9pPr marL="3657600" algn="l" defTabSz="914400" rtl="0" eaLnBrk="1" latinLnBrk="0" hangingPunct="1">
      <a:defRPr sz="3600" b="1"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CCECFF"/>
    <a:srgbClr val="009900"/>
    <a:srgbClr val="0000FF"/>
    <a:srgbClr val="FF0000"/>
    <a:srgbClr val="CC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294" autoAdjust="0"/>
  </p:normalViewPr>
  <p:slideViewPr>
    <p:cSldViewPr>
      <p:cViewPr varScale="1">
        <p:scale>
          <a:sx n="143" d="100"/>
          <a:sy n="143" d="100"/>
        </p:scale>
        <p:origin x="-104" y="-8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wmf"/><Relationship Id="rId2"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wmf"/><Relationship Id="rId2" Type="http://schemas.openxmlformats.org/officeDocument/2006/relationships/image" Target="../media/image40.wmf"/><Relationship Id="rId3"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3.wmf"/><Relationship Id="rId2"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8.wmf"/><Relationship Id="rId2" Type="http://schemas.openxmlformats.org/officeDocument/2006/relationships/image" Target="../media/image4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3.wmf"/><Relationship Id="rId2" Type="http://schemas.openxmlformats.org/officeDocument/2006/relationships/image" Target="../media/image5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5.wmf"/><Relationship Id="rId2"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1" Type="http://schemas.openxmlformats.org/officeDocument/2006/relationships/image" Target="../media/image8.wmf"/><Relationship Id="rId2"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9.emf"/><Relationship Id="rId4" Type="http://schemas.openxmlformats.org/officeDocument/2006/relationships/image" Target="../media/image60.emf"/><Relationship Id="rId1" Type="http://schemas.openxmlformats.org/officeDocument/2006/relationships/image" Target="../media/image57.wmf"/><Relationship Id="rId2" Type="http://schemas.openxmlformats.org/officeDocument/2006/relationships/image" Target="../media/image5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1.wmf"/><Relationship Id="rId2" Type="http://schemas.openxmlformats.org/officeDocument/2006/relationships/image" Target="../media/image62.wmf"/><Relationship Id="rId3" Type="http://schemas.openxmlformats.org/officeDocument/2006/relationships/image" Target="../media/image6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6.wmf"/><Relationship Id="rId4" Type="http://schemas.openxmlformats.org/officeDocument/2006/relationships/image" Target="../media/image67.wmf"/><Relationship Id="rId5" Type="http://schemas.openxmlformats.org/officeDocument/2006/relationships/image" Target="../media/image68.wmf"/><Relationship Id="rId1" Type="http://schemas.openxmlformats.org/officeDocument/2006/relationships/image" Target="../media/image64.wmf"/><Relationship Id="rId2" Type="http://schemas.openxmlformats.org/officeDocument/2006/relationships/image" Target="../media/image6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9.emf"/><Relationship Id="rId2" Type="http://schemas.openxmlformats.org/officeDocument/2006/relationships/image" Target="../media/image7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1.emf"/><Relationship Id="rId2" Type="http://schemas.openxmlformats.org/officeDocument/2006/relationships/image" Target="../media/image7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61481" cy="498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123907" name="Rectangle 3"/>
          <p:cNvSpPr>
            <a:spLocks noGrp="1" noChangeArrowheads="1"/>
          </p:cNvSpPr>
          <p:nvPr>
            <p:ph type="dt" sz="quarter" idx="1"/>
          </p:nvPr>
        </p:nvSpPr>
        <p:spPr bwMode="auto">
          <a:xfrm>
            <a:off x="3871125" y="0"/>
            <a:ext cx="2961481" cy="498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Arial" charset="0"/>
                <a:ea typeface="宋体" pitchFamily="2" charset="-122"/>
              </a:defRPr>
            </a:lvl1pPr>
          </a:lstStyle>
          <a:p>
            <a:pPr>
              <a:defRPr/>
            </a:pPr>
            <a:endParaRPr lang="en-US" altLang="zh-CN"/>
          </a:p>
        </p:txBody>
      </p:sp>
      <p:sp>
        <p:nvSpPr>
          <p:cNvPr id="123908" name="Rectangle 4"/>
          <p:cNvSpPr>
            <a:spLocks noGrp="1" noChangeArrowheads="1"/>
          </p:cNvSpPr>
          <p:nvPr>
            <p:ph type="ftr" sz="quarter" idx="2"/>
          </p:nvPr>
        </p:nvSpPr>
        <p:spPr bwMode="auto">
          <a:xfrm>
            <a:off x="0" y="9478342"/>
            <a:ext cx="2961481" cy="4989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123909" name="Rectangle 5"/>
          <p:cNvSpPr>
            <a:spLocks noGrp="1" noChangeArrowheads="1"/>
          </p:cNvSpPr>
          <p:nvPr>
            <p:ph type="sldNum" sz="quarter" idx="3"/>
          </p:nvPr>
        </p:nvSpPr>
        <p:spPr bwMode="auto">
          <a:xfrm>
            <a:off x="3871125" y="9478342"/>
            <a:ext cx="2961481" cy="4989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Arial" charset="0"/>
                <a:ea typeface="宋体" pitchFamily="2" charset="-122"/>
              </a:defRPr>
            </a:lvl1pPr>
          </a:lstStyle>
          <a:p>
            <a:pPr>
              <a:defRPr/>
            </a:pPr>
            <a:fld id="{9861ED9B-79D8-4AF7-B6E2-21F5A9675F4E}" type="slidenum">
              <a:rPr lang="en-US" altLang="zh-CN"/>
              <a:pPr>
                <a:defRPr/>
              </a:pPr>
              <a:t>‹#›</a:t>
            </a:fld>
            <a:endParaRPr lang="en-US" altLang="zh-CN"/>
          </a:p>
        </p:txBody>
      </p:sp>
    </p:spTree>
    <p:extLst>
      <p:ext uri="{BB962C8B-B14F-4D97-AF65-F5344CB8AC3E}">
        <p14:creationId xmlns:p14="http://schemas.microsoft.com/office/powerpoint/2010/main" val="409556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61481" cy="498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121859" name="Rectangle 3"/>
          <p:cNvSpPr>
            <a:spLocks noGrp="1" noChangeArrowheads="1"/>
          </p:cNvSpPr>
          <p:nvPr>
            <p:ph type="dt" idx="1"/>
          </p:nvPr>
        </p:nvSpPr>
        <p:spPr bwMode="auto">
          <a:xfrm>
            <a:off x="3871125" y="0"/>
            <a:ext cx="2961481" cy="498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Arial" charset="0"/>
                <a:ea typeface="宋体" pitchFamily="2" charset="-122"/>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683419" y="4740037"/>
            <a:ext cx="5467350" cy="44905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1862" name="Rectangle 6"/>
          <p:cNvSpPr>
            <a:spLocks noGrp="1" noChangeArrowheads="1"/>
          </p:cNvSpPr>
          <p:nvPr>
            <p:ph type="ftr" sz="quarter" idx="4"/>
          </p:nvPr>
        </p:nvSpPr>
        <p:spPr bwMode="auto">
          <a:xfrm>
            <a:off x="0" y="9478342"/>
            <a:ext cx="2961481" cy="4989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121863" name="Rectangle 7"/>
          <p:cNvSpPr>
            <a:spLocks noGrp="1" noChangeArrowheads="1"/>
          </p:cNvSpPr>
          <p:nvPr>
            <p:ph type="sldNum" sz="quarter" idx="5"/>
          </p:nvPr>
        </p:nvSpPr>
        <p:spPr bwMode="auto">
          <a:xfrm>
            <a:off x="3871125" y="9478342"/>
            <a:ext cx="2961481" cy="4989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Arial" charset="0"/>
                <a:ea typeface="宋体" pitchFamily="2" charset="-122"/>
              </a:defRPr>
            </a:lvl1pPr>
          </a:lstStyle>
          <a:p>
            <a:pPr>
              <a:defRPr/>
            </a:pPr>
            <a:fld id="{A7CE6797-ED1D-4EB7-9FC3-EFFA1F55E21B}" type="slidenum">
              <a:rPr lang="en-US" altLang="zh-CN"/>
              <a:pPr>
                <a:defRPr/>
              </a:pPr>
              <a:t>‹#›</a:t>
            </a:fld>
            <a:endParaRPr lang="en-US" altLang="zh-CN"/>
          </a:p>
        </p:txBody>
      </p:sp>
    </p:spTree>
    <p:extLst>
      <p:ext uri="{BB962C8B-B14F-4D97-AF65-F5344CB8AC3E}">
        <p14:creationId xmlns:p14="http://schemas.microsoft.com/office/powerpoint/2010/main" val="1405839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D456CC-12CF-4161-B796-B8F3457C1C8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EB326CC-032A-49D2-A7CF-AAB4EF3D9CBA}"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AD9529-B3CD-46EA-921C-F7D99063EACB}"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61308B8-577A-42B9-BD77-6E4D0687E5BE}"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84903B6-40DB-45BF-89C0-4A3D864E4F17}"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3A431FE2-43AB-4177-9786-4488171635FB}"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A5966C0E-9E2F-491E-9D8D-5BCE2BF3B99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9CA673-D52D-4661-B582-DF8F0FFEC77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D396B33-2412-460E-8BD6-2219C88D4CE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F106538-EACB-4F84-961A-143290C6936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499C72A-D18C-4707-BBC3-33490C28613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78F7FA9-45EE-49D4-8903-C27068747C6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2B77810-B816-4A10-B989-0505CBADE04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D3171B7-9F26-4B9F-A684-B8EBEBB974C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763210B-48E6-4056-AC67-D2FB76D3ECB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ffectLst/>
                <a:latin typeface="+mn-lt"/>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ffectLst/>
                <a:latin typeface="+mn-lt"/>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ffectLst/>
                <a:latin typeface="+mn-lt"/>
                <a:ea typeface="宋体" pitchFamily="2" charset="-122"/>
              </a:defRPr>
            </a:lvl1pPr>
          </a:lstStyle>
          <a:p>
            <a:pPr>
              <a:defRPr/>
            </a:pPr>
            <a:fld id="{534A9898-3224-4151-BBC6-BA88DBC8649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oleObject" Target="../embeddings/oleObject1.bin"/><Relationship Id="rId5" Type="http://schemas.openxmlformats.org/officeDocument/2006/relationships/image" Target="../media/image1.png"/><Relationship Id="rId6" Type="http://schemas.openxmlformats.org/officeDocument/2006/relationships/image" Target="../media/image3.gif"/><Relationship Id="rId7" Type="http://schemas.openxmlformats.org/officeDocument/2006/relationships/image" Target="../media/image4.jpe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6.wmf"/><Relationship Id="rId5" Type="http://schemas.openxmlformats.org/officeDocument/2006/relationships/oleObject" Target="../embeddings/oleObject13.bin"/><Relationship Id="rId6" Type="http://schemas.openxmlformats.org/officeDocument/2006/relationships/image" Target="../media/image1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18.wmf"/><Relationship Id="rId1" Type="http://schemas.openxmlformats.org/officeDocument/2006/relationships/vmlDrawing" Target="../drawings/vmlDrawing7.vml"/><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19.wmf"/><Relationship Id="rId5" Type="http://schemas.openxmlformats.org/officeDocument/2006/relationships/oleObject" Target="../embeddings/oleObject16.bin"/><Relationship Id="rId6" Type="http://schemas.openxmlformats.org/officeDocument/2006/relationships/image" Target="../media/image20.e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21.emf"/><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22.wmf"/><Relationship Id="rId5" Type="http://schemas.openxmlformats.org/officeDocument/2006/relationships/oleObject" Target="../embeddings/oleObject19.bin"/><Relationship Id="rId6" Type="http://schemas.openxmlformats.org/officeDocument/2006/relationships/image" Target="../media/image23.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24.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25.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27.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8.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4" Type="http://schemas.openxmlformats.org/officeDocument/2006/relationships/image" Target="../media/image29.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30.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4" Type="http://schemas.openxmlformats.org/officeDocument/2006/relationships/image" Target="../media/image31.wmf"/><Relationship Id="rId5" Type="http://schemas.openxmlformats.org/officeDocument/2006/relationships/oleObject" Target="../embeddings/oleObject27.bin"/><Relationship Id="rId6" Type="http://schemas.openxmlformats.org/officeDocument/2006/relationships/image" Target="../media/image3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8.bin"/><Relationship Id="rId4" Type="http://schemas.openxmlformats.org/officeDocument/2006/relationships/image" Target="../media/image33.wmf"/><Relationship Id="rId5" Type="http://schemas.openxmlformats.org/officeDocument/2006/relationships/oleObject" Target="../embeddings/oleObject29.bin"/><Relationship Id="rId6" Type="http://schemas.openxmlformats.org/officeDocument/2006/relationships/image" Target="../media/image34.wmf"/><Relationship Id="rId1" Type="http://schemas.openxmlformats.org/officeDocument/2006/relationships/vmlDrawing" Target="../drawings/vmlDrawing18.vml"/><Relationship Id="rId2"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0.bin"/><Relationship Id="rId4" Type="http://schemas.openxmlformats.org/officeDocument/2006/relationships/image" Target="../media/image35.wmf"/><Relationship Id="rId1" Type="http://schemas.openxmlformats.org/officeDocument/2006/relationships/vmlDrawing" Target="../drawings/vmlDrawing19.vml"/><Relationship Id="rId2"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37.wmf"/><Relationship Id="rId5" Type="http://schemas.openxmlformats.org/officeDocument/2006/relationships/oleObject" Target="../embeddings/oleObject32.bin"/><Relationship Id="rId6" Type="http://schemas.openxmlformats.org/officeDocument/2006/relationships/image" Target="../media/image38.wmf"/><Relationship Id="rId1" Type="http://schemas.openxmlformats.org/officeDocument/2006/relationships/vmlDrawing" Target="../drawings/vmlDrawing20.vml"/><Relationship Id="rId2"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39.wmf"/><Relationship Id="rId5" Type="http://schemas.openxmlformats.org/officeDocument/2006/relationships/oleObject" Target="../embeddings/oleObject34.bin"/><Relationship Id="rId6" Type="http://schemas.openxmlformats.org/officeDocument/2006/relationships/image" Target="../media/image40.wmf"/><Relationship Id="rId7" Type="http://schemas.openxmlformats.org/officeDocument/2006/relationships/oleObject" Target="../embeddings/oleObject35.bin"/><Relationship Id="rId8" Type="http://schemas.openxmlformats.org/officeDocument/2006/relationships/image" Target="../media/image41.wmf"/><Relationship Id="rId9" Type="http://schemas.openxmlformats.org/officeDocument/2006/relationships/oleObject" Target="../embeddings/oleObject36.bin"/><Relationship Id="rId1" Type="http://schemas.openxmlformats.org/officeDocument/2006/relationships/vmlDrawing" Target="../drawings/vmlDrawing21.vml"/><Relationship Id="rId2"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42.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8.bin"/><Relationship Id="rId4" Type="http://schemas.openxmlformats.org/officeDocument/2006/relationships/image" Target="../media/image43.wmf"/><Relationship Id="rId5" Type="http://schemas.openxmlformats.org/officeDocument/2006/relationships/oleObject" Target="../embeddings/oleObject39.bin"/><Relationship Id="rId6" Type="http://schemas.openxmlformats.org/officeDocument/2006/relationships/image" Target="../media/image44.wmf"/><Relationship Id="rId1" Type="http://schemas.openxmlformats.org/officeDocument/2006/relationships/vmlDrawing" Target="../drawings/vmlDrawing23.vml"/><Relationship Id="rId2"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0.bin"/><Relationship Id="rId4" Type="http://schemas.openxmlformats.org/officeDocument/2006/relationships/image" Target="../media/image45.wmf"/><Relationship Id="rId5" Type="http://schemas.openxmlformats.org/officeDocument/2006/relationships/oleObject" Target="../embeddings/oleObject41.bin"/><Relationship Id="rId6" Type="http://schemas.openxmlformats.org/officeDocument/2006/relationships/image" Target="../media/image46.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2.bin"/><Relationship Id="rId4" Type="http://schemas.openxmlformats.org/officeDocument/2006/relationships/image" Target="../media/image47.wmf"/><Relationship Id="rId1" Type="http://schemas.openxmlformats.org/officeDocument/2006/relationships/vmlDrawing" Target="../drawings/vmlDrawing25.vml"/><Relationship Id="rId2"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4" Type="http://schemas.openxmlformats.org/officeDocument/2006/relationships/image" Target="../media/image48.wmf"/><Relationship Id="rId5" Type="http://schemas.openxmlformats.org/officeDocument/2006/relationships/oleObject" Target="../embeddings/oleObject44.bin"/><Relationship Id="rId6" Type="http://schemas.openxmlformats.org/officeDocument/2006/relationships/image" Target="../media/image49.wmf"/><Relationship Id="rId1" Type="http://schemas.openxmlformats.org/officeDocument/2006/relationships/vmlDrawing" Target="../drawings/vmlDrawing26.vml"/><Relationship Id="rId2"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5.bin"/><Relationship Id="rId4" Type="http://schemas.openxmlformats.org/officeDocument/2006/relationships/image" Target="../media/image50.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6.wmf"/><Relationship Id="rId5" Type="http://schemas.openxmlformats.org/officeDocument/2006/relationships/oleObject" Target="../embeddings/oleObject3.bin"/><Relationship Id="rId6"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wmf"/><Relationship Id="rId3" Type="http://schemas.openxmlformats.org/officeDocument/2006/relationships/image" Target="../media/image52.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6.bin"/><Relationship Id="rId4" Type="http://schemas.openxmlformats.org/officeDocument/2006/relationships/image" Target="../media/image53.wmf"/><Relationship Id="rId5" Type="http://schemas.openxmlformats.org/officeDocument/2006/relationships/oleObject" Target="../embeddings/oleObject47.bin"/><Relationship Id="rId6" Type="http://schemas.openxmlformats.org/officeDocument/2006/relationships/image" Target="../media/image54.emf"/><Relationship Id="rId1" Type="http://schemas.openxmlformats.org/officeDocument/2006/relationships/vmlDrawing" Target="../drawings/vmlDrawing28.vml"/><Relationship Id="rId2"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8.bin"/><Relationship Id="rId4" Type="http://schemas.openxmlformats.org/officeDocument/2006/relationships/image" Target="../media/image55.wmf"/><Relationship Id="rId5" Type="http://schemas.openxmlformats.org/officeDocument/2006/relationships/oleObject" Target="../embeddings/oleObject49.bin"/><Relationship Id="rId6" Type="http://schemas.openxmlformats.org/officeDocument/2006/relationships/image" Target="../media/image56.wmf"/><Relationship Id="rId1" Type="http://schemas.openxmlformats.org/officeDocument/2006/relationships/vmlDrawing" Target="../drawings/vmlDrawing29.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0.bin"/><Relationship Id="rId4" Type="http://schemas.openxmlformats.org/officeDocument/2006/relationships/image" Target="../media/image57.wmf"/><Relationship Id="rId5" Type="http://schemas.openxmlformats.org/officeDocument/2006/relationships/oleObject" Target="../embeddings/oleObject51.bin"/><Relationship Id="rId6" Type="http://schemas.openxmlformats.org/officeDocument/2006/relationships/image" Target="../media/image58.wmf"/><Relationship Id="rId7" Type="http://schemas.openxmlformats.org/officeDocument/2006/relationships/oleObject" Target="../embeddings/oleObject52.bin"/><Relationship Id="rId8" Type="http://schemas.openxmlformats.org/officeDocument/2006/relationships/image" Target="../media/image59.emf"/><Relationship Id="rId9" Type="http://schemas.openxmlformats.org/officeDocument/2006/relationships/oleObject" Target="../embeddings/oleObject53.bin"/><Relationship Id="rId10" Type="http://schemas.openxmlformats.org/officeDocument/2006/relationships/image" Target="../media/image60.emf"/><Relationship Id="rId1" Type="http://schemas.openxmlformats.org/officeDocument/2006/relationships/vmlDrawing" Target="../drawings/vmlDrawing30.vml"/><Relationship Id="rId2"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4.bin"/><Relationship Id="rId4" Type="http://schemas.openxmlformats.org/officeDocument/2006/relationships/image" Target="../media/image61.wmf"/><Relationship Id="rId5" Type="http://schemas.openxmlformats.org/officeDocument/2006/relationships/oleObject" Target="../embeddings/oleObject55.bin"/><Relationship Id="rId6" Type="http://schemas.openxmlformats.org/officeDocument/2006/relationships/image" Target="../media/image62.wmf"/><Relationship Id="rId7" Type="http://schemas.openxmlformats.org/officeDocument/2006/relationships/oleObject" Target="../embeddings/oleObject56.bin"/><Relationship Id="rId8" Type="http://schemas.openxmlformats.org/officeDocument/2006/relationships/image" Target="../media/image63.wmf"/><Relationship Id="rId1" Type="http://schemas.openxmlformats.org/officeDocument/2006/relationships/vmlDrawing" Target="../drawings/vmlDrawing31.vml"/><Relationship Id="rId2"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1" Type="http://schemas.openxmlformats.org/officeDocument/2006/relationships/oleObject" Target="../embeddings/oleObject61.bin"/><Relationship Id="rId12" Type="http://schemas.openxmlformats.org/officeDocument/2006/relationships/image" Target="../media/image68.wmf"/><Relationship Id="rId1" Type="http://schemas.openxmlformats.org/officeDocument/2006/relationships/vmlDrawing" Target="../drawings/vmlDrawing32.vml"/><Relationship Id="rId2" Type="http://schemas.openxmlformats.org/officeDocument/2006/relationships/slideLayout" Target="../slideLayouts/slideLayout7.xml"/><Relationship Id="rId3" Type="http://schemas.openxmlformats.org/officeDocument/2006/relationships/oleObject" Target="../embeddings/oleObject57.bin"/><Relationship Id="rId4" Type="http://schemas.openxmlformats.org/officeDocument/2006/relationships/image" Target="../media/image64.wmf"/><Relationship Id="rId5" Type="http://schemas.openxmlformats.org/officeDocument/2006/relationships/oleObject" Target="../embeddings/oleObject58.bin"/><Relationship Id="rId6" Type="http://schemas.openxmlformats.org/officeDocument/2006/relationships/image" Target="../media/image65.wmf"/><Relationship Id="rId7" Type="http://schemas.openxmlformats.org/officeDocument/2006/relationships/oleObject" Target="../embeddings/oleObject59.bin"/><Relationship Id="rId8" Type="http://schemas.openxmlformats.org/officeDocument/2006/relationships/image" Target="../media/image66.wmf"/><Relationship Id="rId9" Type="http://schemas.openxmlformats.org/officeDocument/2006/relationships/oleObject" Target="../embeddings/oleObject60.bin"/><Relationship Id="rId10" Type="http://schemas.openxmlformats.org/officeDocument/2006/relationships/image" Target="../media/image67.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2.bin"/><Relationship Id="rId4" Type="http://schemas.openxmlformats.org/officeDocument/2006/relationships/image" Target="../media/image69.emf"/><Relationship Id="rId5" Type="http://schemas.openxmlformats.org/officeDocument/2006/relationships/oleObject" Target="../embeddings/oleObject63.bin"/><Relationship Id="rId6" Type="http://schemas.openxmlformats.org/officeDocument/2006/relationships/image" Target="../media/image70.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4.bin"/><Relationship Id="rId4" Type="http://schemas.openxmlformats.org/officeDocument/2006/relationships/image" Target="../media/image71.emf"/><Relationship Id="rId5" Type="http://schemas.openxmlformats.org/officeDocument/2006/relationships/oleObject" Target="../embeddings/oleObject65.bin"/><Relationship Id="rId6" Type="http://schemas.openxmlformats.org/officeDocument/2006/relationships/image" Target="../media/image72.emf"/><Relationship Id="rId1" Type="http://schemas.openxmlformats.org/officeDocument/2006/relationships/vmlDrawing" Target="../drawings/vmlDrawing34.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3.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8.wmf"/><Relationship Id="rId5" Type="http://schemas.openxmlformats.org/officeDocument/2006/relationships/oleObject" Target="../embeddings/oleObject5.bin"/><Relationship Id="rId6" Type="http://schemas.openxmlformats.org/officeDocument/2006/relationships/image" Target="../media/image9.wmf"/><Relationship Id="rId7" Type="http://schemas.openxmlformats.org/officeDocument/2006/relationships/oleObject" Target="../embeddings/oleObject6.bin"/><Relationship Id="rId8" Type="http://schemas.openxmlformats.org/officeDocument/2006/relationships/image" Target="../media/image10.wmf"/><Relationship Id="rId9" Type="http://schemas.openxmlformats.org/officeDocument/2006/relationships/oleObject" Target="../embeddings/oleObject7.bin"/><Relationship Id="rId10"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2.wmf"/><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3.wmf"/><Relationship Id="rId5" Type="http://schemas.openxmlformats.org/officeDocument/2006/relationships/oleObject" Target="../embeddings/oleObject10.bin"/><Relationship Id="rId6" Type="http://schemas.openxmlformats.org/officeDocument/2006/relationships/image" Target="../media/image14.wmf"/><Relationship Id="rId7" Type="http://schemas.openxmlformats.org/officeDocument/2006/relationships/oleObject" Target="../embeddings/oleObject11.bin"/><Relationship Id="rId8" Type="http://schemas.openxmlformats.org/officeDocument/2006/relationships/image" Target="../media/image1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pPr>
              <a:defRPr/>
            </a:pPr>
            <a:fld id="{0AA35DA7-1DA5-49B2-90B4-0CF41550FB36}" type="slidenum">
              <a:rPr lang="en-US" altLang="zh-CN"/>
              <a:pPr>
                <a:defRPr/>
              </a:pPr>
              <a:t>1</a:t>
            </a:fld>
            <a:endParaRPr lang="en-US" altLang="zh-CN"/>
          </a:p>
        </p:txBody>
      </p:sp>
      <p:pic>
        <p:nvPicPr>
          <p:cNvPr id="2051" name="Picture 2" descr="j0144324"/>
          <p:cNvPicPr>
            <a:picLocks noChangeAspect="1" noChangeArrowheads="1"/>
          </p:cNvPicPr>
          <p:nvPr/>
        </p:nvPicPr>
        <p:blipFill>
          <a:blip r:embed="rId3" cstate="print"/>
          <a:srcRect/>
          <a:stretch>
            <a:fillRect/>
          </a:stretch>
        </p:blipFill>
        <p:spPr bwMode="auto">
          <a:xfrm>
            <a:off x="34925" y="-26988"/>
            <a:ext cx="1981200" cy="2378076"/>
          </a:xfrm>
          <a:prstGeom prst="rect">
            <a:avLst/>
          </a:prstGeom>
          <a:noFill/>
          <a:ln w="9525">
            <a:noFill/>
            <a:miter lim="800000"/>
            <a:headEnd/>
            <a:tailEnd/>
          </a:ln>
        </p:spPr>
      </p:pic>
      <p:sp>
        <p:nvSpPr>
          <p:cNvPr id="374788" name="Text Box 4"/>
          <p:cNvSpPr txBox="1">
            <a:spLocks noChangeArrowheads="1"/>
          </p:cNvSpPr>
          <p:nvPr/>
        </p:nvSpPr>
        <p:spPr bwMode="auto">
          <a:xfrm>
            <a:off x="2233613" y="1708150"/>
            <a:ext cx="6875462" cy="641350"/>
          </a:xfrm>
          <a:prstGeom prst="rect">
            <a:avLst/>
          </a:prstGeom>
          <a:noFill/>
          <a:ln w="9525">
            <a:noFill/>
            <a:miter lim="800000"/>
            <a:headEnd/>
            <a:tailEnd/>
          </a:ln>
          <a:effectLst/>
        </p:spPr>
        <p:txBody>
          <a:bodyPr>
            <a:spAutoFit/>
          </a:bodyPr>
          <a:lstStyle/>
          <a:p>
            <a:pPr algn="ctr">
              <a:spcBef>
                <a:spcPct val="50000"/>
              </a:spcBef>
              <a:defRPr/>
            </a:pPr>
            <a:r>
              <a:rPr kumimoji="1" lang="zh-CN" altLang="en-US" dirty="0" smtClean="0">
                <a:solidFill>
                  <a:srgbClr val="0033CC"/>
                </a:solidFill>
                <a:effectLst>
                  <a:outerShdw blurRad="38100" dist="38100" dir="2700000" algn="tl">
                    <a:srgbClr val="C0C0C0"/>
                  </a:outerShdw>
                </a:effectLst>
                <a:latin typeface="隶书" pitchFamily="49" charset="-122"/>
                <a:ea typeface="华文行楷" pitchFamily="2" charset="-122"/>
              </a:rPr>
              <a:t>第七讲</a:t>
            </a:r>
            <a:endParaRPr kumimoji="1" lang="zh-CN" altLang="en-US" dirty="0">
              <a:solidFill>
                <a:srgbClr val="0033CC"/>
              </a:solidFill>
              <a:effectLst>
                <a:outerShdw blurRad="38100" dist="38100" dir="2700000" algn="tl">
                  <a:srgbClr val="C0C0C0"/>
                </a:outerShdw>
              </a:effectLst>
              <a:ea typeface="华文行楷" pitchFamily="2" charset="-122"/>
            </a:endParaRPr>
          </a:p>
        </p:txBody>
      </p:sp>
      <p:graphicFrame>
        <p:nvGraphicFramePr>
          <p:cNvPr id="2054"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2089" name="Photo Editor 照片" r:id="rId4" imgW="6714286" imgH="6942857" progId="">
                  <p:embed/>
                </p:oleObj>
              </mc:Choice>
              <mc:Fallback>
                <p:oleObj name="Photo Editor 照片" r:id="rId4" imgW="6714286" imgH="6942857"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4791" name="Line 7"/>
          <p:cNvSpPr>
            <a:spLocks noChangeShapeType="1"/>
          </p:cNvSpPr>
          <p:nvPr/>
        </p:nvSpPr>
        <p:spPr bwMode="auto">
          <a:xfrm>
            <a:off x="2051050" y="0"/>
            <a:ext cx="0" cy="6858000"/>
          </a:xfrm>
          <a:prstGeom prst="line">
            <a:avLst/>
          </a:prstGeom>
          <a:noFill/>
          <a:ln w="101600">
            <a:solidFill>
              <a:srgbClr val="660033"/>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4792" name="Line 8"/>
          <p:cNvSpPr>
            <a:spLocks noChangeShapeType="1"/>
          </p:cNvSpPr>
          <p:nvPr/>
        </p:nvSpPr>
        <p:spPr bwMode="auto">
          <a:xfrm>
            <a:off x="34925" y="0"/>
            <a:ext cx="0" cy="6858000"/>
          </a:xfrm>
          <a:prstGeom prst="line">
            <a:avLst/>
          </a:prstGeom>
          <a:noFill/>
          <a:ln w="101600">
            <a:solidFill>
              <a:srgbClr val="660033"/>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pic>
        <p:nvPicPr>
          <p:cNvPr id="2057" name="Picture 9" descr="j0144324"/>
          <p:cNvPicPr>
            <a:picLocks noChangeAspect="1" noChangeArrowheads="1"/>
          </p:cNvPicPr>
          <p:nvPr/>
        </p:nvPicPr>
        <p:blipFill>
          <a:blip r:embed="rId3" cstate="print"/>
          <a:srcRect/>
          <a:stretch>
            <a:fillRect/>
          </a:stretch>
        </p:blipFill>
        <p:spPr bwMode="auto">
          <a:xfrm>
            <a:off x="69850" y="4479925"/>
            <a:ext cx="1981200" cy="2378075"/>
          </a:xfrm>
          <a:prstGeom prst="rect">
            <a:avLst/>
          </a:prstGeom>
          <a:noFill/>
          <a:ln w="9525">
            <a:noFill/>
            <a:miter lim="800000"/>
            <a:headEnd/>
            <a:tailEnd/>
          </a:ln>
        </p:spPr>
      </p:pic>
      <p:pic>
        <p:nvPicPr>
          <p:cNvPr id="2058" name="Picture 10" descr="j0144324"/>
          <p:cNvPicPr>
            <a:picLocks noChangeAspect="1" noChangeArrowheads="1"/>
          </p:cNvPicPr>
          <p:nvPr/>
        </p:nvPicPr>
        <p:blipFill>
          <a:blip r:embed="rId3" cstate="print"/>
          <a:srcRect/>
          <a:stretch>
            <a:fillRect/>
          </a:stretch>
        </p:blipFill>
        <p:spPr bwMode="auto">
          <a:xfrm>
            <a:off x="69850" y="2130425"/>
            <a:ext cx="1981200" cy="2378075"/>
          </a:xfrm>
          <a:prstGeom prst="rect">
            <a:avLst/>
          </a:prstGeom>
          <a:noFill/>
          <a:ln w="9525">
            <a:noFill/>
            <a:miter lim="800000"/>
            <a:headEnd/>
            <a:tailEnd/>
          </a:ln>
        </p:spPr>
      </p:pic>
      <p:sp>
        <p:nvSpPr>
          <p:cNvPr id="374796" name="Line 12"/>
          <p:cNvSpPr>
            <a:spLocks noChangeShapeType="1"/>
          </p:cNvSpPr>
          <p:nvPr/>
        </p:nvSpPr>
        <p:spPr bwMode="auto">
          <a:xfrm>
            <a:off x="0" y="2420938"/>
            <a:ext cx="9144000" cy="0"/>
          </a:xfrm>
          <a:prstGeom prst="line">
            <a:avLst/>
          </a:prstGeom>
          <a:noFill/>
          <a:ln w="76200">
            <a:solidFill>
              <a:srgbClr val="80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pic>
        <p:nvPicPr>
          <p:cNvPr id="2060" name="Picture 17" descr="j0234687"/>
          <p:cNvPicPr>
            <a:picLocks noChangeAspect="1" noChangeArrowheads="1" noCrop="1"/>
          </p:cNvPicPr>
          <p:nvPr/>
        </p:nvPicPr>
        <p:blipFill>
          <a:blip r:embed="rId6" cstate="print"/>
          <a:srcRect/>
          <a:stretch>
            <a:fillRect/>
          </a:stretch>
        </p:blipFill>
        <p:spPr bwMode="auto">
          <a:xfrm>
            <a:off x="34925" y="2420938"/>
            <a:ext cx="1873250" cy="1166812"/>
          </a:xfrm>
          <a:prstGeom prst="rect">
            <a:avLst/>
          </a:prstGeom>
          <a:noFill/>
          <a:ln w="9525">
            <a:noFill/>
            <a:miter lim="800000"/>
            <a:headEnd/>
            <a:tailEnd/>
          </a:ln>
        </p:spPr>
      </p:pic>
      <p:sp>
        <p:nvSpPr>
          <p:cNvPr id="374802" name="Text Box 18"/>
          <p:cNvSpPr txBox="1">
            <a:spLocks noChangeArrowheads="1"/>
          </p:cNvSpPr>
          <p:nvPr/>
        </p:nvSpPr>
        <p:spPr bwMode="auto">
          <a:xfrm>
            <a:off x="2130425" y="2492375"/>
            <a:ext cx="6905625" cy="823913"/>
          </a:xfrm>
          <a:prstGeom prst="rect">
            <a:avLst/>
          </a:prstGeom>
          <a:noFill/>
          <a:ln w="9525">
            <a:noFill/>
            <a:miter lim="800000"/>
            <a:headEnd/>
            <a:tailEnd/>
          </a:ln>
          <a:effectLst/>
        </p:spPr>
        <p:txBody>
          <a:bodyPr>
            <a:spAutoFit/>
          </a:bodyPr>
          <a:lstStyle/>
          <a:p>
            <a:pPr algn="ctr">
              <a:defRPr/>
            </a:pPr>
            <a:r>
              <a:rPr kumimoji="1" lang="en-US" altLang="zh-CN" sz="4800" dirty="0">
                <a:effectLst>
                  <a:outerShdw blurRad="38100" dist="38100" dir="2700000" algn="tl">
                    <a:srgbClr val="C0C0C0"/>
                  </a:outerShdw>
                </a:effectLst>
                <a:latin typeface="华文行楷" pitchFamily="2" charset="-122"/>
                <a:ea typeface="华文行楷" pitchFamily="2" charset="-122"/>
              </a:rPr>
              <a:t> </a:t>
            </a:r>
            <a:r>
              <a:rPr kumimoji="1" lang="zh-CN" altLang="en-US" sz="4800" dirty="0" smtClean="0">
                <a:effectLst>
                  <a:outerShdw blurRad="38100" dist="38100" dir="2700000" algn="tl">
                    <a:srgbClr val="C0C0C0"/>
                  </a:outerShdw>
                </a:effectLst>
                <a:latin typeface="华文行楷" pitchFamily="2" charset="-122"/>
                <a:ea typeface="华文行楷" pitchFamily="2" charset="-122"/>
              </a:rPr>
              <a:t>容斥原理与鸽笼原理</a:t>
            </a:r>
            <a:endParaRPr kumimoji="1" lang="zh-CN" altLang="en-US" sz="4800" dirty="0">
              <a:effectLst>
                <a:outerShdw blurRad="38100" dist="38100" dir="2700000" algn="tl">
                  <a:srgbClr val="C0C0C0"/>
                </a:outerShdw>
              </a:effectLst>
              <a:latin typeface="华文行楷" pitchFamily="2" charset="-122"/>
              <a:ea typeface="华文行楷" pitchFamily="2" charset="-122"/>
            </a:endParaRPr>
          </a:p>
        </p:txBody>
      </p:sp>
      <p:pic>
        <p:nvPicPr>
          <p:cNvPr id="2062" name="Picture 21" descr="D:\lihao's lair\RUC\人大校徽.jpg"/>
          <p:cNvPicPr>
            <a:picLocks noChangeAspect="1" noChangeArrowheads="1"/>
          </p:cNvPicPr>
          <p:nvPr/>
        </p:nvPicPr>
        <p:blipFill>
          <a:blip r:embed="rId7" cstate="print"/>
          <a:srcRect/>
          <a:stretch>
            <a:fillRect/>
          </a:stretch>
        </p:blipFill>
        <p:spPr bwMode="auto">
          <a:xfrm>
            <a:off x="69850" y="419100"/>
            <a:ext cx="1981200" cy="2027238"/>
          </a:xfrm>
          <a:prstGeom prst="rect">
            <a:avLst/>
          </a:prstGeom>
          <a:noFill/>
          <a:ln w="9525">
            <a:noFill/>
            <a:miter lim="800000"/>
            <a:headEnd/>
            <a:tailEnd/>
          </a:ln>
        </p:spPr>
      </p:pic>
      <p:sp>
        <p:nvSpPr>
          <p:cNvPr id="15" name="Text Box 3"/>
          <p:cNvSpPr txBox="1">
            <a:spLocks noChangeArrowheads="1"/>
          </p:cNvSpPr>
          <p:nvPr/>
        </p:nvSpPr>
        <p:spPr bwMode="auto">
          <a:xfrm>
            <a:off x="2124075" y="795338"/>
            <a:ext cx="6908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a:t>
            </a:r>
            <a:r>
              <a:rPr kumimoji="1" lang="zh-CN" altLang="en-US" sz="4400" dirty="0" smtClean="0">
                <a:solidFill>
                  <a:srgbClr val="FF0066"/>
                </a:solidFill>
                <a:effectLst>
                  <a:outerShdw blurRad="38100" dist="38100" dir="2700000" algn="tl">
                    <a:srgbClr val="C0C0C0"/>
                  </a:outerShdw>
                </a:effectLst>
                <a:latin typeface="黑体" pitchFamily="2" charset="-122"/>
                <a:ea typeface="黑体" pitchFamily="2" charset="-122"/>
              </a:rPr>
              <a:t>图论与</a:t>
            </a:r>
            <a:r>
              <a:rPr kumimoji="1" lang="zh-CN" altLang="en-US" sz="4400" dirty="0" smtClean="0">
                <a:solidFill>
                  <a:srgbClr val="FF0066"/>
                </a:solidFill>
                <a:effectLst>
                  <a:outerShdw blurRad="38100" dist="38100" dir="2700000" algn="tl">
                    <a:srgbClr val="C0C0C0"/>
                  </a:outerShdw>
                </a:effectLst>
                <a:latin typeface="隶书" pitchFamily="49" charset="-122"/>
                <a:ea typeface="隶书" pitchFamily="49" charset="-122"/>
              </a:rPr>
              <a:t>组合优化</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 </a:t>
            </a:r>
            <a:endPar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FB7B4188-013F-476F-AB51-A498CDCC66E2}" type="slidenum">
              <a:rPr lang="en-US" altLang="zh-CN"/>
              <a:pPr>
                <a:defRPr/>
              </a:pPr>
              <a:t>10</a:t>
            </a:fld>
            <a:endParaRPr lang="en-US" altLang="zh-CN"/>
          </a:p>
        </p:txBody>
      </p:sp>
      <p:sp>
        <p:nvSpPr>
          <p:cNvPr id="249861" name="Rectangle 5"/>
          <p:cNvSpPr>
            <a:spLocks noChangeArrowheads="1"/>
          </p:cNvSpPr>
          <p:nvPr/>
        </p:nvSpPr>
        <p:spPr bwMode="auto">
          <a:xfrm>
            <a:off x="0" y="29575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49863" name="Rectangle 7"/>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49867" name="Rectangle 11"/>
          <p:cNvSpPr>
            <a:spLocks noGrp="1" noChangeArrowheads="1"/>
          </p:cNvSpPr>
          <p:nvPr>
            <p:ph type="body" idx="1"/>
          </p:nvPr>
        </p:nvSpPr>
        <p:spPr>
          <a:xfrm>
            <a:off x="466725" y="333375"/>
            <a:ext cx="7993063" cy="1439863"/>
          </a:xfrm>
        </p:spPr>
        <p:txBody>
          <a:bodyPr/>
          <a:lstStyle/>
          <a:p>
            <a:pPr eaLnBrk="1" hangingPunct="1">
              <a:buFontTx/>
              <a:buNone/>
              <a:defRPr/>
            </a:pPr>
            <a:r>
              <a:rPr lang="en-US" altLang="zh-CN" sz="3600" b="1" smtClean="0">
                <a:solidFill>
                  <a:srgbClr val="FF0000"/>
                </a:solidFill>
                <a:effectLst>
                  <a:outerShdw blurRad="38100" dist="38100" dir="2700000" algn="tl">
                    <a:srgbClr val="C0C0C0"/>
                  </a:outerShdw>
                </a:effectLst>
                <a:latin typeface="Times New Roman" pitchFamily="18" charset="0"/>
              </a:rPr>
              <a:t>2. </a:t>
            </a:r>
            <a:r>
              <a:rPr lang="zh-CN" altLang="en-US" sz="3600" b="1" smtClean="0">
                <a:solidFill>
                  <a:srgbClr val="FF0000"/>
                </a:solidFill>
                <a:effectLst>
                  <a:outerShdw blurRad="38100" dist="38100" dir="2700000" algn="tl">
                    <a:srgbClr val="C0C0C0"/>
                  </a:outerShdw>
                </a:effectLst>
                <a:latin typeface="Times New Roman" pitchFamily="18" charset="0"/>
              </a:rPr>
              <a:t>三个集合上的容斥原理</a:t>
            </a:r>
          </a:p>
          <a:p>
            <a:pPr eaLnBrk="1" hangingPunct="1">
              <a:buFontTx/>
              <a:buNone/>
              <a:defRPr/>
            </a:pPr>
            <a:r>
              <a:rPr lang="zh-CN" altLang="en-US" sz="3600" b="1" smtClean="0">
                <a:effectLst>
                  <a:outerShdw blurRad="38100" dist="38100" dir="2700000" algn="tl">
                    <a:srgbClr val="C0C0C0"/>
                  </a:outerShdw>
                </a:effectLst>
                <a:latin typeface="Times New Roman" pitchFamily="18" charset="0"/>
              </a:rPr>
              <a:t>设</a:t>
            </a:r>
            <a:r>
              <a:rPr lang="en-US" altLang="zh-CN" sz="3600" b="1" smtClean="0">
                <a:effectLst>
                  <a:outerShdw blurRad="38100" dist="38100" dir="2700000" algn="tl">
                    <a:srgbClr val="C0C0C0"/>
                  </a:outerShdw>
                </a:effectLst>
                <a:latin typeface="Times New Roman" pitchFamily="18" charset="0"/>
              </a:rPr>
              <a:t>A, B, C</a:t>
            </a:r>
            <a:r>
              <a:rPr lang="zh-CN" altLang="en-US" sz="3600" b="1" smtClean="0">
                <a:effectLst>
                  <a:outerShdw blurRad="38100" dist="38100" dir="2700000" algn="tl">
                    <a:srgbClr val="C0C0C0"/>
                  </a:outerShdw>
                </a:effectLst>
                <a:latin typeface="Times New Roman" pitchFamily="18" charset="0"/>
              </a:rPr>
              <a:t>为任意三个集合</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则有</a:t>
            </a:r>
          </a:p>
        </p:txBody>
      </p:sp>
      <p:sp>
        <p:nvSpPr>
          <p:cNvPr id="249869" name="Rectangle 13"/>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9868" name="Object 12"/>
          <p:cNvGraphicFramePr>
            <a:graphicFrameLocks noChangeAspect="1"/>
          </p:cNvGraphicFramePr>
          <p:nvPr/>
        </p:nvGraphicFramePr>
        <p:xfrm>
          <a:off x="466725" y="1700213"/>
          <a:ext cx="7921625" cy="1296987"/>
        </p:xfrm>
        <a:graphic>
          <a:graphicData uri="http://schemas.openxmlformats.org/presentationml/2006/ole">
            <mc:AlternateContent xmlns:mc="http://schemas.openxmlformats.org/markup-compatibility/2006">
              <mc:Choice xmlns:v="urn:schemas-microsoft-com:vml" Requires="v">
                <p:oleObj spid="_x0000_s11337" name="公式" r:id="rId3" imgW="2806700" imgH="508000" progId="Equation.3">
                  <p:embed/>
                </p:oleObj>
              </mc:Choice>
              <mc:Fallback>
                <p:oleObj name="公式" r:id="rId3" imgW="2806700" imgH="5080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1700213"/>
                        <a:ext cx="7921625" cy="1296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70" name="Text Box 14"/>
          <p:cNvSpPr txBox="1">
            <a:spLocks noChangeArrowheads="1"/>
          </p:cNvSpPr>
          <p:nvPr/>
        </p:nvSpPr>
        <p:spPr bwMode="auto">
          <a:xfrm>
            <a:off x="323850" y="2886075"/>
            <a:ext cx="8208963" cy="1190625"/>
          </a:xfrm>
          <a:prstGeom prst="rect">
            <a:avLst/>
          </a:prstGeom>
          <a:noFill/>
          <a:ln w="9525">
            <a:noFill/>
            <a:miter lim="800000"/>
            <a:headEnd/>
            <a:tailEnd/>
          </a:ln>
          <a:effectLst/>
        </p:spPr>
        <p:txBody>
          <a:bodyPr>
            <a:spAutoFit/>
          </a:bodyPr>
          <a:lstStyle/>
          <a:p>
            <a:pPr>
              <a:defRPr/>
            </a:pPr>
            <a:r>
              <a:rPr lang="en-US" altLang="zh-CN" dirty="0">
                <a:solidFill>
                  <a:srgbClr val="FF0000"/>
                </a:solidFill>
                <a:effectLst>
                  <a:outerShdw blurRad="38100" dist="38100" dir="2700000" algn="tl">
                    <a:srgbClr val="C0C0C0"/>
                  </a:outerShdw>
                </a:effectLst>
                <a:ea typeface="宋体" pitchFamily="2" charset="-122"/>
              </a:rPr>
              <a:t>3. </a:t>
            </a:r>
            <a:r>
              <a:rPr lang="en-US" altLang="zh-CN" i="1" dirty="0">
                <a:solidFill>
                  <a:srgbClr val="FF0000"/>
                </a:solidFill>
                <a:effectLst>
                  <a:outerShdw blurRad="38100" dist="38100" dir="2700000" algn="tl">
                    <a:srgbClr val="C0C0C0"/>
                  </a:outerShdw>
                </a:effectLst>
                <a:ea typeface="宋体" pitchFamily="2" charset="-122"/>
              </a:rPr>
              <a:t>n</a:t>
            </a:r>
            <a:r>
              <a:rPr lang="zh-CN" altLang="en-US" dirty="0">
                <a:solidFill>
                  <a:srgbClr val="FF0000"/>
                </a:solidFill>
                <a:effectLst>
                  <a:outerShdw blurRad="38100" dist="38100" dir="2700000" algn="tl">
                    <a:srgbClr val="C0C0C0"/>
                  </a:outerShdw>
                </a:effectLst>
                <a:ea typeface="宋体" pitchFamily="2" charset="-122"/>
              </a:rPr>
              <a:t>个集合上的容斥原理</a:t>
            </a:r>
            <a:r>
              <a:rPr lang="en-US" altLang="zh-CN" dirty="0">
                <a:solidFill>
                  <a:srgbClr val="FF0000"/>
                </a:solidFill>
                <a:effectLst>
                  <a:outerShdw blurRad="38100" dist="38100" dir="2700000" algn="tl">
                    <a:srgbClr val="C0C0C0"/>
                  </a:outerShdw>
                </a:effectLst>
                <a:ea typeface="宋体" pitchFamily="2" charset="-122"/>
              </a:rPr>
              <a:t>:</a:t>
            </a:r>
            <a:r>
              <a:rPr lang="en-US" altLang="zh-CN" dirty="0">
                <a:effectLst>
                  <a:outerShdw blurRad="38100" dist="38100" dir="2700000" algn="tl">
                    <a:srgbClr val="C0C0C0"/>
                  </a:outerShdw>
                </a:effectLst>
                <a:ea typeface="宋体" pitchFamily="2" charset="-122"/>
              </a:rPr>
              <a:t>  </a:t>
            </a:r>
          </a:p>
          <a:p>
            <a:pPr>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设</a:t>
            </a:r>
            <a:r>
              <a:rPr lang="en-US" altLang="zh-CN" dirty="0">
                <a:effectLst>
                  <a:outerShdw blurRad="38100" dist="38100" dir="2700000" algn="tl">
                    <a:srgbClr val="C0C0C0"/>
                  </a:outerShdw>
                </a:effectLst>
                <a:ea typeface="宋体" pitchFamily="2" charset="-122"/>
              </a:rPr>
              <a:t>A</a:t>
            </a:r>
            <a:r>
              <a:rPr lang="en-US" altLang="zh-CN" baseline="-25000" dirty="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,A</a:t>
            </a:r>
            <a:r>
              <a:rPr lang="en-US" altLang="zh-CN" baseline="-25000" dirty="0">
                <a:effectLst>
                  <a:outerShdw blurRad="38100" dist="38100" dir="2700000" algn="tl">
                    <a:srgbClr val="C0C0C0"/>
                  </a:outerShdw>
                </a:effectLst>
                <a:ea typeface="宋体" pitchFamily="2" charset="-122"/>
              </a:rPr>
              <a:t>2</a:t>
            </a:r>
            <a:r>
              <a:rPr lang="en-US" altLang="zh-CN" dirty="0" smtClean="0">
                <a:effectLst>
                  <a:outerShdw blurRad="38100" dist="38100" dir="2700000" algn="tl">
                    <a:srgbClr val="C0C0C0"/>
                  </a:outerShdw>
                </a:effectLst>
                <a:ea typeface="宋体" pitchFamily="2" charset="-122"/>
              </a:rPr>
              <a:t>,…,</a:t>
            </a:r>
            <a:r>
              <a:rPr lang="en-US" altLang="zh-CN" dirty="0">
                <a:effectLst>
                  <a:outerShdw blurRad="38100" dist="38100" dir="2700000" algn="tl">
                    <a:srgbClr val="C0C0C0"/>
                  </a:outerShdw>
                </a:effectLst>
                <a:ea typeface="宋体" pitchFamily="2" charset="-122"/>
              </a:rPr>
              <a:t>A</a:t>
            </a:r>
            <a:r>
              <a:rPr lang="en-US" altLang="zh-CN" i="1" baseline="-25000" dirty="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是有限集合</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则有</a:t>
            </a:r>
          </a:p>
        </p:txBody>
      </p:sp>
      <p:sp>
        <p:nvSpPr>
          <p:cNvPr id="249872" name="Rectangle 16"/>
          <p:cNvSpPr>
            <a:spLocks noChangeArrowheads="1"/>
          </p:cNvSpPr>
          <p:nvPr/>
        </p:nvSpPr>
        <p:spPr bwMode="auto">
          <a:xfrm>
            <a:off x="0" y="296227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9871" name="Object 15"/>
          <p:cNvGraphicFramePr>
            <a:graphicFrameLocks noChangeAspect="1"/>
          </p:cNvGraphicFramePr>
          <p:nvPr/>
        </p:nvGraphicFramePr>
        <p:xfrm>
          <a:off x="468313" y="4083050"/>
          <a:ext cx="8208962" cy="2370138"/>
        </p:xfrm>
        <a:graphic>
          <a:graphicData uri="http://schemas.openxmlformats.org/presentationml/2006/ole">
            <mc:AlternateContent xmlns:mc="http://schemas.openxmlformats.org/markup-compatibility/2006">
              <mc:Choice xmlns:v="urn:schemas-microsoft-com:vml" Requires="v">
                <p:oleObj spid="_x0000_s11338" name="公式" r:id="rId5" imgW="3670300" imgH="927100" progId="Equation.3">
                  <p:embed/>
                </p:oleObj>
              </mc:Choice>
              <mc:Fallback>
                <p:oleObj name="公式" r:id="rId5" imgW="3670300" imgH="9271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083050"/>
                        <a:ext cx="8208962" cy="2370138"/>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9867">
                                            <p:txEl>
                                              <p:pRg st="0" end="0"/>
                                            </p:txEl>
                                          </p:spTgt>
                                        </p:tgtEl>
                                        <p:attrNameLst>
                                          <p:attrName>style.visibility</p:attrName>
                                        </p:attrNameLst>
                                      </p:cBhvr>
                                      <p:to>
                                        <p:strVal val="visible"/>
                                      </p:to>
                                    </p:set>
                                    <p:animEffect transition="in" filter="strips(downRight)">
                                      <p:cBhvr>
                                        <p:cTn id="7" dur="500"/>
                                        <p:tgtEl>
                                          <p:spTgt spid="249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9867">
                                            <p:txEl>
                                              <p:pRg st="1" end="1"/>
                                            </p:txEl>
                                          </p:spTgt>
                                        </p:tgtEl>
                                        <p:attrNameLst>
                                          <p:attrName>style.visibility</p:attrName>
                                        </p:attrNameLst>
                                      </p:cBhvr>
                                      <p:to>
                                        <p:strVal val="visible"/>
                                      </p:to>
                                    </p:set>
                                    <p:animEffect transition="in" filter="strips(downRight)">
                                      <p:cBhvr>
                                        <p:cTn id="12" dur="500"/>
                                        <p:tgtEl>
                                          <p:spTgt spid="249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49868"/>
                                        </p:tgtEl>
                                        <p:attrNameLst>
                                          <p:attrName>style.visibility</p:attrName>
                                        </p:attrNameLst>
                                      </p:cBhvr>
                                      <p:to>
                                        <p:strVal val="visible"/>
                                      </p:to>
                                    </p:set>
                                    <p:anim calcmode="lin" valueType="num">
                                      <p:cBhvr>
                                        <p:cTn id="17" dur="1000" fill="hold"/>
                                        <p:tgtEl>
                                          <p:spTgt spid="249868"/>
                                        </p:tgtEl>
                                        <p:attrNameLst>
                                          <p:attrName>ppt_w</p:attrName>
                                        </p:attrNameLst>
                                      </p:cBhvr>
                                      <p:tavLst>
                                        <p:tav tm="0">
                                          <p:val>
                                            <p:strVal val="#ppt_w*0.70"/>
                                          </p:val>
                                        </p:tav>
                                        <p:tav tm="100000">
                                          <p:val>
                                            <p:strVal val="#ppt_w"/>
                                          </p:val>
                                        </p:tav>
                                      </p:tavLst>
                                    </p:anim>
                                    <p:anim calcmode="lin" valueType="num">
                                      <p:cBhvr>
                                        <p:cTn id="18" dur="1000" fill="hold"/>
                                        <p:tgtEl>
                                          <p:spTgt spid="249868"/>
                                        </p:tgtEl>
                                        <p:attrNameLst>
                                          <p:attrName>ppt_h</p:attrName>
                                        </p:attrNameLst>
                                      </p:cBhvr>
                                      <p:tavLst>
                                        <p:tav tm="0">
                                          <p:val>
                                            <p:strVal val="#ppt_h"/>
                                          </p:val>
                                        </p:tav>
                                        <p:tav tm="100000">
                                          <p:val>
                                            <p:strVal val="#ppt_h"/>
                                          </p:val>
                                        </p:tav>
                                      </p:tavLst>
                                    </p:anim>
                                    <p:animEffect transition="in" filter="fade">
                                      <p:cBhvr>
                                        <p:cTn id="19" dur="1000"/>
                                        <p:tgtEl>
                                          <p:spTgt spid="24986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249870"/>
                                        </p:tgtEl>
                                        <p:attrNameLst>
                                          <p:attrName>style.visibility</p:attrName>
                                        </p:attrNameLst>
                                      </p:cBhvr>
                                      <p:to>
                                        <p:strVal val="visible"/>
                                      </p:to>
                                    </p:set>
                                    <p:anim calcmode="lin" valueType="num">
                                      <p:cBhvr>
                                        <p:cTn id="24" dur="1000" fill="hold"/>
                                        <p:tgtEl>
                                          <p:spTgt spid="249870"/>
                                        </p:tgtEl>
                                        <p:attrNameLst>
                                          <p:attrName>ppt_w</p:attrName>
                                        </p:attrNameLst>
                                      </p:cBhvr>
                                      <p:tavLst>
                                        <p:tav tm="0">
                                          <p:val>
                                            <p:strVal val="#ppt_w*0.70"/>
                                          </p:val>
                                        </p:tav>
                                        <p:tav tm="100000">
                                          <p:val>
                                            <p:strVal val="#ppt_w"/>
                                          </p:val>
                                        </p:tav>
                                      </p:tavLst>
                                    </p:anim>
                                    <p:anim calcmode="lin" valueType="num">
                                      <p:cBhvr>
                                        <p:cTn id="25" dur="1000" fill="hold"/>
                                        <p:tgtEl>
                                          <p:spTgt spid="249870"/>
                                        </p:tgtEl>
                                        <p:attrNameLst>
                                          <p:attrName>ppt_h</p:attrName>
                                        </p:attrNameLst>
                                      </p:cBhvr>
                                      <p:tavLst>
                                        <p:tav tm="0">
                                          <p:val>
                                            <p:strVal val="#ppt_h"/>
                                          </p:val>
                                        </p:tav>
                                        <p:tav tm="100000">
                                          <p:val>
                                            <p:strVal val="#ppt_h"/>
                                          </p:val>
                                        </p:tav>
                                      </p:tavLst>
                                    </p:anim>
                                    <p:animEffect transition="in" filter="fade">
                                      <p:cBhvr>
                                        <p:cTn id="26" dur="1000"/>
                                        <p:tgtEl>
                                          <p:spTgt spid="24987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249871"/>
                                        </p:tgtEl>
                                        <p:attrNameLst>
                                          <p:attrName>style.visibility</p:attrName>
                                        </p:attrNameLst>
                                      </p:cBhvr>
                                      <p:to>
                                        <p:strVal val="visible"/>
                                      </p:to>
                                    </p:set>
                                    <p:anim calcmode="lin" valueType="num">
                                      <p:cBhvr>
                                        <p:cTn id="31" dur="1000" fill="hold"/>
                                        <p:tgtEl>
                                          <p:spTgt spid="249871"/>
                                        </p:tgtEl>
                                        <p:attrNameLst>
                                          <p:attrName>ppt_w</p:attrName>
                                        </p:attrNameLst>
                                      </p:cBhvr>
                                      <p:tavLst>
                                        <p:tav tm="0">
                                          <p:val>
                                            <p:strVal val="#ppt_w*0.70"/>
                                          </p:val>
                                        </p:tav>
                                        <p:tav tm="100000">
                                          <p:val>
                                            <p:strVal val="#ppt_w"/>
                                          </p:val>
                                        </p:tav>
                                      </p:tavLst>
                                    </p:anim>
                                    <p:anim calcmode="lin" valueType="num">
                                      <p:cBhvr>
                                        <p:cTn id="32" dur="1000" fill="hold"/>
                                        <p:tgtEl>
                                          <p:spTgt spid="249871"/>
                                        </p:tgtEl>
                                        <p:attrNameLst>
                                          <p:attrName>ppt_h</p:attrName>
                                        </p:attrNameLst>
                                      </p:cBhvr>
                                      <p:tavLst>
                                        <p:tav tm="0">
                                          <p:val>
                                            <p:strVal val="#ppt_h"/>
                                          </p:val>
                                        </p:tav>
                                        <p:tav tm="100000">
                                          <p:val>
                                            <p:strVal val="#ppt_h"/>
                                          </p:val>
                                        </p:tav>
                                      </p:tavLst>
                                    </p:anim>
                                    <p:animEffect transition="in" filter="fade">
                                      <p:cBhvr>
                                        <p:cTn id="33" dur="1000"/>
                                        <p:tgtEl>
                                          <p:spTgt spid="249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7" grpId="0" build="p"/>
      <p:bldP spid="2498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E43094CF-F7DF-41FD-9429-18A578B5DC69}" type="slidenum">
              <a:rPr lang="en-US" altLang="zh-CN"/>
              <a:pPr>
                <a:defRPr/>
              </a:pPr>
              <a:t>11</a:t>
            </a:fld>
            <a:endParaRPr lang="en-US" altLang="zh-CN"/>
          </a:p>
        </p:txBody>
      </p:sp>
      <p:sp>
        <p:nvSpPr>
          <p:cNvPr id="250883" name="Rectangle 3"/>
          <p:cNvSpPr>
            <a:spLocks noGrp="1" noChangeArrowheads="1"/>
          </p:cNvSpPr>
          <p:nvPr>
            <p:ph type="body" sz="half" idx="1"/>
          </p:nvPr>
        </p:nvSpPr>
        <p:spPr>
          <a:xfrm>
            <a:off x="395288" y="333375"/>
            <a:ext cx="8075612" cy="863600"/>
          </a:xfrm>
        </p:spPr>
        <p:txBody>
          <a:bodyPr/>
          <a:lstStyle/>
          <a:p>
            <a:pPr eaLnBrk="1" hangingPunct="1">
              <a:buFontTx/>
              <a:buNone/>
              <a:defRPr/>
            </a:pPr>
            <a:r>
              <a:rPr lang="en-US" altLang="zh-CN" sz="3600" b="1" smtClean="0">
                <a:solidFill>
                  <a:srgbClr val="FF0000"/>
                </a:solidFill>
                <a:effectLst>
                  <a:outerShdw blurRad="38100" dist="38100" dir="2700000" algn="tl">
                    <a:srgbClr val="C0C0C0"/>
                  </a:outerShdw>
                </a:effectLst>
                <a:latin typeface="Times New Roman" pitchFamily="18" charset="0"/>
              </a:rPr>
              <a:t>4. </a:t>
            </a:r>
            <a:r>
              <a:rPr lang="en-US" altLang="zh-CN" sz="3600" b="1" smtClean="0">
                <a:solidFill>
                  <a:srgbClr val="FF0000"/>
                </a:solidFill>
                <a:effectLst>
                  <a:outerShdw blurRad="38100" dist="38100" dir="2700000" algn="tl">
                    <a:srgbClr val="C0C0C0"/>
                  </a:outerShdw>
                </a:effectLst>
              </a:rPr>
              <a:t> </a:t>
            </a:r>
            <a:r>
              <a:rPr lang="zh-CN" altLang="en-US" sz="3600" b="1" smtClean="0">
                <a:solidFill>
                  <a:srgbClr val="FF0000"/>
                </a:solidFill>
                <a:effectLst>
                  <a:outerShdw blurRad="38100" dist="38100" dir="2700000" algn="tl">
                    <a:srgbClr val="C0C0C0"/>
                  </a:outerShdw>
                </a:effectLst>
              </a:rPr>
              <a:t>容斥原理的余集形式</a:t>
            </a:r>
          </a:p>
        </p:txBody>
      </p:sp>
      <p:sp>
        <p:nvSpPr>
          <p:cNvPr id="250890" name="Rectangle 10"/>
          <p:cNvSpPr>
            <a:spLocks noChangeArrowheads="1"/>
          </p:cNvSpPr>
          <p:nvPr/>
        </p:nvSpPr>
        <p:spPr bwMode="auto">
          <a:xfrm>
            <a:off x="0" y="28336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50889" name="Object 9"/>
          <p:cNvGraphicFramePr>
            <a:graphicFrameLocks noChangeAspect="1"/>
          </p:cNvGraphicFramePr>
          <p:nvPr/>
        </p:nvGraphicFramePr>
        <p:xfrm>
          <a:off x="1476375" y="1109663"/>
          <a:ext cx="5903913" cy="5297487"/>
        </p:xfrm>
        <a:graphic>
          <a:graphicData uri="http://schemas.openxmlformats.org/presentationml/2006/ole">
            <mc:AlternateContent xmlns:mc="http://schemas.openxmlformats.org/markup-compatibility/2006">
              <mc:Choice xmlns:v="urn:schemas-microsoft-com:vml" Requires="v">
                <p:oleObj spid="_x0000_s12328" name="公式" r:id="rId3" imgW="1905000" imgH="1714500" progId="Equation.3">
                  <p:embed/>
                </p:oleObj>
              </mc:Choice>
              <mc:Fallback>
                <p:oleObj name="公式" r:id="rId3" imgW="1905000" imgH="1714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109663"/>
                        <a:ext cx="5903913" cy="529748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strips(downRight)">
                                      <p:cBhvr>
                                        <p:cTn id="7" dur="500"/>
                                        <p:tgtEl>
                                          <p:spTgt spid="250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50889"/>
                                        </p:tgtEl>
                                        <p:attrNameLst>
                                          <p:attrName>style.visibility</p:attrName>
                                        </p:attrNameLst>
                                      </p:cBhvr>
                                      <p:to>
                                        <p:strVal val="visible"/>
                                      </p:to>
                                    </p:set>
                                    <p:anim calcmode="lin" valueType="num">
                                      <p:cBhvr>
                                        <p:cTn id="12" dur="1000" fill="hold"/>
                                        <p:tgtEl>
                                          <p:spTgt spid="250889"/>
                                        </p:tgtEl>
                                        <p:attrNameLst>
                                          <p:attrName>ppt_w</p:attrName>
                                        </p:attrNameLst>
                                      </p:cBhvr>
                                      <p:tavLst>
                                        <p:tav tm="0">
                                          <p:val>
                                            <p:strVal val="#ppt_w*0.70"/>
                                          </p:val>
                                        </p:tav>
                                        <p:tav tm="100000">
                                          <p:val>
                                            <p:strVal val="#ppt_w"/>
                                          </p:val>
                                        </p:tav>
                                      </p:tavLst>
                                    </p:anim>
                                    <p:anim calcmode="lin" valueType="num">
                                      <p:cBhvr>
                                        <p:cTn id="13" dur="1000" fill="hold"/>
                                        <p:tgtEl>
                                          <p:spTgt spid="250889"/>
                                        </p:tgtEl>
                                        <p:attrNameLst>
                                          <p:attrName>ppt_h</p:attrName>
                                        </p:attrNameLst>
                                      </p:cBhvr>
                                      <p:tavLst>
                                        <p:tav tm="0">
                                          <p:val>
                                            <p:strVal val="#ppt_h"/>
                                          </p:val>
                                        </p:tav>
                                        <p:tav tm="100000">
                                          <p:val>
                                            <p:strVal val="#ppt_h"/>
                                          </p:val>
                                        </p:tav>
                                      </p:tavLst>
                                    </p:anim>
                                    <p:animEffect transition="in" filter="fade">
                                      <p:cBhvr>
                                        <p:cTn id="14" dur="1000"/>
                                        <p:tgtEl>
                                          <p:spTgt spid="250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38B70990-8128-4AA6-BEBB-284773C68468}" type="slidenum">
              <a:rPr lang="en-US" altLang="zh-CN"/>
              <a:pPr>
                <a:defRPr/>
              </a:pPr>
              <a:t>12</a:t>
            </a:fld>
            <a:endParaRPr lang="en-US" altLang="zh-CN"/>
          </a:p>
        </p:txBody>
      </p:sp>
      <p:sp>
        <p:nvSpPr>
          <p:cNvPr id="375812" name="Text Box 4"/>
          <p:cNvSpPr txBox="1">
            <a:spLocks noChangeArrowheads="1"/>
          </p:cNvSpPr>
          <p:nvPr/>
        </p:nvSpPr>
        <p:spPr bwMode="auto">
          <a:xfrm>
            <a:off x="-33338" y="258763"/>
            <a:ext cx="9366251" cy="565150"/>
          </a:xfrm>
          <a:prstGeom prst="rect">
            <a:avLst/>
          </a:prstGeom>
          <a:noFill/>
          <a:ln w="9525">
            <a:noFill/>
            <a:miter lim="800000"/>
            <a:headEnd/>
            <a:tailEnd/>
          </a:ln>
          <a:effectLst/>
        </p:spPr>
        <p:txBody>
          <a:bodyPr wrap="none">
            <a:spAutoFit/>
          </a:bodyPr>
          <a:lstStyle/>
          <a:p>
            <a:pPr>
              <a:defRPr/>
            </a:pPr>
            <a:r>
              <a:rPr lang="zh-CN" altLang="en-US" sz="3100" dirty="0">
                <a:solidFill>
                  <a:srgbClr val="FF0000"/>
                </a:solidFill>
                <a:effectLst>
                  <a:outerShdw blurRad="38100" dist="38100" dir="2700000" algn="tl">
                    <a:srgbClr val="C0C0C0"/>
                  </a:outerShdw>
                </a:effectLst>
                <a:ea typeface="宋体" pitchFamily="2" charset="-122"/>
              </a:rPr>
              <a:t>例</a:t>
            </a:r>
            <a:r>
              <a:rPr lang="zh-CN" altLang="en-US" sz="3100" dirty="0">
                <a:effectLst>
                  <a:outerShdw blurRad="38100" dist="38100" dir="2700000" algn="tl">
                    <a:srgbClr val="C0C0C0"/>
                  </a:outerShdw>
                </a:effectLst>
                <a:ea typeface="宋体" pitchFamily="2" charset="-122"/>
              </a:rPr>
              <a:t>求在</a:t>
            </a:r>
            <a:r>
              <a:rPr lang="en-US" altLang="zh-CN" sz="3100" dirty="0">
                <a:solidFill>
                  <a:srgbClr val="0000FF"/>
                </a:solidFill>
                <a:effectLst>
                  <a:outerShdw blurRad="38100" dist="38100" dir="2700000" algn="tl">
                    <a:srgbClr val="C0C0C0"/>
                  </a:outerShdw>
                </a:effectLst>
                <a:ea typeface="宋体" pitchFamily="2" charset="-122"/>
              </a:rPr>
              <a:t>1</a:t>
            </a:r>
            <a:r>
              <a:rPr lang="zh-CN" altLang="en-US" sz="3100" dirty="0">
                <a:effectLst>
                  <a:outerShdw blurRad="38100" dist="38100" dir="2700000" algn="tl">
                    <a:srgbClr val="C0C0C0"/>
                  </a:outerShdw>
                </a:effectLst>
                <a:ea typeface="宋体" pitchFamily="2" charset="-122"/>
              </a:rPr>
              <a:t>到</a:t>
            </a:r>
            <a:r>
              <a:rPr lang="en-US" altLang="zh-CN" sz="3100" dirty="0">
                <a:solidFill>
                  <a:srgbClr val="0000FF"/>
                </a:solidFill>
                <a:effectLst>
                  <a:outerShdw blurRad="38100" dist="38100" dir="2700000" algn="tl">
                    <a:srgbClr val="C0C0C0"/>
                  </a:outerShdw>
                </a:effectLst>
                <a:ea typeface="宋体" pitchFamily="2" charset="-122"/>
              </a:rPr>
              <a:t>10000</a:t>
            </a:r>
            <a:r>
              <a:rPr lang="zh-CN" altLang="en-US" sz="3100" dirty="0">
                <a:effectLst>
                  <a:outerShdw blurRad="38100" dist="38100" dir="2700000" algn="tl">
                    <a:srgbClr val="C0C0C0"/>
                  </a:outerShdw>
                </a:effectLst>
                <a:ea typeface="宋体" pitchFamily="2" charset="-122"/>
              </a:rPr>
              <a:t>的整数中</a:t>
            </a:r>
            <a:r>
              <a:rPr lang="zh-CN" altLang="en-US" sz="3100" dirty="0">
                <a:solidFill>
                  <a:srgbClr val="0000FF"/>
                </a:solidFill>
                <a:effectLst>
                  <a:outerShdw blurRad="38100" dist="38100" dir="2700000" algn="tl">
                    <a:srgbClr val="C0C0C0"/>
                  </a:outerShdw>
                </a:effectLst>
                <a:ea typeface="宋体" pitchFamily="2" charset="-122"/>
              </a:rPr>
              <a:t>不能</a:t>
            </a:r>
            <a:r>
              <a:rPr lang="zh-CN" altLang="en-US" sz="3100" dirty="0">
                <a:effectLst>
                  <a:outerShdw blurRad="38100" dist="38100" dir="2700000" algn="tl">
                    <a:srgbClr val="C0C0C0"/>
                  </a:outerShdw>
                </a:effectLst>
                <a:ea typeface="宋体" pitchFamily="2" charset="-122"/>
              </a:rPr>
              <a:t>被</a:t>
            </a:r>
            <a:r>
              <a:rPr lang="en-US" altLang="zh-CN" sz="3100" dirty="0">
                <a:effectLst>
                  <a:outerShdw blurRad="38100" dist="38100" dir="2700000" algn="tl">
                    <a:srgbClr val="C0C0C0"/>
                  </a:outerShdw>
                </a:effectLst>
                <a:ea typeface="宋体" pitchFamily="2" charset="-122"/>
              </a:rPr>
              <a:t>4,5,6</a:t>
            </a:r>
            <a:r>
              <a:rPr lang="zh-CN" altLang="en-US" sz="3100" dirty="0">
                <a:effectLst>
                  <a:outerShdw blurRad="38100" dist="38100" dir="2700000" algn="tl">
                    <a:srgbClr val="C0C0C0"/>
                  </a:outerShdw>
                </a:effectLst>
                <a:ea typeface="宋体" pitchFamily="2" charset="-122"/>
              </a:rPr>
              <a:t>整除的数的个数</a:t>
            </a:r>
            <a:r>
              <a:rPr lang="en-US" altLang="zh-CN" sz="3100" dirty="0">
                <a:effectLst>
                  <a:outerShdw blurRad="38100" dist="38100" dir="2700000" algn="tl">
                    <a:srgbClr val="C0C0C0"/>
                  </a:outerShdw>
                </a:effectLst>
                <a:ea typeface="宋体" pitchFamily="2" charset="-122"/>
              </a:rPr>
              <a:t>.</a:t>
            </a:r>
          </a:p>
        </p:txBody>
      </p:sp>
      <p:sp>
        <p:nvSpPr>
          <p:cNvPr id="375813" name="Text Box 5"/>
          <p:cNvSpPr txBox="1">
            <a:spLocks noChangeArrowheads="1"/>
          </p:cNvSpPr>
          <p:nvPr/>
        </p:nvSpPr>
        <p:spPr bwMode="auto">
          <a:xfrm>
            <a:off x="231775" y="830263"/>
            <a:ext cx="8593138" cy="1066800"/>
          </a:xfrm>
          <a:prstGeom prst="rect">
            <a:avLst/>
          </a:prstGeom>
          <a:noFill/>
          <a:ln w="9525">
            <a:noFill/>
            <a:miter lim="800000"/>
            <a:headEnd/>
            <a:tailEnd/>
          </a:ln>
          <a:effectLst/>
        </p:spPr>
        <p:txBody>
          <a:bodyPr wrap="none">
            <a:spAutoFit/>
          </a:bodyPr>
          <a:lstStyle/>
          <a:p>
            <a:pPr>
              <a:defRPr/>
            </a:pPr>
            <a:r>
              <a:rPr lang="zh-CN" altLang="en-US" sz="3200" dirty="0">
                <a:effectLst>
                  <a:outerShdw blurRad="38100" dist="38100" dir="2700000" algn="tl">
                    <a:srgbClr val="C0C0C0"/>
                  </a:outerShdw>
                </a:effectLst>
                <a:ea typeface="宋体" pitchFamily="2" charset="-122"/>
              </a:rPr>
              <a:t>解：令</a:t>
            </a:r>
            <a:r>
              <a:rPr lang="en-US" altLang="zh-CN" sz="3200" i="1" dirty="0">
                <a:effectLst>
                  <a:outerShdw blurRad="38100" dist="38100" dir="2700000" algn="tl">
                    <a:srgbClr val="C0C0C0"/>
                  </a:outerShdw>
                </a:effectLst>
                <a:ea typeface="宋体" pitchFamily="2" charset="-122"/>
              </a:rPr>
              <a:t>A</a:t>
            </a:r>
            <a:r>
              <a:rPr lang="en-US" altLang="zh-CN" sz="3200" i="1" baseline="-25000" dirty="0">
                <a:effectLst>
                  <a:outerShdw blurRad="38100" dist="38100" dir="2700000" algn="tl">
                    <a:srgbClr val="C0C0C0"/>
                  </a:outerShdw>
                </a:effectLst>
                <a:ea typeface="宋体" pitchFamily="2" charset="-122"/>
              </a:rPr>
              <a:t>i</a:t>
            </a:r>
            <a:r>
              <a:rPr lang="en-US" altLang="zh-CN" sz="3200" dirty="0">
                <a:effectLst>
                  <a:outerShdw blurRad="38100" dist="38100" dir="2700000" algn="tl">
                    <a:srgbClr val="C0C0C0"/>
                  </a:outerShdw>
                </a:effectLst>
                <a:ea typeface="宋体" pitchFamily="2" charset="-122"/>
              </a:rPr>
              <a:t>(</a:t>
            </a:r>
            <a:r>
              <a:rPr lang="en-US" altLang="zh-CN" sz="3200" i="1" dirty="0" err="1">
                <a:effectLst>
                  <a:outerShdw blurRad="38100" dist="38100" dir="2700000" algn="tl">
                    <a:srgbClr val="C0C0C0"/>
                  </a:outerShdw>
                </a:effectLst>
                <a:ea typeface="宋体" pitchFamily="2" charset="-122"/>
              </a:rPr>
              <a:t>i</a:t>
            </a:r>
            <a:r>
              <a:rPr lang="en-US" altLang="zh-CN" sz="3200" dirty="0">
                <a:effectLst>
                  <a:outerShdw blurRad="38100" dist="38100" dir="2700000" algn="tl">
                    <a:srgbClr val="C0C0C0"/>
                  </a:outerShdw>
                </a:effectLst>
                <a:ea typeface="宋体" pitchFamily="2" charset="-122"/>
              </a:rPr>
              <a:t>=4,5,6)</a:t>
            </a:r>
            <a:r>
              <a:rPr lang="zh-CN" altLang="en-US" sz="3200" dirty="0">
                <a:effectLst>
                  <a:outerShdw blurRad="38100" dist="38100" dir="2700000" algn="tl">
                    <a:srgbClr val="C0C0C0"/>
                  </a:outerShdw>
                </a:effectLst>
                <a:ea typeface="宋体" pitchFamily="2" charset="-122"/>
              </a:rPr>
              <a:t>表示</a:t>
            </a:r>
            <a:r>
              <a:rPr lang="en-US" altLang="zh-CN" sz="3200" dirty="0">
                <a:effectLst>
                  <a:outerShdw blurRad="38100" dist="38100" dir="2700000" algn="tl">
                    <a:srgbClr val="C0C0C0"/>
                  </a:outerShdw>
                </a:effectLst>
                <a:ea typeface="宋体" pitchFamily="2" charset="-122"/>
              </a:rPr>
              <a:t>1</a:t>
            </a:r>
            <a:r>
              <a:rPr lang="zh-CN" altLang="en-US" sz="3200" dirty="0">
                <a:effectLst>
                  <a:outerShdw blurRad="38100" dist="38100" dir="2700000" algn="tl">
                    <a:srgbClr val="C0C0C0"/>
                  </a:outerShdw>
                </a:effectLst>
                <a:ea typeface="宋体" pitchFamily="2" charset="-122"/>
              </a:rPr>
              <a:t>到</a:t>
            </a:r>
            <a:r>
              <a:rPr lang="en-US" altLang="zh-CN" sz="3200" dirty="0">
                <a:effectLst>
                  <a:outerShdw blurRad="38100" dist="38100" dir="2700000" algn="tl">
                    <a:srgbClr val="C0C0C0"/>
                  </a:outerShdw>
                </a:effectLst>
                <a:ea typeface="宋体" pitchFamily="2" charset="-122"/>
              </a:rPr>
              <a:t>10000</a:t>
            </a:r>
            <a:r>
              <a:rPr lang="zh-CN" altLang="en-US" sz="3200" dirty="0">
                <a:effectLst>
                  <a:outerShdw blurRad="38100" dist="38100" dir="2700000" algn="tl">
                    <a:srgbClr val="C0C0C0"/>
                  </a:outerShdw>
                </a:effectLst>
                <a:ea typeface="宋体" pitchFamily="2" charset="-122"/>
              </a:rPr>
              <a:t>的整数中能被</a:t>
            </a:r>
            <a:r>
              <a:rPr lang="en-US" altLang="zh-CN" sz="3200" i="1" dirty="0" err="1">
                <a:effectLst>
                  <a:outerShdw blurRad="38100" dist="38100" dir="2700000" algn="tl">
                    <a:srgbClr val="C0C0C0"/>
                  </a:outerShdw>
                </a:effectLst>
                <a:ea typeface="宋体" pitchFamily="2" charset="-122"/>
              </a:rPr>
              <a:t>i</a:t>
            </a:r>
            <a:r>
              <a:rPr lang="zh-CN" altLang="en-US" sz="3200" dirty="0">
                <a:effectLst>
                  <a:outerShdw blurRad="38100" dist="38100" dir="2700000" algn="tl">
                    <a:srgbClr val="C0C0C0"/>
                  </a:outerShdw>
                </a:effectLst>
                <a:ea typeface="宋体" pitchFamily="2" charset="-122"/>
              </a:rPr>
              <a:t>整</a:t>
            </a:r>
          </a:p>
          <a:p>
            <a:pPr>
              <a:defRPr/>
            </a:pPr>
            <a:r>
              <a:rPr lang="zh-CN" altLang="en-US" sz="3200" dirty="0">
                <a:effectLst>
                  <a:outerShdw blurRad="38100" dist="38100" dir="2700000" algn="tl">
                    <a:srgbClr val="C0C0C0"/>
                  </a:outerShdw>
                </a:effectLst>
                <a:ea typeface="宋体" pitchFamily="2" charset="-122"/>
              </a:rPr>
              <a:t>         除的数的全体，则</a:t>
            </a:r>
          </a:p>
        </p:txBody>
      </p:sp>
      <p:graphicFrame>
        <p:nvGraphicFramePr>
          <p:cNvPr id="375814" name="Object 6"/>
          <p:cNvGraphicFramePr>
            <a:graphicFrameLocks noChangeAspect="1"/>
          </p:cNvGraphicFramePr>
          <p:nvPr/>
        </p:nvGraphicFramePr>
        <p:xfrm>
          <a:off x="684213" y="1944688"/>
          <a:ext cx="7991475" cy="2578100"/>
        </p:xfrm>
        <a:graphic>
          <a:graphicData uri="http://schemas.openxmlformats.org/presentationml/2006/ole">
            <mc:AlternateContent xmlns:mc="http://schemas.openxmlformats.org/markup-compatibility/2006">
              <mc:Choice xmlns:v="urn:schemas-microsoft-com:vml" Requires="v">
                <p:oleObj spid="_x0000_s13381" name="公式" r:id="rId3" imgW="3543300" imgH="1143000" progId="Equation.3">
                  <p:embed/>
                </p:oleObj>
              </mc:Choice>
              <mc:Fallback>
                <p:oleObj name="公式" r:id="rId3" imgW="3543300" imgH="1143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44688"/>
                        <a:ext cx="7991475"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5815" name="Object 7"/>
          <p:cNvGraphicFramePr>
            <a:graphicFrameLocks noChangeAspect="1"/>
          </p:cNvGraphicFramePr>
          <p:nvPr>
            <p:extLst>
              <p:ext uri="{D42A27DB-BD31-4B8C-83A1-F6EECF244321}">
                <p14:modId xmlns:p14="http://schemas.microsoft.com/office/powerpoint/2010/main" val="3110340438"/>
              </p:ext>
            </p:extLst>
          </p:nvPr>
        </p:nvGraphicFramePr>
        <p:xfrm>
          <a:off x="477838" y="4700588"/>
          <a:ext cx="7972425" cy="1878012"/>
        </p:xfrm>
        <a:graphic>
          <a:graphicData uri="http://schemas.openxmlformats.org/presentationml/2006/ole">
            <mc:AlternateContent xmlns:mc="http://schemas.openxmlformats.org/markup-compatibility/2006">
              <mc:Choice xmlns:v="urn:schemas-microsoft-com:vml" Requires="v">
                <p:oleObj spid="_x0000_s13382" name="公式" r:id="rId5" imgW="3073400" imgH="723900" progId="Equation.3">
                  <p:embed/>
                </p:oleObj>
              </mc:Choice>
              <mc:Fallback>
                <p:oleObj name="公式" r:id="rId5" imgW="3073400" imgH="723900" progId="Equation.3">
                  <p:embed/>
                  <p:pic>
                    <p:nvPicPr>
                      <p:cNvPr id="0" name="Object 7"/>
                      <p:cNvPicPr>
                        <a:picLocks noChangeAspect="1" noChangeArrowheads="1"/>
                      </p:cNvPicPr>
                      <p:nvPr/>
                    </p:nvPicPr>
                    <p:blipFill>
                      <a:blip r:embed="rId6"/>
                      <a:srcRect/>
                      <a:stretch>
                        <a:fillRect/>
                      </a:stretch>
                    </p:blipFill>
                    <p:spPr bwMode="auto">
                      <a:xfrm>
                        <a:off x="477838" y="4700588"/>
                        <a:ext cx="7972425" cy="187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blinds(horizontal)">
                                      <p:cBhvr>
                                        <p:cTn id="7" dur="500"/>
                                        <p:tgtEl>
                                          <p:spTgt spid="375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5813"/>
                                        </p:tgtEl>
                                        <p:attrNameLst>
                                          <p:attrName>style.visibility</p:attrName>
                                        </p:attrNameLst>
                                      </p:cBhvr>
                                      <p:to>
                                        <p:strVal val="visible"/>
                                      </p:to>
                                    </p:set>
                                    <p:animEffect transition="in" filter="blinds(horizontal)">
                                      <p:cBhvr>
                                        <p:cTn id="12" dur="500"/>
                                        <p:tgtEl>
                                          <p:spTgt spid="375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5814"/>
                                        </p:tgtEl>
                                        <p:attrNameLst>
                                          <p:attrName>style.visibility</p:attrName>
                                        </p:attrNameLst>
                                      </p:cBhvr>
                                      <p:to>
                                        <p:strVal val="visible"/>
                                      </p:to>
                                    </p:set>
                                    <p:animEffect transition="in" filter="blinds(horizontal)">
                                      <p:cBhvr>
                                        <p:cTn id="17" dur="500"/>
                                        <p:tgtEl>
                                          <p:spTgt spid="375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5815"/>
                                        </p:tgtEl>
                                        <p:attrNameLst>
                                          <p:attrName>style.visibility</p:attrName>
                                        </p:attrNameLst>
                                      </p:cBhvr>
                                      <p:to>
                                        <p:strVal val="visible"/>
                                      </p:to>
                                    </p:set>
                                    <p:animEffect transition="in" filter="blinds(horizontal)">
                                      <p:cBhvr>
                                        <p:cTn id="22" dur="500"/>
                                        <p:tgtEl>
                                          <p:spTgt spid="375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p:bldP spid="3758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2B77810-B816-4A10-B989-0505CBADE047}" type="slidenum">
              <a:rPr lang="en-US" altLang="zh-CN" smtClean="0"/>
              <a:pPr>
                <a:defRPr/>
              </a:pPr>
              <a:t>13</a:t>
            </a:fld>
            <a:endParaRPr lang="en-US" altLang="zh-CN"/>
          </a:p>
        </p:txBody>
      </p:sp>
      <p:sp>
        <p:nvSpPr>
          <p:cNvPr id="4" name="Rectangle 3"/>
          <p:cNvSpPr txBox="1">
            <a:spLocks noChangeArrowheads="1"/>
          </p:cNvSpPr>
          <p:nvPr/>
        </p:nvSpPr>
        <p:spPr>
          <a:xfrm>
            <a:off x="467544" y="764704"/>
            <a:ext cx="8229600" cy="144016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buClr>
                <a:srgbClr val="FF0000"/>
              </a:buClr>
              <a:buNone/>
              <a:defRPr/>
            </a:pPr>
            <a:r>
              <a:rPr lang="zh-CN" altLang="en-US" sz="3600" dirty="0" smtClean="0">
                <a:effectLst>
                  <a:outerShdw blurRad="38100" dist="38100" dir="2700000" algn="tl">
                    <a:srgbClr val="C0C0C0"/>
                  </a:outerShdw>
                </a:effectLst>
                <a:latin typeface="Times New Roman" pitchFamily="18" charset="0"/>
              </a:rPr>
              <a:t>例子：把</a:t>
            </a:r>
            <a:r>
              <a:rPr lang="en-US" altLang="zh-CN" sz="3600" dirty="0" smtClean="0">
                <a:effectLst>
                  <a:outerShdw blurRad="38100" dist="38100" dir="2700000" algn="tl">
                    <a:srgbClr val="C0C0C0"/>
                  </a:outerShdw>
                </a:effectLst>
                <a:latin typeface="Times New Roman" pitchFamily="18" charset="0"/>
              </a:rPr>
              <a:t>6</a:t>
            </a:r>
            <a:r>
              <a:rPr lang="zh-CN" altLang="en-US" sz="3600" dirty="0" smtClean="0">
                <a:effectLst>
                  <a:outerShdw blurRad="38100" dist="38100" dir="2700000" algn="tl">
                    <a:srgbClr val="C0C0C0"/>
                  </a:outerShdw>
                </a:effectLst>
                <a:latin typeface="Times New Roman" pitchFamily="18" charset="0"/>
              </a:rPr>
              <a:t>个不同的球放入</a:t>
            </a:r>
            <a:r>
              <a:rPr lang="en-US" altLang="zh-CN" sz="3600" dirty="0" smtClean="0">
                <a:effectLst>
                  <a:outerShdw blurRad="38100" dist="38100" dir="2700000" algn="tl">
                    <a:srgbClr val="C0C0C0"/>
                  </a:outerShdw>
                </a:effectLst>
                <a:latin typeface="Times New Roman" pitchFamily="18" charset="0"/>
              </a:rPr>
              <a:t>3</a:t>
            </a:r>
            <a:r>
              <a:rPr lang="zh-CN" altLang="en-US" sz="3600" dirty="0" smtClean="0">
                <a:effectLst>
                  <a:outerShdw blurRad="38100" dist="38100" dir="2700000" algn="tl">
                    <a:srgbClr val="C0C0C0"/>
                  </a:outerShdw>
                </a:effectLst>
                <a:latin typeface="Times New Roman" pitchFamily="18" charset="0"/>
              </a:rPr>
              <a:t>个不同的盒子，且不允许空盒</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有多少种方法？</a:t>
            </a:r>
            <a:endParaRPr lang="en-US" altLang="zh-CN" sz="3600" b="1" dirty="0" smtClean="0">
              <a:effectLst>
                <a:outerShdw blurRad="38100" dist="38100" dir="2700000" algn="tl">
                  <a:srgbClr val="C0C0C0"/>
                </a:outerShdw>
              </a:effectLst>
              <a:latin typeface="Times New Roman" pitchFamily="18" charset="0"/>
            </a:endParaRPr>
          </a:p>
        </p:txBody>
      </p:sp>
      <p:graphicFrame>
        <p:nvGraphicFramePr>
          <p:cNvPr id="6" name="Object 11"/>
          <p:cNvGraphicFramePr>
            <a:graphicFrameLocks noChangeAspect="1"/>
          </p:cNvGraphicFramePr>
          <p:nvPr>
            <p:extLst>
              <p:ext uri="{D42A27DB-BD31-4B8C-83A1-F6EECF244321}">
                <p14:modId xmlns:p14="http://schemas.microsoft.com/office/powerpoint/2010/main" val="281761566"/>
              </p:ext>
            </p:extLst>
          </p:nvPr>
        </p:nvGraphicFramePr>
        <p:xfrm>
          <a:off x="683568" y="2996952"/>
          <a:ext cx="7400925" cy="722313"/>
        </p:xfrm>
        <a:graphic>
          <a:graphicData uri="http://schemas.openxmlformats.org/presentationml/2006/ole">
            <mc:AlternateContent xmlns:mc="http://schemas.openxmlformats.org/markup-compatibility/2006">
              <mc:Choice xmlns:v="urn:schemas-microsoft-com:vml" Requires="v">
                <p:oleObj spid="_x0000_s1034" name="Equation" r:id="rId3" imgW="2311400" imgH="228600" progId="Equation.3">
                  <p:embed/>
                </p:oleObj>
              </mc:Choice>
              <mc:Fallback>
                <p:oleObj name="Equation" r:id="rId3" imgW="2311400" imgH="228600" progId="Equation.3">
                  <p:embed/>
                  <p:pic>
                    <p:nvPicPr>
                      <p:cNvPr id="0" name=""/>
                      <p:cNvPicPr>
                        <a:picLocks noChangeAspect="1" noChangeArrowheads="1"/>
                      </p:cNvPicPr>
                      <p:nvPr/>
                    </p:nvPicPr>
                    <p:blipFill>
                      <a:blip r:embed="rId4"/>
                      <a:srcRect/>
                      <a:stretch>
                        <a:fillRect/>
                      </a:stretch>
                    </p:blipFill>
                    <p:spPr bwMode="auto">
                      <a:xfrm>
                        <a:off x="683568" y="2996952"/>
                        <a:ext cx="7400925"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08042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85BA9CFA-0ED5-4716-9782-6D9267870F72}" type="slidenum">
              <a:rPr lang="en-US" altLang="zh-CN"/>
              <a:pPr>
                <a:defRPr/>
              </a:pPr>
              <a:t>14</a:t>
            </a:fld>
            <a:endParaRPr lang="en-US" altLang="zh-CN"/>
          </a:p>
        </p:txBody>
      </p:sp>
      <p:sp>
        <p:nvSpPr>
          <p:cNvPr id="297987" name="Rectangle 3"/>
          <p:cNvSpPr>
            <a:spLocks noGrp="1" noChangeArrowheads="1"/>
          </p:cNvSpPr>
          <p:nvPr>
            <p:ph type="body" idx="1"/>
          </p:nvPr>
        </p:nvSpPr>
        <p:spPr>
          <a:xfrm>
            <a:off x="539750" y="449263"/>
            <a:ext cx="8229600" cy="6148387"/>
          </a:xfrm>
        </p:spPr>
        <p:txBody>
          <a:bodyPr/>
          <a:lstStyle/>
          <a:p>
            <a:pPr marL="609600" indent="-609600" eaLnBrk="1" hangingPunct="1">
              <a:buFontTx/>
              <a:buNone/>
              <a:defRPr/>
            </a:pPr>
            <a:r>
              <a:rPr lang="zh-CN" altLang="en-US" sz="3600" b="1" dirty="0" smtClean="0">
                <a:solidFill>
                  <a:srgbClr val="FF0000"/>
                </a:solidFill>
                <a:effectLst>
                  <a:outerShdw blurRad="38100" dist="38100" dir="2700000" algn="tl">
                    <a:srgbClr val="C0C0C0"/>
                  </a:outerShdw>
                </a:effectLst>
                <a:latin typeface="Times New Roman" pitchFamily="18" charset="0"/>
                <a:ea typeface="华文隶书" pitchFamily="2" charset="-122"/>
              </a:rPr>
              <a:t>三</a:t>
            </a:r>
            <a:r>
              <a:rPr lang="en-US" altLang="zh-CN" sz="3600" b="1" dirty="0" smtClean="0">
                <a:solidFill>
                  <a:srgbClr val="FF0000"/>
                </a:solidFill>
                <a:effectLst>
                  <a:outerShdw blurRad="38100" dist="38100" dir="2700000" algn="tl">
                    <a:srgbClr val="C0C0C0"/>
                  </a:outerShdw>
                </a:effectLst>
                <a:latin typeface="Times New Roman" pitchFamily="18" charset="0"/>
                <a:ea typeface="华文隶书" pitchFamily="2" charset="-122"/>
              </a:rPr>
              <a:t>. </a:t>
            </a:r>
            <a:r>
              <a:rPr lang="zh-CN" altLang="en-US" sz="3600" b="1" dirty="0" smtClean="0">
                <a:solidFill>
                  <a:srgbClr val="FF0000"/>
                </a:solidFill>
                <a:effectLst>
                  <a:outerShdw blurRad="38100" dist="38100" dir="2700000" algn="tl">
                    <a:srgbClr val="C0C0C0"/>
                  </a:outerShdw>
                </a:effectLst>
                <a:latin typeface="Times New Roman" pitchFamily="18" charset="0"/>
                <a:ea typeface="华文隶书" pitchFamily="2" charset="-122"/>
              </a:rPr>
              <a:t>容斥原理的应用实例</a:t>
            </a:r>
          </a:p>
          <a:p>
            <a:pPr marL="609600" indent="-609600" eaLnBrk="1" hangingPunct="1">
              <a:buFontTx/>
              <a:buNone/>
              <a:defRPr/>
            </a:pPr>
            <a:r>
              <a:rPr lang="en-US" altLang="zh-CN" sz="3600" b="1" dirty="0" smtClean="0">
                <a:solidFill>
                  <a:srgbClr val="FF0000"/>
                </a:solidFill>
                <a:effectLst>
                  <a:outerShdw blurRad="38100" dist="38100" dir="2700000" algn="tl">
                    <a:srgbClr val="C0C0C0"/>
                  </a:outerShdw>
                </a:effectLst>
                <a:latin typeface="Times New Roman" pitchFamily="18" charset="0"/>
              </a:rPr>
              <a:t>1. </a:t>
            </a:r>
            <a:r>
              <a:rPr lang="zh-CN" altLang="en-US" sz="3600" b="1" dirty="0" smtClean="0">
                <a:solidFill>
                  <a:srgbClr val="FF0000"/>
                </a:solidFill>
                <a:effectLst>
                  <a:outerShdw blurRad="38100" dist="38100" dir="2700000" algn="tl">
                    <a:srgbClr val="C0C0C0"/>
                  </a:outerShdw>
                </a:effectLst>
                <a:latin typeface="Times New Roman" pitchFamily="18" charset="0"/>
              </a:rPr>
              <a:t>错排问题</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上一讲利用递归关系讨论了错排问题</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现在利用容斥原理再次讨论这个问题</a:t>
            </a:r>
            <a:r>
              <a:rPr lang="en-US" altLang="zh-CN" sz="3600" b="1" dirty="0" smtClean="0">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可以看出容斥原理解决这个问题更容易</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而且利用容斥原理很容易理解错排数列通项公式的组合意义</a:t>
            </a:r>
            <a:r>
              <a:rPr lang="en-US" altLang="zh-CN" sz="3600" b="1" dirty="0"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我们再重申一下</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排列</a:t>
            </a:r>
            <a:r>
              <a:rPr lang="en-US" altLang="zh-CN" sz="3600" b="1" i="1" dirty="0" smtClean="0">
                <a:effectLst>
                  <a:outerShdw blurRad="38100" dist="38100" dir="2700000" algn="tl">
                    <a:srgbClr val="C0C0C0"/>
                  </a:outerShdw>
                </a:effectLst>
                <a:latin typeface="Times New Roman" pitchFamily="18" charset="0"/>
              </a:rPr>
              <a:t>i</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b="1" i="1" dirty="0" smtClean="0">
                <a:effectLst>
                  <a:outerShdw blurRad="38100" dist="38100" dir="2700000" algn="tl">
                    <a:srgbClr val="C0C0C0"/>
                  </a:outerShdw>
                </a:effectLst>
                <a:latin typeface="Times New Roman" pitchFamily="18" charset="0"/>
              </a:rPr>
              <a:t>i</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smtClean="0">
                <a:effectLst>
                  <a:outerShdw blurRad="38100" dist="38100" dir="2700000" algn="tl">
                    <a:srgbClr val="C0C0C0"/>
                  </a:outerShdw>
                </a:effectLst>
                <a:latin typeface="Times New Roman" pitchFamily="18" charset="0"/>
              </a:rPr>
              <a:t>i</a:t>
            </a:r>
            <a:r>
              <a:rPr lang="en-US" altLang="zh-CN" sz="3600" b="1" i="1" baseline="-25000"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是排列</a:t>
            </a:r>
            <a:r>
              <a:rPr lang="en-US" altLang="zh-CN" sz="3600" b="1" dirty="0" smtClean="0">
                <a:effectLst>
                  <a:outerShdw blurRad="38100" dist="38100" dir="2700000" algn="tl">
                    <a:srgbClr val="C0C0C0"/>
                  </a:outerShdw>
                </a:effectLst>
                <a:latin typeface="Times New Roman" pitchFamily="18" charset="0"/>
              </a:rPr>
              <a:t>12</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的一个错排当且仅当</a:t>
            </a:r>
            <a:r>
              <a:rPr lang="en-US" altLang="zh-CN" sz="3600" b="1" i="1" dirty="0" smtClean="0">
                <a:effectLst>
                  <a:outerShdw blurRad="38100" dist="38100" dir="2700000" algn="tl">
                    <a:srgbClr val="C0C0C0"/>
                  </a:outerShdw>
                </a:effectLst>
                <a:latin typeface="Times New Roman" pitchFamily="18" charset="0"/>
              </a:rPr>
              <a:t>i</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dirty="0" smtClean="0">
                <a:effectLst>
                  <a:outerShdw blurRad="38100" dist="38100" dir="2700000" algn="tl">
                    <a:srgbClr val="C0C0C0"/>
                  </a:outerShdw>
                </a:effectLst>
                <a:latin typeface="Times New Roman" pitchFamily="18" charset="0"/>
              </a:rPr>
              <a:t>1, </a:t>
            </a:r>
            <a:r>
              <a:rPr lang="en-US" altLang="zh-CN" sz="3600" b="1" i="1" dirty="0" smtClean="0">
                <a:effectLst>
                  <a:outerShdw blurRad="38100" dist="38100" dir="2700000" algn="tl">
                    <a:srgbClr val="C0C0C0"/>
                  </a:outerShdw>
                </a:effectLst>
                <a:latin typeface="Times New Roman" pitchFamily="18" charset="0"/>
              </a:rPr>
              <a:t>i</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dirty="0"/>
              <a:t>≠</a:t>
            </a:r>
            <a:r>
              <a:rPr lang="en-US" altLang="zh-CN" sz="3600" b="1" dirty="0" smtClean="0">
                <a:effectLst>
                  <a:outerShdw blurRad="38100" dist="38100" dir="2700000" algn="tl">
                    <a:srgbClr val="C0C0C0"/>
                  </a:outerShdw>
                </a:effectLst>
                <a:latin typeface="Times New Roman" pitchFamily="18" charset="0"/>
              </a:rPr>
              <a:t>2, </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i</a:t>
            </a:r>
            <a:r>
              <a:rPr lang="en-US" altLang="zh-CN" sz="3600" b="1" i="1" baseline="-25000" dirty="0" err="1" smtClean="0">
                <a:effectLst>
                  <a:outerShdw blurRad="38100" dist="38100" dir="2700000" algn="tl">
                    <a:srgbClr val="C0C0C0"/>
                  </a:outerShdw>
                </a:effectLst>
                <a:latin typeface="Times New Roman" pitchFamily="18" charset="0"/>
              </a:rPr>
              <a:t>n</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strips(downRight)">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strips(downRight)">
                                      <p:cBhvr>
                                        <p:cTn id="12" dur="500"/>
                                        <p:tgtEl>
                                          <p:spTgt spid="29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strips(downRight)">
                                      <p:cBhvr>
                                        <p:cTn id="17" dur="500"/>
                                        <p:tgtEl>
                                          <p:spTgt spid="297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strips(downRight)">
                                      <p:cBhvr>
                                        <p:cTn id="22" dur="500"/>
                                        <p:tgtEl>
                                          <p:spTgt spid="297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strips(downRight)">
                                      <p:cBhvr>
                                        <p:cTn id="27"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4FEFED98-9E65-47CA-A7D3-741731A43F1A}" type="slidenum">
              <a:rPr lang="en-US" altLang="zh-CN"/>
              <a:pPr>
                <a:defRPr/>
              </a:pPr>
              <a:t>15</a:t>
            </a:fld>
            <a:endParaRPr lang="en-US" altLang="zh-CN"/>
          </a:p>
        </p:txBody>
      </p:sp>
      <p:sp>
        <p:nvSpPr>
          <p:cNvPr id="299012" name="Rectangle 4"/>
          <p:cNvSpPr>
            <a:spLocks noChangeArrowheads="1"/>
          </p:cNvSpPr>
          <p:nvPr/>
        </p:nvSpPr>
        <p:spPr bwMode="auto">
          <a:xfrm>
            <a:off x="250825" y="260350"/>
            <a:ext cx="8229600" cy="1512888"/>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我们曾把</a:t>
            </a:r>
            <a:r>
              <a:rPr lang="en-US" altLang="zh-CN">
                <a:effectLst>
                  <a:outerShdw blurRad="38100" dist="38100" dir="2700000" algn="tl">
                    <a:srgbClr val="C0C0C0"/>
                  </a:outerShdw>
                </a:effectLst>
                <a:ea typeface="宋体" pitchFamily="2" charset="-122"/>
              </a:rPr>
              <a:t>12…</a:t>
            </a:r>
            <a:r>
              <a:rPr lang="en-US" altLang="zh-CN" i="1">
                <a:effectLst>
                  <a:outerShdw blurRad="38100" dist="38100" dir="2700000" algn="tl">
                    <a:srgbClr val="C0C0C0"/>
                  </a:outerShdw>
                </a:effectLst>
                <a:ea typeface="宋体" pitchFamily="2" charset="-122"/>
              </a:rPr>
              <a:t>n</a:t>
            </a:r>
            <a:r>
              <a:rPr lang="zh-CN" altLang="en-US">
                <a:effectLst>
                  <a:outerShdw blurRad="38100" dist="38100" dir="2700000" algn="tl">
                    <a:srgbClr val="C0C0C0"/>
                  </a:outerShdw>
                </a:effectLst>
                <a:ea typeface="宋体" pitchFamily="2" charset="-122"/>
              </a:rPr>
              <a:t>全部不同错排的数目记为</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n</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当时得到的结论如下</a:t>
            </a:r>
            <a:r>
              <a:rPr lang="en-US" altLang="zh-CN">
                <a:effectLst>
                  <a:outerShdw blurRad="38100" dist="38100" dir="2700000" algn="tl">
                    <a:srgbClr val="C0C0C0"/>
                  </a:outerShdw>
                </a:effectLst>
                <a:ea typeface="宋体" pitchFamily="2" charset="-122"/>
              </a:rPr>
              <a:t>.</a:t>
            </a:r>
          </a:p>
        </p:txBody>
      </p:sp>
      <p:sp>
        <p:nvSpPr>
          <p:cNvPr id="299031" name="Rectangle 23"/>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99030" name="Object 22"/>
          <p:cNvGraphicFramePr>
            <a:graphicFrameLocks noChangeAspect="1"/>
          </p:cNvGraphicFramePr>
          <p:nvPr/>
        </p:nvGraphicFramePr>
        <p:xfrm>
          <a:off x="1042988" y="1341438"/>
          <a:ext cx="6913562" cy="1236662"/>
        </p:xfrm>
        <a:graphic>
          <a:graphicData uri="http://schemas.openxmlformats.org/presentationml/2006/ole">
            <mc:AlternateContent xmlns:mc="http://schemas.openxmlformats.org/markup-compatibility/2006">
              <mc:Choice xmlns:v="urn:schemas-microsoft-com:vml" Requires="v">
                <p:oleObj spid="_x0000_s21575" name="公式" r:id="rId3" imgW="2501900" imgH="444500" progId="Equation.3">
                  <p:embed/>
                </p:oleObj>
              </mc:Choice>
              <mc:Fallback>
                <p:oleObj name="公式" r:id="rId3" imgW="2501900" imgH="4445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341438"/>
                        <a:ext cx="6913562" cy="1236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9032" name="Rectangle 24"/>
          <p:cNvSpPr>
            <a:spLocks noChangeArrowheads="1"/>
          </p:cNvSpPr>
          <p:nvPr/>
        </p:nvSpPr>
        <p:spPr bwMode="auto">
          <a:xfrm>
            <a:off x="395288" y="2492375"/>
            <a:ext cx="8229600" cy="3167063"/>
          </a:xfrm>
          <a:prstGeom prst="rect">
            <a:avLst/>
          </a:prstGeom>
          <a:noFill/>
          <a:ln w="9525">
            <a:noFill/>
            <a:miter lim="800000"/>
            <a:headEnd/>
            <a:tailEnd/>
          </a:ln>
          <a:effectLst/>
        </p:spPr>
        <p:txBody>
          <a:bodyPr/>
          <a:lstStyle/>
          <a:p>
            <a:pPr marL="609600" indent="-609600">
              <a:spcBef>
                <a:spcPct val="20000"/>
              </a:spcBef>
              <a:defRPr/>
            </a:pPr>
            <a:r>
              <a:rPr lang="zh-CN" altLang="en-US" dirty="0">
                <a:solidFill>
                  <a:srgbClr val="FF0000"/>
                </a:solidFill>
                <a:effectLst>
                  <a:outerShdw blurRad="38100" dist="38100" dir="2700000" algn="tl">
                    <a:srgbClr val="C0C0C0"/>
                  </a:outerShdw>
                </a:effectLst>
                <a:ea typeface="宋体" pitchFamily="2" charset="-122"/>
              </a:rPr>
              <a:t>可以用容斥原理证明</a:t>
            </a:r>
            <a:r>
              <a:rPr lang="en-US" altLang="zh-CN" dirty="0">
                <a:solidFill>
                  <a:srgbClr val="FF0000"/>
                </a:solidFill>
                <a:effectLst>
                  <a:outerShdw blurRad="38100" dist="38100" dir="2700000" algn="tl">
                    <a:srgbClr val="C0C0C0"/>
                  </a:outerShdw>
                </a:effectLst>
                <a:ea typeface="宋体" pitchFamily="2" charset="-122"/>
              </a:rPr>
              <a:t>:</a:t>
            </a:r>
          </a:p>
          <a:p>
            <a:pPr marL="609600" indent="-609600">
              <a:spcBef>
                <a:spcPct val="20000"/>
              </a:spcBef>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设</a:t>
            </a:r>
            <a:r>
              <a:rPr lang="en-US" altLang="zh-CN" dirty="0">
                <a:effectLst>
                  <a:outerShdw blurRad="38100" dist="38100" dir="2700000" algn="tl">
                    <a:srgbClr val="C0C0C0"/>
                  </a:outerShdw>
                </a:effectLst>
                <a:ea typeface="宋体" pitchFamily="2" charset="-122"/>
              </a:rPr>
              <a:t>S={1,2,3</a:t>
            </a:r>
            <a:r>
              <a:rPr lang="en-US" altLang="zh-CN"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 S</a:t>
            </a:r>
            <a:r>
              <a:rPr lang="en-US" altLang="zh-CN" baseline="-25000" dirty="0">
                <a:effectLst>
                  <a:outerShdw blurRad="38100" dist="38100" dir="2700000" algn="tl">
                    <a:srgbClr val="C0C0C0"/>
                  </a:outerShdw>
                </a:effectLst>
                <a:ea typeface="宋体" pitchFamily="2" charset="-122"/>
              </a:rPr>
              <a:t>0</a:t>
            </a:r>
            <a:r>
              <a:rPr lang="zh-CN" altLang="en-US" dirty="0">
                <a:effectLst>
                  <a:outerShdw blurRad="38100" dist="38100" dir="2700000" algn="tl">
                    <a:srgbClr val="C0C0C0"/>
                  </a:outerShdw>
                </a:effectLst>
                <a:ea typeface="宋体" pitchFamily="2" charset="-122"/>
              </a:rPr>
              <a:t>为</a:t>
            </a:r>
            <a:r>
              <a:rPr lang="en-US" altLang="zh-CN" dirty="0">
                <a:effectLst>
                  <a:outerShdw blurRad="38100" dist="38100" dir="2700000" algn="tl">
                    <a:srgbClr val="C0C0C0"/>
                  </a:outerShdw>
                </a:effectLst>
                <a:ea typeface="宋体" pitchFamily="2" charset="-122"/>
              </a:rPr>
              <a:t>S</a:t>
            </a:r>
            <a:r>
              <a:rPr lang="zh-CN" altLang="en-US" dirty="0">
                <a:effectLst>
                  <a:outerShdw blurRad="38100" dist="38100" dir="2700000" algn="tl">
                    <a:srgbClr val="C0C0C0"/>
                  </a:outerShdw>
                </a:effectLst>
                <a:ea typeface="宋体" pitchFamily="2" charset="-122"/>
              </a:rPr>
              <a:t>的所有</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zh-CN" altLang="en-US" dirty="0">
                <a:effectLst>
                  <a:outerShdw blurRad="38100" dist="38100" dir="2700000" algn="tl">
                    <a:srgbClr val="C0C0C0"/>
                  </a:outerShdw>
                </a:effectLst>
                <a:ea typeface="宋体" pitchFamily="2" charset="-122"/>
              </a:rPr>
              <a:t>个排列</a:t>
            </a:r>
          </a:p>
          <a:p>
            <a:pPr marL="609600" indent="-609600">
              <a:spcBef>
                <a:spcPct val="20000"/>
              </a:spcBef>
              <a:defRPr/>
            </a:pPr>
            <a:r>
              <a:rPr lang="zh-CN" altLang="en-US" dirty="0">
                <a:effectLst>
                  <a:outerShdw blurRad="38100" dist="38100" dir="2700000" algn="tl">
                    <a:srgbClr val="C0C0C0"/>
                  </a:outerShdw>
                </a:effectLst>
                <a:ea typeface="宋体" pitchFamily="2" charset="-122"/>
              </a:rPr>
              <a:t>的集合</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令</a:t>
            </a:r>
            <a:r>
              <a:rPr lang="en-US" altLang="zh-CN" i="1" dirty="0" err="1">
                <a:effectLst>
                  <a:outerShdw blurRad="38100" dist="38100" dir="2700000" algn="tl">
                    <a:srgbClr val="C0C0C0"/>
                  </a:outerShdw>
                </a:effectLst>
                <a:ea typeface="宋体" pitchFamily="2" charset="-122"/>
              </a:rPr>
              <a:t>A</a:t>
            </a:r>
            <a:r>
              <a:rPr lang="en-US" altLang="zh-CN" i="1" baseline="-25000" dirty="0" err="1">
                <a:effectLst>
                  <a:outerShdw blurRad="38100" dist="38100" dir="2700000" algn="tl">
                    <a:srgbClr val="C0C0C0"/>
                  </a:outerShdw>
                </a:effectLst>
                <a:ea typeface="宋体" pitchFamily="2" charset="-122"/>
              </a:rPr>
              <a:t>j</a:t>
            </a:r>
            <a:r>
              <a:rPr lang="zh-CN" altLang="en-US" dirty="0">
                <a:effectLst>
                  <a:outerShdw blurRad="38100" dist="38100" dir="2700000" algn="tl">
                    <a:srgbClr val="C0C0C0"/>
                  </a:outerShdw>
                </a:effectLst>
                <a:ea typeface="宋体" pitchFamily="2" charset="-122"/>
              </a:rPr>
              <a:t>表示排列</a:t>
            </a:r>
            <a:r>
              <a:rPr lang="en-US" altLang="zh-CN" dirty="0" smtClean="0">
                <a:effectLst>
                  <a:outerShdw blurRad="38100" dist="38100" dir="2700000" algn="tl">
                    <a:srgbClr val="C0C0C0"/>
                  </a:outerShdw>
                </a:effectLst>
                <a:ea typeface="宋体" pitchFamily="2" charset="-122"/>
              </a:rPr>
              <a:t>12</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smtClean="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中使</a:t>
            </a:r>
            <a:r>
              <a:rPr lang="en-US" altLang="zh-CN" i="1" dirty="0">
                <a:effectLst>
                  <a:outerShdw blurRad="38100" dist="38100" dir="2700000" algn="tl">
                    <a:srgbClr val="C0C0C0"/>
                  </a:outerShdw>
                </a:effectLst>
                <a:ea typeface="宋体" pitchFamily="2" charset="-122"/>
              </a:rPr>
              <a:t>j</a:t>
            </a:r>
            <a:r>
              <a:rPr lang="zh-CN" altLang="en-US" dirty="0">
                <a:effectLst>
                  <a:outerShdw blurRad="38100" dist="38100" dir="2700000" algn="tl">
                    <a:srgbClr val="C0C0C0"/>
                  </a:outerShdw>
                </a:effectLst>
                <a:ea typeface="宋体" pitchFamily="2" charset="-122"/>
              </a:rPr>
              <a:t>位置上</a:t>
            </a:r>
          </a:p>
          <a:p>
            <a:pPr marL="609600" indent="-609600">
              <a:spcBef>
                <a:spcPct val="20000"/>
              </a:spcBef>
              <a:defRPr/>
            </a:pPr>
            <a:r>
              <a:rPr lang="zh-CN" altLang="en-US" dirty="0">
                <a:effectLst>
                  <a:outerShdw blurRad="38100" dist="38100" dir="2700000" algn="tl">
                    <a:srgbClr val="C0C0C0"/>
                  </a:outerShdw>
                </a:effectLst>
                <a:ea typeface="宋体" pitchFamily="2" charset="-122"/>
              </a:rPr>
              <a:t>的元素恰好是</a:t>
            </a:r>
            <a:r>
              <a:rPr lang="en-US" altLang="zh-CN" i="1" dirty="0">
                <a:effectLst>
                  <a:outerShdw blurRad="38100" dist="38100" dir="2700000" algn="tl">
                    <a:srgbClr val="C0C0C0"/>
                  </a:outerShdw>
                </a:effectLst>
                <a:ea typeface="宋体" pitchFamily="2" charset="-122"/>
              </a:rPr>
              <a:t>j</a:t>
            </a:r>
            <a:r>
              <a:rPr lang="zh-CN" altLang="en-US" dirty="0">
                <a:effectLst>
                  <a:outerShdw blurRad="38100" dist="38100" dir="2700000" algn="tl">
                    <a:srgbClr val="C0C0C0"/>
                  </a:outerShdw>
                </a:effectLst>
                <a:ea typeface="宋体" pitchFamily="2" charset="-122"/>
              </a:rPr>
              <a:t>的排列的集合</a:t>
            </a:r>
            <a:r>
              <a:rPr lang="en-US" altLang="zh-CN" dirty="0">
                <a:effectLst>
                  <a:outerShdw blurRad="38100" dist="38100" dir="2700000" algn="tl">
                    <a:srgbClr val="C0C0C0"/>
                  </a:outerShdw>
                </a:effectLst>
                <a:ea typeface="宋体" pitchFamily="2" charset="-122"/>
              </a:rPr>
              <a:t>, </a:t>
            </a:r>
            <a:r>
              <a:rPr lang="en-US" altLang="zh-CN" i="1" dirty="0">
                <a:effectLst>
                  <a:outerShdw blurRad="38100" dist="38100" dir="2700000" algn="tl">
                    <a:srgbClr val="C0C0C0"/>
                  </a:outerShdw>
                </a:effectLst>
                <a:ea typeface="宋体" pitchFamily="2" charset="-122"/>
              </a:rPr>
              <a:t>j</a:t>
            </a:r>
            <a:r>
              <a:rPr lang="en-US" altLang="zh-CN" dirty="0">
                <a:effectLst>
                  <a:outerShdw blurRad="38100" dist="38100" dir="2700000" algn="tl">
                    <a:srgbClr val="C0C0C0"/>
                  </a:outerShdw>
                </a:effectLst>
                <a:ea typeface="宋体" pitchFamily="2" charset="-122"/>
              </a:rPr>
              <a:t>=1,2</a:t>
            </a:r>
            <a:r>
              <a:rPr lang="en-US" altLang="zh-CN"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 </a:t>
            </a:r>
          </a:p>
          <a:p>
            <a:pPr marL="609600" indent="-609600">
              <a:spcBef>
                <a:spcPct val="20000"/>
              </a:spcBef>
              <a:defRPr/>
            </a:pPr>
            <a:r>
              <a:rPr lang="zh-CN" altLang="en-US" dirty="0">
                <a:effectLst>
                  <a:outerShdw blurRad="38100" dist="38100" dir="2700000" algn="tl">
                    <a:srgbClr val="C0C0C0"/>
                  </a:outerShdw>
                </a:effectLst>
                <a:ea typeface="宋体" pitchFamily="2" charset="-122"/>
              </a:rPr>
              <a:t>则排列</a:t>
            </a:r>
            <a:r>
              <a:rPr lang="en-US" altLang="zh-CN" dirty="0" smtClean="0">
                <a:effectLst>
                  <a:outerShdw blurRad="38100" dist="38100" dir="2700000" algn="tl">
                    <a:srgbClr val="C0C0C0"/>
                  </a:outerShdw>
                </a:effectLst>
                <a:ea typeface="宋体" pitchFamily="2" charset="-122"/>
              </a:rPr>
              <a:t>12</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smtClean="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的所有错位排列组成集合</a:t>
            </a:r>
            <a:r>
              <a:rPr lang="en-US" altLang="zh-CN" dirty="0">
                <a:effectLst>
                  <a:outerShdw blurRad="38100" dist="38100" dir="2700000" algn="tl">
                    <a:srgbClr val="C0C0C0"/>
                  </a:outerShdw>
                </a:effectLst>
                <a:ea typeface="宋体" pitchFamily="2" charset="-122"/>
              </a:rPr>
              <a:t>:</a:t>
            </a:r>
            <a:endParaRPr lang="en-US" altLang="zh-CN" b="0" dirty="0">
              <a:ea typeface="宋体" pitchFamily="2" charset="-122"/>
            </a:endParaRPr>
          </a:p>
        </p:txBody>
      </p:sp>
      <p:sp>
        <p:nvSpPr>
          <p:cNvPr id="299034" name="Rectangle 2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99033" name="Object 25"/>
          <p:cNvGraphicFramePr>
            <a:graphicFrameLocks noChangeAspect="1"/>
          </p:cNvGraphicFramePr>
          <p:nvPr/>
        </p:nvGraphicFramePr>
        <p:xfrm>
          <a:off x="2411413" y="5661025"/>
          <a:ext cx="3816350" cy="812800"/>
        </p:xfrm>
        <a:graphic>
          <a:graphicData uri="http://schemas.openxmlformats.org/presentationml/2006/ole">
            <mc:AlternateContent xmlns:mc="http://schemas.openxmlformats.org/markup-compatibility/2006">
              <mc:Choice xmlns:v="urn:schemas-microsoft-com:vml" Requires="v">
                <p:oleObj spid="_x0000_s21576" name="公式" r:id="rId5" imgW="1205977" imgH="253890" progId="Equation.3">
                  <p:embed/>
                </p:oleObj>
              </mc:Choice>
              <mc:Fallback>
                <p:oleObj name="公式" r:id="rId5" imgW="1205977" imgH="253890"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5661025"/>
                        <a:ext cx="381635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strips(downRight)">
                                      <p:cBhvr>
                                        <p:cTn id="7" dur="500"/>
                                        <p:tgtEl>
                                          <p:spTgt spid="299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99030"/>
                                        </p:tgtEl>
                                        <p:attrNameLst>
                                          <p:attrName>style.visibility</p:attrName>
                                        </p:attrNameLst>
                                      </p:cBhvr>
                                      <p:to>
                                        <p:strVal val="visible"/>
                                      </p:to>
                                    </p:set>
                                    <p:anim calcmode="lin" valueType="num">
                                      <p:cBhvr>
                                        <p:cTn id="12" dur="1000" fill="hold"/>
                                        <p:tgtEl>
                                          <p:spTgt spid="299030"/>
                                        </p:tgtEl>
                                        <p:attrNameLst>
                                          <p:attrName>ppt_w</p:attrName>
                                        </p:attrNameLst>
                                      </p:cBhvr>
                                      <p:tavLst>
                                        <p:tav tm="0">
                                          <p:val>
                                            <p:strVal val="#ppt_w*0.70"/>
                                          </p:val>
                                        </p:tav>
                                        <p:tav tm="100000">
                                          <p:val>
                                            <p:strVal val="#ppt_w"/>
                                          </p:val>
                                        </p:tav>
                                      </p:tavLst>
                                    </p:anim>
                                    <p:anim calcmode="lin" valueType="num">
                                      <p:cBhvr>
                                        <p:cTn id="13" dur="1000" fill="hold"/>
                                        <p:tgtEl>
                                          <p:spTgt spid="299030"/>
                                        </p:tgtEl>
                                        <p:attrNameLst>
                                          <p:attrName>ppt_h</p:attrName>
                                        </p:attrNameLst>
                                      </p:cBhvr>
                                      <p:tavLst>
                                        <p:tav tm="0">
                                          <p:val>
                                            <p:strVal val="#ppt_h"/>
                                          </p:val>
                                        </p:tav>
                                        <p:tav tm="100000">
                                          <p:val>
                                            <p:strVal val="#ppt_h"/>
                                          </p:val>
                                        </p:tav>
                                      </p:tavLst>
                                    </p:anim>
                                    <p:animEffect transition="in" filter="fade">
                                      <p:cBhvr>
                                        <p:cTn id="14" dur="1000"/>
                                        <p:tgtEl>
                                          <p:spTgt spid="29903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299032"/>
                                        </p:tgtEl>
                                        <p:attrNameLst>
                                          <p:attrName>style.visibility</p:attrName>
                                        </p:attrNameLst>
                                      </p:cBhvr>
                                      <p:to>
                                        <p:strVal val="visible"/>
                                      </p:to>
                                    </p:set>
                                    <p:animEffect transition="in" filter="strips(downRight)">
                                      <p:cBhvr>
                                        <p:cTn id="19" dur="500"/>
                                        <p:tgtEl>
                                          <p:spTgt spid="29903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299033"/>
                                        </p:tgtEl>
                                        <p:attrNameLst>
                                          <p:attrName>style.visibility</p:attrName>
                                        </p:attrNameLst>
                                      </p:cBhvr>
                                      <p:to>
                                        <p:strVal val="visible"/>
                                      </p:to>
                                    </p:set>
                                    <p:anim calcmode="lin" valueType="num">
                                      <p:cBhvr>
                                        <p:cTn id="24" dur="1000" fill="hold"/>
                                        <p:tgtEl>
                                          <p:spTgt spid="299033"/>
                                        </p:tgtEl>
                                        <p:attrNameLst>
                                          <p:attrName>ppt_w</p:attrName>
                                        </p:attrNameLst>
                                      </p:cBhvr>
                                      <p:tavLst>
                                        <p:tav tm="0">
                                          <p:val>
                                            <p:strVal val="#ppt_w*0.70"/>
                                          </p:val>
                                        </p:tav>
                                        <p:tav tm="100000">
                                          <p:val>
                                            <p:strVal val="#ppt_w"/>
                                          </p:val>
                                        </p:tav>
                                      </p:tavLst>
                                    </p:anim>
                                    <p:anim calcmode="lin" valueType="num">
                                      <p:cBhvr>
                                        <p:cTn id="25" dur="1000" fill="hold"/>
                                        <p:tgtEl>
                                          <p:spTgt spid="299033"/>
                                        </p:tgtEl>
                                        <p:attrNameLst>
                                          <p:attrName>ppt_h</p:attrName>
                                        </p:attrNameLst>
                                      </p:cBhvr>
                                      <p:tavLst>
                                        <p:tav tm="0">
                                          <p:val>
                                            <p:strVal val="#ppt_h"/>
                                          </p:val>
                                        </p:tav>
                                        <p:tav tm="100000">
                                          <p:val>
                                            <p:strVal val="#ppt_h"/>
                                          </p:val>
                                        </p:tav>
                                      </p:tavLst>
                                    </p:anim>
                                    <p:animEffect transition="in" filter="fade">
                                      <p:cBhvr>
                                        <p:cTn id="26" dur="1000"/>
                                        <p:tgtEl>
                                          <p:spTgt spid="299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p:bldP spid="2990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B86ECC6-4757-4BED-A10E-3C485BD9501F}" type="slidenum">
              <a:rPr lang="en-US" altLang="zh-CN"/>
              <a:pPr>
                <a:defRPr/>
              </a:pPr>
              <a:t>16</a:t>
            </a:fld>
            <a:endParaRPr lang="en-US" altLang="zh-CN"/>
          </a:p>
        </p:txBody>
      </p:sp>
      <p:sp>
        <p:nvSpPr>
          <p:cNvPr id="300035" name="Rectangle 3"/>
          <p:cNvSpPr>
            <a:spLocks noGrp="1" noChangeArrowheads="1"/>
          </p:cNvSpPr>
          <p:nvPr>
            <p:ph type="body" idx="1"/>
          </p:nvPr>
        </p:nvSpPr>
        <p:spPr>
          <a:xfrm>
            <a:off x="684213" y="549275"/>
            <a:ext cx="8229600" cy="2519363"/>
          </a:xfrm>
        </p:spPr>
        <p:txBody>
          <a:bodyPr/>
          <a:lstStyle/>
          <a:p>
            <a:pPr eaLnBrk="1" hangingPunct="1">
              <a:buFontTx/>
              <a:buNone/>
              <a:defRPr/>
            </a:pP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j</a:t>
            </a:r>
            <a:r>
              <a:rPr lang="en-US" altLang="zh-CN" sz="3600" b="1" dirty="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-1)!,  </a:t>
            </a:r>
            <a:r>
              <a:rPr lang="en-US" altLang="zh-CN" sz="3600" b="1" i="1" dirty="0"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=1,2,3,</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a:t>
            </a:r>
            <a:endParaRPr lang="en-US" altLang="zh-CN" sz="3600" b="1" dirty="0" smtClean="0">
              <a:effectLst>
                <a:outerShdw blurRad="38100" dist="38100" dir="2700000" algn="tl">
                  <a:srgbClr val="C0C0C0"/>
                </a:outerShdw>
              </a:effectLst>
              <a:latin typeface="Times New Roman" pitchFamily="18" charset="0"/>
              <a:sym typeface="Symbol" pitchFamily="18" charset="2"/>
            </a:endParaRP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i</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-2)!,  </a:t>
            </a:r>
            <a:r>
              <a:rPr lang="en-US" altLang="zh-CN" sz="3600" b="1" i="1" dirty="0" err="1" smtClean="0">
                <a:effectLst>
                  <a:outerShdw blurRad="38100" dist="38100" dir="2700000" algn="tl">
                    <a:srgbClr val="C0C0C0"/>
                  </a:outerShdw>
                </a:effectLst>
                <a:latin typeface="Times New Roman" pitchFamily="18" charset="0"/>
              </a:rPr>
              <a:t>i</a:t>
            </a:r>
            <a:r>
              <a:rPr lang="en-US" altLang="zh-CN" sz="3600" b="1" dirty="0" err="1" smtClean="0">
                <a:effectLst>
                  <a:outerShdw blurRad="38100" dist="38100" dir="2700000" algn="tl">
                    <a:srgbClr val="C0C0C0"/>
                  </a:outerShdw>
                </a:effectLst>
                <a:latin typeface="Times New Roman" pitchFamily="18" charset="0"/>
              </a:rPr>
              <a:t>,</a:t>
            </a:r>
            <a:r>
              <a:rPr lang="en-US" altLang="zh-CN" sz="3600" b="1" i="1"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=1,2,3,</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但</a:t>
            </a:r>
            <a:r>
              <a:rPr lang="en-US" altLang="zh-CN" sz="3600" b="1" i="1" dirty="0" err="1" smtClean="0">
                <a:effectLst>
                  <a:outerShdw blurRad="38100" dist="38100" dir="2700000" algn="tl">
                    <a:srgbClr val="C0C0C0"/>
                  </a:outerShdw>
                </a:effectLst>
                <a:latin typeface="Times New Roman" pitchFamily="18" charset="0"/>
              </a:rPr>
              <a:t>i</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 </a:t>
            </a:r>
          </a:p>
          <a:p>
            <a:pPr eaLnBrk="1" hangingPunct="1">
              <a:buFontTx/>
              <a:buNone/>
              <a:defRPr/>
            </a:pPr>
            <a:r>
              <a:rPr lang="zh-CN" altLang="en-US" sz="3600" b="1" dirty="0" smtClean="0">
                <a:effectLst>
                  <a:outerShdw blurRad="38100" dist="38100" dir="2700000" algn="tl">
                    <a:srgbClr val="C0C0C0"/>
                  </a:outerShdw>
                </a:effectLst>
                <a:latin typeface="Times New Roman" pitchFamily="18" charset="0"/>
              </a:rPr>
              <a:t>对于任意整数</a:t>
            </a:r>
            <a:r>
              <a:rPr lang="en-US" altLang="zh-CN" sz="3600" b="1" i="1" dirty="0" smtClean="0">
                <a:effectLst>
                  <a:outerShdw blurRad="38100" dist="38100" dir="2700000" algn="tl">
                    <a:srgbClr val="C0C0C0"/>
                  </a:outerShdw>
                </a:effectLst>
                <a:latin typeface="Times New Roman" pitchFamily="18" charset="0"/>
              </a:rPr>
              <a:t>k</a:t>
            </a:r>
            <a:r>
              <a:rPr lang="zh-CN" altLang="en-US" sz="3600" b="1" dirty="0" smtClean="0">
                <a:effectLst>
                  <a:outerShdw blurRad="38100" dist="38100" dir="2700000" algn="tl">
                    <a:srgbClr val="C0C0C0"/>
                  </a:outerShdw>
                </a:effectLst>
                <a:latin typeface="Times New Roman" pitchFamily="18" charset="0"/>
              </a:rPr>
              <a:t>且</a:t>
            </a:r>
            <a:r>
              <a:rPr lang="en-US" altLang="zh-CN" sz="3600" b="1"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k</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则有</a:t>
            </a:r>
          </a:p>
        </p:txBody>
      </p:sp>
      <p:sp>
        <p:nvSpPr>
          <p:cNvPr id="300036" name="Rectangle 4"/>
          <p:cNvSpPr>
            <a:spLocks noChangeArrowheads="1"/>
          </p:cNvSpPr>
          <p:nvPr/>
        </p:nvSpPr>
        <p:spPr bwMode="auto">
          <a:xfrm>
            <a:off x="914400" y="3933825"/>
            <a:ext cx="8229600" cy="1584325"/>
          </a:xfrm>
          <a:prstGeom prst="rect">
            <a:avLst/>
          </a:prstGeom>
          <a:noFill/>
          <a:ln w="9525">
            <a:noFill/>
            <a:miter lim="800000"/>
            <a:headEnd/>
            <a:tailEnd/>
          </a:ln>
          <a:effectLst/>
        </p:spPr>
        <p:txBody>
          <a:bodyPr/>
          <a:lstStyle/>
          <a:p>
            <a:pPr marL="342900" indent="-342900" algn="just">
              <a:spcBef>
                <a:spcPct val="20000"/>
              </a:spcBef>
              <a:defRPr/>
            </a:pPr>
            <a:r>
              <a:rPr lang="zh-CN" altLang="en-US" dirty="0">
                <a:effectLst>
                  <a:outerShdw blurRad="38100" dist="38100" dir="2700000" algn="tl">
                    <a:srgbClr val="C0C0C0"/>
                  </a:outerShdw>
                </a:effectLst>
                <a:ea typeface="宋体" pitchFamily="2" charset="-122"/>
                <a:sym typeface="Symbol" pitchFamily="18" charset="2"/>
              </a:rPr>
              <a:t>因为</a:t>
            </a:r>
            <a:r>
              <a:rPr lang="en-US" altLang="zh-CN" dirty="0">
                <a:effectLst>
                  <a:outerShdw blurRad="38100" dist="38100" dir="2700000" algn="tl">
                    <a:srgbClr val="C0C0C0"/>
                  </a:outerShdw>
                </a:effectLst>
                <a:ea typeface="宋体" pitchFamily="2" charset="-122"/>
                <a:sym typeface="Symbol" pitchFamily="18" charset="2"/>
              </a:rPr>
              <a:t>{1,2,3</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a:effectLst>
                  <a:outerShdw blurRad="38100" dist="38100" dir="2700000" algn="tl">
                    <a:srgbClr val="C0C0C0"/>
                  </a:outerShdw>
                </a:effectLst>
                <a:ea typeface="宋体" pitchFamily="2" charset="-122"/>
                <a:sym typeface="Symbol" pitchFamily="18" charset="2"/>
              </a:rPr>
              <a:t>n</a:t>
            </a:r>
            <a:r>
              <a:rPr lang="en-US" altLang="zh-CN" dirty="0">
                <a:effectLst>
                  <a:outerShdw blurRad="38100" dist="38100" dir="2700000" algn="tl">
                    <a:srgbClr val="C0C0C0"/>
                  </a:outerShdw>
                </a:effectLst>
                <a:ea typeface="宋体" pitchFamily="2" charset="-122"/>
                <a:sym typeface="Symbol" pitchFamily="18" charset="2"/>
              </a:rPr>
              <a:t>}</a:t>
            </a:r>
            <a:r>
              <a:rPr lang="zh-CN" altLang="en-US" dirty="0">
                <a:effectLst>
                  <a:outerShdw blurRad="38100" dist="38100" dir="2700000" algn="tl">
                    <a:srgbClr val="C0C0C0"/>
                  </a:outerShdw>
                </a:effectLst>
                <a:ea typeface="宋体" pitchFamily="2" charset="-122"/>
                <a:sym typeface="Symbol" pitchFamily="18" charset="2"/>
              </a:rPr>
              <a:t>的</a:t>
            </a:r>
            <a:r>
              <a:rPr lang="en-US" altLang="zh-CN" i="1" dirty="0">
                <a:effectLst>
                  <a:outerShdw blurRad="38100" dist="38100" dir="2700000" algn="tl">
                    <a:srgbClr val="C0C0C0"/>
                  </a:outerShdw>
                </a:effectLst>
                <a:ea typeface="宋体" pitchFamily="2" charset="-122"/>
                <a:sym typeface="Symbol" pitchFamily="18" charset="2"/>
              </a:rPr>
              <a:t>k</a:t>
            </a:r>
            <a:r>
              <a:rPr lang="zh-CN" altLang="en-US" dirty="0">
                <a:effectLst>
                  <a:outerShdw blurRad="38100" dist="38100" dir="2700000" algn="tl">
                    <a:srgbClr val="C0C0C0"/>
                  </a:outerShdw>
                </a:effectLst>
                <a:ea typeface="宋体" pitchFamily="2" charset="-122"/>
                <a:sym typeface="Symbol" pitchFamily="18" charset="2"/>
              </a:rPr>
              <a:t>组合为</a:t>
            </a:r>
            <a:r>
              <a:rPr lang="en-US" altLang="zh-CN" dirty="0">
                <a:effectLst>
                  <a:outerShdw blurRad="38100" dist="38100" dir="2700000" algn="tl">
                    <a:srgbClr val="C0C0C0"/>
                  </a:outerShdw>
                </a:effectLst>
                <a:ea typeface="宋体" pitchFamily="2" charset="-122"/>
                <a:sym typeface="Symbol" pitchFamily="18" charset="2"/>
              </a:rPr>
              <a:t>C(</a:t>
            </a:r>
            <a:r>
              <a:rPr lang="en-US" altLang="zh-CN" i="1" dirty="0" err="1">
                <a:effectLst>
                  <a:outerShdw blurRad="38100" dist="38100" dir="2700000" algn="tl">
                    <a:srgbClr val="C0C0C0"/>
                  </a:outerShdw>
                </a:effectLst>
                <a:ea typeface="宋体" pitchFamily="2" charset="-122"/>
                <a:sym typeface="Symbol" pitchFamily="18" charset="2"/>
              </a:rPr>
              <a:t>n</a:t>
            </a:r>
            <a:r>
              <a:rPr lang="en-US" altLang="zh-CN" dirty="0" err="1">
                <a:effectLst>
                  <a:outerShdw blurRad="38100" dist="38100" dir="2700000" algn="tl">
                    <a:srgbClr val="C0C0C0"/>
                  </a:outerShdw>
                </a:effectLst>
                <a:ea typeface="宋体" pitchFamily="2" charset="-122"/>
                <a:sym typeface="Symbol" pitchFamily="18" charset="2"/>
              </a:rPr>
              <a:t>,</a:t>
            </a:r>
            <a:r>
              <a:rPr lang="en-US" altLang="zh-CN" i="1" dirty="0" err="1">
                <a:effectLst>
                  <a:outerShdw blurRad="38100" dist="38100" dir="2700000" algn="tl">
                    <a:srgbClr val="C0C0C0"/>
                  </a:outerShdw>
                </a:effectLst>
                <a:ea typeface="宋体" pitchFamily="2" charset="-122"/>
                <a:sym typeface="Symbol" pitchFamily="18" charset="2"/>
              </a:rPr>
              <a:t>k</a:t>
            </a:r>
            <a:r>
              <a:rPr lang="en-US" altLang="zh-CN" dirty="0">
                <a:effectLst>
                  <a:outerShdw blurRad="38100" dist="38100" dir="2700000" algn="tl">
                    <a:srgbClr val="C0C0C0"/>
                  </a:outerShdw>
                </a:effectLst>
                <a:ea typeface="宋体" pitchFamily="2" charset="-122"/>
                <a:sym typeface="Symbol" pitchFamily="18" charset="2"/>
              </a:rPr>
              <a:t>)</a:t>
            </a:r>
            <a:r>
              <a:rPr lang="zh-CN" altLang="en-US" dirty="0">
                <a:effectLst>
                  <a:outerShdw blurRad="38100" dist="38100" dir="2700000" algn="tl">
                    <a:srgbClr val="C0C0C0"/>
                  </a:outerShdw>
                </a:effectLst>
                <a:ea typeface="宋体" pitchFamily="2" charset="-122"/>
                <a:sym typeface="Symbol" pitchFamily="18" charset="2"/>
              </a:rPr>
              <a:t>个</a:t>
            </a:r>
            <a:r>
              <a:rPr lang="en-US" altLang="zh-CN" dirty="0">
                <a:effectLst>
                  <a:outerShdw blurRad="38100" dist="38100" dir="2700000" algn="tl">
                    <a:srgbClr val="C0C0C0"/>
                  </a:outerShdw>
                </a:effectLst>
                <a:ea typeface="宋体" pitchFamily="2" charset="-122"/>
                <a:sym typeface="Symbol" pitchFamily="18" charset="2"/>
              </a:rPr>
              <a:t>, </a:t>
            </a:r>
          </a:p>
          <a:p>
            <a:pPr marL="342900" indent="-342900" algn="just">
              <a:spcBef>
                <a:spcPct val="20000"/>
              </a:spcBef>
              <a:defRPr/>
            </a:pPr>
            <a:r>
              <a:rPr lang="zh-CN" altLang="en-US" dirty="0">
                <a:effectLst>
                  <a:outerShdw blurRad="38100" dist="38100" dir="2700000" algn="tl">
                    <a:srgbClr val="C0C0C0"/>
                  </a:outerShdw>
                </a:effectLst>
                <a:ea typeface="宋体" pitchFamily="2" charset="-122"/>
                <a:sym typeface="Symbol" pitchFamily="18" charset="2"/>
              </a:rPr>
              <a:t>应用容斥原理得到</a:t>
            </a:r>
            <a:r>
              <a:rPr lang="en-US" altLang="zh-CN" dirty="0">
                <a:effectLst>
                  <a:outerShdw blurRad="38100" dist="38100" dir="2700000" algn="tl">
                    <a:srgbClr val="C0C0C0"/>
                  </a:outerShdw>
                </a:effectLst>
                <a:ea typeface="宋体" pitchFamily="2" charset="-122"/>
                <a:sym typeface="Symbol" pitchFamily="18" charset="2"/>
              </a:rPr>
              <a:t>:</a:t>
            </a:r>
          </a:p>
        </p:txBody>
      </p:sp>
      <p:sp>
        <p:nvSpPr>
          <p:cNvPr id="300038"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0037" name="Object 5"/>
          <p:cNvGraphicFramePr>
            <a:graphicFrameLocks noChangeAspect="1"/>
          </p:cNvGraphicFramePr>
          <p:nvPr/>
        </p:nvGraphicFramePr>
        <p:xfrm>
          <a:off x="900113" y="2857500"/>
          <a:ext cx="6551612" cy="787400"/>
        </p:xfrm>
        <a:graphic>
          <a:graphicData uri="http://schemas.openxmlformats.org/presentationml/2006/ole">
            <mc:AlternateContent xmlns:mc="http://schemas.openxmlformats.org/markup-compatibility/2006">
              <mc:Choice xmlns:v="urn:schemas-microsoft-com:vml" Requires="v">
                <p:oleObj spid="_x0000_s22569" name="公式" r:id="rId3" imgW="1981200" imgH="241300" progId="Equation.3">
                  <p:embed/>
                </p:oleObj>
              </mc:Choice>
              <mc:Fallback>
                <p:oleObj name="公式" r:id="rId3" imgW="19812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857500"/>
                        <a:ext cx="6551612"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strips(downRight)">
                                      <p:cBhvr>
                                        <p:cTn id="7" dur="500"/>
                                        <p:tgtEl>
                                          <p:spTgt spid="300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strips(downRight)">
                                      <p:cBhvr>
                                        <p:cTn id="12" dur="500"/>
                                        <p:tgtEl>
                                          <p:spTgt spid="300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0035">
                                            <p:txEl>
                                              <p:pRg st="2" end="2"/>
                                            </p:txEl>
                                          </p:spTgt>
                                        </p:tgtEl>
                                        <p:attrNameLst>
                                          <p:attrName>style.visibility</p:attrName>
                                        </p:attrNameLst>
                                      </p:cBhvr>
                                      <p:to>
                                        <p:strVal val="visible"/>
                                      </p:to>
                                    </p:set>
                                    <p:animEffect transition="in" filter="strips(downRight)">
                                      <p:cBhvr>
                                        <p:cTn id="17" dur="500"/>
                                        <p:tgtEl>
                                          <p:spTgt spid="300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00037"/>
                                        </p:tgtEl>
                                        <p:attrNameLst>
                                          <p:attrName>style.visibility</p:attrName>
                                        </p:attrNameLst>
                                      </p:cBhvr>
                                      <p:to>
                                        <p:strVal val="visible"/>
                                      </p:to>
                                    </p:set>
                                    <p:anim calcmode="lin" valueType="num">
                                      <p:cBhvr>
                                        <p:cTn id="22" dur="1000" fill="hold"/>
                                        <p:tgtEl>
                                          <p:spTgt spid="300037"/>
                                        </p:tgtEl>
                                        <p:attrNameLst>
                                          <p:attrName>ppt_w</p:attrName>
                                        </p:attrNameLst>
                                      </p:cBhvr>
                                      <p:tavLst>
                                        <p:tav tm="0">
                                          <p:val>
                                            <p:strVal val="#ppt_w*0.70"/>
                                          </p:val>
                                        </p:tav>
                                        <p:tav tm="100000">
                                          <p:val>
                                            <p:strVal val="#ppt_w"/>
                                          </p:val>
                                        </p:tav>
                                      </p:tavLst>
                                    </p:anim>
                                    <p:anim calcmode="lin" valueType="num">
                                      <p:cBhvr>
                                        <p:cTn id="23" dur="1000" fill="hold"/>
                                        <p:tgtEl>
                                          <p:spTgt spid="300037"/>
                                        </p:tgtEl>
                                        <p:attrNameLst>
                                          <p:attrName>ppt_h</p:attrName>
                                        </p:attrNameLst>
                                      </p:cBhvr>
                                      <p:tavLst>
                                        <p:tav tm="0">
                                          <p:val>
                                            <p:strVal val="#ppt_h"/>
                                          </p:val>
                                        </p:tav>
                                        <p:tav tm="100000">
                                          <p:val>
                                            <p:strVal val="#ppt_h"/>
                                          </p:val>
                                        </p:tav>
                                      </p:tavLst>
                                    </p:anim>
                                    <p:animEffect transition="in" filter="fade">
                                      <p:cBhvr>
                                        <p:cTn id="24" dur="1000"/>
                                        <p:tgtEl>
                                          <p:spTgt spid="30003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00036">
                                            <p:txEl>
                                              <p:pRg st="0" end="0"/>
                                            </p:txEl>
                                          </p:spTgt>
                                        </p:tgtEl>
                                        <p:attrNameLst>
                                          <p:attrName>style.visibility</p:attrName>
                                        </p:attrNameLst>
                                      </p:cBhvr>
                                      <p:to>
                                        <p:strVal val="visible"/>
                                      </p:to>
                                    </p:set>
                                    <p:animEffect transition="in" filter="strips(downRight)">
                                      <p:cBhvr>
                                        <p:cTn id="29" dur="500"/>
                                        <p:tgtEl>
                                          <p:spTgt spid="300036">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300036">
                                            <p:txEl>
                                              <p:pRg st="1" end="1"/>
                                            </p:txEl>
                                          </p:spTgt>
                                        </p:tgtEl>
                                        <p:attrNameLst>
                                          <p:attrName>style.visibility</p:attrName>
                                        </p:attrNameLst>
                                      </p:cBhvr>
                                      <p:to>
                                        <p:strVal val="visible"/>
                                      </p:to>
                                    </p:set>
                                    <p:animEffect transition="in" filter="strips(downRight)">
                                      <p:cBhvr>
                                        <p:cTn id="34" dur="500"/>
                                        <p:tgtEl>
                                          <p:spTgt spid="3000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p:bldP spid="30003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2E3E875-C578-477F-91A3-1B3B13AEF2D4}" type="slidenum">
              <a:rPr lang="en-US" altLang="zh-CN"/>
              <a:pPr>
                <a:defRPr/>
              </a:pPr>
              <a:t>17</a:t>
            </a:fld>
            <a:endParaRPr lang="en-US" altLang="zh-CN"/>
          </a:p>
        </p:txBody>
      </p:sp>
      <p:sp>
        <p:nvSpPr>
          <p:cNvPr id="301078" name="Rectangle 22"/>
          <p:cNvSpPr>
            <a:spLocks noChangeArrowheads="1"/>
          </p:cNvSpPr>
          <p:nvPr/>
        </p:nvSpPr>
        <p:spPr bwMode="auto">
          <a:xfrm>
            <a:off x="0" y="27241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1077" name="Object 21"/>
          <p:cNvGraphicFramePr>
            <a:graphicFrameLocks noChangeAspect="1"/>
          </p:cNvGraphicFramePr>
          <p:nvPr/>
        </p:nvGraphicFramePr>
        <p:xfrm>
          <a:off x="971550" y="704850"/>
          <a:ext cx="7561263" cy="5029200"/>
        </p:xfrm>
        <a:graphic>
          <a:graphicData uri="http://schemas.openxmlformats.org/presentationml/2006/ole">
            <mc:AlternateContent xmlns:mc="http://schemas.openxmlformats.org/markup-compatibility/2006">
              <mc:Choice xmlns:v="urn:schemas-microsoft-com:vml" Requires="v">
                <p:oleObj spid="_x0000_s23591" name="公式" r:id="rId3" imgW="2463800" imgH="1638300" progId="Equation.3">
                  <p:embed/>
                </p:oleObj>
              </mc:Choice>
              <mc:Fallback>
                <p:oleObj name="公式" r:id="rId3" imgW="2463800" imgH="16383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704850"/>
                        <a:ext cx="7561263"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01077"/>
                                        </p:tgtEl>
                                        <p:attrNameLst>
                                          <p:attrName>style.visibility</p:attrName>
                                        </p:attrNameLst>
                                      </p:cBhvr>
                                      <p:to>
                                        <p:strVal val="visible"/>
                                      </p:to>
                                    </p:set>
                                    <p:anim calcmode="lin" valueType="num">
                                      <p:cBhvr>
                                        <p:cTn id="7" dur="1000" fill="hold"/>
                                        <p:tgtEl>
                                          <p:spTgt spid="301077"/>
                                        </p:tgtEl>
                                        <p:attrNameLst>
                                          <p:attrName>ppt_w</p:attrName>
                                        </p:attrNameLst>
                                      </p:cBhvr>
                                      <p:tavLst>
                                        <p:tav tm="0">
                                          <p:val>
                                            <p:strVal val="#ppt_w*0.70"/>
                                          </p:val>
                                        </p:tav>
                                        <p:tav tm="100000">
                                          <p:val>
                                            <p:strVal val="#ppt_w"/>
                                          </p:val>
                                        </p:tav>
                                      </p:tavLst>
                                    </p:anim>
                                    <p:anim calcmode="lin" valueType="num">
                                      <p:cBhvr>
                                        <p:cTn id="8" dur="1000" fill="hold"/>
                                        <p:tgtEl>
                                          <p:spTgt spid="301077"/>
                                        </p:tgtEl>
                                        <p:attrNameLst>
                                          <p:attrName>ppt_h</p:attrName>
                                        </p:attrNameLst>
                                      </p:cBhvr>
                                      <p:tavLst>
                                        <p:tav tm="0">
                                          <p:val>
                                            <p:strVal val="#ppt_h"/>
                                          </p:val>
                                        </p:tav>
                                        <p:tav tm="100000">
                                          <p:val>
                                            <p:strVal val="#ppt_h"/>
                                          </p:val>
                                        </p:tav>
                                      </p:tavLst>
                                    </p:anim>
                                    <p:animEffect transition="in" filter="fade">
                                      <p:cBhvr>
                                        <p:cTn id="9" dur="1000"/>
                                        <p:tgtEl>
                                          <p:spTgt spid="30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F510E27D-9EB1-4E5D-9B5C-7AD0F66EE7B4}" type="slidenum">
              <a:rPr lang="en-US" altLang="zh-CN"/>
              <a:pPr>
                <a:defRPr/>
              </a:pPr>
              <a:t>18</a:t>
            </a:fld>
            <a:endParaRPr lang="en-US" altLang="zh-CN"/>
          </a:p>
        </p:txBody>
      </p:sp>
      <p:sp>
        <p:nvSpPr>
          <p:cNvPr id="379908" name="Text Box 4"/>
          <p:cNvSpPr txBox="1">
            <a:spLocks noChangeArrowheads="1"/>
          </p:cNvSpPr>
          <p:nvPr/>
        </p:nvSpPr>
        <p:spPr bwMode="auto">
          <a:xfrm>
            <a:off x="231775" y="276225"/>
            <a:ext cx="8870950" cy="3387725"/>
          </a:xfrm>
          <a:prstGeom prst="rect">
            <a:avLst/>
          </a:prstGeom>
          <a:noFill/>
          <a:ln w="9525">
            <a:noFill/>
            <a:miter lim="800000"/>
            <a:headEnd/>
            <a:tailEnd/>
          </a:ln>
          <a:effectLst/>
        </p:spPr>
        <p:txBody>
          <a:bodyPr wrap="none">
            <a:spAutoFit/>
          </a:bodyPr>
          <a:lstStyle/>
          <a:p>
            <a:pPr>
              <a:defRPr/>
            </a:pPr>
            <a:r>
              <a:rPr lang="zh-CN" altLang="en-US">
                <a:solidFill>
                  <a:srgbClr val="FF0000"/>
                </a:solidFill>
                <a:effectLst>
                  <a:outerShdw blurRad="38100" dist="38100" dir="2700000" algn="tl">
                    <a:srgbClr val="C0C0C0"/>
                  </a:outerShdw>
                </a:effectLst>
                <a:ea typeface="宋体" pitchFamily="2" charset="-122"/>
              </a:rPr>
              <a:t>例</a:t>
            </a:r>
            <a:r>
              <a:rPr lang="zh-CN" altLang="en-US">
                <a:effectLst>
                  <a:outerShdw blurRad="38100" dist="38100" dir="2700000" algn="tl">
                    <a:srgbClr val="C0C0C0"/>
                  </a:outerShdw>
                </a:effectLst>
                <a:ea typeface="宋体" pitchFamily="2" charset="-122"/>
              </a:rPr>
              <a:t> 小王要为公司审阅</a:t>
            </a:r>
            <a:r>
              <a:rPr lang="en-US" altLang="zh-CN">
                <a:effectLst>
                  <a:outerShdw blurRad="38100" dist="38100" dir="2700000" algn="tl">
                    <a:srgbClr val="C0C0C0"/>
                  </a:outerShdw>
                </a:effectLst>
                <a:ea typeface="宋体" pitchFamily="2" charset="-122"/>
              </a:rPr>
              <a:t>7</a:t>
            </a:r>
            <a:r>
              <a:rPr lang="zh-CN" altLang="en-US">
                <a:effectLst>
                  <a:outerShdw blurRad="38100" dist="38100" dir="2700000" algn="tl">
                    <a:srgbClr val="C0C0C0"/>
                  </a:outerShdw>
                </a:effectLst>
                <a:ea typeface="宋体" pitchFamily="2" charset="-122"/>
              </a:rPr>
              <a:t>本书，于是他雇了</a:t>
            </a:r>
            <a:r>
              <a:rPr lang="en-US" altLang="zh-CN">
                <a:effectLst>
                  <a:outerShdw blurRad="38100" dist="38100" dir="2700000" algn="tl">
                    <a:srgbClr val="C0C0C0"/>
                  </a:outerShdw>
                </a:effectLst>
                <a:ea typeface="宋体" pitchFamily="2" charset="-122"/>
              </a:rPr>
              <a:t>7</a:t>
            </a:r>
          </a:p>
          <a:p>
            <a:pPr>
              <a:defRPr/>
            </a:pPr>
            <a:r>
              <a:rPr lang="zh-CN" altLang="en-US">
                <a:effectLst>
                  <a:outerShdw blurRad="38100" dist="38100" dir="2700000" algn="tl">
                    <a:srgbClr val="C0C0C0"/>
                  </a:outerShdw>
                </a:effectLst>
                <a:ea typeface="宋体" pitchFamily="2" charset="-122"/>
              </a:rPr>
              <a:t>个人来审阅它们。他希望每本书有两个审</a:t>
            </a:r>
          </a:p>
          <a:p>
            <a:pPr>
              <a:defRPr/>
            </a:pPr>
            <a:r>
              <a:rPr lang="zh-CN" altLang="en-US">
                <a:effectLst>
                  <a:outerShdw blurRad="38100" dist="38100" dir="2700000" algn="tl">
                    <a:srgbClr val="C0C0C0"/>
                  </a:outerShdw>
                </a:effectLst>
                <a:ea typeface="宋体" pitchFamily="2" charset="-122"/>
              </a:rPr>
              <a:t>阅者，于是在第一个星期，他给每人一本书</a:t>
            </a:r>
          </a:p>
          <a:p>
            <a:pPr>
              <a:defRPr/>
            </a:pPr>
            <a:r>
              <a:rPr lang="zh-CN" altLang="en-US">
                <a:effectLst>
                  <a:outerShdw blurRad="38100" dist="38100" dir="2700000" algn="tl">
                    <a:srgbClr val="C0C0C0"/>
                  </a:outerShdw>
                </a:effectLst>
                <a:ea typeface="宋体" pitchFamily="2" charset="-122"/>
              </a:rPr>
              <a:t>来审阅，接着在第二个星期开始重新分配。</a:t>
            </a:r>
          </a:p>
          <a:p>
            <a:pPr>
              <a:defRPr/>
            </a:pPr>
            <a:r>
              <a:rPr lang="zh-CN" altLang="en-US">
                <a:effectLst>
                  <a:outerShdw blurRad="38100" dist="38100" dir="2700000" algn="tl">
                    <a:srgbClr val="C0C0C0"/>
                  </a:outerShdw>
                </a:effectLst>
                <a:ea typeface="宋体" pitchFamily="2" charset="-122"/>
              </a:rPr>
              <a:t>一共有多少种方式可以完成这两次分配，使</a:t>
            </a:r>
          </a:p>
          <a:p>
            <a:pPr>
              <a:defRPr/>
            </a:pPr>
            <a:r>
              <a:rPr lang="zh-CN" altLang="en-US">
                <a:effectLst>
                  <a:outerShdw blurRad="38100" dist="38100" dir="2700000" algn="tl">
                    <a:srgbClr val="C0C0C0"/>
                  </a:outerShdw>
                </a:effectLst>
                <a:ea typeface="宋体" pitchFamily="2" charset="-122"/>
              </a:rPr>
              <a:t>得每本书有两个不同的审阅者？</a:t>
            </a:r>
          </a:p>
        </p:txBody>
      </p:sp>
      <p:sp>
        <p:nvSpPr>
          <p:cNvPr id="379910" name="Text Box 6"/>
          <p:cNvSpPr txBox="1">
            <a:spLocks noChangeArrowheads="1"/>
          </p:cNvSpPr>
          <p:nvPr/>
        </p:nvSpPr>
        <p:spPr bwMode="auto">
          <a:xfrm>
            <a:off x="376238" y="3894138"/>
            <a:ext cx="5345112" cy="641350"/>
          </a:xfrm>
          <a:prstGeom prst="rect">
            <a:avLst/>
          </a:prstGeom>
          <a:noFill/>
          <a:ln w="9525">
            <a:noFill/>
            <a:miter lim="800000"/>
            <a:headEnd/>
            <a:tailEnd/>
          </a:ln>
          <a:effectLst/>
        </p:spPr>
        <p:txBody>
          <a:bodyPr wrap="none">
            <a:spAutoFit/>
          </a:bodyPr>
          <a:lstStyle/>
          <a:p>
            <a:pPr>
              <a:defRPr/>
            </a:pPr>
            <a:r>
              <a:rPr lang="zh-CN" altLang="en-US">
                <a:effectLst>
                  <a:outerShdw blurRad="38100" dist="38100" dir="2700000" algn="tl">
                    <a:srgbClr val="C0C0C0"/>
                  </a:outerShdw>
                </a:effectLst>
                <a:ea typeface="宋体" pitchFamily="2" charset="-122"/>
              </a:rPr>
              <a:t>解 满足要求的分配方式有</a:t>
            </a:r>
          </a:p>
        </p:txBody>
      </p:sp>
      <p:sp>
        <p:nvSpPr>
          <p:cNvPr id="379911" name="Text Box 7"/>
          <p:cNvSpPr txBox="1">
            <a:spLocks noChangeArrowheads="1"/>
          </p:cNvSpPr>
          <p:nvPr/>
        </p:nvSpPr>
        <p:spPr bwMode="auto">
          <a:xfrm>
            <a:off x="539750" y="4875213"/>
            <a:ext cx="7575550" cy="641350"/>
          </a:xfrm>
          <a:prstGeom prst="rect">
            <a:avLst/>
          </a:prstGeom>
          <a:noFill/>
          <a:ln w="9525">
            <a:noFill/>
            <a:miter lim="800000"/>
            <a:headEnd/>
            <a:tailEnd/>
          </a:ln>
          <a:effectLst/>
        </p:spPr>
        <p:txBody>
          <a:bodyPr wrap="none">
            <a:spAutoFit/>
          </a:bodyPr>
          <a:lstStyle/>
          <a:p>
            <a:pPr>
              <a:defRPr/>
            </a:pPr>
            <a:r>
              <a:rPr lang="en-US" altLang="zh-CN">
                <a:effectLst>
                  <a:outerShdw blurRad="38100" dist="38100" dir="2700000" algn="tl">
                    <a:srgbClr val="C0C0C0"/>
                  </a:outerShdw>
                </a:effectLst>
                <a:ea typeface="宋体" pitchFamily="2" charset="-122"/>
              </a:rPr>
              <a:t>7!D</a:t>
            </a:r>
            <a:r>
              <a:rPr lang="en-US" altLang="zh-CN" baseline="-25000">
                <a:effectLst>
                  <a:outerShdw blurRad="38100" dist="38100" dir="2700000" algn="tl">
                    <a:srgbClr val="C0C0C0"/>
                  </a:outerShdw>
                </a:effectLst>
                <a:ea typeface="宋体" pitchFamily="2" charset="-122"/>
              </a:rPr>
              <a:t>7</a:t>
            </a:r>
            <a:r>
              <a:rPr lang="en-US" altLang="zh-CN">
                <a:effectLst>
                  <a:outerShdw blurRad="38100" dist="38100" dir="2700000" algn="tl">
                    <a:srgbClr val="C0C0C0"/>
                  </a:outerShdw>
                </a:effectLst>
                <a:ea typeface="宋体" pitchFamily="2" charset="-122"/>
              </a:rPr>
              <a:t>=(7!)</a:t>
            </a:r>
            <a:r>
              <a:rPr lang="en-US" altLang="zh-CN" baseline="30000">
                <a:effectLst>
                  <a:outerShdw blurRad="38100" dist="38100" dir="2700000" algn="tl">
                    <a:srgbClr val="C0C0C0"/>
                  </a:outerShdw>
                </a:effectLst>
                <a:ea typeface="宋体" pitchFamily="2" charset="-122"/>
              </a:rPr>
              <a:t>2</a:t>
            </a:r>
            <a:r>
              <a:rPr lang="en-US" altLang="zh-CN">
                <a:effectLst>
                  <a:outerShdw blurRad="38100" dist="38100" dir="2700000" algn="tl">
                    <a:srgbClr val="C0C0C0"/>
                  </a:outerShdw>
                </a:effectLst>
                <a:ea typeface="宋体" pitchFamily="2" charset="-122"/>
              </a:rPr>
              <a:t>(1-1+(1/2!)-(1/3!)+…+(1/7!))</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10"/>
                                        </p:tgtEl>
                                        <p:attrNameLst>
                                          <p:attrName>style.visibility</p:attrName>
                                        </p:attrNameLst>
                                      </p:cBhvr>
                                      <p:to>
                                        <p:strVal val="visible"/>
                                      </p:to>
                                    </p:set>
                                    <p:animEffect transition="in" filter="blinds(horizontal)">
                                      <p:cBhvr>
                                        <p:cTn id="7" dur="500"/>
                                        <p:tgtEl>
                                          <p:spTgt spid="379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11"/>
                                        </p:tgtEl>
                                        <p:attrNameLst>
                                          <p:attrName>style.visibility</p:attrName>
                                        </p:attrNameLst>
                                      </p:cBhvr>
                                      <p:to>
                                        <p:strVal val="visible"/>
                                      </p:to>
                                    </p:set>
                                    <p:animEffect transition="in" filter="blinds(horizontal)">
                                      <p:cBhvr>
                                        <p:cTn id="12" dur="500"/>
                                        <p:tgtEl>
                                          <p:spTgt spid="379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0" grpId="0"/>
      <p:bldP spid="3799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F510E27D-9EB1-4E5D-9B5C-7AD0F66EE7B4}" type="slidenum">
              <a:rPr lang="en-US" altLang="zh-CN"/>
              <a:pPr>
                <a:defRPr/>
              </a:pPr>
              <a:t>19</a:t>
            </a:fld>
            <a:endParaRPr lang="en-US" altLang="zh-CN"/>
          </a:p>
        </p:txBody>
      </p:sp>
      <p:sp>
        <p:nvSpPr>
          <p:cNvPr id="379910" name="Text Box 6"/>
          <p:cNvSpPr txBox="1">
            <a:spLocks noChangeArrowheads="1"/>
          </p:cNvSpPr>
          <p:nvPr/>
        </p:nvSpPr>
        <p:spPr bwMode="auto">
          <a:xfrm>
            <a:off x="395536" y="2852936"/>
            <a:ext cx="646331" cy="646331"/>
          </a:xfrm>
          <a:prstGeom prst="rect">
            <a:avLst/>
          </a:prstGeom>
          <a:noFill/>
          <a:ln w="9525">
            <a:noFill/>
            <a:miter lim="800000"/>
            <a:headEnd/>
            <a:tailEnd/>
          </a:ln>
          <a:effectLst/>
        </p:spPr>
        <p:txBody>
          <a:bodyPr wrap="none">
            <a:spAutoFit/>
          </a:bodyPr>
          <a:lstStyle/>
          <a:p>
            <a:pPr>
              <a:defRPr/>
            </a:pPr>
            <a:r>
              <a:rPr lang="zh-CN" altLang="en-US" dirty="0" smtClean="0">
                <a:effectLst>
                  <a:outerShdw blurRad="38100" dist="38100" dir="2700000" algn="tl">
                    <a:srgbClr val="C0C0C0"/>
                  </a:outerShdw>
                </a:effectLst>
                <a:ea typeface="宋体" pitchFamily="2" charset="-122"/>
              </a:rPr>
              <a:t>解</a:t>
            </a:r>
            <a:endParaRPr lang="zh-CN" altLang="en-US" dirty="0">
              <a:effectLst>
                <a:outerShdw blurRad="38100" dist="38100" dir="2700000" algn="tl">
                  <a:srgbClr val="C0C0C0"/>
                </a:outerShdw>
              </a:effectLst>
              <a:ea typeface="宋体" pitchFamily="2" charset="-122"/>
            </a:endParaRPr>
          </a:p>
        </p:txBody>
      </p:sp>
      <p:sp>
        <p:nvSpPr>
          <p:cNvPr id="379911" name="Text Box 7"/>
          <p:cNvSpPr txBox="1">
            <a:spLocks noChangeArrowheads="1"/>
          </p:cNvSpPr>
          <p:nvPr/>
        </p:nvSpPr>
        <p:spPr bwMode="auto">
          <a:xfrm>
            <a:off x="1331640" y="2996952"/>
            <a:ext cx="569236" cy="646331"/>
          </a:xfrm>
          <a:prstGeom prst="rect">
            <a:avLst/>
          </a:prstGeom>
          <a:noFill/>
          <a:ln w="9525">
            <a:noFill/>
            <a:miter lim="800000"/>
            <a:headEnd/>
            <a:tailEnd/>
          </a:ln>
          <a:effectLst/>
        </p:spPr>
        <p:txBody>
          <a:bodyPr wrap="none">
            <a:spAutoFit/>
          </a:bodyPr>
          <a:lstStyle/>
          <a:p>
            <a:pPr>
              <a:defRPr/>
            </a:pPr>
            <a:r>
              <a:rPr lang="en-US" altLang="zh-CN" dirty="0" smtClean="0">
                <a:effectLst>
                  <a:outerShdw blurRad="38100" dist="38100" dir="2700000" algn="tl">
                    <a:srgbClr val="C0C0C0"/>
                  </a:outerShdw>
                </a:effectLst>
                <a:ea typeface="宋体" pitchFamily="2" charset="-122"/>
              </a:rPr>
              <a:t>5!</a:t>
            </a:r>
            <a:endParaRPr lang="en-US" altLang="zh-CN" dirty="0">
              <a:effectLst>
                <a:outerShdw blurRad="38100" dist="38100" dir="2700000" algn="tl">
                  <a:srgbClr val="C0C0C0"/>
                </a:outerShdw>
              </a:effectLst>
              <a:ea typeface="宋体" pitchFamily="2" charset="-122"/>
            </a:endParaRPr>
          </a:p>
        </p:txBody>
      </p:sp>
      <p:pic>
        <p:nvPicPr>
          <p:cNvPr id="2" name="Picture 1" descr="屏幕快照 2016-05-22 上午12.04.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908720"/>
            <a:ext cx="8064500" cy="1308100"/>
          </a:xfrm>
          <a:prstGeom prst="rect">
            <a:avLst/>
          </a:prstGeom>
        </p:spPr>
      </p:pic>
      <p:sp>
        <p:nvSpPr>
          <p:cNvPr id="7" name="Text Box 7"/>
          <p:cNvSpPr txBox="1">
            <a:spLocks noChangeArrowheads="1"/>
          </p:cNvSpPr>
          <p:nvPr/>
        </p:nvSpPr>
        <p:spPr bwMode="auto">
          <a:xfrm>
            <a:off x="827584" y="4005064"/>
            <a:ext cx="7774409" cy="646331"/>
          </a:xfrm>
          <a:prstGeom prst="rect">
            <a:avLst/>
          </a:prstGeom>
          <a:noFill/>
          <a:ln w="9525">
            <a:noFill/>
            <a:miter lim="800000"/>
            <a:headEnd/>
            <a:tailEnd/>
          </a:ln>
          <a:effectLst/>
        </p:spPr>
        <p:txBody>
          <a:bodyPr wrap="none">
            <a:spAutoFit/>
          </a:bodyPr>
          <a:lstStyle/>
          <a:p>
            <a:pPr>
              <a:defRPr/>
            </a:pPr>
            <a:r>
              <a:rPr lang="en-US" altLang="zh-CN" dirty="0" smtClean="0">
                <a:effectLst>
                  <a:outerShdw blurRad="38100" dist="38100" dir="2700000" algn="tl">
                    <a:srgbClr val="C0C0C0"/>
                  </a:outerShdw>
                </a:effectLst>
                <a:ea typeface="宋体" pitchFamily="2" charset="-122"/>
              </a:rPr>
              <a:t>D</a:t>
            </a:r>
            <a:r>
              <a:rPr lang="en-US" altLang="zh-CN" baseline="-25000" dirty="0" smtClean="0">
                <a:effectLst>
                  <a:outerShdw blurRad="38100" dist="38100" dir="2700000" algn="tl">
                    <a:srgbClr val="C0C0C0"/>
                  </a:outerShdw>
                </a:effectLst>
                <a:ea typeface="宋体" pitchFamily="2" charset="-122"/>
              </a:rPr>
              <a:t>5</a:t>
            </a:r>
            <a:r>
              <a:rPr lang="en-US" altLang="zh-CN" dirty="0" smtClean="0">
                <a:effectLst>
                  <a:outerShdw blurRad="38100" dist="38100" dir="2700000" algn="tl">
                    <a:srgbClr val="C0C0C0"/>
                  </a:outerShdw>
                </a:effectLst>
                <a:ea typeface="宋体" pitchFamily="2" charset="-122"/>
              </a:rPr>
              <a:t>=(5!)</a:t>
            </a:r>
            <a:r>
              <a:rPr lang="en-US" altLang="zh-CN" baseline="30000" dirty="0" smtClean="0">
                <a:effectLst>
                  <a:outerShdw blurRad="38100" dist="38100" dir="2700000" algn="tl">
                    <a:srgbClr val="C0C0C0"/>
                  </a:outerShdw>
                </a:effectLst>
                <a:ea typeface="宋体" pitchFamily="2" charset="-122"/>
              </a:rPr>
              <a:t> </a:t>
            </a:r>
            <a:r>
              <a:rPr lang="en-US" altLang="zh-CN" dirty="0" smtClean="0">
                <a:effectLst>
                  <a:outerShdw blurRad="38100" dist="38100" dir="2700000" algn="tl">
                    <a:srgbClr val="C0C0C0"/>
                  </a:outerShdw>
                </a:effectLst>
                <a:ea typeface="宋体" pitchFamily="2" charset="-122"/>
              </a:rPr>
              <a:t>(</a:t>
            </a:r>
            <a:r>
              <a:rPr lang="en-US" altLang="zh-CN" dirty="0">
                <a:effectLst>
                  <a:outerShdw blurRad="38100" dist="38100" dir="2700000" algn="tl">
                    <a:srgbClr val="C0C0C0"/>
                  </a:outerShdw>
                </a:effectLst>
                <a:ea typeface="宋体" pitchFamily="2" charset="-122"/>
              </a:rPr>
              <a:t>1-1+(1/2!)-(1/3!)+(1</a:t>
            </a:r>
            <a:r>
              <a:rPr lang="en-US" altLang="zh-CN" dirty="0" smtClean="0">
                <a:effectLst>
                  <a:outerShdw blurRad="38100" dist="38100" dir="2700000" algn="tl">
                    <a:srgbClr val="C0C0C0"/>
                  </a:outerShdw>
                </a:effectLst>
                <a:ea typeface="宋体" pitchFamily="2" charset="-122"/>
              </a:rPr>
              <a:t>/4!)-(</a:t>
            </a:r>
            <a:r>
              <a:rPr lang="en-US" altLang="zh-CN" dirty="0">
                <a:effectLst>
                  <a:outerShdw blurRad="38100" dist="38100" dir="2700000" algn="tl">
                    <a:srgbClr val="C0C0C0"/>
                  </a:outerShdw>
                </a:effectLst>
                <a:ea typeface="宋体" pitchFamily="2" charset="-122"/>
              </a:rPr>
              <a:t>1</a:t>
            </a:r>
            <a:r>
              <a:rPr lang="en-US" altLang="zh-CN" dirty="0" smtClean="0">
                <a:effectLst>
                  <a:outerShdw blurRad="38100" dist="38100" dir="2700000" algn="tl">
                    <a:srgbClr val="C0C0C0"/>
                  </a:outerShdw>
                </a:effectLst>
                <a:ea typeface="宋体" pitchFamily="2" charset="-122"/>
              </a:rPr>
              <a:t>/5!</a:t>
            </a:r>
            <a:r>
              <a:rPr lang="en-US" altLang="zh-CN" dirty="0">
                <a:effectLst>
                  <a:outerShdw blurRad="38100" dist="38100" dir="2700000" algn="tl">
                    <a:srgbClr val="C0C0C0"/>
                  </a:outerShdw>
                </a:effectLst>
                <a:ea typeface="宋体" pitchFamily="2" charset="-122"/>
              </a:rPr>
              <a:t>))</a:t>
            </a:r>
          </a:p>
        </p:txBody>
      </p:sp>
    </p:spTree>
    <p:extLst>
      <p:ext uri="{BB962C8B-B14F-4D97-AF65-F5344CB8AC3E}">
        <p14:creationId xmlns:p14="http://schemas.microsoft.com/office/powerpoint/2010/main" val="112508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10"/>
                                        </p:tgtEl>
                                        <p:attrNameLst>
                                          <p:attrName>style.visibility</p:attrName>
                                        </p:attrNameLst>
                                      </p:cBhvr>
                                      <p:to>
                                        <p:strVal val="visible"/>
                                      </p:to>
                                    </p:set>
                                    <p:animEffect transition="in" filter="blinds(horizontal)">
                                      <p:cBhvr>
                                        <p:cTn id="7" dur="500"/>
                                        <p:tgtEl>
                                          <p:spTgt spid="379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11"/>
                                        </p:tgtEl>
                                        <p:attrNameLst>
                                          <p:attrName>style.visibility</p:attrName>
                                        </p:attrNameLst>
                                      </p:cBhvr>
                                      <p:to>
                                        <p:strVal val="visible"/>
                                      </p:to>
                                    </p:set>
                                    <p:animEffect transition="in" filter="blinds(horizontal)">
                                      <p:cBhvr>
                                        <p:cTn id="12" dur="500"/>
                                        <p:tgtEl>
                                          <p:spTgt spid="3799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0" grpId="0"/>
      <p:bldP spid="379911"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330D91A-0E41-4E2E-9DEF-4E3E8D1183CA}" type="slidenum">
              <a:rPr lang="en-US" altLang="zh-CN"/>
              <a:pPr>
                <a:defRPr/>
              </a:pPr>
              <a:t>2</a:t>
            </a:fld>
            <a:endParaRPr lang="en-US" altLang="zh-CN"/>
          </a:p>
        </p:txBody>
      </p:sp>
      <p:sp>
        <p:nvSpPr>
          <p:cNvPr id="119813" name="Text Box 5"/>
          <p:cNvSpPr txBox="1">
            <a:spLocks noGrp="1" noChangeArrowheads="1"/>
          </p:cNvSpPr>
          <p:nvPr>
            <p:ph type="title"/>
          </p:nvPr>
        </p:nvSpPr>
        <p:spPr>
          <a:xfrm>
            <a:off x="250825" y="188913"/>
            <a:ext cx="8229600" cy="792162"/>
          </a:xfrm>
        </p:spPr>
        <p:txBody>
          <a:bodyPr/>
          <a:lstStyle/>
          <a:p>
            <a:pPr eaLnBrk="1" hangingPunct="1">
              <a:defRPr/>
            </a:pPr>
            <a:r>
              <a:rPr lang="zh-CN" altLang="en-US" b="1" smtClean="0">
                <a:solidFill>
                  <a:srgbClr val="FF0000"/>
                </a:solidFill>
                <a:effectLst>
                  <a:outerShdw blurRad="38100" dist="38100" dir="2700000" algn="tl">
                    <a:srgbClr val="C0C0C0"/>
                  </a:outerShdw>
                </a:effectLst>
                <a:latin typeface="隶书" pitchFamily="49" charset="-122"/>
                <a:ea typeface="隶书" pitchFamily="49" charset="-122"/>
              </a:rPr>
              <a:t>一</a:t>
            </a:r>
            <a:r>
              <a:rPr lang="en-US" altLang="zh-CN" b="1" smtClean="0">
                <a:solidFill>
                  <a:srgbClr val="FF0000"/>
                </a:solidFill>
                <a:effectLst>
                  <a:outerShdw blurRad="38100" dist="38100" dir="2700000" algn="tl">
                    <a:srgbClr val="C0C0C0"/>
                  </a:outerShdw>
                </a:effectLst>
                <a:latin typeface="隶书" pitchFamily="49" charset="-122"/>
                <a:ea typeface="隶书" pitchFamily="49" charset="-122"/>
              </a:rPr>
              <a:t>. </a:t>
            </a:r>
            <a:r>
              <a:rPr lang="zh-CN" altLang="en-US" b="1" smtClean="0">
                <a:solidFill>
                  <a:srgbClr val="FF0000"/>
                </a:solidFill>
                <a:effectLst>
                  <a:outerShdw blurRad="38100" dist="38100" dir="2700000" algn="tl">
                    <a:srgbClr val="C0C0C0"/>
                  </a:outerShdw>
                </a:effectLst>
                <a:latin typeface="隶书" pitchFamily="49" charset="-122"/>
                <a:ea typeface="隶书" pitchFamily="49" charset="-122"/>
              </a:rPr>
              <a:t>引言</a:t>
            </a:r>
          </a:p>
        </p:txBody>
      </p:sp>
      <p:sp>
        <p:nvSpPr>
          <p:cNvPr id="119816" name="Rectangle 8"/>
          <p:cNvSpPr>
            <a:spLocks noChangeArrowheads="1"/>
          </p:cNvSpPr>
          <p:nvPr/>
        </p:nvSpPr>
        <p:spPr bwMode="auto">
          <a:xfrm>
            <a:off x="611188" y="908050"/>
            <a:ext cx="8208962" cy="5545138"/>
          </a:xfrm>
          <a:prstGeom prst="rect">
            <a:avLst/>
          </a:prstGeom>
          <a:noFill/>
          <a:ln w="9525">
            <a:noFill/>
            <a:miter lim="800000"/>
            <a:headEnd/>
            <a:tailEnd/>
          </a:ln>
          <a:effectLst/>
        </p:spPr>
        <p:txBody>
          <a:bodyPr/>
          <a:lstStyle/>
          <a:p>
            <a:pPr marL="812800" indent="-812800">
              <a:spcBef>
                <a:spcPct val="20000"/>
              </a:spcBef>
              <a:buClr>
                <a:srgbClr val="FF0000"/>
              </a:buClr>
              <a:buFont typeface="Wingdings" pitchFamily="2" charset="2"/>
              <a:buNone/>
              <a:defRPr/>
            </a:pPr>
            <a:r>
              <a:rPr lang="en-US" altLang="zh-CN">
                <a:solidFill>
                  <a:srgbClr val="FF0000"/>
                </a:solidFill>
                <a:effectLst>
                  <a:outerShdw blurRad="38100" dist="38100" dir="2700000" algn="tl">
                    <a:srgbClr val="C0C0C0"/>
                  </a:outerShdw>
                </a:effectLst>
                <a:latin typeface="Arial" charset="0"/>
                <a:ea typeface="宋体" pitchFamily="2" charset="-122"/>
                <a:cs typeface="Arial" charset="0"/>
              </a:rPr>
              <a:t>●</a:t>
            </a:r>
            <a:r>
              <a:rPr lang="zh-CN" altLang="en-US">
                <a:effectLst>
                  <a:outerShdw blurRad="38100" dist="38100" dir="2700000" algn="tl">
                    <a:srgbClr val="C0C0C0"/>
                  </a:outerShdw>
                </a:effectLst>
                <a:latin typeface="Arial" charset="0"/>
                <a:ea typeface="宋体" pitchFamily="2" charset="-122"/>
              </a:rPr>
              <a:t>容斥原理是组合数学中的一个重要   </a:t>
            </a:r>
          </a:p>
          <a:p>
            <a:pPr marL="812800" indent="-812800">
              <a:spcBef>
                <a:spcPct val="20000"/>
              </a:spcBef>
              <a:buClr>
                <a:srgbClr val="FF0000"/>
              </a:buClr>
              <a:buFont typeface="Wingdings" pitchFamily="2" charset="2"/>
              <a:buNone/>
              <a:defRPr/>
            </a:pPr>
            <a:r>
              <a:rPr lang="zh-CN" altLang="en-US">
                <a:effectLst>
                  <a:outerShdw blurRad="38100" dist="38100" dir="2700000" algn="tl">
                    <a:srgbClr val="C0C0C0"/>
                  </a:outerShdw>
                </a:effectLst>
                <a:latin typeface="Arial" charset="0"/>
                <a:ea typeface="宋体" pitchFamily="2" charset="-122"/>
              </a:rPr>
              <a:t>   原理</a:t>
            </a:r>
            <a:r>
              <a:rPr lang="en-US" altLang="zh-CN">
                <a:effectLst>
                  <a:outerShdw blurRad="38100" dist="38100" dir="2700000" algn="tl">
                    <a:srgbClr val="C0C0C0"/>
                  </a:outerShdw>
                </a:effectLst>
                <a:latin typeface="Arial" charset="0"/>
                <a:ea typeface="宋体" pitchFamily="2" charset="-122"/>
              </a:rPr>
              <a:t>,</a:t>
            </a:r>
            <a:r>
              <a:rPr lang="zh-CN" altLang="en-US">
                <a:effectLst>
                  <a:outerShdw blurRad="38100" dist="38100" dir="2700000" algn="tl">
                    <a:srgbClr val="C0C0C0"/>
                  </a:outerShdw>
                </a:effectLst>
                <a:latin typeface="Arial" charset="0"/>
                <a:ea typeface="宋体" pitchFamily="2" charset="-122"/>
              </a:rPr>
              <a:t>它在计数问题中占有很重要地位</a:t>
            </a:r>
            <a:r>
              <a:rPr lang="en-US" altLang="zh-CN">
                <a:effectLst>
                  <a:outerShdw blurRad="38100" dist="38100" dir="2700000" algn="tl">
                    <a:srgbClr val="C0C0C0"/>
                  </a:outerShdw>
                </a:effectLst>
                <a:latin typeface="Arial" charset="0"/>
                <a:ea typeface="宋体" pitchFamily="2" charset="-122"/>
              </a:rPr>
              <a:t>. </a:t>
            </a:r>
          </a:p>
          <a:p>
            <a:pPr marL="812800" indent="-812800">
              <a:spcBef>
                <a:spcPct val="20000"/>
              </a:spcBef>
              <a:buClr>
                <a:srgbClr val="FF0000"/>
              </a:buClr>
              <a:buFont typeface="Wingdings" pitchFamily="2" charset="2"/>
              <a:buNone/>
              <a:defRPr/>
            </a:pPr>
            <a:r>
              <a:rPr lang="en-US" altLang="zh-CN">
                <a:solidFill>
                  <a:srgbClr val="FF0000"/>
                </a:solidFill>
                <a:effectLst>
                  <a:outerShdw blurRad="38100" dist="38100" dir="2700000" algn="tl">
                    <a:srgbClr val="C0C0C0"/>
                  </a:outerShdw>
                </a:effectLst>
                <a:latin typeface="Arial" charset="0"/>
                <a:ea typeface="宋体" pitchFamily="2" charset="-122"/>
                <a:cs typeface="Arial" charset="0"/>
              </a:rPr>
              <a:t>●</a:t>
            </a:r>
            <a:r>
              <a:rPr lang="zh-CN" altLang="en-US">
                <a:effectLst>
                  <a:outerShdw blurRad="38100" dist="38100" dir="2700000" algn="tl">
                    <a:srgbClr val="C0C0C0"/>
                  </a:outerShdw>
                </a:effectLst>
                <a:latin typeface="Arial" charset="0"/>
                <a:ea typeface="宋体" pitchFamily="2" charset="-122"/>
              </a:rPr>
              <a:t>容斥原理所研究的问题是与若干有</a:t>
            </a:r>
          </a:p>
          <a:p>
            <a:pPr marL="812800" indent="-812800">
              <a:spcBef>
                <a:spcPct val="20000"/>
              </a:spcBef>
              <a:buClr>
                <a:srgbClr val="FF0000"/>
              </a:buClr>
              <a:buFont typeface="Wingdings" pitchFamily="2" charset="2"/>
              <a:buNone/>
              <a:defRPr/>
            </a:pPr>
            <a:r>
              <a:rPr lang="zh-CN" altLang="en-US">
                <a:effectLst>
                  <a:outerShdw blurRad="38100" dist="38100" dir="2700000" algn="tl">
                    <a:srgbClr val="C0C0C0"/>
                  </a:outerShdw>
                </a:effectLst>
                <a:latin typeface="Arial" charset="0"/>
                <a:ea typeface="宋体" pitchFamily="2" charset="-122"/>
              </a:rPr>
              <a:t>   限集的交、并或差有关的计数</a:t>
            </a:r>
            <a:r>
              <a:rPr lang="en-US" altLang="zh-CN">
                <a:effectLst>
                  <a:outerShdw blurRad="38100" dist="38100" dir="2700000" algn="tl">
                    <a:srgbClr val="C0C0C0"/>
                  </a:outerShdw>
                </a:effectLst>
                <a:latin typeface="Arial" charset="0"/>
                <a:ea typeface="宋体" pitchFamily="2" charset="-122"/>
              </a:rPr>
              <a:t>. </a:t>
            </a:r>
          </a:p>
          <a:p>
            <a:pPr marL="812800" indent="-812800">
              <a:spcBef>
                <a:spcPct val="20000"/>
              </a:spcBef>
              <a:buClr>
                <a:srgbClr val="FF0000"/>
              </a:buClr>
              <a:buFont typeface="Wingdings" pitchFamily="2" charset="2"/>
              <a:buNone/>
              <a:defRPr/>
            </a:pPr>
            <a:r>
              <a:rPr lang="en-US" altLang="zh-CN">
                <a:solidFill>
                  <a:srgbClr val="FF0000"/>
                </a:solidFill>
                <a:effectLst>
                  <a:outerShdw blurRad="38100" dist="38100" dir="2700000" algn="tl">
                    <a:srgbClr val="C0C0C0"/>
                  </a:outerShdw>
                </a:effectLst>
                <a:latin typeface="Arial" charset="0"/>
                <a:ea typeface="宋体" pitchFamily="2" charset="-122"/>
                <a:cs typeface="Arial" charset="0"/>
              </a:rPr>
              <a:t>●</a:t>
            </a:r>
            <a:r>
              <a:rPr lang="zh-CN" altLang="en-US">
                <a:effectLst>
                  <a:outerShdw blurRad="38100" dist="38100" dir="2700000" algn="tl">
                    <a:srgbClr val="C0C0C0"/>
                  </a:outerShdw>
                </a:effectLst>
                <a:latin typeface="Arial" charset="0"/>
                <a:ea typeface="宋体" pitchFamily="2" charset="-122"/>
              </a:rPr>
              <a:t>在实际工作中</a:t>
            </a:r>
            <a:r>
              <a:rPr lang="en-US" altLang="zh-CN">
                <a:effectLst>
                  <a:outerShdw blurRad="38100" dist="38100" dir="2700000" algn="tl">
                    <a:srgbClr val="C0C0C0"/>
                  </a:outerShdw>
                </a:effectLst>
                <a:latin typeface="Arial" charset="0"/>
                <a:ea typeface="宋体" pitchFamily="2" charset="-122"/>
              </a:rPr>
              <a:t>, </a:t>
            </a:r>
            <a:r>
              <a:rPr lang="zh-CN" altLang="en-US">
                <a:effectLst>
                  <a:outerShdw blurRad="38100" dist="38100" dir="2700000" algn="tl">
                    <a:srgbClr val="C0C0C0"/>
                  </a:outerShdw>
                </a:effectLst>
                <a:latin typeface="Arial" charset="0"/>
                <a:ea typeface="宋体" pitchFamily="2" charset="-122"/>
              </a:rPr>
              <a:t>有时要计算具有某种</a:t>
            </a:r>
          </a:p>
          <a:p>
            <a:pPr marL="812800" indent="-812800">
              <a:spcBef>
                <a:spcPct val="20000"/>
              </a:spcBef>
              <a:buClr>
                <a:srgbClr val="FF0000"/>
              </a:buClr>
              <a:buFont typeface="Wingdings" pitchFamily="2" charset="2"/>
              <a:buNone/>
              <a:defRPr/>
            </a:pPr>
            <a:r>
              <a:rPr lang="zh-CN" altLang="en-US">
                <a:effectLst>
                  <a:outerShdw blurRad="38100" dist="38100" dir="2700000" algn="tl">
                    <a:srgbClr val="C0C0C0"/>
                  </a:outerShdw>
                </a:effectLst>
                <a:latin typeface="Arial" charset="0"/>
                <a:ea typeface="宋体" pitchFamily="2" charset="-122"/>
              </a:rPr>
              <a:t>   性质的元素个数</a:t>
            </a:r>
            <a:r>
              <a:rPr lang="en-US" altLang="zh-CN">
                <a:effectLst>
                  <a:outerShdw blurRad="38100" dist="38100" dir="2700000" algn="tl">
                    <a:srgbClr val="C0C0C0"/>
                  </a:outerShdw>
                </a:effectLst>
                <a:latin typeface="Arial" charset="0"/>
                <a:ea typeface="宋体" pitchFamily="2" charset="-122"/>
              </a:rPr>
              <a:t>. </a:t>
            </a:r>
          </a:p>
          <a:p>
            <a:pPr marL="812800" indent="-812800">
              <a:spcBef>
                <a:spcPct val="20000"/>
              </a:spcBef>
              <a:buClr>
                <a:srgbClr val="FF0000"/>
              </a:buClr>
              <a:buFont typeface="Wingdings" pitchFamily="2" charset="2"/>
              <a:buNone/>
              <a:defRPr/>
            </a:pPr>
            <a:r>
              <a:rPr lang="zh-CN" altLang="en-US">
                <a:solidFill>
                  <a:srgbClr val="FF0000"/>
                </a:solidFill>
                <a:effectLst>
                  <a:outerShdw blurRad="38100" dist="38100" dir="2700000" algn="tl">
                    <a:srgbClr val="C0C0C0"/>
                  </a:outerShdw>
                </a:effectLst>
                <a:latin typeface="Arial" charset="0"/>
                <a:ea typeface="宋体" pitchFamily="2" charset="-122"/>
              </a:rPr>
              <a:t>例</a:t>
            </a:r>
            <a:r>
              <a:rPr lang="en-US" altLang="zh-CN">
                <a:solidFill>
                  <a:srgbClr val="FF0000"/>
                </a:solidFill>
                <a:effectLst>
                  <a:outerShdw blurRad="38100" dist="38100" dir="2700000" algn="tl">
                    <a:srgbClr val="C0C0C0"/>
                  </a:outerShdw>
                </a:effectLst>
                <a:latin typeface="Arial" charset="0"/>
                <a:ea typeface="宋体" pitchFamily="2" charset="-122"/>
              </a:rPr>
              <a:t>:</a:t>
            </a:r>
            <a:r>
              <a:rPr lang="en-US" altLang="zh-CN">
                <a:effectLst>
                  <a:outerShdw blurRad="38100" dist="38100" dir="2700000" algn="tl">
                    <a:srgbClr val="C0C0C0"/>
                  </a:outerShdw>
                </a:effectLst>
                <a:latin typeface="Arial" charset="0"/>
                <a:ea typeface="宋体" pitchFamily="2" charset="-122"/>
              </a:rPr>
              <a:t> </a:t>
            </a:r>
            <a:r>
              <a:rPr lang="zh-CN" altLang="en-US">
                <a:effectLst>
                  <a:outerShdw blurRad="38100" dist="38100" dir="2700000" algn="tl">
                    <a:srgbClr val="C0C0C0"/>
                  </a:outerShdw>
                </a:effectLst>
                <a:latin typeface="Arial" charset="0"/>
                <a:ea typeface="宋体" pitchFamily="2" charset="-122"/>
              </a:rPr>
              <a:t>某单位举办一个外语培训班</a:t>
            </a:r>
            <a:r>
              <a:rPr lang="en-US" altLang="zh-CN">
                <a:effectLst>
                  <a:outerShdw blurRad="38100" dist="38100" dir="2700000" algn="tl">
                    <a:srgbClr val="C0C0C0"/>
                  </a:outerShdw>
                </a:effectLst>
                <a:latin typeface="Arial" charset="0"/>
                <a:ea typeface="宋体" pitchFamily="2" charset="-122"/>
              </a:rPr>
              <a:t>, </a:t>
            </a:r>
            <a:r>
              <a:rPr lang="zh-CN" altLang="en-US">
                <a:effectLst>
                  <a:outerShdw blurRad="38100" dist="38100" dir="2700000" algn="tl">
                    <a:srgbClr val="C0C0C0"/>
                  </a:outerShdw>
                </a:effectLst>
                <a:latin typeface="Arial" charset="0"/>
                <a:ea typeface="宋体" pitchFamily="2" charset="-122"/>
              </a:rPr>
              <a:t>开设</a:t>
            </a:r>
          </a:p>
          <a:p>
            <a:pPr marL="812800" indent="-812800">
              <a:spcBef>
                <a:spcPct val="20000"/>
              </a:spcBef>
              <a:buClr>
                <a:srgbClr val="FF0000"/>
              </a:buClr>
              <a:buFont typeface="Wingdings" pitchFamily="2" charset="2"/>
              <a:buNone/>
              <a:defRPr/>
            </a:pPr>
            <a:r>
              <a:rPr lang="zh-CN" altLang="en-US">
                <a:effectLst>
                  <a:outerShdw blurRad="38100" dist="38100" dir="2700000" algn="tl">
                    <a:srgbClr val="C0C0C0"/>
                  </a:outerShdw>
                </a:effectLst>
                <a:latin typeface="Arial" charset="0"/>
                <a:ea typeface="宋体" pitchFamily="2" charset="-122"/>
              </a:rPr>
              <a:t>英语</a:t>
            </a:r>
            <a:r>
              <a:rPr lang="en-US" altLang="zh-CN">
                <a:effectLst>
                  <a:outerShdw blurRad="38100" dist="38100" dir="2700000" algn="tl">
                    <a:srgbClr val="C0C0C0"/>
                  </a:outerShdw>
                </a:effectLst>
                <a:latin typeface="Arial" charset="0"/>
                <a:ea typeface="宋体" pitchFamily="2" charset="-122"/>
              </a:rPr>
              <a:t>, </a:t>
            </a:r>
            <a:r>
              <a:rPr lang="zh-CN" altLang="en-US">
                <a:effectLst>
                  <a:outerShdw blurRad="38100" dist="38100" dir="2700000" algn="tl">
                    <a:srgbClr val="C0C0C0"/>
                  </a:outerShdw>
                </a:effectLst>
                <a:latin typeface="Arial" charset="0"/>
                <a:ea typeface="宋体" pitchFamily="2" charset="-122"/>
              </a:rPr>
              <a:t>法语两门课</a:t>
            </a:r>
            <a:r>
              <a:rPr lang="en-US" altLang="zh-CN">
                <a:effectLst>
                  <a:outerShdw blurRad="38100" dist="38100" dir="2700000" algn="tl">
                    <a:srgbClr val="C0C0C0"/>
                  </a:outerShdw>
                </a:effectLst>
                <a:latin typeface="Arial" charset="0"/>
                <a:ea typeface="宋体" pitchFamily="2"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9816">
                                            <p:txEl>
                                              <p:pRg st="0" end="0"/>
                                            </p:txEl>
                                          </p:spTgt>
                                        </p:tgtEl>
                                        <p:attrNameLst>
                                          <p:attrName>style.visibility</p:attrName>
                                        </p:attrNameLst>
                                      </p:cBhvr>
                                      <p:to>
                                        <p:strVal val="visible"/>
                                      </p:to>
                                    </p:set>
                                    <p:animEffect transition="in" filter="strips(downRight)">
                                      <p:cBhvr>
                                        <p:cTn id="7" dur="500"/>
                                        <p:tgtEl>
                                          <p:spTgt spid="1198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9816">
                                            <p:txEl>
                                              <p:pRg st="1" end="1"/>
                                            </p:txEl>
                                          </p:spTgt>
                                        </p:tgtEl>
                                        <p:attrNameLst>
                                          <p:attrName>style.visibility</p:attrName>
                                        </p:attrNameLst>
                                      </p:cBhvr>
                                      <p:to>
                                        <p:strVal val="visible"/>
                                      </p:to>
                                    </p:set>
                                    <p:animEffect transition="in" filter="strips(downRight)">
                                      <p:cBhvr>
                                        <p:cTn id="12" dur="500"/>
                                        <p:tgtEl>
                                          <p:spTgt spid="1198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9816">
                                            <p:txEl>
                                              <p:pRg st="2" end="2"/>
                                            </p:txEl>
                                          </p:spTgt>
                                        </p:tgtEl>
                                        <p:attrNameLst>
                                          <p:attrName>style.visibility</p:attrName>
                                        </p:attrNameLst>
                                      </p:cBhvr>
                                      <p:to>
                                        <p:strVal val="visible"/>
                                      </p:to>
                                    </p:set>
                                    <p:animEffect transition="in" filter="strips(downRight)">
                                      <p:cBhvr>
                                        <p:cTn id="17" dur="500"/>
                                        <p:tgtEl>
                                          <p:spTgt spid="1198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9816">
                                            <p:txEl>
                                              <p:pRg st="3" end="3"/>
                                            </p:txEl>
                                          </p:spTgt>
                                        </p:tgtEl>
                                        <p:attrNameLst>
                                          <p:attrName>style.visibility</p:attrName>
                                        </p:attrNameLst>
                                      </p:cBhvr>
                                      <p:to>
                                        <p:strVal val="visible"/>
                                      </p:to>
                                    </p:set>
                                    <p:animEffect transition="in" filter="strips(downRight)">
                                      <p:cBhvr>
                                        <p:cTn id="22" dur="500"/>
                                        <p:tgtEl>
                                          <p:spTgt spid="11981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19816">
                                            <p:txEl>
                                              <p:pRg st="4" end="4"/>
                                            </p:txEl>
                                          </p:spTgt>
                                        </p:tgtEl>
                                        <p:attrNameLst>
                                          <p:attrName>style.visibility</p:attrName>
                                        </p:attrNameLst>
                                      </p:cBhvr>
                                      <p:to>
                                        <p:strVal val="visible"/>
                                      </p:to>
                                    </p:set>
                                    <p:animEffect transition="in" filter="strips(downRight)">
                                      <p:cBhvr>
                                        <p:cTn id="27" dur="500"/>
                                        <p:tgtEl>
                                          <p:spTgt spid="11981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19816">
                                            <p:txEl>
                                              <p:pRg st="5" end="5"/>
                                            </p:txEl>
                                          </p:spTgt>
                                        </p:tgtEl>
                                        <p:attrNameLst>
                                          <p:attrName>style.visibility</p:attrName>
                                        </p:attrNameLst>
                                      </p:cBhvr>
                                      <p:to>
                                        <p:strVal val="visible"/>
                                      </p:to>
                                    </p:set>
                                    <p:animEffect transition="in" filter="strips(downRight)">
                                      <p:cBhvr>
                                        <p:cTn id="32" dur="500"/>
                                        <p:tgtEl>
                                          <p:spTgt spid="11981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19816">
                                            <p:txEl>
                                              <p:pRg st="6" end="6"/>
                                            </p:txEl>
                                          </p:spTgt>
                                        </p:tgtEl>
                                        <p:attrNameLst>
                                          <p:attrName>style.visibility</p:attrName>
                                        </p:attrNameLst>
                                      </p:cBhvr>
                                      <p:to>
                                        <p:strVal val="visible"/>
                                      </p:to>
                                    </p:set>
                                    <p:animEffect transition="in" filter="strips(downRight)">
                                      <p:cBhvr>
                                        <p:cTn id="37" dur="500"/>
                                        <p:tgtEl>
                                          <p:spTgt spid="11981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19816">
                                            <p:txEl>
                                              <p:pRg st="7" end="7"/>
                                            </p:txEl>
                                          </p:spTgt>
                                        </p:tgtEl>
                                        <p:attrNameLst>
                                          <p:attrName>style.visibility</p:attrName>
                                        </p:attrNameLst>
                                      </p:cBhvr>
                                      <p:to>
                                        <p:strVal val="visible"/>
                                      </p:to>
                                    </p:set>
                                    <p:animEffect transition="in" filter="strips(downRight)">
                                      <p:cBhvr>
                                        <p:cTn id="42" dur="500"/>
                                        <p:tgtEl>
                                          <p:spTgt spid="1198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70B99DB6-625C-4DF9-9988-EBF81DBF53CB}" type="slidenum">
              <a:rPr lang="en-US" altLang="zh-CN"/>
              <a:pPr>
                <a:defRPr/>
              </a:pPr>
              <a:t>20</a:t>
            </a:fld>
            <a:endParaRPr lang="en-US" altLang="zh-CN"/>
          </a:p>
        </p:txBody>
      </p:sp>
      <p:sp>
        <p:nvSpPr>
          <p:cNvPr id="302083" name="Rectangle 3"/>
          <p:cNvSpPr>
            <a:spLocks noGrp="1" noChangeArrowheads="1"/>
          </p:cNvSpPr>
          <p:nvPr>
            <p:ph type="body" idx="1"/>
          </p:nvPr>
        </p:nvSpPr>
        <p:spPr>
          <a:xfrm>
            <a:off x="323850" y="333375"/>
            <a:ext cx="8229600" cy="6335713"/>
          </a:xfrm>
        </p:spPr>
        <p:txBody>
          <a:bodyPr/>
          <a:lstStyle/>
          <a:p>
            <a:pPr marL="609600" indent="-609600" eaLnBrk="1" hangingPunct="1">
              <a:buFontTx/>
              <a:buNone/>
              <a:defRPr/>
            </a:pPr>
            <a:r>
              <a:rPr lang="en-US" altLang="zh-CN" sz="3600" b="1" smtClean="0">
                <a:solidFill>
                  <a:srgbClr val="FF0000"/>
                </a:solidFill>
                <a:effectLst>
                  <a:outerShdw blurRad="38100" dist="38100" dir="2700000" algn="tl">
                    <a:srgbClr val="C0C0C0"/>
                  </a:outerShdw>
                </a:effectLst>
              </a:rPr>
              <a:t>2. </a:t>
            </a:r>
            <a:r>
              <a:rPr lang="zh-CN" altLang="en-US" sz="3600" b="1" smtClean="0">
                <a:solidFill>
                  <a:srgbClr val="FF0000"/>
                </a:solidFill>
                <a:effectLst>
                  <a:outerShdw blurRad="38100" dist="38100" dir="2700000" algn="tl">
                    <a:srgbClr val="C0C0C0"/>
                  </a:outerShdw>
                </a:effectLst>
              </a:rPr>
              <a:t>有限制的排列</a:t>
            </a:r>
          </a:p>
          <a:p>
            <a:pPr marL="609600" indent="-609600" eaLnBrk="1" hangingPunct="1">
              <a:buClr>
                <a:srgbClr val="FF0000"/>
              </a:buClr>
              <a:buFont typeface="Wingdings" pitchFamily="2" charset="2"/>
              <a:buNone/>
              <a:defRPr/>
            </a:pPr>
            <a:r>
              <a:rPr lang="zh-CN" altLang="en-US" sz="3600" b="1" smtClean="0">
                <a:effectLst>
                  <a:outerShdw blurRad="38100" dist="38100" dir="2700000" algn="tl">
                    <a:srgbClr val="C0C0C0"/>
                  </a:outerShdw>
                </a:effectLst>
                <a:latin typeface="Times New Roman" pitchFamily="18" charset="0"/>
              </a:rPr>
              <a:t>     所谓有限制的排列</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顾名思义</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就是对排列加上某种或某些限制</a:t>
            </a:r>
            <a:r>
              <a:rPr lang="en-US" altLang="zh-CN" sz="3600" b="1"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例</a:t>
            </a:r>
            <a:r>
              <a:rPr lang="en-US" altLang="zh-CN" sz="3600" b="1" smtClean="0">
                <a:solidFill>
                  <a:srgbClr val="FF0000"/>
                </a:solidFill>
                <a:effectLst>
                  <a:outerShdw blurRad="38100" dist="38100" dir="2700000" algn="tl">
                    <a:srgbClr val="C0C0C0"/>
                  </a:outerShdw>
                </a:effectLst>
                <a:latin typeface="Times New Roman" pitchFamily="18" charset="0"/>
              </a:rPr>
              <a:t>6.2</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求字母</a:t>
            </a:r>
            <a:r>
              <a:rPr lang="en-US" altLang="zh-CN" sz="3600" b="1" smtClean="0">
                <a:effectLst>
                  <a:outerShdw blurRad="38100" dist="38100" dir="2700000" algn="tl">
                    <a:srgbClr val="C0C0C0"/>
                  </a:outerShdw>
                </a:effectLst>
                <a:latin typeface="Times New Roman" pitchFamily="18" charset="0"/>
              </a:rPr>
              <a:t>a,b,c,d,e,f</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g</a:t>
            </a:r>
            <a:r>
              <a:rPr lang="zh-CN" altLang="en-US" sz="3600" b="1" smtClean="0">
                <a:effectLst>
                  <a:outerShdw blurRad="38100" dist="38100" dir="2700000" algn="tl">
                    <a:srgbClr val="C0C0C0"/>
                  </a:outerShdw>
                </a:effectLst>
                <a:latin typeface="Times New Roman" pitchFamily="18" charset="0"/>
              </a:rPr>
              <a:t>具有下列性质的排列个数：在这些排列中</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模式</a:t>
            </a:r>
            <a:r>
              <a:rPr lang="en-US" altLang="zh-CN" sz="3600" b="1" smtClean="0">
                <a:effectLst>
                  <a:outerShdw blurRad="38100" dist="38100" dir="2700000" algn="tl">
                    <a:srgbClr val="C0C0C0"/>
                  </a:outerShdw>
                </a:effectLst>
                <a:latin typeface="Times New Roman" pitchFamily="18" charset="0"/>
              </a:rPr>
              <a:t>ace</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df</a:t>
            </a:r>
            <a:r>
              <a:rPr lang="zh-CN" altLang="en-US" sz="3600" b="1" smtClean="0">
                <a:effectLst>
                  <a:outerShdw blurRad="38100" dist="38100" dir="2700000" algn="tl">
                    <a:srgbClr val="C0C0C0"/>
                  </a:outerShdw>
                </a:effectLst>
                <a:latin typeface="Times New Roman" pitchFamily="18" charset="0"/>
              </a:rPr>
              <a:t>都不出现</a:t>
            </a:r>
            <a:r>
              <a:rPr lang="en-US" altLang="zh-CN" sz="3600" b="1"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解</a:t>
            </a:r>
            <a:r>
              <a:rPr lang="zh-CN" altLang="en-US" sz="3600" b="1" smtClean="0">
                <a:effectLst>
                  <a:outerShdw blurRad="38100" dist="38100" dir="2700000" algn="tl">
                    <a:srgbClr val="C0C0C0"/>
                  </a:outerShdw>
                </a:effectLst>
                <a:latin typeface="Times New Roman" pitchFamily="18" charset="0"/>
              </a:rPr>
              <a:t>  设</a:t>
            </a:r>
            <a:r>
              <a:rPr lang="en-US" altLang="zh-CN" sz="3600" b="1" smtClean="0">
                <a:effectLst>
                  <a:outerShdw blurRad="38100" dist="38100" dir="2700000" algn="tl">
                    <a:srgbClr val="C0C0C0"/>
                  </a:outerShdw>
                </a:effectLst>
                <a:latin typeface="Times New Roman" pitchFamily="18" charset="0"/>
              </a:rPr>
              <a:t>A</a:t>
            </a:r>
            <a:r>
              <a:rPr lang="en-US" altLang="zh-CN" sz="3600" b="1" baseline="-25000" smtClean="0">
                <a:effectLst>
                  <a:outerShdw blurRad="38100" dist="38100" dir="2700000" algn="tl">
                    <a:srgbClr val="C0C0C0"/>
                  </a:outerShdw>
                </a:effectLst>
                <a:latin typeface="Times New Roman" pitchFamily="18" charset="0"/>
              </a:rPr>
              <a:t>1</a:t>
            </a:r>
            <a:r>
              <a:rPr lang="en-US" altLang="zh-CN" sz="3600" b="1" smtClean="0">
                <a:effectLst>
                  <a:outerShdw blurRad="38100" dist="38100" dir="2700000" algn="tl">
                    <a:srgbClr val="C0C0C0"/>
                  </a:outerShdw>
                </a:effectLst>
                <a:latin typeface="Times New Roman" pitchFamily="18" charset="0"/>
              </a:rPr>
              <a:t>, A</a:t>
            </a:r>
            <a:r>
              <a:rPr lang="en-US" altLang="zh-CN" sz="3600" b="1" baseline="-25000" smtClean="0">
                <a:effectLst>
                  <a:outerShdw blurRad="38100" dist="38100" dir="2700000" algn="tl">
                    <a:srgbClr val="C0C0C0"/>
                  </a:outerShdw>
                </a:effectLst>
                <a:latin typeface="Times New Roman" pitchFamily="18" charset="0"/>
              </a:rPr>
              <a:t>2</a:t>
            </a:r>
            <a:r>
              <a:rPr lang="zh-CN" altLang="en-US" sz="3600" b="1" smtClean="0">
                <a:effectLst>
                  <a:outerShdw blurRad="38100" dist="38100" dir="2700000" algn="tl">
                    <a:srgbClr val="C0C0C0"/>
                  </a:outerShdw>
                </a:effectLst>
                <a:latin typeface="Times New Roman" pitchFamily="18" charset="0"/>
              </a:rPr>
              <a:t>分别为出现模式</a:t>
            </a:r>
            <a:r>
              <a:rPr lang="en-US" altLang="zh-CN" sz="3600" b="1" smtClean="0">
                <a:effectLst>
                  <a:outerShdw blurRad="38100" dist="38100" dir="2700000" algn="tl">
                    <a:srgbClr val="C0C0C0"/>
                  </a:outerShdw>
                </a:effectLst>
                <a:latin typeface="Times New Roman" pitchFamily="18" charset="0"/>
              </a:rPr>
              <a:t>ace</a:t>
            </a:r>
            <a:r>
              <a:rPr lang="zh-CN" altLang="en-US" sz="3600" b="1" smtClean="0">
                <a:effectLst>
                  <a:outerShdw blurRad="38100" dist="38100" dir="2700000" algn="tl">
                    <a:srgbClr val="C0C0C0"/>
                  </a:outerShdw>
                </a:effectLst>
                <a:latin typeface="Times New Roman" pitchFamily="18" charset="0"/>
              </a:rPr>
              <a:t>和模式</a:t>
            </a:r>
            <a:r>
              <a:rPr lang="en-US" altLang="zh-CN" sz="3600" b="1" smtClean="0">
                <a:effectLst>
                  <a:outerShdw blurRad="38100" dist="38100" dir="2700000" algn="tl">
                    <a:srgbClr val="C0C0C0"/>
                  </a:outerShdw>
                </a:effectLst>
                <a:latin typeface="Times New Roman" pitchFamily="18" charset="0"/>
              </a:rPr>
              <a:t>df</a:t>
            </a:r>
            <a:r>
              <a:rPr lang="zh-CN" altLang="en-US" sz="3600" b="1" smtClean="0">
                <a:effectLst>
                  <a:outerShdw blurRad="38100" dist="38100" dir="2700000" algn="tl">
                    <a:srgbClr val="C0C0C0"/>
                  </a:outerShdw>
                </a:effectLst>
                <a:latin typeface="Times New Roman" pitchFamily="18" charset="0"/>
              </a:rPr>
              <a:t>的排列的集合</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则有</a:t>
            </a:r>
          </a:p>
          <a:p>
            <a:pPr marL="609600" indent="-609600" eaLnBrk="1" hangingPunct="1">
              <a:buClr>
                <a:srgbClr val="FF0000"/>
              </a:buClr>
              <a:buFont typeface="Wingdings" pitchFamily="2" charset="2"/>
              <a:buNone/>
              <a:defRPr/>
            </a:pPr>
            <a:r>
              <a:rPr lang="zh-CN" altLang="en-US" b="1" smtClean="0">
                <a:effectLst>
                  <a:outerShdw blurRad="38100" dist="38100" dir="2700000" algn="tl">
                    <a:srgbClr val="C0C0C0"/>
                  </a:outerShdw>
                </a:effectLst>
                <a:latin typeface="Times New Roman" pitchFamily="18" charset="0"/>
                <a:sym typeface="Symbol" pitchFamily="18" charset="2"/>
              </a:rPr>
              <a:t>      </a:t>
            </a:r>
            <a:r>
              <a:rPr lang="en-US" altLang="zh-CN" b="1" smtClean="0">
                <a:effectLst>
                  <a:outerShdw blurRad="38100" dist="38100" dir="2700000" algn="tl">
                    <a:srgbClr val="C0C0C0"/>
                  </a:outerShdw>
                </a:effectLst>
                <a:latin typeface="Times New Roman" pitchFamily="18" charset="0"/>
                <a:sym typeface="Symbol" pitchFamily="18" charset="2"/>
              </a:rPr>
              <a:t>|</a:t>
            </a:r>
            <a:r>
              <a:rPr lang="en-US" altLang="zh-CN" b="1" smtClean="0">
                <a:effectLst>
                  <a:outerShdw blurRad="38100" dist="38100" dir="2700000" algn="tl">
                    <a:srgbClr val="C0C0C0"/>
                  </a:outerShdw>
                </a:effectLst>
                <a:latin typeface="Times New Roman" pitchFamily="18" charset="0"/>
              </a:rPr>
              <a:t>A</a:t>
            </a:r>
            <a:r>
              <a:rPr lang="en-US" altLang="zh-CN" b="1" baseline="-25000" smtClean="0">
                <a:effectLst>
                  <a:outerShdw blurRad="38100" dist="38100" dir="2700000" algn="tl">
                    <a:srgbClr val="C0C0C0"/>
                  </a:outerShdw>
                </a:effectLst>
                <a:latin typeface="Times New Roman" pitchFamily="18" charset="0"/>
              </a:rPr>
              <a:t>1</a:t>
            </a:r>
            <a:r>
              <a:rPr lang="en-US" altLang="zh-CN" b="1" smtClean="0">
                <a:effectLst>
                  <a:outerShdw blurRad="38100" dist="38100" dir="2700000" algn="tl">
                    <a:srgbClr val="C0C0C0"/>
                  </a:outerShdw>
                </a:effectLst>
                <a:latin typeface="Times New Roman" pitchFamily="18" charset="0"/>
                <a:sym typeface="Symbol" pitchFamily="18" charset="2"/>
              </a:rPr>
              <a:t>|</a:t>
            </a:r>
            <a:r>
              <a:rPr lang="en-US" altLang="zh-CN" b="1" smtClean="0">
                <a:effectLst>
                  <a:outerShdw blurRad="38100" dist="38100" dir="2700000" algn="tl">
                    <a:srgbClr val="C0C0C0"/>
                  </a:outerShdw>
                </a:effectLst>
                <a:latin typeface="Times New Roman" pitchFamily="18" charset="0"/>
              </a:rPr>
              <a:t>=5!  (</a:t>
            </a:r>
            <a:r>
              <a:rPr lang="en-US" altLang="zh-CN" b="1" smtClean="0">
                <a:solidFill>
                  <a:srgbClr val="FF0000"/>
                </a:solidFill>
                <a:effectLst>
                  <a:outerShdw blurRad="38100" dist="38100" dir="2700000" algn="tl">
                    <a:srgbClr val="C0C0C0"/>
                  </a:outerShdw>
                </a:effectLst>
                <a:latin typeface="Times New Roman" pitchFamily="18" charset="0"/>
                <a:sym typeface="Wingdings" pitchFamily="2" charset="2"/>
              </a:rPr>
              <a:t></a:t>
            </a:r>
            <a:r>
              <a:rPr lang="en-US" altLang="zh-CN" b="1" smtClean="0">
                <a:effectLst>
                  <a:outerShdw blurRad="38100" dist="38100" dir="2700000" algn="tl">
                    <a:srgbClr val="C0C0C0"/>
                  </a:outerShdw>
                </a:effectLst>
                <a:latin typeface="Times New Roman" pitchFamily="18" charset="0"/>
              </a:rPr>
              <a:t>=ace, A</a:t>
            </a:r>
            <a:r>
              <a:rPr lang="en-US" altLang="zh-CN" b="1" baseline="-25000" smtClean="0">
                <a:effectLst>
                  <a:outerShdw blurRad="38100" dist="38100" dir="2700000" algn="tl">
                    <a:srgbClr val="C0C0C0"/>
                  </a:outerShdw>
                </a:effectLst>
                <a:latin typeface="Times New Roman" pitchFamily="18" charset="0"/>
              </a:rPr>
              <a:t>1</a:t>
            </a:r>
            <a:r>
              <a:rPr lang="zh-CN" altLang="en-US" b="1" smtClean="0">
                <a:effectLst>
                  <a:outerShdw blurRad="38100" dist="38100" dir="2700000" algn="tl">
                    <a:srgbClr val="C0C0C0"/>
                  </a:outerShdw>
                </a:effectLst>
                <a:latin typeface="Times New Roman" pitchFamily="18" charset="0"/>
              </a:rPr>
              <a:t>为</a:t>
            </a:r>
            <a:r>
              <a:rPr lang="zh-CN" altLang="en-US" b="1" smtClean="0">
                <a:solidFill>
                  <a:srgbClr val="FF0000"/>
                </a:solidFill>
                <a:effectLst>
                  <a:outerShdw blurRad="38100" dist="38100" dir="2700000" algn="tl">
                    <a:srgbClr val="C0C0C0"/>
                  </a:outerShdw>
                </a:effectLst>
                <a:latin typeface="Times New Roman" pitchFamily="18" charset="0"/>
                <a:sym typeface="Wingdings" pitchFamily="2" charset="2"/>
              </a:rPr>
              <a:t></a:t>
            </a:r>
            <a:r>
              <a:rPr lang="en-US" altLang="zh-CN" b="1" smtClean="0">
                <a:effectLst>
                  <a:outerShdw blurRad="38100" dist="38100" dir="2700000" algn="tl">
                    <a:srgbClr val="C0C0C0"/>
                  </a:outerShdw>
                </a:effectLst>
                <a:latin typeface="Times New Roman" pitchFamily="18" charset="0"/>
              </a:rPr>
              <a:t>, b,d,f,g</a:t>
            </a:r>
            <a:r>
              <a:rPr lang="zh-CN" altLang="en-US" b="1" smtClean="0">
                <a:effectLst>
                  <a:outerShdw blurRad="38100" dist="38100" dir="2700000" algn="tl">
                    <a:srgbClr val="C0C0C0"/>
                  </a:outerShdw>
                </a:effectLst>
                <a:latin typeface="Times New Roman" pitchFamily="18" charset="0"/>
              </a:rPr>
              <a:t>的排列</a:t>
            </a:r>
            <a:r>
              <a:rPr lang="en-US" altLang="zh-CN" b="1" smtClean="0">
                <a:effectLst>
                  <a:outerShdw blurRad="38100" dist="38100" dir="2700000" algn="tl">
                    <a:srgbClr val="C0C0C0"/>
                  </a:outerShdw>
                </a:effectLst>
                <a:latin typeface="Times New Roman" pitchFamily="18" charset="0"/>
              </a:rPr>
              <a:t>); </a:t>
            </a:r>
            <a:endParaRPr lang="en-US" altLang="zh-CN" b="1" smtClean="0">
              <a:effectLst>
                <a:outerShdw blurRad="38100" dist="38100" dir="2700000" algn="tl">
                  <a:srgbClr val="C0C0C0"/>
                </a:outerShdw>
              </a:effectLst>
              <a:latin typeface="Times New Roman" pitchFamily="18" charset="0"/>
              <a:sym typeface="Symbol" pitchFamily="18" charset="2"/>
            </a:endParaRPr>
          </a:p>
          <a:p>
            <a:pPr marL="609600" indent="-609600" eaLnBrk="1" hangingPunct="1">
              <a:buClr>
                <a:srgbClr val="FF0000"/>
              </a:buClr>
              <a:buFont typeface="Wingdings" pitchFamily="2" charset="2"/>
              <a:buNone/>
              <a:defRPr/>
            </a:pPr>
            <a:r>
              <a:rPr lang="en-US" altLang="zh-CN" b="1" smtClean="0">
                <a:effectLst>
                  <a:outerShdw blurRad="38100" dist="38100" dir="2700000" algn="tl">
                    <a:srgbClr val="C0C0C0"/>
                  </a:outerShdw>
                </a:effectLst>
                <a:latin typeface="Times New Roman" pitchFamily="18" charset="0"/>
                <a:sym typeface="Symbol" pitchFamily="18" charset="2"/>
              </a:rPr>
              <a:t>       |</a:t>
            </a:r>
            <a:r>
              <a:rPr lang="en-US" altLang="zh-CN" b="1" smtClean="0">
                <a:effectLst>
                  <a:outerShdw blurRad="38100" dist="38100" dir="2700000" algn="tl">
                    <a:srgbClr val="C0C0C0"/>
                  </a:outerShdw>
                </a:effectLst>
                <a:latin typeface="Times New Roman" pitchFamily="18" charset="0"/>
              </a:rPr>
              <a:t>A</a:t>
            </a:r>
            <a:r>
              <a:rPr lang="en-US" altLang="zh-CN" b="1" baseline="-25000" smtClean="0">
                <a:effectLst>
                  <a:outerShdw blurRad="38100" dist="38100" dir="2700000" algn="tl">
                    <a:srgbClr val="C0C0C0"/>
                  </a:outerShdw>
                </a:effectLst>
                <a:latin typeface="Times New Roman" pitchFamily="18" charset="0"/>
              </a:rPr>
              <a:t>2</a:t>
            </a:r>
            <a:r>
              <a:rPr lang="en-US" altLang="zh-CN" b="1" smtClean="0">
                <a:effectLst>
                  <a:outerShdw blurRad="38100" dist="38100" dir="2700000" algn="tl">
                    <a:srgbClr val="C0C0C0"/>
                  </a:outerShdw>
                </a:effectLst>
                <a:latin typeface="Times New Roman" pitchFamily="18" charset="0"/>
              </a:rPr>
              <a:t>|=6! (</a:t>
            </a:r>
            <a:r>
              <a:rPr lang="en-US" altLang="zh-CN" b="1" smtClean="0">
                <a:solidFill>
                  <a:srgbClr val="0000FF"/>
                </a:solidFill>
                <a:effectLst>
                  <a:outerShdw blurRad="38100" dist="38100" dir="2700000" algn="tl">
                    <a:srgbClr val="C0C0C0"/>
                  </a:outerShdw>
                </a:effectLst>
                <a:latin typeface="Times New Roman" pitchFamily="18" charset="0"/>
                <a:sym typeface="Wingdings" pitchFamily="2" charset="2"/>
              </a:rPr>
              <a:t></a:t>
            </a:r>
            <a:r>
              <a:rPr lang="en-US" altLang="zh-CN" b="1" smtClean="0">
                <a:effectLst>
                  <a:outerShdw blurRad="38100" dist="38100" dir="2700000" algn="tl">
                    <a:srgbClr val="C0C0C0"/>
                  </a:outerShdw>
                </a:effectLst>
                <a:latin typeface="Times New Roman" pitchFamily="18" charset="0"/>
              </a:rPr>
              <a:t>= df,  A</a:t>
            </a:r>
            <a:r>
              <a:rPr lang="en-US" altLang="zh-CN" b="1" baseline="-25000" smtClean="0">
                <a:effectLst>
                  <a:outerShdw blurRad="38100" dist="38100" dir="2700000" algn="tl">
                    <a:srgbClr val="C0C0C0"/>
                  </a:outerShdw>
                </a:effectLst>
                <a:latin typeface="Times New Roman" pitchFamily="18" charset="0"/>
              </a:rPr>
              <a:t>2</a:t>
            </a:r>
            <a:r>
              <a:rPr lang="zh-CN" altLang="en-US" b="1" smtClean="0">
                <a:effectLst>
                  <a:outerShdw blurRad="38100" dist="38100" dir="2700000" algn="tl">
                    <a:srgbClr val="C0C0C0"/>
                  </a:outerShdw>
                </a:effectLst>
                <a:latin typeface="Times New Roman" pitchFamily="18" charset="0"/>
              </a:rPr>
              <a:t>为</a:t>
            </a:r>
            <a:r>
              <a:rPr lang="zh-CN" altLang="en-US" b="1" smtClean="0">
                <a:solidFill>
                  <a:srgbClr val="0000FF"/>
                </a:solidFill>
                <a:effectLst>
                  <a:outerShdw blurRad="38100" dist="38100" dir="2700000" algn="tl">
                    <a:srgbClr val="C0C0C0"/>
                  </a:outerShdw>
                </a:effectLst>
                <a:latin typeface="Times New Roman" pitchFamily="18" charset="0"/>
                <a:sym typeface="Wingdings" pitchFamily="2" charset="2"/>
              </a:rPr>
              <a:t></a:t>
            </a:r>
            <a:r>
              <a:rPr lang="en-US" altLang="zh-CN" b="1" smtClean="0">
                <a:effectLst>
                  <a:outerShdw blurRad="38100" dist="38100" dir="2700000" algn="tl">
                    <a:srgbClr val="C0C0C0"/>
                  </a:outerShdw>
                </a:effectLst>
                <a:latin typeface="Times New Roman" pitchFamily="18" charset="0"/>
              </a:rPr>
              <a:t>, a,b,c,e,g</a:t>
            </a:r>
            <a:r>
              <a:rPr lang="zh-CN" altLang="en-US" b="1" smtClean="0">
                <a:effectLst>
                  <a:outerShdw blurRad="38100" dist="38100" dir="2700000" algn="tl">
                    <a:srgbClr val="C0C0C0"/>
                  </a:outerShdw>
                </a:effectLst>
                <a:latin typeface="Times New Roman" pitchFamily="18" charset="0"/>
              </a:rPr>
              <a:t>的排列</a:t>
            </a:r>
            <a:r>
              <a:rPr lang="en-US" altLang="zh-CN" b="1" smtClean="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strips(downRight)">
                                      <p:cBhvr>
                                        <p:cTn id="7" dur="500"/>
                                        <p:tgtEl>
                                          <p:spTgt spid="30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strips(downRight)">
                                      <p:cBhvr>
                                        <p:cTn id="12" dur="500"/>
                                        <p:tgtEl>
                                          <p:spTgt spid="302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2083">
                                            <p:txEl>
                                              <p:pRg st="2" end="2"/>
                                            </p:txEl>
                                          </p:spTgt>
                                        </p:tgtEl>
                                        <p:attrNameLst>
                                          <p:attrName>style.visibility</p:attrName>
                                        </p:attrNameLst>
                                      </p:cBhvr>
                                      <p:to>
                                        <p:strVal val="visible"/>
                                      </p:to>
                                    </p:set>
                                    <p:animEffect transition="in" filter="strips(downRight)">
                                      <p:cBhvr>
                                        <p:cTn id="17" dur="500"/>
                                        <p:tgtEl>
                                          <p:spTgt spid="302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2083">
                                            <p:txEl>
                                              <p:pRg st="3" end="3"/>
                                            </p:txEl>
                                          </p:spTgt>
                                        </p:tgtEl>
                                        <p:attrNameLst>
                                          <p:attrName>style.visibility</p:attrName>
                                        </p:attrNameLst>
                                      </p:cBhvr>
                                      <p:to>
                                        <p:strVal val="visible"/>
                                      </p:to>
                                    </p:set>
                                    <p:animEffect transition="in" filter="strips(downRight)">
                                      <p:cBhvr>
                                        <p:cTn id="22" dur="500"/>
                                        <p:tgtEl>
                                          <p:spTgt spid="302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02083">
                                            <p:txEl>
                                              <p:pRg st="4" end="4"/>
                                            </p:txEl>
                                          </p:spTgt>
                                        </p:tgtEl>
                                        <p:attrNameLst>
                                          <p:attrName>style.visibility</p:attrName>
                                        </p:attrNameLst>
                                      </p:cBhvr>
                                      <p:to>
                                        <p:strVal val="visible"/>
                                      </p:to>
                                    </p:set>
                                    <p:animEffect transition="in" filter="strips(downRight)">
                                      <p:cBhvr>
                                        <p:cTn id="27" dur="500"/>
                                        <p:tgtEl>
                                          <p:spTgt spid="302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02083">
                                            <p:txEl>
                                              <p:pRg st="5" end="5"/>
                                            </p:txEl>
                                          </p:spTgt>
                                        </p:tgtEl>
                                        <p:attrNameLst>
                                          <p:attrName>style.visibility</p:attrName>
                                        </p:attrNameLst>
                                      </p:cBhvr>
                                      <p:to>
                                        <p:strVal val="visible"/>
                                      </p:to>
                                    </p:set>
                                    <p:animEffect transition="in" filter="strips(downRight)">
                                      <p:cBhvr>
                                        <p:cTn id="32" dur="500"/>
                                        <p:tgtEl>
                                          <p:spTgt spid="302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13B5A53-BFF3-41D5-9D63-BB7A38D23EFD}" type="slidenum">
              <a:rPr lang="en-US" altLang="zh-CN"/>
              <a:pPr>
                <a:defRPr/>
              </a:pPr>
              <a:t>21</a:t>
            </a:fld>
            <a:endParaRPr lang="en-US" altLang="zh-CN"/>
          </a:p>
        </p:txBody>
      </p:sp>
      <p:sp>
        <p:nvSpPr>
          <p:cNvPr id="303107" name="Rectangle 3"/>
          <p:cNvSpPr>
            <a:spLocks noGrp="1" noChangeArrowheads="1"/>
          </p:cNvSpPr>
          <p:nvPr>
            <p:ph type="body" idx="1"/>
          </p:nvPr>
        </p:nvSpPr>
        <p:spPr>
          <a:xfrm>
            <a:off x="395288" y="476250"/>
            <a:ext cx="8229600" cy="2736850"/>
          </a:xfrm>
        </p:spPr>
        <p:txBody>
          <a:bodyPr/>
          <a:lstStyle/>
          <a:p>
            <a:pPr eaLnBrk="1" hangingPunct="1">
              <a:buFontTx/>
              <a:buNone/>
              <a:defRPr/>
            </a:pPr>
            <a:r>
              <a:rPr lang="en-US" altLang="zh-CN" sz="3600" b="1" dirty="0" smtClean="0">
                <a:effectLst>
                  <a:outerShdw blurRad="38100" dist="38100" dir="2700000" algn="tl">
                    <a:srgbClr val="C0C0C0"/>
                  </a:outerShdw>
                </a:effectLst>
                <a:latin typeface="Times New Roman" pitchFamily="18" charset="0"/>
                <a:sym typeface="Symbol" pitchFamily="18" charset="2"/>
              </a:rPr>
              <a:t>   |</a:t>
            </a: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|=4! </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 A</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为 </a:t>
            </a:r>
            <a:r>
              <a:rPr lang="zh-CN" altLang="en-US" sz="3600" b="1" dirty="0" smtClean="0">
                <a:solidFill>
                  <a:srgbClr val="FF0000"/>
                </a:solidFill>
                <a:effectLst>
                  <a:outerShdw blurRad="38100" dist="38100" dir="2700000" algn="tl">
                    <a:srgbClr val="C0C0C0"/>
                  </a:outerShdw>
                </a:effectLst>
                <a:latin typeface="Times New Roman" pitchFamily="18" charset="0"/>
                <a:sym typeface="Wingdings" pitchFamily="2" charset="2"/>
              </a:rPr>
              <a:t></a:t>
            </a:r>
            <a:r>
              <a:rPr lang="en-US" altLang="zh-CN" sz="3600" b="1" dirty="0" smtClean="0">
                <a:effectLst>
                  <a:outerShdw blurRad="38100" dist="38100" dir="2700000" algn="tl">
                    <a:srgbClr val="C0C0C0"/>
                  </a:outerShdw>
                </a:effectLst>
                <a:latin typeface="Times New Roman" pitchFamily="18" charset="0"/>
                <a:sym typeface="Wingdings" pitchFamily="2" charset="2"/>
              </a:rPr>
              <a:t>, </a:t>
            </a:r>
            <a:r>
              <a:rPr lang="en-US" altLang="zh-CN" sz="3600" b="1" dirty="0" smtClean="0">
                <a:solidFill>
                  <a:srgbClr val="0000FF"/>
                </a:solidFill>
                <a:effectLst>
                  <a:outerShdw blurRad="38100" dist="38100" dir="2700000" algn="tl">
                    <a:srgbClr val="C0C0C0"/>
                  </a:outerShdw>
                </a:effectLst>
                <a:latin typeface="Times New Roman" pitchFamily="18" charset="0"/>
                <a:sym typeface="Wingdings" pitchFamily="2" charset="2"/>
              </a:rPr>
              <a:t></a:t>
            </a:r>
            <a:r>
              <a:rPr lang="en-US" altLang="zh-CN" sz="3600" b="1" dirty="0" smtClean="0">
                <a:effectLst>
                  <a:outerShdw blurRad="38100" dist="38100" dir="2700000" algn="tl">
                    <a:srgbClr val="C0C0C0"/>
                  </a:outerShdw>
                </a:effectLst>
                <a:latin typeface="Times New Roman" pitchFamily="18" charset="0"/>
              </a:rPr>
              <a:t>, b, g</a:t>
            </a:r>
            <a:r>
              <a:rPr lang="zh-CN" altLang="en-US" sz="3600" b="1" dirty="0" smtClean="0">
                <a:effectLst>
                  <a:outerShdw blurRad="38100" dist="38100" dir="2700000" algn="tl">
                    <a:srgbClr val="C0C0C0"/>
                  </a:outerShdw>
                </a:effectLst>
                <a:latin typeface="Times New Roman" pitchFamily="18" charset="0"/>
              </a:rPr>
              <a:t>的全部排列</a:t>
            </a:r>
            <a:r>
              <a:rPr lang="en-US" altLang="zh-CN" sz="3600" b="1" dirty="0" smtClean="0">
                <a:effectLst>
                  <a:outerShdw blurRad="38100" dist="38100" dir="2700000" algn="tl">
                    <a:srgbClr val="C0C0C0"/>
                  </a:outerShdw>
                </a:effectLst>
                <a:latin typeface="Times New Roman" pitchFamily="18" charset="0"/>
              </a:rPr>
              <a:t>).</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由容斥原理</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模式</a:t>
            </a:r>
            <a:r>
              <a:rPr lang="en-US" altLang="zh-CN" sz="3600" b="1" dirty="0" smtClean="0">
                <a:effectLst>
                  <a:outerShdw blurRad="38100" dist="38100" dir="2700000" algn="tl">
                    <a:srgbClr val="C0C0C0"/>
                  </a:outerShdw>
                </a:effectLst>
                <a:latin typeface="Times New Roman" pitchFamily="18" charset="0"/>
              </a:rPr>
              <a:t>ace</a:t>
            </a:r>
            <a:r>
              <a:rPr lang="zh-CN" altLang="en-US" sz="3600" b="1" dirty="0" smtClean="0">
                <a:effectLst>
                  <a:outerShdw blurRad="38100" dist="38100" dir="2700000" algn="tl">
                    <a:srgbClr val="C0C0C0"/>
                  </a:outerShdw>
                </a:effectLst>
                <a:latin typeface="Times New Roman" pitchFamily="18" charset="0"/>
              </a:rPr>
              <a:t>和模式</a:t>
            </a:r>
            <a:r>
              <a:rPr lang="en-US" altLang="zh-CN" sz="3600" b="1" dirty="0" err="1" smtClean="0">
                <a:effectLst>
                  <a:outerShdw blurRad="38100" dist="38100" dir="2700000" algn="tl">
                    <a:srgbClr val="C0C0C0"/>
                  </a:outerShdw>
                </a:effectLst>
                <a:latin typeface="Times New Roman" pitchFamily="18" charset="0"/>
              </a:rPr>
              <a:t>df</a:t>
            </a:r>
            <a:r>
              <a:rPr lang="zh-CN" altLang="en-US" sz="3600" b="1" dirty="0" smtClean="0">
                <a:effectLst>
                  <a:outerShdw blurRad="38100" dist="38100" dir="2700000" algn="tl">
                    <a:srgbClr val="C0C0C0"/>
                  </a:outerShdw>
                </a:effectLst>
                <a:latin typeface="Times New Roman" pitchFamily="18" charset="0"/>
              </a:rPr>
              <a:t>都不出现的排列个数为</a:t>
            </a:r>
            <a:r>
              <a:rPr lang="en-US" altLang="zh-CN" sz="3600" b="1" dirty="0" smtClean="0">
                <a:effectLst>
                  <a:outerShdw blurRad="38100" dist="38100" dir="2700000" algn="tl">
                    <a:srgbClr val="C0C0C0"/>
                  </a:outerShdw>
                </a:effectLst>
                <a:latin typeface="Times New Roman" pitchFamily="18" charset="0"/>
              </a:rPr>
              <a:t>:</a:t>
            </a:r>
          </a:p>
        </p:txBody>
      </p:sp>
      <p:sp>
        <p:nvSpPr>
          <p:cNvPr id="303110" name="Rectangle 6"/>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3109" name="Object 5"/>
          <p:cNvGraphicFramePr>
            <a:graphicFrameLocks noChangeAspect="1"/>
          </p:cNvGraphicFramePr>
          <p:nvPr/>
        </p:nvGraphicFramePr>
        <p:xfrm>
          <a:off x="1476375" y="3429000"/>
          <a:ext cx="5111750" cy="2430463"/>
        </p:xfrm>
        <a:graphic>
          <a:graphicData uri="http://schemas.openxmlformats.org/presentationml/2006/ole">
            <mc:AlternateContent xmlns:mc="http://schemas.openxmlformats.org/markup-compatibility/2006">
              <mc:Choice xmlns:v="urn:schemas-microsoft-com:vml" Requires="v">
                <p:oleObj spid="_x0000_s26664" name="公式" r:id="rId3" imgW="1600200" imgH="762000" progId="Equation.3">
                  <p:embed/>
                </p:oleObj>
              </mc:Choice>
              <mc:Fallback>
                <p:oleObj name="公式" r:id="rId3" imgW="1600200" imgH="762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429000"/>
                        <a:ext cx="5111750" cy="243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strips(downRight)">
                                      <p:cBhvr>
                                        <p:cTn id="7" dur="500"/>
                                        <p:tgtEl>
                                          <p:spTgt spid="303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3107">
                                            <p:txEl>
                                              <p:pRg st="1" end="1"/>
                                            </p:txEl>
                                          </p:spTgt>
                                        </p:tgtEl>
                                        <p:attrNameLst>
                                          <p:attrName>style.visibility</p:attrName>
                                        </p:attrNameLst>
                                      </p:cBhvr>
                                      <p:to>
                                        <p:strVal val="visible"/>
                                      </p:to>
                                    </p:set>
                                    <p:animEffect transition="in" filter="strips(downRight)">
                                      <p:cBhvr>
                                        <p:cTn id="12" dur="500"/>
                                        <p:tgtEl>
                                          <p:spTgt spid="303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3107">
                                            <p:txEl>
                                              <p:pRg st="2" end="2"/>
                                            </p:txEl>
                                          </p:spTgt>
                                        </p:tgtEl>
                                        <p:attrNameLst>
                                          <p:attrName>style.visibility</p:attrName>
                                        </p:attrNameLst>
                                      </p:cBhvr>
                                      <p:to>
                                        <p:strVal val="visible"/>
                                      </p:to>
                                    </p:set>
                                    <p:animEffect transition="in" filter="strips(downRight)">
                                      <p:cBhvr>
                                        <p:cTn id="17" dur="500"/>
                                        <p:tgtEl>
                                          <p:spTgt spid="303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03109"/>
                                        </p:tgtEl>
                                        <p:attrNameLst>
                                          <p:attrName>style.visibility</p:attrName>
                                        </p:attrNameLst>
                                      </p:cBhvr>
                                      <p:to>
                                        <p:strVal val="visible"/>
                                      </p:to>
                                    </p:set>
                                    <p:anim calcmode="lin" valueType="num">
                                      <p:cBhvr>
                                        <p:cTn id="22" dur="1000" fill="hold"/>
                                        <p:tgtEl>
                                          <p:spTgt spid="303109"/>
                                        </p:tgtEl>
                                        <p:attrNameLst>
                                          <p:attrName>ppt_w</p:attrName>
                                        </p:attrNameLst>
                                      </p:cBhvr>
                                      <p:tavLst>
                                        <p:tav tm="0">
                                          <p:val>
                                            <p:strVal val="#ppt_w*0.70"/>
                                          </p:val>
                                        </p:tav>
                                        <p:tav tm="100000">
                                          <p:val>
                                            <p:strVal val="#ppt_w"/>
                                          </p:val>
                                        </p:tav>
                                      </p:tavLst>
                                    </p:anim>
                                    <p:anim calcmode="lin" valueType="num">
                                      <p:cBhvr>
                                        <p:cTn id="23" dur="1000" fill="hold"/>
                                        <p:tgtEl>
                                          <p:spTgt spid="303109"/>
                                        </p:tgtEl>
                                        <p:attrNameLst>
                                          <p:attrName>ppt_h</p:attrName>
                                        </p:attrNameLst>
                                      </p:cBhvr>
                                      <p:tavLst>
                                        <p:tav tm="0">
                                          <p:val>
                                            <p:strVal val="#ppt_h"/>
                                          </p:val>
                                        </p:tav>
                                        <p:tav tm="100000">
                                          <p:val>
                                            <p:strVal val="#ppt_h"/>
                                          </p:val>
                                        </p:tav>
                                      </p:tavLst>
                                    </p:anim>
                                    <p:animEffect transition="in" filter="fade">
                                      <p:cBhvr>
                                        <p:cTn id="24" dur="1000"/>
                                        <p:tgtEl>
                                          <p:spTgt spid="303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7654859-5BED-4B3B-B431-5244F440E732}" type="slidenum">
              <a:rPr lang="en-US" altLang="zh-CN"/>
              <a:pPr>
                <a:defRPr/>
              </a:pPr>
              <a:t>22</a:t>
            </a:fld>
            <a:endParaRPr lang="en-US" altLang="zh-CN"/>
          </a:p>
        </p:txBody>
      </p:sp>
      <p:sp>
        <p:nvSpPr>
          <p:cNvPr id="304131" name="Rectangle 3"/>
          <p:cNvSpPr>
            <a:spLocks noGrp="1" noChangeArrowheads="1"/>
          </p:cNvSpPr>
          <p:nvPr>
            <p:ph type="body" idx="1"/>
          </p:nvPr>
        </p:nvSpPr>
        <p:spPr>
          <a:xfrm>
            <a:off x="374650" y="404813"/>
            <a:ext cx="8229600" cy="5976937"/>
          </a:xfrm>
        </p:spPr>
        <p:txBody>
          <a:bodyPr/>
          <a:lstStyle/>
          <a:p>
            <a:pPr eaLnBrk="1" hangingPunct="1">
              <a:buFontTx/>
              <a:buNone/>
              <a:defRPr/>
            </a:pPr>
            <a:r>
              <a:rPr lang="en-US" altLang="zh-CN" sz="3600" b="1" smtClean="0">
                <a:solidFill>
                  <a:srgbClr val="FF0000"/>
                </a:solidFill>
                <a:effectLst>
                  <a:outerShdw blurRad="38100" dist="38100" dir="2700000" algn="tl">
                    <a:srgbClr val="C0C0C0"/>
                  </a:outerShdw>
                </a:effectLst>
                <a:latin typeface="Times New Roman" pitchFamily="18" charset="0"/>
              </a:rPr>
              <a:t> 3. </a:t>
            </a:r>
            <a:r>
              <a:rPr lang="zh-CN" altLang="en-US" sz="3600" b="1" smtClean="0">
                <a:solidFill>
                  <a:srgbClr val="FF0000"/>
                </a:solidFill>
                <a:effectLst>
                  <a:outerShdw blurRad="38100" dist="38100" dir="2700000" algn="tl">
                    <a:srgbClr val="C0C0C0"/>
                  </a:outerShdw>
                </a:effectLst>
                <a:latin typeface="Times New Roman" pitchFamily="18" charset="0"/>
              </a:rPr>
              <a:t>相对禁位排列</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在错排问题中</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每个元素不许出现在原来的位置</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这是一种绝对的禁位排列</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还有一类是相对禁位排列</a:t>
            </a:r>
            <a:r>
              <a:rPr lang="en-US" altLang="zh-CN" sz="3600" b="1" smtClean="0">
                <a:effectLst>
                  <a:outerShdw blurRad="38100" dist="38100" dir="2700000" algn="tl">
                    <a:srgbClr val="C0C0C0"/>
                  </a:outerShdw>
                </a:effectLst>
                <a:latin typeface="Times New Roman" pitchFamily="18" charset="0"/>
              </a:rPr>
              <a:t>.</a:t>
            </a:r>
          </a:p>
          <a:p>
            <a:pPr eaLnBrk="1" hangingPunct="1">
              <a:buClr>
                <a:srgbClr val="FF0000"/>
              </a:buClr>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例</a:t>
            </a:r>
            <a:r>
              <a:rPr lang="en-US" altLang="zh-CN" sz="3600" b="1" smtClean="0">
                <a:solidFill>
                  <a:srgbClr val="FF0000"/>
                </a:solidFill>
                <a:effectLst>
                  <a:outerShdw blurRad="38100" dist="38100" dir="2700000" algn="tl">
                    <a:srgbClr val="C0C0C0"/>
                  </a:outerShdw>
                </a:effectLst>
                <a:latin typeface="Times New Roman" pitchFamily="18" charset="0"/>
              </a:rPr>
              <a:t>6.3</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有</a:t>
            </a:r>
            <a:r>
              <a:rPr lang="en-US" altLang="zh-CN" sz="3600" b="1" smtClean="0">
                <a:effectLst>
                  <a:outerShdw blurRad="38100" dist="38100" dir="2700000" algn="tl">
                    <a:srgbClr val="C0C0C0"/>
                  </a:outerShdw>
                </a:effectLst>
                <a:latin typeface="Times New Roman" pitchFamily="18" charset="0"/>
              </a:rPr>
              <a:t>5</a:t>
            </a:r>
            <a:r>
              <a:rPr lang="zh-CN" altLang="en-US" sz="3600" b="1" smtClean="0">
                <a:effectLst>
                  <a:outerShdw blurRad="38100" dist="38100" dir="2700000" algn="tl">
                    <a:srgbClr val="C0C0C0"/>
                  </a:outerShdw>
                </a:effectLst>
                <a:latin typeface="Times New Roman" pitchFamily="18" charset="0"/>
              </a:rPr>
              <a:t>个学生每天要排成一列去散步</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除第一个学生之外</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每个学生前面都有一个学生</a:t>
            </a:r>
            <a:r>
              <a:rPr lang="en-US" altLang="zh-CN" sz="3600" b="1" smtClean="0">
                <a:effectLst>
                  <a:outerShdw blurRad="38100" dist="38100" dir="2700000" algn="tl">
                    <a:srgbClr val="C0C0C0"/>
                  </a:outerShdw>
                </a:effectLst>
                <a:latin typeface="Times New Roman" pitchFamily="18" charset="0"/>
              </a:rPr>
              <a:t>.</a:t>
            </a:r>
            <a:r>
              <a:rPr lang="en-US" altLang="zh-CN" sz="3600"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每天都是同一个人在自己前面走显得单调</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第</a:t>
            </a:r>
            <a:r>
              <a:rPr lang="en-US" altLang="zh-CN" sz="3600" b="1" smtClean="0">
                <a:effectLst>
                  <a:outerShdw blurRad="38100" dist="38100" dir="2700000" algn="tl">
                    <a:srgbClr val="C0C0C0"/>
                  </a:outerShdw>
                </a:effectLst>
                <a:latin typeface="Times New Roman" pitchFamily="18" charset="0"/>
              </a:rPr>
              <a:t>2</a:t>
            </a:r>
            <a:r>
              <a:rPr lang="zh-CN" altLang="en-US" sz="3600" b="1" smtClean="0">
                <a:effectLst>
                  <a:outerShdw blurRad="38100" dist="38100" dir="2700000" algn="tl">
                    <a:srgbClr val="C0C0C0"/>
                  </a:outerShdw>
                </a:effectLst>
                <a:latin typeface="Times New Roman" pitchFamily="18" charset="0"/>
              </a:rPr>
              <a:t>天他们决定改变排队次序</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使得每个同学前面的人与第</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天不同</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问有多少种不同的排队方式</a:t>
            </a:r>
            <a:r>
              <a:rPr lang="en-US" altLang="zh-CN" sz="3600" b="1" smtClean="0">
                <a:effectLst>
                  <a:outerShdw blurRad="38100" dist="38100" dir="2700000" algn="tl">
                    <a:srgbClr val="C0C0C0"/>
                  </a:outerShdw>
                </a:effectLst>
                <a:latin typeface="Times New Roman" pitchFamily="18" charset="0"/>
              </a:rPr>
              <a:t>?</a:t>
            </a:r>
          </a:p>
        </p:txBody>
      </p:sp>
      <p:sp>
        <p:nvSpPr>
          <p:cNvPr id="304134" name="Rectangle 6"/>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04136"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strips(downRight)">
                                      <p:cBhvr>
                                        <p:cTn id="7" dur="500"/>
                                        <p:tgtEl>
                                          <p:spTgt spid="304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4131">
                                            <p:txEl>
                                              <p:pRg st="1" end="1"/>
                                            </p:txEl>
                                          </p:spTgt>
                                        </p:tgtEl>
                                        <p:attrNameLst>
                                          <p:attrName>style.visibility</p:attrName>
                                        </p:attrNameLst>
                                      </p:cBhvr>
                                      <p:to>
                                        <p:strVal val="visible"/>
                                      </p:to>
                                    </p:set>
                                    <p:animEffect transition="in" filter="strips(downRight)">
                                      <p:cBhvr>
                                        <p:cTn id="12" dur="500"/>
                                        <p:tgtEl>
                                          <p:spTgt spid="304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4131">
                                            <p:txEl>
                                              <p:pRg st="2" end="2"/>
                                            </p:txEl>
                                          </p:spTgt>
                                        </p:tgtEl>
                                        <p:attrNameLst>
                                          <p:attrName>style.visibility</p:attrName>
                                        </p:attrNameLst>
                                      </p:cBhvr>
                                      <p:to>
                                        <p:strVal val="visible"/>
                                      </p:to>
                                    </p:set>
                                    <p:animEffect transition="in" filter="strips(downRight)">
                                      <p:cBhvr>
                                        <p:cTn id="17" dur="500"/>
                                        <p:tgtEl>
                                          <p:spTgt spid="304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8D5007D-80CC-477B-BEE8-683AAF5F5973}" type="slidenum">
              <a:rPr lang="en-US" altLang="zh-CN"/>
              <a:pPr>
                <a:defRPr/>
              </a:pPr>
              <a:t>23</a:t>
            </a:fld>
            <a:endParaRPr lang="en-US" altLang="zh-CN"/>
          </a:p>
        </p:txBody>
      </p:sp>
      <p:sp>
        <p:nvSpPr>
          <p:cNvPr id="305155" name="Rectangle 3"/>
          <p:cNvSpPr>
            <a:spLocks noGrp="1" noChangeArrowheads="1"/>
          </p:cNvSpPr>
          <p:nvPr>
            <p:ph type="body" idx="1"/>
          </p:nvPr>
        </p:nvSpPr>
        <p:spPr>
          <a:xfrm>
            <a:off x="395288" y="549275"/>
            <a:ext cx="8229600" cy="5975350"/>
          </a:xfrm>
        </p:spPr>
        <p:txBody>
          <a:bodyPr/>
          <a:lstStyle/>
          <a:p>
            <a:pPr eaLnBrk="1" hangingPunct="1">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分析</a:t>
            </a:r>
            <a:r>
              <a:rPr lang="en-US" altLang="zh-CN" sz="3600" b="1" smtClean="0">
                <a:solidFill>
                  <a:srgbClr val="FF0000"/>
                </a:solidFill>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如果把第</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天排队的同学按次序编号为</a:t>
            </a:r>
            <a:r>
              <a:rPr lang="en-US" altLang="zh-CN" sz="3600" b="1" smtClean="0">
                <a:effectLst>
                  <a:outerShdw blurRad="38100" dist="38100" dir="2700000" algn="tl">
                    <a:srgbClr val="C0C0C0"/>
                  </a:outerShdw>
                </a:effectLst>
                <a:latin typeface="Times New Roman" pitchFamily="18" charset="0"/>
              </a:rPr>
              <a:t>1,2,3,4,5. </a:t>
            </a:r>
            <a:r>
              <a:rPr lang="zh-CN" altLang="en-US" sz="3600" b="1" smtClean="0">
                <a:effectLst>
                  <a:outerShdw blurRad="38100" dist="38100" dir="2700000" algn="tl">
                    <a:srgbClr val="C0C0C0"/>
                  </a:outerShdw>
                </a:effectLst>
                <a:latin typeface="Times New Roman" pitchFamily="18" charset="0"/>
              </a:rPr>
              <a:t>我们所要求的排列为其中不出现模式</a:t>
            </a:r>
            <a:r>
              <a:rPr lang="en-US" altLang="zh-CN" sz="3600" b="1" smtClean="0">
                <a:effectLst>
                  <a:outerShdw blurRad="38100" dist="38100" dir="2700000" algn="tl">
                    <a:srgbClr val="C0C0C0"/>
                  </a:outerShdw>
                </a:effectLst>
                <a:latin typeface="Times New Roman" pitchFamily="18" charset="0"/>
              </a:rPr>
              <a:t>12, 23, 34, 45</a:t>
            </a:r>
            <a:r>
              <a:rPr lang="zh-CN" altLang="en-US" sz="3600" b="1" smtClean="0">
                <a:effectLst>
                  <a:outerShdw blurRad="38100" dist="38100" dir="2700000" algn="tl">
                    <a:srgbClr val="C0C0C0"/>
                  </a:outerShdw>
                </a:effectLst>
                <a:latin typeface="Times New Roman" pitchFamily="18" charset="0"/>
              </a:rPr>
              <a:t>的全部排列</a:t>
            </a:r>
            <a:r>
              <a:rPr lang="en-US" altLang="zh-CN" sz="3600" b="1" smtClean="0">
                <a:effectLst>
                  <a:outerShdw blurRad="38100" dist="38100" dir="2700000" algn="tl">
                    <a:srgbClr val="C0C0C0"/>
                  </a:outerShdw>
                </a:effectLst>
                <a:latin typeface="Times New Roman" pitchFamily="18" charset="0"/>
              </a:rPr>
              <a:t>. 31425</a:t>
            </a:r>
            <a:r>
              <a:rPr lang="zh-CN" altLang="en-US" sz="3600" b="1" smtClean="0">
                <a:effectLst>
                  <a:outerShdw blurRad="38100" dist="38100" dir="2700000" algn="tl">
                    <a:srgbClr val="C0C0C0"/>
                  </a:outerShdw>
                </a:effectLst>
                <a:latin typeface="Times New Roman" pitchFamily="18" charset="0"/>
              </a:rPr>
              <a:t>是一个符合要求的排列</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而</a:t>
            </a:r>
            <a:r>
              <a:rPr lang="en-US" altLang="zh-CN" sz="3600" b="1" smtClean="0">
                <a:effectLst>
                  <a:outerShdw blurRad="38100" dist="38100" dir="2700000" algn="tl">
                    <a:srgbClr val="C0C0C0"/>
                  </a:outerShdw>
                </a:effectLst>
                <a:latin typeface="Times New Roman" pitchFamily="18" charset="0"/>
              </a:rPr>
              <a:t>25</a:t>
            </a:r>
            <a:r>
              <a:rPr lang="en-US" altLang="zh-CN" sz="3600" b="1" smtClean="0">
                <a:solidFill>
                  <a:srgbClr val="0000FF"/>
                </a:solidFill>
                <a:effectLst>
                  <a:outerShdw blurRad="38100" dist="38100" dir="2700000" algn="tl">
                    <a:srgbClr val="C0C0C0"/>
                  </a:outerShdw>
                </a:effectLst>
                <a:latin typeface="Times New Roman" pitchFamily="18" charset="0"/>
              </a:rPr>
              <a:t>34</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不符合要求</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因为出现的</a:t>
            </a:r>
            <a:r>
              <a:rPr lang="en-US" altLang="zh-CN" sz="3600" b="1" smtClean="0">
                <a:solidFill>
                  <a:srgbClr val="0000FF"/>
                </a:solidFill>
                <a:effectLst>
                  <a:outerShdw blurRad="38100" dist="38100" dir="2700000" algn="tl">
                    <a:srgbClr val="C0C0C0"/>
                  </a:outerShdw>
                </a:effectLst>
                <a:latin typeface="Times New Roman" pitchFamily="18" charset="0"/>
              </a:rPr>
              <a:t>34</a:t>
            </a:r>
            <a:r>
              <a:rPr lang="zh-CN" altLang="en-US" sz="3600" b="1" smtClean="0">
                <a:effectLst>
                  <a:outerShdw blurRad="38100" dist="38100" dir="2700000" algn="tl">
                    <a:srgbClr val="C0C0C0"/>
                  </a:outerShdw>
                </a:effectLst>
                <a:latin typeface="Times New Roman" pitchFamily="18" charset="0"/>
              </a:rPr>
              <a:t>模式</a:t>
            </a:r>
            <a:r>
              <a:rPr lang="en-US" altLang="zh-CN" sz="3600" b="1"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这个问题可以利用容斥原理来解决</a:t>
            </a:r>
            <a:r>
              <a:rPr lang="en-US" altLang="zh-CN" sz="3600" b="1" smtClean="0">
                <a:effectLst>
                  <a:outerShdw blurRad="38100" dist="38100" dir="2700000" algn="tl">
                    <a:srgbClr val="C0C0C0"/>
                  </a:outerShdw>
                </a:effectLst>
                <a:latin typeface="Times New Roman" pitchFamily="18" charset="0"/>
              </a:rPr>
              <a:t>.</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设</a:t>
            </a:r>
            <a:r>
              <a:rPr lang="en-US" altLang="zh-CN" sz="3600" b="1" i="1"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smtClean="0">
                <a:solidFill>
                  <a:srgbClr val="0000FF"/>
                </a:solidFill>
                <a:effectLst>
                  <a:outerShdw blurRad="38100" dist="38100" dir="2700000" algn="tl">
                    <a:srgbClr val="C0C0C0"/>
                  </a:outerShdw>
                </a:effectLst>
                <a:latin typeface="Times New Roman" pitchFamily="18" charset="0"/>
              </a:rPr>
              <a:t>i</a:t>
            </a:r>
            <a:r>
              <a:rPr lang="zh-CN" altLang="en-US" sz="3600" b="1" smtClean="0">
                <a:effectLst>
                  <a:outerShdw blurRad="38100" dist="38100" dir="2700000" algn="tl">
                    <a:srgbClr val="C0C0C0"/>
                  </a:outerShdw>
                </a:effectLst>
                <a:latin typeface="Times New Roman" pitchFamily="18" charset="0"/>
              </a:rPr>
              <a:t>表示出现</a:t>
            </a:r>
            <a:r>
              <a:rPr lang="en-US" altLang="zh-CN" sz="3600" b="1" i="1" smtClean="0">
                <a:solidFill>
                  <a:srgbClr val="0000FF"/>
                </a:solidFill>
                <a:effectLst>
                  <a:outerShdw blurRad="38100" dist="38100" dir="2700000" algn="tl">
                    <a:srgbClr val="C0C0C0"/>
                  </a:outerShdw>
                </a:effectLst>
                <a:latin typeface="Times New Roman" pitchFamily="18" charset="0"/>
              </a:rPr>
              <a:t>i</a:t>
            </a:r>
            <a:r>
              <a:rPr lang="en-US" altLang="zh-CN" sz="3600" b="1" smtClean="0">
                <a:solidFill>
                  <a:srgbClr val="0000FF"/>
                </a:solidFill>
                <a:effectLst>
                  <a:outerShdw blurRad="38100" dist="38100" dir="2700000" algn="tl">
                    <a:srgbClr val="C0C0C0"/>
                  </a:outerShdw>
                </a:effectLst>
                <a:latin typeface="Times New Roman" pitchFamily="18" charset="0"/>
              </a:rPr>
              <a:t>(</a:t>
            </a:r>
            <a:r>
              <a:rPr lang="en-US" altLang="zh-CN" sz="3600" b="1" i="1" smtClean="0">
                <a:solidFill>
                  <a:srgbClr val="0000FF"/>
                </a:solidFill>
                <a:effectLst>
                  <a:outerShdw blurRad="38100" dist="38100" dir="2700000" algn="tl">
                    <a:srgbClr val="C0C0C0"/>
                  </a:outerShdw>
                </a:effectLst>
                <a:latin typeface="Times New Roman" pitchFamily="18" charset="0"/>
              </a:rPr>
              <a:t>i</a:t>
            </a:r>
            <a:r>
              <a:rPr lang="en-US" altLang="zh-CN" sz="3600" b="1" smtClean="0">
                <a:solidFill>
                  <a:srgbClr val="0000FF"/>
                </a:solidFill>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模式的全体排列</a:t>
            </a:r>
            <a:r>
              <a:rPr lang="en-US" altLang="zh-CN" sz="3600" b="1" smtClean="0">
                <a:effectLst>
                  <a:outerShdw blurRad="38100" dist="38100" dir="2700000" algn="tl">
                    <a:srgbClr val="C0C0C0"/>
                  </a:outerShdw>
                </a:effectLst>
                <a:latin typeface="Times New Roman" pitchFamily="18" charset="0"/>
              </a:rPr>
              <a:t>, </a:t>
            </a:r>
            <a:r>
              <a:rPr lang="en-US" altLang="zh-CN" sz="3600" b="1" i="1"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=1,2,3,4. </a:t>
            </a:r>
            <a:r>
              <a:rPr lang="zh-CN" altLang="en-US" sz="3600" b="1" smtClean="0">
                <a:effectLst>
                  <a:outerShdw blurRad="38100" dist="38100" dir="2700000" algn="tl">
                    <a:srgbClr val="C0C0C0"/>
                  </a:outerShdw>
                </a:effectLst>
                <a:latin typeface="Times New Roman" pitchFamily="18" charset="0"/>
              </a:rPr>
              <a:t>符合要求的排列是这些模式都不出现</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用</a:t>
            </a:r>
            <a:r>
              <a:rPr lang="en-US" altLang="zh-CN" sz="3600" b="1" i="1" smtClean="0">
                <a:effectLst>
                  <a:outerShdw blurRad="38100" dist="38100" dir="2700000" algn="tl">
                    <a:srgbClr val="C0C0C0"/>
                  </a:outerShdw>
                </a:effectLst>
                <a:latin typeface="Times New Roman" pitchFamily="18" charset="0"/>
              </a:rPr>
              <a:t>Q</a:t>
            </a:r>
            <a:r>
              <a:rPr lang="en-US" altLang="zh-CN" sz="3600" b="1" baseline="-25000" smtClean="0">
                <a:effectLst>
                  <a:outerShdw blurRad="38100" dist="38100" dir="2700000" algn="tl">
                    <a:srgbClr val="C0C0C0"/>
                  </a:outerShdw>
                </a:effectLst>
                <a:latin typeface="Times New Roman" pitchFamily="18" charset="0"/>
              </a:rPr>
              <a:t>5</a:t>
            </a:r>
            <a:r>
              <a:rPr lang="zh-CN" altLang="en-US" sz="3600" b="1" smtClean="0">
                <a:effectLst>
                  <a:outerShdw blurRad="38100" dist="38100" dir="2700000" algn="tl">
                    <a:srgbClr val="C0C0C0"/>
                  </a:outerShdw>
                </a:effectLst>
                <a:latin typeface="Times New Roman" pitchFamily="18" charset="0"/>
              </a:rPr>
              <a:t>来表示符合要求的排列总数</a:t>
            </a:r>
            <a:r>
              <a:rPr lang="en-US" altLang="zh-CN" sz="3600" b="1" smtClean="0">
                <a:effectLst>
                  <a:outerShdw blurRad="38100" dist="38100" dir="2700000" algn="tl">
                    <a:srgbClr val="C0C0C0"/>
                  </a:outerShdw>
                </a:effectLst>
                <a:latin typeface="Times New Roman" pitchFamily="18" charset="0"/>
              </a:rPr>
              <a:t>. </a:t>
            </a:r>
          </a:p>
        </p:txBody>
      </p:sp>
      <p:sp>
        <p:nvSpPr>
          <p:cNvPr id="305157" name="Rectangle 5"/>
          <p:cNvSpPr>
            <a:spLocks noChangeArrowheads="1"/>
          </p:cNvSpPr>
          <p:nvPr/>
        </p:nvSpPr>
        <p:spPr bwMode="auto">
          <a:xfrm>
            <a:off x="0" y="28765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strips(downRight)">
                                      <p:cBhvr>
                                        <p:cTn id="7" dur="500"/>
                                        <p:tgtEl>
                                          <p:spTgt spid="305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strips(downRight)">
                                      <p:cBhvr>
                                        <p:cTn id="12" dur="500"/>
                                        <p:tgtEl>
                                          <p:spTgt spid="305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strips(downRight)">
                                      <p:cBhvr>
                                        <p:cTn id="17" dur="500"/>
                                        <p:tgtEl>
                                          <p:spTgt spid="305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8965568C-ECFE-4050-81CB-1EF36C2AED12}" type="slidenum">
              <a:rPr lang="en-US" altLang="zh-CN"/>
              <a:pPr>
                <a:defRPr/>
              </a:pPr>
              <a:t>24</a:t>
            </a:fld>
            <a:endParaRPr lang="en-US" altLang="zh-CN"/>
          </a:p>
        </p:txBody>
      </p:sp>
      <p:sp>
        <p:nvSpPr>
          <p:cNvPr id="306179" name="Rectangle 3"/>
          <p:cNvSpPr>
            <a:spLocks noGrp="1" noChangeArrowheads="1"/>
          </p:cNvSpPr>
          <p:nvPr>
            <p:ph type="body" idx="1"/>
          </p:nvPr>
        </p:nvSpPr>
        <p:spPr>
          <a:xfrm>
            <a:off x="323850" y="2708275"/>
            <a:ext cx="8229600" cy="3744913"/>
          </a:xfrm>
        </p:spPr>
        <p:txBody>
          <a:bodyPr/>
          <a:lstStyle/>
          <a:p>
            <a:pPr eaLnBrk="1" hangingPunct="1">
              <a:lnSpc>
                <a:spcPct val="90000"/>
              </a:lnSpc>
              <a:buFontTx/>
              <a:buNone/>
              <a:defRPr/>
            </a:pPr>
            <a:r>
              <a:rPr lang="zh-CN" altLang="en-US" sz="3600" b="1" dirty="0" smtClean="0">
                <a:effectLst>
                  <a:outerShdw blurRad="38100" dist="38100" dir="2700000" algn="tl">
                    <a:srgbClr val="C0C0C0"/>
                  </a:outerShdw>
                </a:effectLst>
                <a:latin typeface="Times New Roman" pitchFamily="18" charset="0"/>
              </a:rPr>
              <a:t>容易计算出</a:t>
            </a:r>
            <a:r>
              <a:rPr lang="en-US" altLang="zh-CN" sz="3600" b="1" dirty="0" smtClean="0">
                <a:effectLst>
                  <a:outerShdw blurRad="38100" dist="38100" dir="2700000" algn="tl">
                    <a:srgbClr val="C0C0C0"/>
                  </a:outerShdw>
                </a:effectLst>
                <a:latin typeface="Times New Roman" pitchFamily="18" charset="0"/>
              </a:rPr>
              <a:t>:</a:t>
            </a:r>
          </a:p>
          <a:p>
            <a:pPr eaLnBrk="1" hangingPunct="1">
              <a:lnSpc>
                <a:spcPct val="90000"/>
              </a:lnSpc>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i</a:t>
            </a:r>
            <a:r>
              <a:rPr lang="en-US" altLang="zh-CN" sz="3600" b="1" dirty="0" smtClean="0">
                <a:solidFill>
                  <a:srgbClr val="0000FF"/>
                </a:solidFill>
                <a:effectLst>
                  <a:outerShdw blurRad="38100" dist="38100" dir="2700000" algn="tl">
                    <a:srgbClr val="C0C0C0"/>
                  </a:outerShdw>
                </a:effectLst>
                <a:latin typeface="Times New Roman" pitchFamily="18" charset="0"/>
              </a:rPr>
              <a:t>|=4!, </a:t>
            </a:r>
            <a:r>
              <a:rPr lang="en-US" altLang="zh-CN" sz="3600" b="1" i="1" dirty="0" err="1" smtClean="0">
                <a:solidFill>
                  <a:srgbClr val="0000FF"/>
                </a:solidFill>
                <a:effectLst>
                  <a:outerShdw blurRad="38100" dist="38100" dir="2700000" algn="tl">
                    <a:srgbClr val="C0C0C0"/>
                  </a:outerShdw>
                </a:effectLst>
                <a:latin typeface="Times New Roman" pitchFamily="18" charset="0"/>
              </a:rPr>
              <a:t>i</a:t>
            </a:r>
            <a:r>
              <a:rPr lang="en-US" altLang="zh-CN" sz="3600" b="1" dirty="0" smtClean="0">
                <a:solidFill>
                  <a:srgbClr val="0000FF"/>
                </a:solidFill>
                <a:effectLst>
                  <a:outerShdw blurRad="38100" dist="38100" dir="2700000" algn="tl">
                    <a:srgbClr val="C0C0C0"/>
                  </a:outerShdw>
                </a:effectLst>
                <a:latin typeface="Times New Roman" pitchFamily="18" charset="0"/>
              </a:rPr>
              <a:t>=1,2,3,4.</a:t>
            </a:r>
          </a:p>
          <a:p>
            <a:pPr eaLnBrk="1" hangingPunct="1">
              <a:lnSpc>
                <a:spcPct val="90000"/>
              </a:lnSpc>
              <a:buFontTx/>
              <a:buNone/>
              <a:defRPr/>
            </a:pP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中排列含有模式</a:t>
            </a:r>
            <a:r>
              <a:rPr lang="en-US" altLang="zh-CN" sz="3600" b="1" dirty="0" smtClean="0">
                <a:effectLst>
                  <a:outerShdw blurRad="38100" dist="38100" dir="2700000" algn="tl">
                    <a:srgbClr val="C0C0C0"/>
                  </a:outerShdw>
                </a:effectLst>
                <a:latin typeface="Times New Roman" pitchFamily="18" charset="0"/>
              </a:rPr>
              <a:t>123, </a:t>
            </a:r>
            <a:r>
              <a:rPr lang="zh-CN" altLang="en-US" sz="3600" b="1" dirty="0" smtClean="0">
                <a:effectLst>
                  <a:outerShdw blurRad="38100" dist="38100" dir="2700000" algn="tl">
                    <a:srgbClr val="C0C0C0"/>
                  </a:outerShdw>
                </a:effectLst>
                <a:latin typeface="Times New Roman" pitchFamily="18" charset="0"/>
              </a:rPr>
              <a:t>其中排列的</a:t>
            </a:r>
          </a:p>
          <a:p>
            <a:pPr eaLnBrk="1" hangingPunct="1">
              <a:lnSpc>
                <a:spcPct val="90000"/>
              </a:lnSpc>
              <a:buFontTx/>
              <a:buNone/>
              <a:defRPr/>
            </a:pPr>
            <a:r>
              <a:rPr lang="zh-CN" altLang="en-US" sz="3600" b="1" dirty="0" smtClean="0">
                <a:effectLst>
                  <a:outerShdw blurRad="38100" dist="38100" dir="2700000" algn="tl">
                    <a:srgbClr val="C0C0C0"/>
                  </a:outerShdw>
                </a:effectLst>
                <a:latin typeface="Times New Roman" pitchFamily="18" charset="0"/>
              </a:rPr>
              <a:t>总数</a:t>
            </a:r>
            <a:r>
              <a:rPr lang="en-US" altLang="zh-CN" sz="3600" b="1" dirty="0" smtClean="0">
                <a:effectLst>
                  <a:outerShdw blurRad="38100" dist="38100" dir="2700000" algn="tl">
                    <a:srgbClr val="C0C0C0"/>
                  </a:outerShdw>
                </a:effectLst>
                <a:latin typeface="Times New Roman" pitchFamily="18" charset="0"/>
              </a:rPr>
              <a:t>={</a:t>
            </a:r>
            <a:r>
              <a:rPr lang="en-US" altLang="zh-CN" sz="3600" b="1" u="sng" dirty="0" smtClean="0">
                <a:effectLst>
                  <a:outerShdw blurRad="38100" dist="38100" dir="2700000" algn="tl">
                    <a:srgbClr val="C0C0C0"/>
                  </a:outerShdw>
                </a:effectLst>
                <a:latin typeface="Times New Roman" pitchFamily="18" charset="0"/>
              </a:rPr>
              <a:t>123</a:t>
            </a:r>
            <a:r>
              <a:rPr lang="en-US" altLang="zh-CN" sz="3600" b="1" dirty="0" smtClean="0">
                <a:effectLst>
                  <a:outerShdw blurRad="38100" dist="38100" dir="2700000" algn="tl">
                    <a:srgbClr val="C0C0C0"/>
                  </a:outerShdw>
                </a:effectLst>
                <a:latin typeface="Times New Roman" pitchFamily="18" charset="0"/>
              </a:rPr>
              <a:t>,4,5}</a:t>
            </a:r>
            <a:r>
              <a:rPr lang="zh-CN" altLang="en-US" sz="3600" b="1" dirty="0" smtClean="0">
                <a:effectLst>
                  <a:outerShdw blurRad="38100" dist="38100" dir="2700000" algn="tl">
                    <a:srgbClr val="C0C0C0"/>
                  </a:outerShdw>
                </a:effectLst>
                <a:latin typeface="Times New Roman" pitchFamily="18" charset="0"/>
              </a:rPr>
              <a:t>排列总数</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所以</a:t>
            </a:r>
            <a:r>
              <a:rPr lang="en-US" altLang="zh-CN" sz="3600" b="1" dirty="0" smtClean="0">
                <a:effectLst>
                  <a:outerShdw blurRad="38100" dist="38100" dir="2700000" algn="tl">
                    <a:srgbClr val="C0C0C0"/>
                  </a:outerShdw>
                </a:effectLst>
                <a:latin typeface="Times New Roman" pitchFamily="18" charset="0"/>
              </a:rPr>
              <a:t>, </a:t>
            </a:r>
          </a:p>
          <a:p>
            <a:pPr eaLnBrk="1" hangingPunct="1">
              <a:lnSpc>
                <a:spcPct val="90000"/>
              </a:lnSpc>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1</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 =(5-2)!=3!</a:t>
            </a:r>
          </a:p>
          <a:p>
            <a:pPr eaLnBrk="1" hangingPunct="1">
              <a:lnSpc>
                <a:spcPct val="90000"/>
              </a:lnSpc>
              <a:buFontTx/>
              <a:buNone/>
              <a:defRPr/>
            </a:pPr>
            <a:r>
              <a:rPr lang="zh-CN" altLang="en-US" sz="3600" b="1" dirty="0" smtClean="0">
                <a:effectLst>
                  <a:outerShdw blurRad="38100" dist="38100" dir="2700000" algn="tl">
                    <a:srgbClr val="C0C0C0"/>
                  </a:outerShdw>
                </a:effectLst>
                <a:latin typeface="Times New Roman" pitchFamily="18" charset="0"/>
              </a:rPr>
              <a:t>类似有</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i</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i</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+1</a:t>
            </a:r>
            <a:r>
              <a:rPr lang="en-US" altLang="zh-CN" sz="3600" b="1" dirty="0" smtClean="0">
                <a:solidFill>
                  <a:srgbClr val="0000FF"/>
                </a:solidFill>
                <a:effectLst>
                  <a:outerShdw blurRad="38100" dist="38100" dir="2700000" algn="tl">
                    <a:srgbClr val="C0C0C0"/>
                  </a:outerShdw>
                </a:effectLst>
                <a:latin typeface="Times New Roman" pitchFamily="18" charset="0"/>
              </a:rPr>
              <a:t>|=(5-2)=3!, </a:t>
            </a:r>
            <a:r>
              <a:rPr lang="en-US" altLang="zh-CN" sz="3600" b="1" dirty="0" err="1" smtClean="0">
                <a:solidFill>
                  <a:srgbClr val="0000FF"/>
                </a:solidFill>
                <a:effectLst>
                  <a:outerShdw blurRad="38100" dist="38100" dir="2700000" algn="tl">
                    <a:srgbClr val="C0C0C0"/>
                  </a:outerShdw>
                </a:effectLst>
                <a:latin typeface="Times New Roman" pitchFamily="18" charset="0"/>
              </a:rPr>
              <a:t>i</a:t>
            </a:r>
            <a:r>
              <a:rPr lang="en-US" altLang="zh-CN" sz="3600" b="1" dirty="0" smtClean="0">
                <a:solidFill>
                  <a:srgbClr val="0000FF"/>
                </a:solidFill>
                <a:effectLst>
                  <a:outerShdw blurRad="38100" dist="38100" dir="2700000" algn="tl">
                    <a:srgbClr val="C0C0C0"/>
                  </a:outerShdw>
                </a:effectLst>
                <a:latin typeface="Times New Roman" pitchFamily="18" charset="0"/>
              </a:rPr>
              <a:t>=2,3.</a:t>
            </a:r>
          </a:p>
        </p:txBody>
      </p:sp>
      <p:sp>
        <p:nvSpPr>
          <p:cNvPr id="306182" name="Rectangle 6"/>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06184" name="Rectangle 8"/>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06187" name="Rectangle 11"/>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6186" name="Object 10"/>
          <p:cNvGraphicFramePr>
            <a:graphicFrameLocks noChangeAspect="1"/>
          </p:cNvGraphicFramePr>
          <p:nvPr/>
        </p:nvGraphicFramePr>
        <p:xfrm>
          <a:off x="539750" y="423863"/>
          <a:ext cx="8208963" cy="2212975"/>
        </p:xfrm>
        <a:graphic>
          <a:graphicData uri="http://schemas.openxmlformats.org/presentationml/2006/ole">
            <mc:AlternateContent xmlns:mc="http://schemas.openxmlformats.org/markup-compatibility/2006">
              <mc:Choice xmlns:v="urn:schemas-microsoft-com:vml" Requires="v">
                <p:oleObj spid="_x0000_s29738" name="公式" r:id="rId3" imgW="2933700" imgH="787400" progId="Equation.3">
                  <p:embed/>
                </p:oleObj>
              </mc:Choice>
              <mc:Fallback>
                <p:oleObj name="公式" r:id="rId3" imgW="2933700" imgH="7874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23863"/>
                        <a:ext cx="8208963" cy="221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06186"/>
                                        </p:tgtEl>
                                        <p:attrNameLst>
                                          <p:attrName>style.visibility</p:attrName>
                                        </p:attrNameLst>
                                      </p:cBhvr>
                                      <p:to>
                                        <p:strVal val="visible"/>
                                      </p:to>
                                    </p:set>
                                    <p:anim calcmode="lin" valueType="num">
                                      <p:cBhvr>
                                        <p:cTn id="7" dur="1000" fill="hold"/>
                                        <p:tgtEl>
                                          <p:spTgt spid="306186"/>
                                        </p:tgtEl>
                                        <p:attrNameLst>
                                          <p:attrName>ppt_w</p:attrName>
                                        </p:attrNameLst>
                                      </p:cBhvr>
                                      <p:tavLst>
                                        <p:tav tm="0">
                                          <p:val>
                                            <p:strVal val="#ppt_w*0.70"/>
                                          </p:val>
                                        </p:tav>
                                        <p:tav tm="100000">
                                          <p:val>
                                            <p:strVal val="#ppt_w"/>
                                          </p:val>
                                        </p:tav>
                                      </p:tavLst>
                                    </p:anim>
                                    <p:anim calcmode="lin" valueType="num">
                                      <p:cBhvr>
                                        <p:cTn id="8" dur="1000" fill="hold"/>
                                        <p:tgtEl>
                                          <p:spTgt spid="306186"/>
                                        </p:tgtEl>
                                        <p:attrNameLst>
                                          <p:attrName>ppt_h</p:attrName>
                                        </p:attrNameLst>
                                      </p:cBhvr>
                                      <p:tavLst>
                                        <p:tav tm="0">
                                          <p:val>
                                            <p:strVal val="#ppt_h"/>
                                          </p:val>
                                        </p:tav>
                                        <p:tav tm="100000">
                                          <p:val>
                                            <p:strVal val="#ppt_h"/>
                                          </p:val>
                                        </p:tav>
                                      </p:tavLst>
                                    </p:anim>
                                    <p:animEffect transition="in" filter="fade">
                                      <p:cBhvr>
                                        <p:cTn id="9" dur="1000"/>
                                        <p:tgtEl>
                                          <p:spTgt spid="3061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306179">
                                            <p:txEl>
                                              <p:pRg st="0" end="0"/>
                                            </p:txEl>
                                          </p:spTgt>
                                        </p:tgtEl>
                                        <p:attrNameLst>
                                          <p:attrName>style.visibility</p:attrName>
                                        </p:attrNameLst>
                                      </p:cBhvr>
                                      <p:to>
                                        <p:strVal val="visible"/>
                                      </p:to>
                                    </p:set>
                                    <p:animEffect transition="in" filter="strips(downRight)">
                                      <p:cBhvr>
                                        <p:cTn id="14" dur="500"/>
                                        <p:tgtEl>
                                          <p:spTgt spid="30617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06179">
                                            <p:txEl>
                                              <p:pRg st="1" end="1"/>
                                            </p:txEl>
                                          </p:spTgt>
                                        </p:tgtEl>
                                        <p:attrNameLst>
                                          <p:attrName>style.visibility</p:attrName>
                                        </p:attrNameLst>
                                      </p:cBhvr>
                                      <p:to>
                                        <p:strVal val="visible"/>
                                      </p:to>
                                    </p:set>
                                    <p:animEffect transition="in" filter="strips(downRight)">
                                      <p:cBhvr>
                                        <p:cTn id="19" dur="500"/>
                                        <p:tgtEl>
                                          <p:spTgt spid="30617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06179">
                                            <p:txEl>
                                              <p:pRg st="2" end="2"/>
                                            </p:txEl>
                                          </p:spTgt>
                                        </p:tgtEl>
                                        <p:attrNameLst>
                                          <p:attrName>style.visibility</p:attrName>
                                        </p:attrNameLst>
                                      </p:cBhvr>
                                      <p:to>
                                        <p:strVal val="visible"/>
                                      </p:to>
                                    </p:set>
                                    <p:animEffect transition="in" filter="strips(downRight)">
                                      <p:cBhvr>
                                        <p:cTn id="24" dur="500"/>
                                        <p:tgtEl>
                                          <p:spTgt spid="306179">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06179">
                                            <p:txEl>
                                              <p:pRg st="3" end="3"/>
                                            </p:txEl>
                                          </p:spTgt>
                                        </p:tgtEl>
                                        <p:attrNameLst>
                                          <p:attrName>style.visibility</p:attrName>
                                        </p:attrNameLst>
                                      </p:cBhvr>
                                      <p:to>
                                        <p:strVal val="visible"/>
                                      </p:to>
                                    </p:set>
                                    <p:animEffect transition="in" filter="strips(downRight)">
                                      <p:cBhvr>
                                        <p:cTn id="29" dur="500"/>
                                        <p:tgtEl>
                                          <p:spTgt spid="306179">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306179">
                                            <p:txEl>
                                              <p:pRg st="4" end="4"/>
                                            </p:txEl>
                                          </p:spTgt>
                                        </p:tgtEl>
                                        <p:attrNameLst>
                                          <p:attrName>style.visibility</p:attrName>
                                        </p:attrNameLst>
                                      </p:cBhvr>
                                      <p:to>
                                        <p:strVal val="visible"/>
                                      </p:to>
                                    </p:set>
                                    <p:animEffect transition="in" filter="strips(downRight)">
                                      <p:cBhvr>
                                        <p:cTn id="34" dur="500"/>
                                        <p:tgtEl>
                                          <p:spTgt spid="306179">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306179">
                                            <p:txEl>
                                              <p:pRg st="5" end="5"/>
                                            </p:txEl>
                                          </p:spTgt>
                                        </p:tgtEl>
                                        <p:attrNameLst>
                                          <p:attrName>style.visibility</p:attrName>
                                        </p:attrNameLst>
                                      </p:cBhvr>
                                      <p:to>
                                        <p:strVal val="visible"/>
                                      </p:to>
                                    </p:set>
                                    <p:animEffect transition="in" filter="strips(downRight)">
                                      <p:cBhvr>
                                        <p:cTn id="39" dur="500"/>
                                        <p:tgtEl>
                                          <p:spTgt spid="306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FB6839B-E1EC-40E7-A1A5-E3E1B43A8A6C}" type="slidenum">
              <a:rPr lang="en-US" altLang="zh-CN"/>
              <a:pPr>
                <a:defRPr/>
              </a:pPr>
              <a:t>25</a:t>
            </a:fld>
            <a:endParaRPr lang="en-US" altLang="zh-CN"/>
          </a:p>
        </p:txBody>
      </p:sp>
      <p:sp>
        <p:nvSpPr>
          <p:cNvPr id="361474" name="Rectangle 2"/>
          <p:cNvSpPr>
            <a:spLocks noGrp="1" noChangeArrowheads="1"/>
          </p:cNvSpPr>
          <p:nvPr>
            <p:ph type="body" idx="1"/>
          </p:nvPr>
        </p:nvSpPr>
        <p:spPr>
          <a:xfrm>
            <a:off x="611188" y="620713"/>
            <a:ext cx="8229600" cy="4319587"/>
          </a:xfrm>
        </p:spPr>
        <p:txBody>
          <a:bodyPr/>
          <a:lstStyle/>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i</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&gt;</a:t>
            </a:r>
            <a:r>
              <a:rPr lang="en-US" altLang="zh-CN" sz="3600" b="1" i="1" dirty="0"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中的排列包含有</a:t>
            </a:r>
            <a:r>
              <a:rPr lang="en-US" altLang="zh-CN" sz="3600" b="1" i="1" dirty="0" err="1"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+1), </a:t>
            </a:r>
          </a:p>
          <a:p>
            <a:pPr eaLnBrk="1" hangingPunct="1">
              <a:buFontTx/>
              <a:buNone/>
              <a:defRPr/>
            </a:pPr>
            <a:r>
              <a:rPr lang="en-US" altLang="zh-CN" sz="3600" b="1" i="1" dirty="0"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+1), </a:t>
            </a:r>
            <a:r>
              <a:rPr lang="zh-CN" altLang="en-US" sz="3600" b="1" dirty="0" smtClean="0">
                <a:effectLst>
                  <a:outerShdw blurRad="38100" dist="38100" dir="2700000" algn="tl">
                    <a:srgbClr val="C0C0C0"/>
                  </a:outerShdw>
                </a:effectLst>
                <a:latin typeface="Times New Roman" pitchFamily="18" charset="0"/>
              </a:rPr>
              <a:t>这样总数等于这两个模式和其余</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5-4=1</a:t>
            </a:r>
            <a:r>
              <a:rPr lang="zh-CN" altLang="en-US" sz="3600" b="1" dirty="0" smtClean="0">
                <a:effectLst>
                  <a:outerShdw blurRad="38100" dist="38100" dir="2700000" algn="tl">
                    <a:srgbClr val="C0C0C0"/>
                  </a:outerShdw>
                </a:effectLst>
                <a:latin typeface="Times New Roman" pitchFamily="18" charset="0"/>
              </a:rPr>
              <a:t>个数的排列数目</a:t>
            </a:r>
            <a:r>
              <a:rPr lang="en-US" altLang="zh-CN" sz="3600" b="1" dirty="0" smtClean="0">
                <a:effectLst>
                  <a:outerShdw blurRad="38100" dist="38100" dir="2700000" algn="tl">
                    <a:srgbClr val="C0C0C0"/>
                  </a:outerShdw>
                </a:effectLst>
                <a:latin typeface="Times New Roman" pitchFamily="18" charset="0"/>
              </a:rPr>
              <a:t>=3!</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类似的分析可以得到</a:t>
            </a:r>
            <a:r>
              <a:rPr lang="en-US" altLang="zh-CN" sz="3600" b="1" dirty="0" smtClean="0">
                <a:effectLst>
                  <a:outerShdw blurRad="38100" dist="38100" dir="2700000" algn="tl">
                    <a:srgbClr val="C0C0C0"/>
                  </a:outerShdw>
                </a:effectLst>
                <a:latin typeface="Times New Roman" pitchFamily="18" charset="0"/>
              </a:rPr>
              <a:t>:</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i</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 </a:t>
            </a:r>
            <a:r>
              <a:rPr lang="en-US" altLang="zh-CN" sz="3600" dirty="0"/>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 (5-3)!=2!,</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 </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3</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4</a:t>
            </a:r>
            <a:r>
              <a:rPr lang="en-US" altLang="zh-CN" sz="3600" b="1" dirty="0" smtClean="0">
                <a:effectLst>
                  <a:outerShdw blurRad="38100" dist="38100" dir="2700000" algn="tl">
                    <a:srgbClr val="C0C0C0"/>
                  </a:outerShdw>
                </a:effectLst>
                <a:latin typeface="Times New Roman" pitchFamily="18" charset="0"/>
              </a:rPr>
              <a:t>|=(5-4)!=1.</a:t>
            </a:r>
          </a:p>
        </p:txBody>
      </p:sp>
      <p:sp>
        <p:nvSpPr>
          <p:cNvPr id="361475" name="Rectangle 3"/>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1476" name="Rectangle 4"/>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1477" name="Rectangle 5"/>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1487" name="Rectangle 15"/>
          <p:cNvSpPr>
            <a:spLocks noChangeArrowheads="1"/>
          </p:cNvSpPr>
          <p:nvPr/>
        </p:nvSpPr>
        <p:spPr bwMode="auto">
          <a:xfrm>
            <a:off x="0" y="30908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61486" name="Object 14"/>
          <p:cNvGraphicFramePr>
            <a:graphicFrameLocks noChangeAspect="1"/>
          </p:cNvGraphicFramePr>
          <p:nvPr/>
        </p:nvGraphicFramePr>
        <p:xfrm>
          <a:off x="395288" y="4581525"/>
          <a:ext cx="8316912" cy="1887538"/>
        </p:xfrm>
        <a:graphic>
          <a:graphicData uri="http://schemas.openxmlformats.org/presentationml/2006/ole">
            <mc:AlternateContent xmlns:mc="http://schemas.openxmlformats.org/markup-compatibility/2006">
              <mc:Choice xmlns:v="urn:schemas-microsoft-com:vml" Requires="v">
                <p:oleObj spid="_x0000_s30763" name="公式" r:id="rId3" imgW="2984500" imgH="673100" progId="Equation.3">
                  <p:embed/>
                </p:oleObj>
              </mc:Choice>
              <mc:Fallback>
                <p:oleObj name="公式" r:id="rId3" imgW="2984500" imgH="6731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581525"/>
                        <a:ext cx="8316912" cy="188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1474">
                                            <p:txEl>
                                              <p:pRg st="0" end="0"/>
                                            </p:txEl>
                                          </p:spTgt>
                                        </p:tgtEl>
                                        <p:attrNameLst>
                                          <p:attrName>style.visibility</p:attrName>
                                        </p:attrNameLst>
                                      </p:cBhvr>
                                      <p:to>
                                        <p:strVal val="visible"/>
                                      </p:to>
                                    </p:set>
                                    <p:animEffect transition="in" filter="strips(downRight)">
                                      <p:cBhvr>
                                        <p:cTn id="7" dur="500"/>
                                        <p:tgtEl>
                                          <p:spTgt spid="3614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1474">
                                            <p:txEl>
                                              <p:pRg st="1" end="1"/>
                                            </p:txEl>
                                          </p:spTgt>
                                        </p:tgtEl>
                                        <p:attrNameLst>
                                          <p:attrName>style.visibility</p:attrName>
                                        </p:attrNameLst>
                                      </p:cBhvr>
                                      <p:to>
                                        <p:strVal val="visible"/>
                                      </p:to>
                                    </p:set>
                                    <p:animEffect transition="in" filter="strips(downRight)">
                                      <p:cBhvr>
                                        <p:cTn id="12" dur="500"/>
                                        <p:tgtEl>
                                          <p:spTgt spid="3614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1474">
                                            <p:txEl>
                                              <p:pRg st="2" end="2"/>
                                            </p:txEl>
                                          </p:spTgt>
                                        </p:tgtEl>
                                        <p:attrNameLst>
                                          <p:attrName>style.visibility</p:attrName>
                                        </p:attrNameLst>
                                      </p:cBhvr>
                                      <p:to>
                                        <p:strVal val="visible"/>
                                      </p:to>
                                    </p:set>
                                    <p:animEffect transition="in" filter="strips(downRight)">
                                      <p:cBhvr>
                                        <p:cTn id="17" dur="500"/>
                                        <p:tgtEl>
                                          <p:spTgt spid="3614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1474">
                                            <p:txEl>
                                              <p:pRg st="3" end="3"/>
                                            </p:txEl>
                                          </p:spTgt>
                                        </p:tgtEl>
                                        <p:attrNameLst>
                                          <p:attrName>style.visibility</p:attrName>
                                        </p:attrNameLst>
                                      </p:cBhvr>
                                      <p:to>
                                        <p:strVal val="visible"/>
                                      </p:to>
                                    </p:set>
                                    <p:animEffect transition="in" filter="strips(downRight)">
                                      <p:cBhvr>
                                        <p:cTn id="22" dur="500"/>
                                        <p:tgtEl>
                                          <p:spTgt spid="3614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1474">
                                            <p:txEl>
                                              <p:pRg st="4" end="4"/>
                                            </p:txEl>
                                          </p:spTgt>
                                        </p:tgtEl>
                                        <p:attrNameLst>
                                          <p:attrName>style.visibility</p:attrName>
                                        </p:attrNameLst>
                                      </p:cBhvr>
                                      <p:to>
                                        <p:strVal val="visible"/>
                                      </p:to>
                                    </p:set>
                                    <p:animEffect transition="in" filter="strips(downRight)">
                                      <p:cBhvr>
                                        <p:cTn id="27" dur="500"/>
                                        <p:tgtEl>
                                          <p:spTgt spid="3614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1474">
                                            <p:txEl>
                                              <p:pRg st="5" end="5"/>
                                            </p:txEl>
                                          </p:spTgt>
                                        </p:tgtEl>
                                        <p:attrNameLst>
                                          <p:attrName>style.visibility</p:attrName>
                                        </p:attrNameLst>
                                      </p:cBhvr>
                                      <p:to>
                                        <p:strVal val="visible"/>
                                      </p:to>
                                    </p:set>
                                    <p:animEffect transition="in" filter="strips(downRight)">
                                      <p:cBhvr>
                                        <p:cTn id="32" dur="500"/>
                                        <p:tgtEl>
                                          <p:spTgt spid="36147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nodeType="clickEffect">
                                  <p:stCondLst>
                                    <p:cond delay="0"/>
                                  </p:stCondLst>
                                  <p:childTnLst>
                                    <p:set>
                                      <p:cBhvr>
                                        <p:cTn id="36" dur="1" fill="hold">
                                          <p:stCondLst>
                                            <p:cond delay="0"/>
                                          </p:stCondLst>
                                        </p:cTn>
                                        <p:tgtEl>
                                          <p:spTgt spid="361486"/>
                                        </p:tgtEl>
                                        <p:attrNameLst>
                                          <p:attrName>style.visibility</p:attrName>
                                        </p:attrNameLst>
                                      </p:cBhvr>
                                      <p:to>
                                        <p:strVal val="visible"/>
                                      </p:to>
                                    </p:set>
                                    <p:anim calcmode="lin" valueType="num">
                                      <p:cBhvr>
                                        <p:cTn id="37" dur="1000" fill="hold"/>
                                        <p:tgtEl>
                                          <p:spTgt spid="361486"/>
                                        </p:tgtEl>
                                        <p:attrNameLst>
                                          <p:attrName>ppt_w</p:attrName>
                                        </p:attrNameLst>
                                      </p:cBhvr>
                                      <p:tavLst>
                                        <p:tav tm="0">
                                          <p:val>
                                            <p:strVal val="#ppt_w*0.70"/>
                                          </p:val>
                                        </p:tav>
                                        <p:tav tm="100000">
                                          <p:val>
                                            <p:strVal val="#ppt_w"/>
                                          </p:val>
                                        </p:tav>
                                      </p:tavLst>
                                    </p:anim>
                                    <p:anim calcmode="lin" valueType="num">
                                      <p:cBhvr>
                                        <p:cTn id="38" dur="1000" fill="hold"/>
                                        <p:tgtEl>
                                          <p:spTgt spid="361486"/>
                                        </p:tgtEl>
                                        <p:attrNameLst>
                                          <p:attrName>ppt_h</p:attrName>
                                        </p:attrNameLst>
                                      </p:cBhvr>
                                      <p:tavLst>
                                        <p:tav tm="0">
                                          <p:val>
                                            <p:strVal val="#ppt_h"/>
                                          </p:val>
                                        </p:tav>
                                        <p:tav tm="100000">
                                          <p:val>
                                            <p:strVal val="#ppt_h"/>
                                          </p:val>
                                        </p:tav>
                                      </p:tavLst>
                                    </p:anim>
                                    <p:animEffect transition="in" filter="fade">
                                      <p:cBhvr>
                                        <p:cTn id="39" dur="1000"/>
                                        <p:tgtEl>
                                          <p:spTgt spid="361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3872A58-5EF4-4A80-B549-0018AA54C088}" type="slidenum">
              <a:rPr lang="en-US" altLang="zh-CN"/>
              <a:pPr>
                <a:defRPr/>
              </a:pPr>
              <a:t>26</a:t>
            </a:fld>
            <a:endParaRPr lang="en-US" altLang="zh-CN"/>
          </a:p>
        </p:txBody>
      </p:sp>
      <p:sp>
        <p:nvSpPr>
          <p:cNvPr id="308231" name="Text Box 7"/>
          <p:cNvSpPr txBox="1">
            <a:spLocks noChangeArrowheads="1"/>
          </p:cNvSpPr>
          <p:nvPr/>
        </p:nvSpPr>
        <p:spPr bwMode="auto">
          <a:xfrm>
            <a:off x="539750" y="549275"/>
            <a:ext cx="8031163" cy="723900"/>
          </a:xfrm>
          <a:prstGeom prst="rect">
            <a:avLst/>
          </a:prstGeom>
          <a:noFill/>
          <a:ln w="38100">
            <a:noFill/>
            <a:miter lim="800000"/>
            <a:headEnd/>
            <a:tailEnd/>
          </a:ln>
          <a:effectLst/>
        </p:spPr>
        <p:txBody>
          <a:bodyPr>
            <a:spAutoFit/>
          </a:bodyPr>
          <a:lstStyle/>
          <a:p>
            <a:pPr algn="just">
              <a:lnSpc>
                <a:spcPct val="115000"/>
              </a:lnSpc>
              <a:buClr>
                <a:srgbClr val="FF0000"/>
              </a:buClr>
              <a:buFont typeface="Wingdings" pitchFamily="2" charset="2"/>
              <a:buChar char="l"/>
              <a:defRPr/>
            </a:pPr>
            <a:r>
              <a:rPr lang="zh-CN" altLang="en-US">
                <a:effectLst>
                  <a:outerShdw blurRad="38100" dist="38100" dir="2700000" algn="tl">
                    <a:srgbClr val="C0C0C0"/>
                  </a:outerShdw>
                </a:effectLst>
                <a:latin typeface="Arial" charset="0"/>
                <a:ea typeface="宋体" pitchFamily="2" charset="-122"/>
              </a:rPr>
              <a:t>这个问题可推广到一般情形</a:t>
            </a:r>
            <a:r>
              <a:rPr lang="en-US" altLang="zh-CN">
                <a:effectLst>
                  <a:outerShdw blurRad="38100" dist="38100" dir="2700000" algn="tl">
                    <a:srgbClr val="C0C0C0"/>
                  </a:outerShdw>
                </a:effectLst>
                <a:latin typeface="Arial" charset="0"/>
                <a:ea typeface="宋体" pitchFamily="2" charset="-122"/>
              </a:rPr>
              <a:t>:</a:t>
            </a:r>
          </a:p>
        </p:txBody>
      </p:sp>
      <p:sp>
        <p:nvSpPr>
          <p:cNvPr id="308234" name="Rectangle 10"/>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8233" name="Object 9"/>
          <p:cNvGraphicFramePr>
            <a:graphicFrameLocks noChangeAspect="1"/>
          </p:cNvGraphicFramePr>
          <p:nvPr/>
        </p:nvGraphicFramePr>
        <p:xfrm>
          <a:off x="1763713" y="1412875"/>
          <a:ext cx="5083175" cy="4513263"/>
        </p:xfrm>
        <a:graphic>
          <a:graphicData uri="http://schemas.openxmlformats.org/presentationml/2006/ole">
            <mc:AlternateContent xmlns:mc="http://schemas.openxmlformats.org/markup-compatibility/2006">
              <mc:Choice xmlns:v="urn:schemas-microsoft-com:vml" Requires="v">
                <p:oleObj spid="_x0000_s31784" name="公式" r:id="rId3" imgW="1587500" imgH="1409700" progId="Equation.3">
                  <p:embed/>
                </p:oleObj>
              </mc:Choice>
              <mc:Fallback>
                <p:oleObj name="公式" r:id="rId3" imgW="1587500" imgH="14097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12875"/>
                        <a:ext cx="5083175" cy="451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8231">
                                            <p:txEl>
                                              <p:pRg st="0" end="0"/>
                                            </p:txEl>
                                          </p:spTgt>
                                        </p:tgtEl>
                                        <p:attrNameLst>
                                          <p:attrName>style.visibility</p:attrName>
                                        </p:attrNameLst>
                                      </p:cBhvr>
                                      <p:to>
                                        <p:strVal val="visible"/>
                                      </p:to>
                                    </p:set>
                                    <p:animEffect transition="in" filter="strips(downRight)">
                                      <p:cBhvr>
                                        <p:cTn id="7" dur="500"/>
                                        <p:tgtEl>
                                          <p:spTgt spid="3082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08233"/>
                                        </p:tgtEl>
                                        <p:attrNameLst>
                                          <p:attrName>style.visibility</p:attrName>
                                        </p:attrNameLst>
                                      </p:cBhvr>
                                      <p:to>
                                        <p:strVal val="visible"/>
                                      </p:to>
                                    </p:set>
                                    <p:anim calcmode="lin" valueType="num">
                                      <p:cBhvr>
                                        <p:cTn id="12" dur="1000" fill="hold"/>
                                        <p:tgtEl>
                                          <p:spTgt spid="308233"/>
                                        </p:tgtEl>
                                        <p:attrNameLst>
                                          <p:attrName>ppt_w</p:attrName>
                                        </p:attrNameLst>
                                      </p:cBhvr>
                                      <p:tavLst>
                                        <p:tav tm="0">
                                          <p:val>
                                            <p:strVal val="#ppt_w*0.70"/>
                                          </p:val>
                                        </p:tav>
                                        <p:tav tm="100000">
                                          <p:val>
                                            <p:strVal val="#ppt_w"/>
                                          </p:val>
                                        </p:tav>
                                      </p:tavLst>
                                    </p:anim>
                                    <p:anim calcmode="lin" valueType="num">
                                      <p:cBhvr>
                                        <p:cTn id="13" dur="1000" fill="hold"/>
                                        <p:tgtEl>
                                          <p:spTgt spid="308233"/>
                                        </p:tgtEl>
                                        <p:attrNameLst>
                                          <p:attrName>ppt_h</p:attrName>
                                        </p:attrNameLst>
                                      </p:cBhvr>
                                      <p:tavLst>
                                        <p:tav tm="0">
                                          <p:val>
                                            <p:strVal val="#ppt_h"/>
                                          </p:val>
                                        </p:tav>
                                        <p:tav tm="100000">
                                          <p:val>
                                            <p:strVal val="#ppt_h"/>
                                          </p:val>
                                        </p:tav>
                                      </p:tavLst>
                                    </p:anim>
                                    <p:animEffect transition="in" filter="fade">
                                      <p:cBhvr>
                                        <p:cTn id="14" dur="1000"/>
                                        <p:tgtEl>
                                          <p:spTgt spid="308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116BE1E-B76A-4222-8238-32946F11C3F6}" type="slidenum">
              <a:rPr lang="en-US" altLang="zh-CN"/>
              <a:pPr>
                <a:defRPr/>
              </a:pPr>
              <a:t>27</a:t>
            </a:fld>
            <a:endParaRPr lang="en-US" altLang="zh-CN"/>
          </a:p>
        </p:txBody>
      </p:sp>
      <p:sp>
        <p:nvSpPr>
          <p:cNvPr id="310275" name="Rectangle 3"/>
          <p:cNvSpPr>
            <a:spLocks noGrp="1" noChangeArrowheads="1"/>
          </p:cNvSpPr>
          <p:nvPr>
            <p:ph type="body" idx="1"/>
          </p:nvPr>
        </p:nvSpPr>
        <p:spPr>
          <a:xfrm>
            <a:off x="539750" y="260350"/>
            <a:ext cx="8229600" cy="3744913"/>
          </a:xfrm>
        </p:spPr>
        <p:txBody>
          <a:bodyPr/>
          <a:lstStyle/>
          <a:p>
            <a:pPr eaLnBrk="1" hangingPunct="1">
              <a:buFont typeface="Wingdings" pitchFamily="2" charset="2"/>
              <a:buNone/>
              <a:defRPr/>
            </a:pPr>
            <a:r>
              <a:rPr lang="en-US" altLang="zh-CN" sz="3600" b="1" dirty="0" smtClean="0">
                <a:solidFill>
                  <a:srgbClr val="FF0000"/>
                </a:solidFill>
                <a:effectLst>
                  <a:outerShdw blurRad="38100" dist="38100" dir="2700000" algn="tl">
                    <a:srgbClr val="C0C0C0"/>
                  </a:outerShdw>
                </a:effectLst>
                <a:latin typeface="Times New Roman" pitchFamily="18" charset="0"/>
              </a:rPr>
              <a:t>4. </a:t>
            </a:r>
            <a:r>
              <a:rPr lang="zh-CN" altLang="en-US" sz="3600" b="1" dirty="0" smtClean="0">
                <a:solidFill>
                  <a:srgbClr val="FF0000"/>
                </a:solidFill>
                <a:effectLst>
                  <a:outerShdw blurRad="38100" dist="38100" dir="2700000" algn="tl">
                    <a:srgbClr val="C0C0C0"/>
                  </a:outerShdw>
                </a:effectLst>
                <a:latin typeface="Times New Roman" pitchFamily="18" charset="0"/>
              </a:rPr>
              <a:t>欧拉函数</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欧拉函数</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effectLst>
                  <a:outerShdw blurRad="38100" dist="38100" dir="2700000" algn="tl">
                    <a:srgbClr val="C0C0C0"/>
                  </a:outerShdw>
                </a:effectLst>
                <a:latin typeface="Times New Roman" pitchFamily="18" charset="0"/>
                <a:sym typeface="Symbol" pitchFamily="18" charset="2"/>
              </a:rPr>
              <a:t> </a:t>
            </a:r>
            <a:r>
              <a:rPr lang="zh-CN" altLang="en-US" sz="3600" b="1" dirty="0" smtClean="0">
                <a:effectLst>
                  <a:outerShdw blurRad="38100" dist="38100" dir="2700000" algn="tl">
                    <a:srgbClr val="C0C0C0"/>
                  </a:outerShdw>
                </a:effectLst>
                <a:latin typeface="Times New Roman" pitchFamily="18" charset="0"/>
              </a:rPr>
              <a:t>表示小于</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且与</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互素的正整数的个数</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可利用容斥原理给出其计算公式</a:t>
            </a:r>
            <a:r>
              <a:rPr lang="en-US" altLang="zh-CN" sz="3600" b="1" dirty="0" smtClean="0">
                <a:effectLst>
                  <a:outerShdw blurRad="38100" dist="38100" dir="2700000" algn="tl">
                    <a:srgbClr val="C0C0C0"/>
                  </a:outerShdw>
                </a:effectLst>
                <a:latin typeface="Times New Roman" pitchFamily="18" charset="0"/>
              </a:rPr>
              <a:t>.</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可设</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可分解为不同的素数</a:t>
            </a:r>
            <a:r>
              <a:rPr lang="en-US" altLang="zh-CN" sz="3600" b="1" i="1" dirty="0" smtClean="0">
                <a:effectLst>
                  <a:outerShdw blurRad="38100" dist="38100" dir="2700000" algn="tl">
                    <a:srgbClr val="C0C0C0"/>
                  </a:outerShdw>
                </a:effectLst>
                <a:latin typeface="Times New Roman" pitchFamily="18" charset="0"/>
              </a:rPr>
              <a:t>p</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p</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p</a:t>
            </a:r>
            <a:r>
              <a:rPr lang="en-US" altLang="zh-CN" sz="3600" b="1" i="1" baseline="-25000" dirty="0" smtClean="0">
                <a:effectLst>
                  <a:outerShdw blurRad="38100" dist="38100" dir="2700000" algn="tl">
                    <a:srgbClr val="C0C0C0"/>
                  </a:outerShdw>
                </a:effectLst>
                <a:latin typeface="Times New Roman" pitchFamily="18" charset="0"/>
              </a:rPr>
              <a:t>k</a:t>
            </a:r>
            <a:r>
              <a:rPr lang="zh-CN" altLang="en-US" sz="3600" b="1" dirty="0" smtClean="0">
                <a:effectLst>
                  <a:outerShdw blurRad="38100" dist="38100" dir="2700000" algn="tl">
                    <a:srgbClr val="C0C0C0"/>
                  </a:outerShdw>
                </a:effectLst>
                <a:latin typeface="Times New Roman" pitchFamily="18" charset="0"/>
              </a:rPr>
              <a:t>之积：</a:t>
            </a:r>
          </a:p>
        </p:txBody>
      </p:sp>
      <p:sp>
        <p:nvSpPr>
          <p:cNvPr id="310277" name="Rectangle 5"/>
          <p:cNvSpPr>
            <a:spLocks noChangeArrowheads="1"/>
          </p:cNvSpPr>
          <p:nvPr/>
        </p:nvSpPr>
        <p:spPr bwMode="auto">
          <a:xfrm>
            <a:off x="0" y="2814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0278" name="Text Box 6"/>
          <p:cNvSpPr txBox="1">
            <a:spLocks noChangeArrowheads="1"/>
          </p:cNvSpPr>
          <p:nvPr/>
        </p:nvSpPr>
        <p:spPr bwMode="auto">
          <a:xfrm>
            <a:off x="395288" y="4292600"/>
            <a:ext cx="8524875" cy="1739900"/>
          </a:xfrm>
          <a:prstGeom prst="rect">
            <a:avLst/>
          </a:prstGeom>
          <a:noFill/>
          <a:ln w="38100">
            <a:noFill/>
            <a:miter lim="800000"/>
            <a:headEnd/>
            <a:tailEnd/>
          </a:ln>
          <a:effectLst/>
        </p:spPr>
        <p:txBody>
          <a:bodyPr>
            <a:spAutoFit/>
          </a:bodyPr>
          <a:lstStyle/>
          <a:p>
            <a:pPr>
              <a:buClr>
                <a:srgbClr val="FF0000"/>
              </a:buClr>
              <a:buFont typeface="Wingdings" pitchFamily="2" charset="2"/>
              <a:buChar char="l"/>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令</a:t>
            </a:r>
            <a:r>
              <a:rPr lang="en-US" altLang="zh-CN" i="1" dirty="0">
                <a:effectLst>
                  <a:outerShdw blurRad="38100" dist="38100" dir="2700000" algn="tl">
                    <a:srgbClr val="C0C0C0"/>
                  </a:outerShdw>
                </a:effectLst>
                <a:ea typeface="宋体" pitchFamily="2" charset="-122"/>
              </a:rPr>
              <a:t>A</a:t>
            </a:r>
            <a:r>
              <a:rPr lang="en-US" altLang="zh-CN" i="1" baseline="-25000" dirty="0">
                <a:effectLst>
                  <a:outerShdw blurRad="38100" dist="38100" dir="2700000" algn="tl">
                    <a:srgbClr val="C0C0C0"/>
                  </a:outerShdw>
                </a:effectLst>
                <a:ea typeface="宋体" pitchFamily="2" charset="-122"/>
              </a:rPr>
              <a:t>i</a:t>
            </a:r>
            <a:r>
              <a:rPr lang="zh-CN" altLang="en-US" dirty="0">
                <a:effectLst>
                  <a:outerShdw blurRad="38100" dist="38100" dir="2700000" algn="tl">
                    <a:srgbClr val="C0C0C0"/>
                  </a:outerShdw>
                </a:effectLst>
                <a:ea typeface="宋体" pitchFamily="2" charset="-122"/>
              </a:rPr>
              <a:t>表示</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={1,2, </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zh-CN" altLang="en-US" dirty="0">
                <a:effectLst>
                  <a:outerShdw blurRad="38100" dist="38100" dir="2700000" algn="tl">
                    <a:srgbClr val="C0C0C0"/>
                  </a:outerShdw>
                </a:effectLst>
                <a:ea typeface="宋体" pitchFamily="2" charset="-122"/>
              </a:rPr>
              <a:t>中能被</a:t>
            </a:r>
            <a:r>
              <a:rPr lang="en-US" altLang="zh-CN" i="1" dirty="0">
                <a:effectLst>
                  <a:outerShdw blurRad="38100" dist="38100" dir="2700000" algn="tl">
                    <a:srgbClr val="C0C0C0"/>
                  </a:outerShdw>
                </a:effectLst>
                <a:ea typeface="宋体" pitchFamily="2" charset="-122"/>
              </a:rPr>
              <a:t>p</a:t>
            </a:r>
            <a:r>
              <a:rPr lang="en-US" altLang="zh-CN" i="1" baseline="-25000" dirty="0">
                <a:effectLst>
                  <a:outerShdw blurRad="38100" dist="38100" dir="2700000" algn="tl">
                    <a:srgbClr val="C0C0C0"/>
                  </a:outerShdw>
                </a:effectLst>
                <a:ea typeface="宋体" pitchFamily="2" charset="-122"/>
              </a:rPr>
              <a:t>i</a:t>
            </a:r>
            <a:r>
              <a:rPr lang="zh-CN" altLang="en-US" dirty="0">
                <a:effectLst>
                  <a:outerShdw blurRad="38100" dist="38100" dir="2700000" algn="tl">
                    <a:srgbClr val="C0C0C0"/>
                  </a:outerShdw>
                </a:effectLst>
                <a:ea typeface="宋体" pitchFamily="2" charset="-122"/>
              </a:rPr>
              <a:t>整除的 </a:t>
            </a:r>
          </a:p>
          <a:p>
            <a:pPr>
              <a:buClr>
                <a:srgbClr val="FF0000"/>
              </a:buClr>
              <a:buFont typeface="Wingdings" pitchFamily="2" charset="2"/>
              <a:buNone/>
              <a:defRPr/>
            </a:pPr>
            <a:r>
              <a:rPr lang="zh-CN" altLang="en-US" dirty="0">
                <a:effectLst>
                  <a:outerShdw blurRad="38100" dist="38100" dir="2700000" algn="tl">
                    <a:srgbClr val="C0C0C0"/>
                  </a:outerShdw>
                </a:effectLst>
                <a:ea typeface="宋体" pitchFamily="2" charset="-122"/>
              </a:rPr>
              <a:t>数的集合</a:t>
            </a:r>
            <a:r>
              <a:rPr lang="en-US" altLang="zh-CN" dirty="0">
                <a:effectLst>
                  <a:outerShdw blurRad="38100" dist="38100" dir="2700000" algn="tl">
                    <a:srgbClr val="C0C0C0"/>
                  </a:outerShdw>
                </a:effectLst>
                <a:ea typeface="宋体" pitchFamily="2" charset="-122"/>
              </a:rPr>
              <a:t>, </a:t>
            </a:r>
            <a:r>
              <a:rPr lang="en-US" altLang="zh-CN" i="1" dirty="0" err="1">
                <a:effectLst>
                  <a:outerShdw blurRad="38100" dist="38100" dir="2700000" algn="tl">
                    <a:srgbClr val="C0C0C0"/>
                  </a:outerShdw>
                </a:effectLst>
                <a:ea typeface="宋体" pitchFamily="2" charset="-122"/>
              </a:rPr>
              <a:t>i</a:t>
            </a:r>
            <a:r>
              <a:rPr lang="en-US" altLang="zh-CN" dirty="0">
                <a:effectLst>
                  <a:outerShdw blurRad="38100" dist="38100" dir="2700000" algn="tl">
                    <a:srgbClr val="C0C0C0"/>
                  </a:outerShdw>
                </a:effectLst>
                <a:ea typeface="宋体" pitchFamily="2" charset="-122"/>
              </a:rPr>
              <a:t>=1,2</a:t>
            </a:r>
            <a:r>
              <a:rPr lang="en-US" altLang="zh-CN"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k</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则</a:t>
            </a:r>
            <a:r>
              <a:rPr lang="en-US" altLang="zh-CN" dirty="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A</a:t>
            </a:r>
            <a:r>
              <a:rPr lang="en-US" altLang="zh-CN" i="1" baseline="-25000" dirty="0">
                <a:effectLst>
                  <a:outerShdw blurRad="38100" dist="38100" dir="2700000" algn="tl">
                    <a:srgbClr val="C0C0C0"/>
                  </a:outerShdw>
                </a:effectLst>
                <a:ea typeface="宋体" pitchFamily="2" charset="-122"/>
              </a:rPr>
              <a:t>i</a:t>
            </a:r>
            <a:r>
              <a:rPr lang="en-US" altLang="zh-CN" dirty="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p</a:t>
            </a:r>
            <a:r>
              <a:rPr lang="en-US" altLang="zh-CN" i="1" baseline="-25000" dirty="0">
                <a:effectLst>
                  <a:outerShdw blurRad="38100" dist="38100" dir="2700000" algn="tl">
                    <a:srgbClr val="C0C0C0"/>
                  </a:outerShdw>
                </a:effectLst>
                <a:ea typeface="宋体" pitchFamily="2" charset="-122"/>
              </a:rPr>
              <a:t>i</a:t>
            </a:r>
            <a:r>
              <a:rPr lang="en-US" altLang="zh-CN" dirty="0">
                <a:effectLst>
                  <a:outerShdw blurRad="38100" dist="38100" dir="2700000" algn="tl">
                    <a:srgbClr val="C0C0C0"/>
                  </a:outerShdw>
                </a:effectLst>
                <a:ea typeface="宋体" pitchFamily="2" charset="-122"/>
              </a:rPr>
              <a:t>, </a:t>
            </a:r>
            <a:r>
              <a:rPr lang="en-US" altLang="zh-CN" sz="3200" i="1" dirty="0" err="1">
                <a:effectLst>
                  <a:outerShdw blurRad="38100" dist="38100" dir="2700000" algn="tl">
                    <a:srgbClr val="C0C0C0"/>
                  </a:outerShdw>
                </a:effectLst>
                <a:ea typeface="宋体" pitchFamily="2" charset="-122"/>
              </a:rPr>
              <a:t>i</a:t>
            </a:r>
            <a:r>
              <a:rPr lang="en-US" altLang="zh-CN" sz="3200" dirty="0">
                <a:effectLst>
                  <a:outerShdw blurRad="38100" dist="38100" dir="2700000" algn="tl">
                    <a:srgbClr val="C0C0C0"/>
                  </a:outerShdw>
                </a:effectLst>
                <a:ea typeface="宋体" pitchFamily="2" charset="-122"/>
              </a:rPr>
              <a:t>=1,2</a:t>
            </a:r>
            <a:r>
              <a:rPr lang="en-US" altLang="zh-CN" sz="3200" dirty="0" smtClean="0">
                <a:effectLst>
                  <a:outerShdw blurRad="38100" dist="38100" dir="2700000" algn="tl">
                    <a:srgbClr val="C0C0C0"/>
                  </a:outerShdw>
                </a:effectLst>
                <a:ea typeface="宋体" pitchFamily="2" charset="-122"/>
              </a:rPr>
              <a:t>,</a:t>
            </a:r>
            <a:r>
              <a:rPr lang="en-US" altLang="zh-CN" sz="3200" dirty="0" smtClean="0">
                <a:effectLst>
                  <a:outerShdw blurRad="38100" dist="38100" dir="2700000" algn="tl">
                    <a:srgbClr val="C0C0C0"/>
                  </a:outerShdw>
                </a:effectLst>
                <a:ea typeface="宋体" pitchFamily="2" charset="-122"/>
                <a:sym typeface="Symbol" pitchFamily="18" charset="2"/>
              </a:rPr>
              <a:t>…</a:t>
            </a:r>
            <a:r>
              <a:rPr lang="en-US" altLang="zh-CN" sz="3200" dirty="0" smtClean="0">
                <a:effectLst>
                  <a:outerShdw blurRad="38100" dist="38100" dir="2700000" algn="tl">
                    <a:srgbClr val="C0C0C0"/>
                  </a:outerShdw>
                </a:effectLst>
                <a:ea typeface="宋体" pitchFamily="2" charset="-122"/>
              </a:rPr>
              <a:t>,</a:t>
            </a:r>
            <a:r>
              <a:rPr lang="en-US" altLang="zh-CN" sz="3200" i="1" dirty="0">
                <a:effectLst>
                  <a:outerShdw blurRad="38100" dist="38100" dir="2700000" algn="tl">
                    <a:srgbClr val="C0C0C0"/>
                  </a:outerShdw>
                </a:effectLst>
                <a:ea typeface="宋体" pitchFamily="2" charset="-122"/>
              </a:rPr>
              <a:t>k</a:t>
            </a:r>
            <a:r>
              <a:rPr lang="en-US" altLang="zh-CN" sz="3200" dirty="0">
                <a:effectLst>
                  <a:outerShdw blurRad="38100" dist="38100" dir="2700000" algn="tl">
                    <a:srgbClr val="C0C0C0"/>
                  </a:outerShdw>
                </a:effectLst>
                <a:ea typeface="宋体" pitchFamily="2" charset="-122"/>
              </a:rPr>
              <a:t>.</a:t>
            </a:r>
          </a:p>
          <a:p>
            <a:pPr>
              <a:buClr>
                <a:srgbClr val="FF0000"/>
              </a:buClr>
              <a:buFont typeface="Wingdings" pitchFamily="2" charset="2"/>
              <a:buChar char="l"/>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由于当</a:t>
            </a:r>
            <a:r>
              <a:rPr lang="en-US" altLang="zh-CN" i="1" dirty="0" err="1" smtClean="0">
                <a:effectLst>
                  <a:outerShdw blurRad="38100" dist="38100" dir="2700000" algn="tl">
                    <a:srgbClr val="C0C0C0"/>
                  </a:outerShdw>
                </a:effectLst>
                <a:ea typeface="宋体" pitchFamily="2" charset="-122"/>
              </a:rPr>
              <a:t>i</a:t>
            </a:r>
            <a:r>
              <a:rPr lang="en-US" altLang="zh-CN" dirty="0" err="1"/>
              <a:t>≠</a:t>
            </a:r>
            <a:r>
              <a:rPr lang="en-US" altLang="zh-CN" i="1" dirty="0" err="1" smtClean="0">
                <a:effectLst>
                  <a:outerShdw blurRad="38100" dist="38100" dir="2700000" algn="tl">
                    <a:srgbClr val="C0C0C0"/>
                  </a:outerShdw>
                </a:effectLst>
                <a:ea typeface="宋体" pitchFamily="2" charset="-122"/>
              </a:rPr>
              <a:t>j</a:t>
            </a:r>
            <a:r>
              <a:rPr lang="en-US" altLang="zh-CN" dirty="0" smtClean="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时</a:t>
            </a:r>
            <a:r>
              <a:rPr lang="en-US" altLang="zh-CN" i="1" dirty="0" err="1" smtClean="0">
                <a:effectLst>
                  <a:outerShdw blurRad="38100" dist="38100" dir="2700000" algn="tl">
                    <a:srgbClr val="C0C0C0"/>
                  </a:outerShdw>
                </a:effectLst>
                <a:ea typeface="宋体" pitchFamily="2" charset="-122"/>
              </a:rPr>
              <a:t>p</a:t>
            </a:r>
            <a:r>
              <a:rPr lang="en-US" altLang="zh-CN" i="1" baseline="-25000" dirty="0" err="1" smtClean="0">
                <a:effectLst>
                  <a:outerShdw blurRad="38100" dist="38100" dir="2700000" algn="tl">
                    <a:srgbClr val="C0C0C0"/>
                  </a:outerShdw>
                </a:effectLst>
                <a:ea typeface="宋体" pitchFamily="2" charset="-122"/>
              </a:rPr>
              <a:t>i</a:t>
            </a:r>
            <a:r>
              <a:rPr lang="en-US" altLang="zh-CN" dirty="0" err="1"/>
              <a:t>≠</a:t>
            </a:r>
            <a:r>
              <a:rPr lang="en-US" altLang="zh-CN" i="1" dirty="0" err="1" smtClean="0">
                <a:effectLst>
                  <a:outerShdw blurRad="38100" dist="38100" dir="2700000" algn="tl">
                    <a:srgbClr val="C0C0C0"/>
                  </a:outerShdw>
                </a:effectLst>
                <a:ea typeface="宋体" pitchFamily="2" charset="-122"/>
              </a:rPr>
              <a:t>p</a:t>
            </a:r>
            <a:r>
              <a:rPr lang="en-US" altLang="zh-CN" i="1" baseline="-25000" dirty="0" err="1" smtClean="0">
                <a:effectLst>
                  <a:outerShdw blurRad="38100" dist="38100" dir="2700000" algn="tl">
                    <a:srgbClr val="C0C0C0"/>
                  </a:outerShdw>
                </a:effectLst>
                <a:ea typeface="宋体" pitchFamily="2" charset="-122"/>
              </a:rPr>
              <a:t>j</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故</a:t>
            </a:r>
          </a:p>
        </p:txBody>
      </p:sp>
      <p:sp>
        <p:nvSpPr>
          <p:cNvPr id="310280" name="Rectangle 8"/>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0279" name="Object 7"/>
          <p:cNvGraphicFramePr>
            <a:graphicFrameLocks noChangeAspect="1"/>
          </p:cNvGraphicFramePr>
          <p:nvPr/>
        </p:nvGraphicFramePr>
        <p:xfrm>
          <a:off x="2555875" y="3476625"/>
          <a:ext cx="3384550" cy="815975"/>
        </p:xfrm>
        <a:graphic>
          <a:graphicData uri="http://schemas.openxmlformats.org/presentationml/2006/ole">
            <mc:AlternateContent xmlns:mc="http://schemas.openxmlformats.org/markup-compatibility/2006">
              <mc:Choice xmlns:v="urn:schemas-microsoft-com:vml" Requires="v">
                <p:oleObj spid="_x0000_s32830" name="公式" r:id="rId3" imgW="1066337" imgH="253890" progId="Equation.3">
                  <p:embed/>
                </p:oleObj>
              </mc:Choice>
              <mc:Fallback>
                <p:oleObj name="公式" r:id="rId3" imgW="1066337" imgH="25389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476625"/>
                        <a:ext cx="338455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3935648094"/>
              </p:ext>
            </p:extLst>
          </p:nvPr>
        </p:nvGraphicFramePr>
        <p:xfrm>
          <a:off x="2843808" y="980728"/>
          <a:ext cx="896938" cy="587375"/>
        </p:xfrm>
        <a:graphic>
          <a:graphicData uri="http://schemas.openxmlformats.org/presentationml/2006/ole">
            <mc:AlternateContent xmlns:mc="http://schemas.openxmlformats.org/markup-compatibility/2006">
              <mc:Choice xmlns:v="urn:schemas-microsoft-com:vml" Requires="v">
                <p:oleObj spid="_x0000_s32831" name="公式" r:id="rId5" imgW="330200" imgH="203200" progId="Equation.3">
                  <p:embed/>
                </p:oleObj>
              </mc:Choice>
              <mc:Fallback>
                <p:oleObj name="公式" r:id="rId5" imgW="330200" imgH="203200" progId="Equation.3">
                  <p:embed/>
                  <p:pic>
                    <p:nvPicPr>
                      <p:cNvPr id="0" name=""/>
                      <p:cNvPicPr>
                        <a:picLocks noChangeAspect="1" noChangeArrowheads="1"/>
                      </p:cNvPicPr>
                      <p:nvPr/>
                    </p:nvPicPr>
                    <p:blipFill>
                      <a:blip r:embed="rId6"/>
                      <a:srcRect/>
                      <a:stretch>
                        <a:fillRect/>
                      </a:stretch>
                    </p:blipFill>
                    <p:spPr bwMode="auto">
                      <a:xfrm>
                        <a:off x="2843808" y="980728"/>
                        <a:ext cx="8969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strips(downRight)">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0275">
                                            <p:txEl>
                                              <p:pRg st="1" end="1"/>
                                            </p:txEl>
                                          </p:spTgt>
                                        </p:tgtEl>
                                        <p:attrNameLst>
                                          <p:attrName>style.visibility</p:attrName>
                                        </p:attrNameLst>
                                      </p:cBhvr>
                                      <p:to>
                                        <p:strVal val="visible"/>
                                      </p:to>
                                    </p:set>
                                    <p:animEffect transition="in" filter="strips(downRight)">
                                      <p:cBhvr>
                                        <p:cTn id="12" dur="500"/>
                                        <p:tgtEl>
                                          <p:spTgt spid="310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0275">
                                            <p:txEl>
                                              <p:pRg st="2" end="2"/>
                                            </p:txEl>
                                          </p:spTgt>
                                        </p:tgtEl>
                                        <p:attrNameLst>
                                          <p:attrName>style.visibility</p:attrName>
                                        </p:attrNameLst>
                                      </p:cBhvr>
                                      <p:to>
                                        <p:strVal val="visible"/>
                                      </p:to>
                                    </p:set>
                                    <p:animEffect transition="in" filter="strips(downRight)">
                                      <p:cBhvr>
                                        <p:cTn id="17" dur="500"/>
                                        <p:tgtEl>
                                          <p:spTgt spid="310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10279"/>
                                        </p:tgtEl>
                                        <p:attrNameLst>
                                          <p:attrName>style.visibility</p:attrName>
                                        </p:attrNameLst>
                                      </p:cBhvr>
                                      <p:to>
                                        <p:strVal val="visible"/>
                                      </p:to>
                                    </p:set>
                                    <p:anim calcmode="lin" valueType="num">
                                      <p:cBhvr>
                                        <p:cTn id="22" dur="1000" fill="hold"/>
                                        <p:tgtEl>
                                          <p:spTgt spid="310279"/>
                                        </p:tgtEl>
                                        <p:attrNameLst>
                                          <p:attrName>ppt_w</p:attrName>
                                        </p:attrNameLst>
                                      </p:cBhvr>
                                      <p:tavLst>
                                        <p:tav tm="0">
                                          <p:val>
                                            <p:strVal val="#ppt_w*0.70"/>
                                          </p:val>
                                        </p:tav>
                                        <p:tav tm="100000">
                                          <p:val>
                                            <p:strVal val="#ppt_w"/>
                                          </p:val>
                                        </p:tav>
                                      </p:tavLst>
                                    </p:anim>
                                    <p:anim calcmode="lin" valueType="num">
                                      <p:cBhvr>
                                        <p:cTn id="23" dur="1000" fill="hold"/>
                                        <p:tgtEl>
                                          <p:spTgt spid="310279"/>
                                        </p:tgtEl>
                                        <p:attrNameLst>
                                          <p:attrName>ppt_h</p:attrName>
                                        </p:attrNameLst>
                                      </p:cBhvr>
                                      <p:tavLst>
                                        <p:tav tm="0">
                                          <p:val>
                                            <p:strVal val="#ppt_h"/>
                                          </p:val>
                                        </p:tav>
                                        <p:tav tm="100000">
                                          <p:val>
                                            <p:strVal val="#ppt_h"/>
                                          </p:val>
                                        </p:tav>
                                      </p:tavLst>
                                    </p:anim>
                                    <p:animEffect transition="in" filter="fade">
                                      <p:cBhvr>
                                        <p:cTn id="24" dur="1000"/>
                                        <p:tgtEl>
                                          <p:spTgt spid="31027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310278"/>
                                        </p:tgtEl>
                                        <p:attrNameLst>
                                          <p:attrName>style.visibility</p:attrName>
                                        </p:attrNameLst>
                                      </p:cBhvr>
                                      <p:to>
                                        <p:strVal val="visible"/>
                                      </p:to>
                                    </p:set>
                                    <p:anim calcmode="lin" valueType="num">
                                      <p:cBhvr>
                                        <p:cTn id="29" dur="1000" fill="hold"/>
                                        <p:tgtEl>
                                          <p:spTgt spid="310278"/>
                                        </p:tgtEl>
                                        <p:attrNameLst>
                                          <p:attrName>ppt_w</p:attrName>
                                        </p:attrNameLst>
                                      </p:cBhvr>
                                      <p:tavLst>
                                        <p:tav tm="0">
                                          <p:val>
                                            <p:strVal val="#ppt_w*0.70"/>
                                          </p:val>
                                        </p:tav>
                                        <p:tav tm="100000">
                                          <p:val>
                                            <p:strVal val="#ppt_w"/>
                                          </p:val>
                                        </p:tav>
                                      </p:tavLst>
                                    </p:anim>
                                    <p:anim calcmode="lin" valueType="num">
                                      <p:cBhvr>
                                        <p:cTn id="30" dur="1000" fill="hold"/>
                                        <p:tgtEl>
                                          <p:spTgt spid="310278"/>
                                        </p:tgtEl>
                                        <p:attrNameLst>
                                          <p:attrName>ppt_h</p:attrName>
                                        </p:attrNameLst>
                                      </p:cBhvr>
                                      <p:tavLst>
                                        <p:tav tm="0">
                                          <p:val>
                                            <p:strVal val="#ppt_h"/>
                                          </p:val>
                                        </p:tav>
                                        <p:tav tm="100000">
                                          <p:val>
                                            <p:strVal val="#ppt_h"/>
                                          </p:val>
                                        </p:tav>
                                      </p:tavLst>
                                    </p:anim>
                                    <p:animEffect transition="in" filter="fade">
                                      <p:cBhvr>
                                        <p:cTn id="31" dur="1000"/>
                                        <p:tgtEl>
                                          <p:spTgt spid="310278"/>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strVal val="#ppt_w*0.70"/>
                                          </p:val>
                                        </p:tav>
                                        <p:tav tm="100000">
                                          <p:val>
                                            <p:strVal val="#ppt_w"/>
                                          </p:val>
                                        </p:tav>
                                      </p:tavLst>
                                    </p:anim>
                                    <p:anim calcmode="lin" valueType="num">
                                      <p:cBhvr>
                                        <p:cTn id="37" dur="1000" fill="hold"/>
                                        <p:tgtEl>
                                          <p:spTgt spid="8"/>
                                        </p:tgtEl>
                                        <p:attrNameLst>
                                          <p:attrName>ppt_h</p:attrName>
                                        </p:attrNameLst>
                                      </p:cBhvr>
                                      <p:tavLst>
                                        <p:tav tm="0">
                                          <p:val>
                                            <p:strVal val="#ppt_h"/>
                                          </p:val>
                                        </p:tav>
                                        <p:tav tm="100000">
                                          <p:val>
                                            <p:strVal val="#ppt_h"/>
                                          </p:val>
                                        </p:tav>
                                      </p:tavLst>
                                    </p:anim>
                                    <p:animEffect transition="in" filter="fade">
                                      <p:cBhvr>
                                        <p:cTn id="3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P spid="31027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7588263B-3BB2-45B9-99C3-7EEB65C981EB}" type="slidenum">
              <a:rPr lang="en-US" altLang="zh-CN"/>
              <a:pPr>
                <a:defRPr/>
              </a:pPr>
              <a:t>28</a:t>
            </a:fld>
            <a:endParaRPr lang="en-US" altLang="zh-CN"/>
          </a:p>
        </p:txBody>
      </p:sp>
      <p:sp>
        <p:nvSpPr>
          <p:cNvPr id="311304" name="Rectangle 8"/>
          <p:cNvSpPr>
            <a:spLocks noChangeArrowheads="1"/>
          </p:cNvSpPr>
          <p:nvPr/>
        </p:nvSpPr>
        <p:spPr bwMode="auto">
          <a:xfrm>
            <a:off x="0" y="29718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1303" name="Object 7"/>
          <p:cNvGraphicFramePr>
            <a:graphicFrameLocks noChangeAspect="1"/>
          </p:cNvGraphicFramePr>
          <p:nvPr/>
        </p:nvGraphicFramePr>
        <p:xfrm>
          <a:off x="611188" y="-26988"/>
          <a:ext cx="7705725" cy="2662238"/>
        </p:xfrm>
        <a:graphic>
          <a:graphicData uri="http://schemas.openxmlformats.org/presentationml/2006/ole">
            <mc:AlternateContent xmlns:mc="http://schemas.openxmlformats.org/markup-compatibility/2006">
              <mc:Choice xmlns:v="urn:schemas-microsoft-com:vml" Requires="v">
                <p:oleObj spid="_x0000_s33862" name="公式" r:id="rId3" imgW="2679700" imgH="927100" progId="Equation.3">
                  <p:embed/>
                </p:oleObj>
              </mc:Choice>
              <mc:Fallback>
                <p:oleObj name="公式" r:id="rId3" imgW="2679700" imgH="9271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6988"/>
                        <a:ext cx="7705725" cy="266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07" name="Rectangle 11"/>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1310" name="Rectangle 14"/>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1309" name="Object 13"/>
          <p:cNvGraphicFramePr>
            <a:graphicFrameLocks noChangeAspect="1"/>
          </p:cNvGraphicFramePr>
          <p:nvPr/>
        </p:nvGraphicFramePr>
        <p:xfrm>
          <a:off x="395288" y="2349500"/>
          <a:ext cx="8064500" cy="4248150"/>
        </p:xfrm>
        <a:graphic>
          <a:graphicData uri="http://schemas.openxmlformats.org/presentationml/2006/ole">
            <mc:AlternateContent xmlns:mc="http://schemas.openxmlformats.org/markup-compatibility/2006">
              <mc:Choice xmlns:v="urn:schemas-microsoft-com:vml" Requires="v">
                <p:oleObj spid="_x0000_s33863" name="公式" r:id="rId5" imgW="2971800" imgH="1473200" progId="Equation.3">
                  <p:embed/>
                </p:oleObj>
              </mc:Choice>
              <mc:Fallback>
                <p:oleObj name="公式" r:id="rId5" imgW="2971800" imgH="1473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349500"/>
                        <a:ext cx="8064500" cy="424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11303"/>
                                        </p:tgtEl>
                                        <p:attrNameLst>
                                          <p:attrName>style.visibility</p:attrName>
                                        </p:attrNameLst>
                                      </p:cBhvr>
                                      <p:to>
                                        <p:strVal val="visible"/>
                                      </p:to>
                                    </p:set>
                                    <p:anim calcmode="lin" valueType="num">
                                      <p:cBhvr>
                                        <p:cTn id="7" dur="1000" fill="hold"/>
                                        <p:tgtEl>
                                          <p:spTgt spid="311303"/>
                                        </p:tgtEl>
                                        <p:attrNameLst>
                                          <p:attrName>ppt_w</p:attrName>
                                        </p:attrNameLst>
                                      </p:cBhvr>
                                      <p:tavLst>
                                        <p:tav tm="0">
                                          <p:val>
                                            <p:strVal val="#ppt_w*0.70"/>
                                          </p:val>
                                        </p:tav>
                                        <p:tav tm="100000">
                                          <p:val>
                                            <p:strVal val="#ppt_w"/>
                                          </p:val>
                                        </p:tav>
                                      </p:tavLst>
                                    </p:anim>
                                    <p:anim calcmode="lin" valueType="num">
                                      <p:cBhvr>
                                        <p:cTn id="8" dur="1000" fill="hold"/>
                                        <p:tgtEl>
                                          <p:spTgt spid="311303"/>
                                        </p:tgtEl>
                                        <p:attrNameLst>
                                          <p:attrName>ppt_h</p:attrName>
                                        </p:attrNameLst>
                                      </p:cBhvr>
                                      <p:tavLst>
                                        <p:tav tm="0">
                                          <p:val>
                                            <p:strVal val="#ppt_h"/>
                                          </p:val>
                                        </p:tav>
                                        <p:tav tm="100000">
                                          <p:val>
                                            <p:strVal val="#ppt_h"/>
                                          </p:val>
                                        </p:tav>
                                      </p:tavLst>
                                    </p:anim>
                                    <p:animEffect transition="in" filter="fade">
                                      <p:cBhvr>
                                        <p:cTn id="9" dur="1000"/>
                                        <p:tgtEl>
                                          <p:spTgt spid="31130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11309"/>
                                        </p:tgtEl>
                                        <p:attrNameLst>
                                          <p:attrName>style.visibility</p:attrName>
                                        </p:attrNameLst>
                                      </p:cBhvr>
                                      <p:to>
                                        <p:strVal val="visible"/>
                                      </p:to>
                                    </p:set>
                                    <p:anim calcmode="lin" valueType="num">
                                      <p:cBhvr>
                                        <p:cTn id="14" dur="1000" fill="hold"/>
                                        <p:tgtEl>
                                          <p:spTgt spid="311309"/>
                                        </p:tgtEl>
                                        <p:attrNameLst>
                                          <p:attrName>ppt_w</p:attrName>
                                        </p:attrNameLst>
                                      </p:cBhvr>
                                      <p:tavLst>
                                        <p:tav tm="0">
                                          <p:val>
                                            <p:strVal val="#ppt_w*0.70"/>
                                          </p:val>
                                        </p:tav>
                                        <p:tav tm="100000">
                                          <p:val>
                                            <p:strVal val="#ppt_w"/>
                                          </p:val>
                                        </p:tav>
                                      </p:tavLst>
                                    </p:anim>
                                    <p:anim calcmode="lin" valueType="num">
                                      <p:cBhvr>
                                        <p:cTn id="15" dur="1000" fill="hold"/>
                                        <p:tgtEl>
                                          <p:spTgt spid="311309"/>
                                        </p:tgtEl>
                                        <p:attrNameLst>
                                          <p:attrName>ppt_h</p:attrName>
                                        </p:attrNameLst>
                                      </p:cBhvr>
                                      <p:tavLst>
                                        <p:tav tm="0">
                                          <p:val>
                                            <p:strVal val="#ppt_h"/>
                                          </p:val>
                                        </p:tav>
                                        <p:tav tm="100000">
                                          <p:val>
                                            <p:strVal val="#ppt_h"/>
                                          </p:val>
                                        </p:tav>
                                      </p:tavLst>
                                    </p:anim>
                                    <p:animEffect transition="in" filter="fade">
                                      <p:cBhvr>
                                        <p:cTn id="16" dur="1000"/>
                                        <p:tgtEl>
                                          <p:spTgt spid="311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8F46B680-2AF4-449D-9155-AFC7F0233FF9}" type="slidenum">
              <a:rPr lang="en-US" altLang="zh-CN"/>
              <a:pPr>
                <a:defRPr/>
              </a:pPr>
              <a:t>29</a:t>
            </a:fld>
            <a:endParaRPr lang="en-US" altLang="zh-CN"/>
          </a:p>
        </p:txBody>
      </p:sp>
      <p:sp>
        <p:nvSpPr>
          <p:cNvPr id="312323" name="Rectangle 3"/>
          <p:cNvSpPr>
            <a:spLocks noGrp="1" noChangeArrowheads="1"/>
          </p:cNvSpPr>
          <p:nvPr>
            <p:ph type="body" idx="1"/>
          </p:nvPr>
        </p:nvSpPr>
        <p:spPr>
          <a:xfrm>
            <a:off x="457200" y="549275"/>
            <a:ext cx="8229600" cy="5543550"/>
          </a:xfrm>
        </p:spPr>
        <p:txBody>
          <a:bodyPr/>
          <a:lstStyle/>
          <a:p>
            <a:pPr marL="609600" indent="-609600" eaLnBrk="1" hangingPunct="1">
              <a:buFont typeface="Wingdings" pitchFamily="2" charset="2"/>
              <a:buNone/>
              <a:defRPr/>
            </a:pPr>
            <a:r>
              <a:rPr lang="en-US" altLang="zh-CN" sz="3600" b="1" smtClean="0">
                <a:solidFill>
                  <a:srgbClr val="FF0000"/>
                </a:solidFill>
                <a:effectLst>
                  <a:outerShdw blurRad="38100" dist="38100" dir="2700000" algn="tl">
                    <a:srgbClr val="C0C0C0"/>
                  </a:outerShdw>
                </a:effectLst>
                <a:latin typeface="Times New Roman" pitchFamily="18" charset="0"/>
              </a:rPr>
              <a:t>5. </a:t>
            </a:r>
            <a:r>
              <a:rPr lang="zh-CN" altLang="en-US" sz="3600" b="1" smtClean="0">
                <a:solidFill>
                  <a:srgbClr val="FF0000"/>
                </a:solidFill>
                <a:effectLst>
                  <a:outerShdw blurRad="38100" dist="38100" dir="2700000" algn="tl">
                    <a:srgbClr val="C0C0C0"/>
                  </a:outerShdw>
                </a:effectLst>
                <a:latin typeface="Times New Roman" pitchFamily="18" charset="0"/>
              </a:rPr>
              <a:t>棋盘多项式</a:t>
            </a:r>
            <a:r>
              <a:rPr lang="zh-CN" altLang="en-US" sz="3600" b="1" smtClean="0">
                <a:solidFill>
                  <a:srgbClr val="0000FF"/>
                </a:solidFill>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AutoNum type="arabicParenBoth"/>
              <a:defRPr/>
            </a:pPr>
            <a:r>
              <a:rPr lang="zh-CN" altLang="en-US" sz="3600" b="1" smtClean="0">
                <a:solidFill>
                  <a:srgbClr val="FF0000"/>
                </a:solidFill>
                <a:effectLst>
                  <a:outerShdw blurRad="38100" dist="38100" dir="2700000" algn="tl">
                    <a:srgbClr val="C0C0C0"/>
                  </a:outerShdw>
                </a:effectLst>
                <a:latin typeface="Times New Roman" pitchFamily="18" charset="0"/>
              </a:rPr>
              <a:t>棋盘布局问题</a:t>
            </a:r>
            <a:r>
              <a:rPr lang="en-US" altLang="zh-CN" sz="3600" b="1" smtClean="0">
                <a:solidFill>
                  <a:srgbClr val="FF0000"/>
                </a:solidFill>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p>
          <a:p>
            <a:pPr marL="609600" indent="-609600" algn="just" eaLnBrk="1" hangingPunct="1">
              <a:buClr>
                <a:srgbClr val="FF0000"/>
              </a:buClr>
              <a:buFont typeface="Wingdings" pitchFamily="2" charset="2"/>
              <a:buNone/>
              <a:defRPr/>
            </a:pP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设有一个棋盘</a:t>
            </a:r>
            <a:r>
              <a:rPr lang="en-US" altLang="zh-CN" sz="3600" b="1" smtClean="0">
                <a:effectLst>
                  <a:outerShdw blurRad="38100" dist="38100" dir="2700000" algn="tl">
                    <a:srgbClr val="C0C0C0"/>
                  </a:outerShdw>
                </a:effectLst>
                <a:latin typeface="Times New Roman" pitchFamily="18" charset="0"/>
              </a:rPr>
              <a:t>C, </a:t>
            </a:r>
            <a:r>
              <a:rPr lang="zh-CN" altLang="en-US" sz="3600" b="1" smtClean="0">
                <a:effectLst>
                  <a:outerShdw blurRad="38100" dist="38100" dir="2700000" algn="tl">
                    <a:srgbClr val="C0C0C0"/>
                  </a:outerShdw>
                </a:effectLst>
                <a:latin typeface="Times New Roman" pitchFamily="18" charset="0"/>
              </a:rPr>
              <a:t>如果能把</a:t>
            </a:r>
            <a:r>
              <a:rPr lang="en-US" altLang="zh-CN" sz="3600" b="1" i="1" smtClean="0">
                <a:effectLst>
                  <a:outerShdw blurRad="38100" dist="38100" dir="2700000" algn="tl">
                    <a:srgbClr val="C0C0C0"/>
                  </a:outerShdw>
                </a:effectLst>
                <a:latin typeface="Times New Roman" pitchFamily="18" charset="0"/>
              </a:rPr>
              <a:t>k</a:t>
            </a:r>
            <a:r>
              <a:rPr lang="zh-CN" altLang="en-US" sz="3600" b="1" smtClean="0">
                <a:effectLst>
                  <a:outerShdw blurRad="38100" dist="38100" dir="2700000" algn="tl">
                    <a:srgbClr val="C0C0C0"/>
                  </a:outerShdw>
                </a:effectLst>
                <a:latin typeface="Times New Roman" pitchFamily="18" charset="0"/>
              </a:rPr>
              <a:t>个棋子布在棋盘上</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使得每行每列至多有一个棋子</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也就是说当一个棋子置于棋盘的某一格时</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这一格子所在的行和列都不能再布其他任何棋子</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这样的一个布局则称为棋盘</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的一个</a:t>
            </a:r>
            <a:r>
              <a:rPr lang="en-US" altLang="zh-CN" sz="3600" b="1" i="1" smtClean="0">
                <a:solidFill>
                  <a:srgbClr val="0000FF"/>
                </a:solidFill>
                <a:effectLst>
                  <a:outerShdw blurRad="38100" dist="38100" dir="2700000" algn="tl">
                    <a:srgbClr val="C0C0C0"/>
                  </a:outerShdw>
                </a:effectLst>
                <a:latin typeface="Times New Roman" pitchFamily="18" charset="0"/>
              </a:rPr>
              <a:t>k</a:t>
            </a:r>
            <a:r>
              <a:rPr lang="en-US" altLang="zh-CN" sz="3600" b="1" smtClean="0">
                <a:solidFill>
                  <a:srgbClr val="0000FF"/>
                </a:solidFill>
                <a:effectLst>
                  <a:outerShdw blurRad="38100" dist="38100" dir="2700000" algn="tl">
                    <a:srgbClr val="C0C0C0"/>
                  </a:outerShdw>
                </a:effectLst>
                <a:latin typeface="Times New Roman" pitchFamily="18" charset="0"/>
              </a:rPr>
              <a:t>-</a:t>
            </a:r>
            <a:r>
              <a:rPr lang="zh-CN" altLang="en-US" sz="3600" b="1" smtClean="0">
                <a:solidFill>
                  <a:srgbClr val="0000FF"/>
                </a:solidFill>
                <a:effectLst>
                  <a:outerShdw blurRad="38100" dist="38100" dir="2700000" algn="tl">
                    <a:srgbClr val="C0C0C0"/>
                  </a:outerShdw>
                </a:effectLst>
                <a:latin typeface="Times New Roman" pitchFamily="18" charset="0"/>
              </a:rPr>
              <a:t>布局</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用</a:t>
            </a:r>
            <a:r>
              <a:rPr lang="en-US" altLang="zh-CN" sz="3600" b="1" i="1" smtClean="0">
                <a:effectLst>
                  <a:outerShdw blurRad="38100" dist="38100" dir="2700000" algn="tl">
                    <a:srgbClr val="C0C0C0"/>
                  </a:outerShdw>
                </a:effectLst>
                <a:latin typeface="Times New Roman" pitchFamily="18" charset="0"/>
              </a:rPr>
              <a:t>r</a:t>
            </a:r>
            <a:r>
              <a:rPr lang="en-US" altLang="zh-CN" sz="3600" b="1" i="1" baseline="-25000"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表示棋盘</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不同</a:t>
            </a:r>
            <a:r>
              <a:rPr lang="en-US" altLang="zh-CN" sz="3600" b="1" i="1"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布局的总数</a:t>
            </a:r>
            <a:r>
              <a:rPr lang="en-US" altLang="zh-CN" sz="3600" b="1" smtClean="0">
                <a:effectLst>
                  <a:outerShdw blurRad="38100" dist="38100" dir="2700000" algn="tl">
                    <a:srgbClr val="C0C0C0"/>
                  </a:outerShdw>
                </a:effectLst>
                <a:latin typeface="Times New Roman" pitchFamily="18" charset="0"/>
              </a:rPr>
              <a:t>.</a:t>
            </a:r>
            <a:endParaRPr lang="en-US" altLang="zh-CN" sz="3600" smtClean="0">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strips(downRight)">
                                      <p:cBhvr>
                                        <p:cTn id="7" dur="500"/>
                                        <p:tgtEl>
                                          <p:spTgt spid="312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strips(downRight)">
                                      <p:cBhvr>
                                        <p:cTn id="12" dur="500"/>
                                        <p:tgtEl>
                                          <p:spTgt spid="312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2323">
                                            <p:txEl>
                                              <p:pRg st="2" end="2"/>
                                            </p:txEl>
                                          </p:spTgt>
                                        </p:tgtEl>
                                        <p:attrNameLst>
                                          <p:attrName>style.visibility</p:attrName>
                                        </p:attrNameLst>
                                      </p:cBhvr>
                                      <p:to>
                                        <p:strVal val="visible"/>
                                      </p:to>
                                    </p:set>
                                    <p:animEffect transition="in" filter="strips(downRight)">
                                      <p:cBhvr>
                                        <p:cTn id="17" dur="500"/>
                                        <p:tgtEl>
                                          <p:spTgt spid="312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369CF5AE-8B36-434F-8EF8-FDB4558CBEE8}" type="slidenum">
              <a:rPr lang="en-US" altLang="zh-CN"/>
              <a:pPr>
                <a:defRPr/>
              </a:pPr>
              <a:t>3</a:t>
            </a:fld>
            <a:endParaRPr lang="en-US" altLang="zh-CN"/>
          </a:p>
        </p:txBody>
      </p:sp>
      <p:sp>
        <p:nvSpPr>
          <p:cNvPr id="180250" name="Rectangle 2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80251" name="Rectangle 27"/>
          <p:cNvSpPr>
            <a:spLocks noGrp="1" noChangeArrowheads="1"/>
          </p:cNvSpPr>
          <p:nvPr>
            <p:ph type="body" sz="half" idx="1"/>
          </p:nvPr>
        </p:nvSpPr>
        <p:spPr>
          <a:xfrm>
            <a:off x="468313" y="620713"/>
            <a:ext cx="8002587" cy="1223962"/>
          </a:xfrm>
        </p:spPr>
        <p:txBody>
          <a:bodyPr/>
          <a:lstStyle/>
          <a:p>
            <a:pPr marL="812800" indent="-812800" eaLnBrk="1" hangingPunct="1">
              <a:lnSpc>
                <a:spcPct val="90000"/>
              </a:lnSpc>
              <a:buClr>
                <a:srgbClr val="FF0000"/>
              </a:buClr>
              <a:buFont typeface="Wingdings" pitchFamily="2" charset="2"/>
              <a:buNone/>
              <a:defRPr/>
            </a:pPr>
            <a:r>
              <a:rPr lang="en-US" altLang="zh-CN" b="1" smtClean="0">
                <a:solidFill>
                  <a:srgbClr val="FF0000"/>
                </a:solidFill>
                <a:effectLst>
                  <a:outerShdw blurRad="38100" dist="38100" dir="2700000" algn="tl">
                    <a:srgbClr val="C0C0C0"/>
                  </a:outerShdw>
                </a:effectLst>
                <a:cs typeface="Arial" charset="0"/>
              </a:rPr>
              <a:t>●</a:t>
            </a:r>
            <a:r>
              <a:rPr lang="zh-CN" altLang="en-US" sz="3600" b="1" smtClean="0">
                <a:effectLst>
                  <a:outerShdw blurRad="38100" dist="38100" dir="2700000" algn="tl">
                    <a:srgbClr val="C0C0C0"/>
                  </a:outerShdw>
                </a:effectLst>
                <a:latin typeface="Times New Roman" pitchFamily="18" charset="0"/>
              </a:rPr>
              <a:t>设</a:t>
            </a:r>
            <a:r>
              <a:rPr lang="en-US" altLang="zh-CN" sz="3600" b="1" smtClean="0">
                <a:effectLst>
                  <a:outerShdw blurRad="38100" dist="38100" dir="2700000" algn="tl">
                    <a:srgbClr val="C0C0C0"/>
                  </a:outerShdw>
                </a:effectLst>
                <a:latin typeface="Times New Roman" pitchFamily="18" charset="0"/>
              </a:rPr>
              <a:t>U</a:t>
            </a:r>
            <a:r>
              <a:rPr lang="zh-CN" altLang="en-US" sz="3600" b="1" smtClean="0">
                <a:effectLst>
                  <a:outerShdw blurRad="38100" dist="38100" dir="2700000" algn="tl">
                    <a:srgbClr val="C0C0C0"/>
                  </a:outerShdw>
                </a:effectLst>
                <a:latin typeface="Times New Roman" pitchFamily="18" charset="0"/>
              </a:rPr>
              <a:t>为该单位所有人集合</a:t>
            </a:r>
            <a:r>
              <a:rPr lang="en-US" altLang="zh-CN" sz="3600" b="1" smtClean="0">
                <a:effectLst>
                  <a:outerShdw blurRad="38100" dist="38100" dir="2700000" algn="tl">
                    <a:srgbClr val="C0C0C0"/>
                  </a:outerShdw>
                </a:effectLst>
                <a:latin typeface="Times New Roman" pitchFamily="18" charset="0"/>
              </a:rPr>
              <a:t>, A,B</a:t>
            </a:r>
            <a:r>
              <a:rPr lang="zh-CN" altLang="en-US" sz="3600" b="1" smtClean="0">
                <a:effectLst>
                  <a:outerShdw blurRad="38100" dist="38100" dir="2700000" algn="tl">
                    <a:srgbClr val="C0C0C0"/>
                  </a:outerShdw>
                </a:effectLst>
                <a:latin typeface="Times New Roman" pitchFamily="18" charset="0"/>
              </a:rPr>
              <a:t>分别为</a:t>
            </a:r>
          </a:p>
          <a:p>
            <a:pPr marL="812800" indent="-812800" eaLnBrk="1" hangingPunct="1">
              <a:lnSpc>
                <a:spcPct val="90000"/>
              </a:lnSpc>
              <a:buClr>
                <a:srgbClr val="FF0000"/>
              </a:buClr>
              <a:buFont typeface="Wingdings" pitchFamily="2" charset="2"/>
              <a:buNone/>
              <a:defRPr/>
            </a:pPr>
            <a:r>
              <a:rPr lang="zh-CN" altLang="en-US" sz="3600" b="1" smtClean="0">
                <a:effectLst>
                  <a:outerShdw blurRad="38100" dist="38100" dir="2700000" algn="tl">
                    <a:srgbClr val="C0C0C0"/>
                  </a:outerShdw>
                </a:effectLst>
                <a:latin typeface="Times New Roman" pitchFamily="18" charset="0"/>
              </a:rPr>
              <a:t>    学英语</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法语人的集合</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如图所示</a:t>
            </a:r>
            <a:r>
              <a:rPr lang="en-US" altLang="zh-CN" sz="3600" b="1" smtClean="0">
                <a:effectLst>
                  <a:outerShdw blurRad="38100" dist="38100" dir="2700000" algn="tl">
                    <a:srgbClr val="C0C0C0"/>
                  </a:outerShdw>
                </a:effectLst>
                <a:latin typeface="Times New Roman" pitchFamily="18" charset="0"/>
              </a:rPr>
              <a:t>. </a:t>
            </a:r>
          </a:p>
        </p:txBody>
      </p:sp>
      <p:sp>
        <p:nvSpPr>
          <p:cNvPr id="180253" name="Rectangle 29"/>
          <p:cNvSpPr>
            <a:spLocks noChangeArrowheads="1"/>
          </p:cNvSpPr>
          <p:nvPr/>
        </p:nvSpPr>
        <p:spPr bwMode="auto">
          <a:xfrm>
            <a:off x="611188" y="4221163"/>
            <a:ext cx="8229600" cy="2087562"/>
          </a:xfrm>
          <a:prstGeom prst="rect">
            <a:avLst/>
          </a:prstGeom>
          <a:noFill/>
          <a:ln w="9525">
            <a:noFill/>
            <a:miter lim="800000"/>
            <a:headEnd/>
            <a:tailEnd/>
          </a:ln>
          <a:effectLst/>
        </p:spPr>
        <p:txBody>
          <a:bodyPr/>
          <a:lstStyle/>
          <a:p>
            <a:pPr marL="812800" indent="-812800">
              <a:spcBef>
                <a:spcPct val="20000"/>
              </a:spcBef>
              <a:buClr>
                <a:srgbClr val="FF0000"/>
              </a:buClr>
              <a:buFont typeface="Wingdings" pitchFamily="2" charset="2"/>
              <a:buNone/>
              <a:defRPr/>
            </a:pPr>
            <a:r>
              <a:rPr lang="en-US" altLang="zh-CN" dirty="0">
                <a:solidFill>
                  <a:srgbClr val="FF0000"/>
                </a:solidFill>
                <a:effectLst>
                  <a:outerShdw blurRad="38100" dist="38100" dir="2700000" algn="tl">
                    <a:srgbClr val="C0C0C0"/>
                  </a:outerShdw>
                </a:effectLst>
                <a:latin typeface="Arial" charset="0"/>
                <a:ea typeface="宋体" pitchFamily="2" charset="-122"/>
                <a:cs typeface="Arial" charset="0"/>
              </a:rPr>
              <a:t>●</a:t>
            </a:r>
            <a:r>
              <a:rPr lang="zh-CN" altLang="en-US" dirty="0">
                <a:effectLst>
                  <a:outerShdw blurRad="38100" dist="38100" dir="2700000" algn="tl">
                    <a:srgbClr val="C0C0C0"/>
                  </a:outerShdw>
                </a:effectLst>
                <a:ea typeface="宋体" pitchFamily="2" charset="-122"/>
              </a:rPr>
              <a:t>学两门外语的人数为</a:t>
            </a:r>
            <a:r>
              <a:rPr lang="en-US" altLang="zh-CN" dirty="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A</a:t>
            </a:r>
            <a:r>
              <a:rPr lang="en-US" altLang="zh-CN" dirty="0"/>
              <a:t>∩</a:t>
            </a:r>
            <a:r>
              <a:rPr lang="en-US" altLang="zh-CN" dirty="0" smtClean="0">
                <a:effectLst>
                  <a:outerShdw blurRad="38100" dist="38100" dir="2700000" algn="tl">
                    <a:srgbClr val="C0C0C0"/>
                  </a:outerShdw>
                </a:effectLst>
                <a:ea typeface="宋体" pitchFamily="2" charset="-122"/>
              </a:rPr>
              <a:t>B</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只学一门</a:t>
            </a:r>
          </a:p>
          <a:p>
            <a:pPr marL="812800" indent="-812800">
              <a:spcBef>
                <a:spcPct val="20000"/>
              </a:spcBef>
              <a:buClr>
                <a:srgbClr val="FF0000"/>
              </a:buClr>
              <a:buFont typeface="Wingdings" pitchFamily="2" charset="2"/>
              <a:buNone/>
              <a:defRPr/>
            </a:pPr>
            <a:r>
              <a:rPr lang="zh-CN" altLang="en-US" dirty="0">
                <a:effectLst>
                  <a:outerShdw blurRad="38100" dist="38100" dir="2700000" algn="tl">
                    <a:srgbClr val="C0C0C0"/>
                  </a:outerShdw>
                </a:effectLst>
                <a:ea typeface="宋体" pitchFamily="2" charset="-122"/>
              </a:rPr>
              <a:t>外语的人数为</a:t>
            </a:r>
            <a:r>
              <a:rPr lang="en-US" altLang="zh-CN" dirty="0">
                <a:effectLst>
                  <a:outerShdw blurRad="38100" dist="38100" dir="2700000" algn="tl">
                    <a:srgbClr val="C0C0C0"/>
                  </a:outerShdw>
                </a:effectLst>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rPr>
              <a:t>A</a:t>
            </a:r>
            <a:r>
              <a:rPr lang="en-US" altLang="zh-CN" dirty="0"/>
              <a:t>∪</a:t>
            </a:r>
            <a:r>
              <a:rPr lang="en-US" altLang="zh-CN" dirty="0" smtClean="0">
                <a:effectLst>
                  <a:outerShdw blurRad="38100" dist="38100" dir="2700000" algn="tl">
                    <a:srgbClr val="C0C0C0"/>
                  </a:outerShdw>
                </a:effectLst>
                <a:ea typeface="宋体" pitchFamily="2" charset="-122"/>
              </a:rPr>
              <a:t>B</a:t>
            </a:r>
            <a:r>
              <a:rPr lang="en-US" altLang="zh-CN" dirty="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A</a:t>
            </a:r>
            <a:r>
              <a:rPr lang="en-US" altLang="zh-CN" dirty="0"/>
              <a:t>∩</a:t>
            </a:r>
            <a:r>
              <a:rPr lang="en-US" altLang="zh-CN" dirty="0" smtClean="0">
                <a:effectLst>
                  <a:outerShdw blurRad="38100" dist="38100" dir="2700000" algn="tl">
                    <a:srgbClr val="C0C0C0"/>
                  </a:outerShdw>
                </a:effectLst>
                <a:ea typeface="宋体" pitchFamily="2" charset="-122"/>
              </a:rPr>
              <a:t>B</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没参加学习</a:t>
            </a:r>
          </a:p>
          <a:p>
            <a:pPr marL="812800" indent="-812800">
              <a:spcBef>
                <a:spcPct val="20000"/>
              </a:spcBef>
              <a:buClr>
                <a:srgbClr val="FF0000"/>
              </a:buClr>
              <a:buFont typeface="Wingdings" pitchFamily="2" charset="2"/>
              <a:buNone/>
              <a:defRPr/>
            </a:pPr>
            <a:r>
              <a:rPr lang="zh-CN" altLang="en-US" dirty="0">
                <a:effectLst>
                  <a:outerShdw blurRad="38100" dist="38100" dir="2700000" algn="tl">
                    <a:srgbClr val="C0C0C0"/>
                  </a:outerShdw>
                </a:effectLst>
                <a:ea typeface="宋体" pitchFamily="2" charset="-122"/>
              </a:rPr>
              <a:t>的人数为</a:t>
            </a:r>
            <a:r>
              <a:rPr lang="en-US" altLang="zh-CN" dirty="0">
                <a:effectLst>
                  <a:outerShdw blurRad="38100" dist="38100" dir="2700000" algn="tl">
                    <a:srgbClr val="C0C0C0"/>
                  </a:outerShdw>
                </a:effectLst>
                <a:ea typeface="宋体" pitchFamily="2" charset="-122"/>
              </a:rPr>
              <a:t>|U|-|</a:t>
            </a:r>
            <a:r>
              <a:rPr lang="en-US" altLang="zh-CN" dirty="0" smtClean="0">
                <a:effectLst>
                  <a:outerShdw blurRad="38100" dist="38100" dir="2700000" algn="tl">
                    <a:srgbClr val="C0C0C0"/>
                  </a:outerShdw>
                </a:effectLst>
                <a:ea typeface="宋体" pitchFamily="2" charset="-122"/>
              </a:rPr>
              <a:t>A</a:t>
            </a:r>
            <a:r>
              <a:rPr lang="en-US" altLang="zh-CN" dirty="0"/>
              <a:t>∪</a:t>
            </a:r>
            <a:r>
              <a:rPr lang="en-US" altLang="zh-CN" dirty="0" smtClean="0">
                <a:effectLst>
                  <a:outerShdw blurRad="38100" dist="38100" dir="2700000" algn="tl">
                    <a:srgbClr val="C0C0C0"/>
                  </a:outerShdw>
                </a:effectLst>
                <a:ea typeface="宋体" pitchFamily="2" charset="-122"/>
              </a:rPr>
              <a:t>B</a:t>
            </a:r>
            <a:r>
              <a:rPr lang="en-US" altLang="zh-CN" dirty="0">
                <a:effectLst>
                  <a:outerShdw blurRad="38100" dist="38100" dir="2700000" algn="tl">
                    <a:srgbClr val="C0C0C0"/>
                  </a:outerShdw>
                </a:effectLst>
                <a:ea typeface="宋体" pitchFamily="2" charset="-122"/>
              </a:rPr>
              <a:t>|. </a:t>
            </a:r>
          </a:p>
        </p:txBody>
      </p:sp>
      <p:pic>
        <p:nvPicPr>
          <p:cNvPr id="180254" name="Picture 30"/>
          <p:cNvPicPr>
            <a:picLocks noGrp="1" noChangeAspect="1" noChangeArrowheads="1"/>
          </p:cNvPicPr>
          <p:nvPr>
            <p:ph sz="half" idx="2"/>
          </p:nvPr>
        </p:nvPicPr>
        <p:blipFill>
          <a:blip r:embed="rId2" cstate="print"/>
          <a:srcRect/>
          <a:stretch>
            <a:fillRect/>
          </a:stretch>
        </p:blipFill>
        <p:spPr>
          <a:xfrm>
            <a:off x="2051050" y="2060575"/>
            <a:ext cx="4176713" cy="1927225"/>
          </a:xfr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0251">
                                            <p:txEl>
                                              <p:pRg st="0" end="0"/>
                                            </p:txEl>
                                          </p:spTgt>
                                        </p:tgtEl>
                                        <p:attrNameLst>
                                          <p:attrName>style.visibility</p:attrName>
                                        </p:attrNameLst>
                                      </p:cBhvr>
                                      <p:to>
                                        <p:strVal val="visible"/>
                                      </p:to>
                                    </p:set>
                                    <p:animEffect transition="in" filter="strips(downRight)">
                                      <p:cBhvr>
                                        <p:cTn id="7" dur="500"/>
                                        <p:tgtEl>
                                          <p:spTgt spid="180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0251">
                                            <p:txEl>
                                              <p:pRg st="1" end="1"/>
                                            </p:txEl>
                                          </p:spTgt>
                                        </p:tgtEl>
                                        <p:attrNameLst>
                                          <p:attrName>style.visibility</p:attrName>
                                        </p:attrNameLst>
                                      </p:cBhvr>
                                      <p:to>
                                        <p:strVal val="visible"/>
                                      </p:to>
                                    </p:set>
                                    <p:animEffect transition="in" filter="strips(downRight)">
                                      <p:cBhvr>
                                        <p:cTn id="12" dur="500"/>
                                        <p:tgtEl>
                                          <p:spTgt spid="180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180254"/>
                                        </p:tgtEl>
                                        <p:attrNameLst>
                                          <p:attrName>style.visibility</p:attrName>
                                        </p:attrNameLst>
                                      </p:cBhvr>
                                      <p:to>
                                        <p:strVal val="visible"/>
                                      </p:to>
                                    </p:set>
                                    <p:anim calcmode="lin" valueType="num">
                                      <p:cBhvr>
                                        <p:cTn id="17" dur="1000" fill="hold"/>
                                        <p:tgtEl>
                                          <p:spTgt spid="180254"/>
                                        </p:tgtEl>
                                        <p:attrNameLst>
                                          <p:attrName>ppt_w</p:attrName>
                                        </p:attrNameLst>
                                      </p:cBhvr>
                                      <p:tavLst>
                                        <p:tav tm="0">
                                          <p:val>
                                            <p:strVal val="#ppt_w*0.70"/>
                                          </p:val>
                                        </p:tav>
                                        <p:tav tm="100000">
                                          <p:val>
                                            <p:strVal val="#ppt_w"/>
                                          </p:val>
                                        </p:tav>
                                      </p:tavLst>
                                    </p:anim>
                                    <p:anim calcmode="lin" valueType="num">
                                      <p:cBhvr>
                                        <p:cTn id="18" dur="1000" fill="hold"/>
                                        <p:tgtEl>
                                          <p:spTgt spid="180254"/>
                                        </p:tgtEl>
                                        <p:attrNameLst>
                                          <p:attrName>ppt_h</p:attrName>
                                        </p:attrNameLst>
                                      </p:cBhvr>
                                      <p:tavLst>
                                        <p:tav tm="0">
                                          <p:val>
                                            <p:strVal val="#ppt_h"/>
                                          </p:val>
                                        </p:tav>
                                        <p:tav tm="100000">
                                          <p:val>
                                            <p:strVal val="#ppt_h"/>
                                          </p:val>
                                        </p:tav>
                                      </p:tavLst>
                                    </p:anim>
                                    <p:animEffect transition="in" filter="fade">
                                      <p:cBhvr>
                                        <p:cTn id="19" dur="1000"/>
                                        <p:tgtEl>
                                          <p:spTgt spid="18025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80253">
                                            <p:txEl>
                                              <p:pRg st="0" end="0"/>
                                            </p:txEl>
                                          </p:spTgt>
                                        </p:tgtEl>
                                        <p:attrNameLst>
                                          <p:attrName>style.visibility</p:attrName>
                                        </p:attrNameLst>
                                      </p:cBhvr>
                                      <p:to>
                                        <p:strVal val="visible"/>
                                      </p:to>
                                    </p:set>
                                    <p:animEffect transition="in" filter="strips(downRight)">
                                      <p:cBhvr>
                                        <p:cTn id="24" dur="500"/>
                                        <p:tgtEl>
                                          <p:spTgt spid="180253">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180253">
                                            <p:txEl>
                                              <p:pRg st="1" end="1"/>
                                            </p:txEl>
                                          </p:spTgt>
                                        </p:tgtEl>
                                        <p:attrNameLst>
                                          <p:attrName>style.visibility</p:attrName>
                                        </p:attrNameLst>
                                      </p:cBhvr>
                                      <p:to>
                                        <p:strVal val="visible"/>
                                      </p:to>
                                    </p:set>
                                    <p:animEffect transition="in" filter="strips(downRight)">
                                      <p:cBhvr>
                                        <p:cTn id="29" dur="500"/>
                                        <p:tgtEl>
                                          <p:spTgt spid="180253">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80253">
                                            <p:txEl>
                                              <p:pRg st="2" end="2"/>
                                            </p:txEl>
                                          </p:spTgt>
                                        </p:tgtEl>
                                        <p:attrNameLst>
                                          <p:attrName>style.visibility</p:attrName>
                                        </p:attrNameLst>
                                      </p:cBhvr>
                                      <p:to>
                                        <p:strVal val="visible"/>
                                      </p:to>
                                    </p:set>
                                    <p:animEffect transition="in" filter="strips(downRight)">
                                      <p:cBhvr>
                                        <p:cTn id="34" dur="500"/>
                                        <p:tgtEl>
                                          <p:spTgt spid="1802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51" grpId="0" build="p"/>
      <p:bldP spid="18025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p:txBody>
          <a:bodyPr/>
          <a:lstStyle/>
          <a:p>
            <a:pPr>
              <a:defRPr/>
            </a:pPr>
            <a:fld id="{C2D3B8B9-87EE-4EB7-8499-4F81245EBB97}" type="slidenum">
              <a:rPr lang="en-US" altLang="zh-CN"/>
              <a:pPr>
                <a:defRPr/>
              </a:pPr>
              <a:t>30</a:t>
            </a:fld>
            <a:endParaRPr lang="en-US" altLang="zh-CN"/>
          </a:p>
        </p:txBody>
      </p:sp>
      <p:sp>
        <p:nvSpPr>
          <p:cNvPr id="313347" name="Rectangle 3"/>
          <p:cNvSpPr>
            <a:spLocks noGrp="1" noChangeArrowheads="1"/>
          </p:cNvSpPr>
          <p:nvPr>
            <p:ph type="body" sz="half" idx="1"/>
          </p:nvPr>
        </p:nvSpPr>
        <p:spPr>
          <a:xfrm>
            <a:off x="468313" y="333375"/>
            <a:ext cx="8291512" cy="6119813"/>
          </a:xfrm>
        </p:spPr>
        <p:txBody>
          <a:bodyPr/>
          <a:lstStyle/>
          <a:p>
            <a:pPr marL="609600" indent="-609600" eaLnBrk="1" hangingPunct="1">
              <a:buClr>
                <a:srgbClr val="FF0000"/>
              </a:buClr>
              <a:buFont typeface="Wingdings" pitchFamily="2" charset="2"/>
              <a:buNone/>
              <a:defRPr/>
            </a:pPr>
            <a:r>
              <a:rPr lang="en-US" altLang="zh-CN" sz="3600" b="1" dirty="0" smtClean="0">
                <a:solidFill>
                  <a:srgbClr val="FF0000"/>
                </a:solidFill>
                <a:effectLst>
                  <a:outerShdw blurRad="38100" dist="38100" dir="2700000" algn="tl">
                    <a:srgbClr val="C0C0C0"/>
                  </a:outerShdw>
                </a:effectLst>
                <a:latin typeface="Times New Roman" pitchFamily="18" charset="0"/>
              </a:rPr>
              <a:t>(2) </a:t>
            </a:r>
            <a:r>
              <a:rPr lang="zh-CN" altLang="en-US" sz="3600" b="1" dirty="0" smtClean="0">
                <a:solidFill>
                  <a:srgbClr val="FF0000"/>
                </a:solidFill>
                <a:effectLst>
                  <a:outerShdw blurRad="38100" dist="38100" dir="2700000" algn="tl">
                    <a:srgbClr val="C0C0C0"/>
                  </a:outerShdw>
                </a:effectLst>
                <a:latin typeface="Times New Roman" pitchFamily="18" charset="0"/>
              </a:rPr>
              <a:t>需要注意的问题</a:t>
            </a:r>
            <a:r>
              <a:rPr lang="en-US" altLang="zh-CN" sz="3600" b="1" dirty="0" smtClean="0">
                <a:solidFill>
                  <a:srgbClr val="FF0000"/>
                </a:solidFill>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棋盘</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不一定是规则的</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如果</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有</a:t>
            </a:r>
            <a:r>
              <a:rPr lang="en-US" altLang="zh-CN" sz="3600" b="1" i="1" dirty="0" smtClean="0">
                <a:effectLst>
                  <a:outerShdw blurRad="38100" dist="38100" dir="2700000" algn="tl">
                    <a:srgbClr val="C0C0C0"/>
                  </a:outerShdw>
                </a:effectLst>
                <a:latin typeface="Times New Roman" pitchFamily="18" charset="0"/>
              </a:rPr>
              <a:t>m</a:t>
            </a:r>
            <a:r>
              <a:rPr lang="zh-CN" altLang="en-US" sz="3600" b="1" dirty="0" smtClean="0">
                <a:effectLst>
                  <a:outerShdw blurRad="38100" dist="38100" dir="2700000" algn="tl">
                    <a:srgbClr val="C0C0C0"/>
                  </a:outerShdw>
                </a:effectLst>
                <a:latin typeface="Times New Roman" pitchFamily="18" charset="0"/>
              </a:rPr>
              <a:t>行</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则</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可以看作是</a:t>
            </a:r>
            <a:r>
              <a:rPr lang="en-US" altLang="zh-CN" sz="3600" b="1" i="1" dirty="0" err="1" smtClean="0">
                <a:effectLst>
                  <a:outerShdw blurRad="38100" dist="38100" dir="2700000" algn="tl">
                    <a:srgbClr val="C0C0C0"/>
                  </a:outerShdw>
                </a:effectLst>
                <a:latin typeface="Times New Roman" pitchFamily="18" charset="0"/>
              </a:rPr>
              <a:t>m</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n</a:t>
            </a:r>
            <a:r>
              <a:rPr lang="zh-CN" altLang="en-US" sz="3600" b="1" dirty="0" smtClean="0">
                <a:solidFill>
                  <a:srgbClr val="0000FF"/>
                </a:solidFill>
                <a:effectLst>
                  <a:outerShdw blurRad="38100" dist="38100" dir="2700000" algn="tl">
                    <a:srgbClr val="C0C0C0"/>
                  </a:outerShdw>
                </a:effectLst>
                <a:latin typeface="Times New Roman" pitchFamily="18" charset="0"/>
              </a:rPr>
              <a:t>标准棋盘</a:t>
            </a:r>
            <a:r>
              <a:rPr lang="zh-CN" altLang="en-US" sz="3600" b="1" dirty="0" smtClean="0">
                <a:effectLst>
                  <a:outerShdw blurRad="38100" dist="38100" dir="2700000" algn="tl">
                    <a:srgbClr val="C0C0C0"/>
                  </a:outerShdw>
                </a:effectLst>
                <a:latin typeface="Times New Roman" pitchFamily="18" charset="0"/>
              </a:rPr>
              <a:t>的一个</a:t>
            </a:r>
            <a:r>
              <a:rPr lang="zh-CN" altLang="en-US" sz="3600" b="1" dirty="0" smtClean="0">
                <a:solidFill>
                  <a:srgbClr val="0000FF"/>
                </a:solidFill>
                <a:effectLst>
                  <a:outerShdw blurRad="38100" dist="38100" dir="2700000" algn="tl">
                    <a:srgbClr val="C0C0C0"/>
                  </a:outerShdw>
                </a:effectLst>
                <a:latin typeface="Times New Roman" pitchFamily="18" charset="0"/>
              </a:rPr>
              <a:t>残棋盘</a:t>
            </a:r>
            <a:r>
              <a:rPr lang="en-US" altLang="zh-CN" sz="3600" b="1" dirty="0" smtClean="0">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Char char="l"/>
              <a:defRPr/>
            </a:pPr>
            <a:r>
              <a:rPr lang="en-US" altLang="zh-CN" sz="3600" b="1" i="1" dirty="0" err="1" smtClean="0">
                <a:effectLst>
                  <a:outerShdw blurRad="38100" dist="38100" dir="2700000" algn="tl">
                    <a:srgbClr val="C0C0C0"/>
                  </a:outerShdw>
                </a:effectLst>
                <a:latin typeface="Times New Roman" pitchFamily="18" charset="0"/>
              </a:rPr>
              <a:t>r</a:t>
            </a:r>
            <a:r>
              <a:rPr lang="en-US" altLang="zh-CN" sz="3600" b="1" i="1" baseline="-25000" dirty="0" err="1"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(C)=0</a:t>
            </a:r>
            <a:r>
              <a:rPr lang="zh-CN" altLang="en-US" sz="3600" b="1" dirty="0" smtClean="0">
                <a:effectLst>
                  <a:outerShdw blurRad="38100" dist="38100" dir="2700000" algn="tl">
                    <a:srgbClr val="C0C0C0"/>
                  </a:outerShdw>
                </a:effectLst>
                <a:latin typeface="Times New Roman" pitchFamily="18" charset="0"/>
              </a:rPr>
              <a:t>当且仅当</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不存在</a:t>
            </a:r>
            <a:r>
              <a:rPr lang="en-US" altLang="zh-CN" sz="3600" b="1" i="1" dirty="0"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布局</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比如当</a:t>
            </a:r>
            <a:r>
              <a:rPr lang="en-US" altLang="zh-CN" sz="3600" b="1" i="1" dirty="0"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&gt;min{</a:t>
            </a:r>
            <a:r>
              <a:rPr lang="en-US" altLang="zh-CN" sz="3600" b="1" i="1" dirty="0" smtClean="0">
                <a:effectLst>
                  <a:outerShdw blurRad="38100" dist="38100" dir="2700000" algn="tl">
                    <a:srgbClr val="C0C0C0"/>
                  </a:outerShdw>
                </a:effectLst>
                <a:latin typeface="Times New Roman" pitchFamily="18" charset="0"/>
              </a:rPr>
              <a:t>m</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时候</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r</a:t>
            </a:r>
            <a:r>
              <a:rPr lang="en-US" altLang="zh-CN" sz="3600" b="1" i="1" baseline="-25000" dirty="0" err="1"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(C)=0.</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由于棋盘的布局数关于棋盘的转置是不变的</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从理论上来讲</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可以假定所讨论的棋盘</a:t>
            </a:r>
            <a:r>
              <a:rPr lang="zh-CN" altLang="en-US" sz="3600" b="1" dirty="0" smtClean="0">
                <a:solidFill>
                  <a:srgbClr val="0000FF"/>
                </a:solidFill>
                <a:effectLst>
                  <a:outerShdw blurRad="38100" dist="38100" dir="2700000" algn="tl">
                    <a:srgbClr val="C0C0C0"/>
                  </a:outerShdw>
                </a:effectLst>
                <a:latin typeface="Times New Roman" pitchFamily="18" charset="0"/>
              </a:rPr>
              <a:t>恒满足</a:t>
            </a:r>
            <a:r>
              <a:rPr lang="en-US" altLang="zh-CN" sz="3600" b="1" i="1" dirty="0" err="1" smtClean="0">
                <a:solidFill>
                  <a:srgbClr val="0000FF"/>
                </a:solidFill>
                <a:effectLst>
                  <a:outerShdw blurRad="38100" dist="38100" dir="2700000" algn="tl">
                    <a:srgbClr val="C0C0C0"/>
                  </a:outerShdw>
                </a:effectLst>
                <a:latin typeface="Times New Roman" pitchFamily="18" charset="0"/>
              </a:rPr>
              <a:t>m</a:t>
            </a:r>
            <a:r>
              <a:rPr lang="en-US" altLang="zh-CN" sz="3600" dirty="0" err="1">
                <a:solidFill>
                  <a:srgbClr val="0000FF"/>
                </a:solidFill>
              </a:rPr>
              <a:t>≥</a:t>
            </a:r>
            <a:r>
              <a:rPr lang="en-US" altLang="zh-CN" sz="3600" b="1" i="1" dirty="0" err="1" smtClean="0">
                <a:solidFill>
                  <a:srgbClr val="0000FF"/>
                </a:solidFill>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约定</a:t>
            </a:r>
            <a:r>
              <a:rPr lang="en-US" altLang="zh-CN" sz="3600" b="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0</a:t>
            </a:r>
            <a:r>
              <a:rPr lang="en-US" altLang="zh-CN" sz="3600" b="1" dirty="0" smtClean="0">
                <a:effectLst>
                  <a:outerShdw blurRad="38100" dist="38100" dir="2700000" algn="tl">
                    <a:srgbClr val="C0C0C0"/>
                  </a:outerShdw>
                </a:effectLst>
                <a:latin typeface="Times New Roman" pitchFamily="18" charset="0"/>
              </a:rPr>
              <a:t>(C)=1.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strips(downRight)">
                                      <p:cBhvr>
                                        <p:cTn id="7" dur="500"/>
                                        <p:tgtEl>
                                          <p:spTgt spid="313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3347">
                                            <p:txEl>
                                              <p:pRg st="1" end="1"/>
                                            </p:txEl>
                                          </p:spTgt>
                                        </p:tgtEl>
                                        <p:attrNameLst>
                                          <p:attrName>style.visibility</p:attrName>
                                        </p:attrNameLst>
                                      </p:cBhvr>
                                      <p:to>
                                        <p:strVal val="visible"/>
                                      </p:to>
                                    </p:set>
                                    <p:animEffect transition="in" filter="strips(downRight)">
                                      <p:cBhvr>
                                        <p:cTn id="12" dur="500"/>
                                        <p:tgtEl>
                                          <p:spTgt spid="313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3347">
                                            <p:txEl>
                                              <p:pRg st="2" end="2"/>
                                            </p:txEl>
                                          </p:spTgt>
                                        </p:tgtEl>
                                        <p:attrNameLst>
                                          <p:attrName>style.visibility</p:attrName>
                                        </p:attrNameLst>
                                      </p:cBhvr>
                                      <p:to>
                                        <p:strVal val="visible"/>
                                      </p:to>
                                    </p:set>
                                    <p:animEffect transition="in" filter="strips(downRight)">
                                      <p:cBhvr>
                                        <p:cTn id="17" dur="500"/>
                                        <p:tgtEl>
                                          <p:spTgt spid="313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13347">
                                            <p:txEl>
                                              <p:pRg st="3" end="3"/>
                                            </p:txEl>
                                          </p:spTgt>
                                        </p:tgtEl>
                                        <p:attrNameLst>
                                          <p:attrName>style.visibility</p:attrName>
                                        </p:attrNameLst>
                                      </p:cBhvr>
                                      <p:to>
                                        <p:strVal val="visible"/>
                                      </p:to>
                                    </p:set>
                                    <p:animEffect transition="in" filter="strips(downRight)">
                                      <p:cBhvr>
                                        <p:cTn id="22" dur="500"/>
                                        <p:tgtEl>
                                          <p:spTgt spid="313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13347">
                                            <p:txEl>
                                              <p:pRg st="4" end="4"/>
                                            </p:txEl>
                                          </p:spTgt>
                                        </p:tgtEl>
                                        <p:attrNameLst>
                                          <p:attrName>style.visibility</p:attrName>
                                        </p:attrNameLst>
                                      </p:cBhvr>
                                      <p:to>
                                        <p:strVal val="visible"/>
                                      </p:to>
                                    </p:set>
                                    <p:animEffect transition="in" filter="strips(downRight)">
                                      <p:cBhvr>
                                        <p:cTn id="27" dur="500"/>
                                        <p:tgtEl>
                                          <p:spTgt spid="313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6"/>
          <p:cNvSpPr>
            <a:spLocks noGrp="1"/>
          </p:cNvSpPr>
          <p:nvPr>
            <p:ph type="sldNum" sz="quarter" idx="12"/>
          </p:nvPr>
        </p:nvSpPr>
        <p:spPr/>
        <p:txBody>
          <a:bodyPr/>
          <a:lstStyle/>
          <a:p>
            <a:pPr>
              <a:defRPr/>
            </a:pPr>
            <a:fld id="{64ED9742-48DD-4B83-A846-CC49F4D8A128}" type="slidenum">
              <a:rPr lang="en-US" altLang="zh-CN"/>
              <a:pPr>
                <a:defRPr/>
              </a:pPr>
              <a:t>31</a:t>
            </a:fld>
            <a:endParaRPr lang="en-US" altLang="zh-CN"/>
          </a:p>
        </p:txBody>
      </p:sp>
      <p:sp>
        <p:nvSpPr>
          <p:cNvPr id="337922" name="Rectangle 2"/>
          <p:cNvSpPr>
            <a:spLocks noGrp="1" noChangeArrowheads="1"/>
          </p:cNvSpPr>
          <p:nvPr>
            <p:ph type="body" sz="half" idx="1"/>
          </p:nvPr>
        </p:nvSpPr>
        <p:spPr>
          <a:xfrm>
            <a:off x="323850" y="404813"/>
            <a:ext cx="8291513" cy="3455987"/>
          </a:xfrm>
        </p:spPr>
        <p:txBody>
          <a:bodyPr/>
          <a:lstStyle/>
          <a:p>
            <a:pPr marL="609600" indent="-609600" eaLnBrk="1" hangingPunct="1">
              <a:buClr>
                <a:srgbClr val="FF0000"/>
              </a:buClr>
              <a:buFont typeface="Wingdings" pitchFamily="2" charset="2"/>
              <a:buNone/>
              <a:defRPr/>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6.3 </a:t>
            </a:r>
            <a:r>
              <a:rPr lang="zh-CN" altLang="en-US" sz="3600" b="1" dirty="0" smtClean="0">
                <a:effectLst>
                  <a:outerShdw blurRad="38100" dist="38100" dir="2700000" algn="tl">
                    <a:srgbClr val="C0C0C0"/>
                  </a:outerShdw>
                </a:effectLst>
                <a:latin typeface="Times New Roman" pitchFamily="18" charset="0"/>
              </a:rPr>
              <a:t>设</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是一个</a:t>
            </a:r>
            <a:r>
              <a:rPr lang="en-US" altLang="zh-CN" sz="3600" b="1" dirty="0" smtClean="0">
                <a:effectLst>
                  <a:outerShdw blurRad="38100" dist="38100" dir="2700000" algn="tl">
                    <a:srgbClr val="C0C0C0"/>
                  </a:outerShdw>
                </a:effectLst>
                <a:latin typeface="Times New Roman" pitchFamily="18" charset="0"/>
              </a:rPr>
              <a:t>5</a:t>
            </a:r>
            <a:r>
              <a:rPr lang="en-US" altLang="zh-CN" sz="3600" dirty="0"/>
              <a:t>×</a:t>
            </a:r>
            <a:r>
              <a:rPr lang="en-US" altLang="zh-CN" sz="3600" b="1" dirty="0" smtClean="0">
                <a:effectLst>
                  <a:outerShdw blurRad="38100" dist="38100" dir="2700000" algn="tl">
                    <a:srgbClr val="C0C0C0"/>
                  </a:outerShdw>
                </a:effectLst>
                <a:latin typeface="Times New Roman" pitchFamily="18" charset="0"/>
              </a:rPr>
              <a:t>5</a:t>
            </a:r>
            <a:r>
              <a:rPr lang="zh-CN" altLang="en-US" sz="3600" b="1" dirty="0" smtClean="0">
                <a:effectLst>
                  <a:outerShdw blurRad="38100" dist="38100" dir="2700000" algn="tl">
                    <a:srgbClr val="C0C0C0"/>
                  </a:outerShdw>
                </a:effectLst>
                <a:latin typeface="Times New Roman" pitchFamily="18" charset="0"/>
              </a:rPr>
              <a:t>棋盘</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那么</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的一个</a:t>
            </a:r>
            <a:r>
              <a:rPr lang="en-US" altLang="zh-CN" sz="3600" b="1" dirty="0" smtClean="0">
                <a:effectLst>
                  <a:outerShdw blurRad="38100" dist="38100" dir="2700000" algn="tl">
                    <a:srgbClr val="C0C0C0"/>
                  </a:outerShdw>
                </a:effectLst>
                <a:latin typeface="Times New Roman" pitchFamily="18" charset="0"/>
              </a:rPr>
              <a:t>5-</a:t>
            </a:r>
            <a:r>
              <a:rPr lang="zh-CN" altLang="en-US" sz="3600" b="1" dirty="0" smtClean="0">
                <a:effectLst>
                  <a:outerShdw blurRad="38100" dist="38100" dir="2700000" algn="tl">
                    <a:srgbClr val="C0C0C0"/>
                  </a:outerShdw>
                </a:effectLst>
                <a:latin typeface="Times New Roman" pitchFamily="18" charset="0"/>
              </a:rPr>
              <a:t>布局相当于</a:t>
            </a:r>
            <a:r>
              <a:rPr lang="en-US" altLang="zh-CN" sz="3600" b="1" dirty="0" smtClean="0">
                <a:effectLst>
                  <a:outerShdw blurRad="38100" dist="38100" dir="2700000" algn="tl">
                    <a:srgbClr val="C0C0C0"/>
                  </a:outerShdw>
                </a:effectLst>
                <a:latin typeface="Times New Roman" pitchFamily="18" charset="0"/>
              </a:rPr>
              <a:t>{1,2,3,4,5}</a:t>
            </a:r>
            <a:r>
              <a:rPr lang="zh-CN" altLang="en-US" sz="3600" b="1" dirty="0" smtClean="0">
                <a:effectLst>
                  <a:outerShdw blurRad="38100" dist="38100" dir="2700000" algn="tl">
                    <a:srgbClr val="C0C0C0"/>
                  </a:outerShdw>
                </a:effectLst>
                <a:latin typeface="Times New Roman" pitchFamily="18" charset="0"/>
              </a:rPr>
              <a:t>的一个排列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如下图所示的布局</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4</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3</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3</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4</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5</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5</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故所对应的排列</a:t>
            </a:r>
            <a:r>
              <a:rPr lang="en-US" altLang="zh-CN" sz="3600" b="1" dirty="0" smtClean="0">
                <a:effectLst>
                  <a:outerShdw blurRad="38100" dist="38100" dir="2700000" algn="tl">
                    <a:srgbClr val="C0C0C0"/>
                  </a:outerShdw>
                </a:effectLst>
                <a:latin typeface="Times New Roman" pitchFamily="18" charset="0"/>
              </a:rPr>
              <a:t>: 41352.</a:t>
            </a:r>
            <a:r>
              <a:rPr lang="en-US" altLang="zh-CN" sz="3600" dirty="0" smtClean="0">
                <a:latin typeface="Times New Roman" pitchFamily="18" charset="0"/>
              </a:rPr>
              <a:t> </a:t>
            </a:r>
          </a:p>
        </p:txBody>
      </p:sp>
      <p:sp>
        <p:nvSpPr>
          <p:cNvPr id="337968" name="Text Box 48"/>
          <p:cNvSpPr txBox="1">
            <a:spLocks noChangeArrowheads="1"/>
          </p:cNvSpPr>
          <p:nvPr/>
        </p:nvSpPr>
        <p:spPr bwMode="auto">
          <a:xfrm>
            <a:off x="663575" y="4083050"/>
            <a:ext cx="184150" cy="366713"/>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graphicFrame>
        <p:nvGraphicFramePr>
          <p:cNvPr id="338266" name="Group 346"/>
          <p:cNvGraphicFramePr>
            <a:graphicFrameLocks noGrp="1"/>
          </p:cNvGraphicFramePr>
          <p:nvPr>
            <p:ph sz="half" idx="2"/>
          </p:nvPr>
        </p:nvGraphicFramePr>
        <p:xfrm>
          <a:off x="3059113" y="3933825"/>
          <a:ext cx="2952750" cy="2590799"/>
        </p:xfrm>
        <a:graphic>
          <a:graphicData uri="http://schemas.openxmlformats.org/drawingml/2006/table">
            <a:tbl>
              <a:tblPr/>
              <a:tblGrid>
                <a:gridCol w="590550"/>
                <a:gridCol w="590550"/>
                <a:gridCol w="590550"/>
                <a:gridCol w="590550"/>
                <a:gridCol w="590550"/>
              </a:tblGrid>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7922">
                                            <p:txEl>
                                              <p:pRg st="0" end="0"/>
                                            </p:txEl>
                                          </p:spTgt>
                                        </p:tgtEl>
                                        <p:attrNameLst>
                                          <p:attrName>style.visibility</p:attrName>
                                        </p:attrNameLst>
                                      </p:cBhvr>
                                      <p:to>
                                        <p:strVal val="visible"/>
                                      </p:to>
                                    </p:set>
                                    <p:animEffect transition="in" filter="strips(downRight)">
                                      <p:cBhvr>
                                        <p:cTn id="7" dur="500"/>
                                        <p:tgtEl>
                                          <p:spTgt spid="3379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338266"/>
                                        </p:tgtEl>
                                        <p:attrNameLst>
                                          <p:attrName>style.visibility</p:attrName>
                                        </p:attrNameLst>
                                      </p:cBhvr>
                                      <p:to>
                                        <p:strVal val="visible"/>
                                      </p:to>
                                    </p:set>
                                    <p:anim calcmode="lin" valueType="num">
                                      <p:cBhvr>
                                        <p:cTn id="12" dur="1000" fill="hold"/>
                                        <p:tgtEl>
                                          <p:spTgt spid="338266"/>
                                        </p:tgtEl>
                                        <p:attrNameLst>
                                          <p:attrName>ppt_w</p:attrName>
                                        </p:attrNameLst>
                                      </p:cBhvr>
                                      <p:tavLst>
                                        <p:tav tm="0">
                                          <p:val>
                                            <p:fltVal val="0"/>
                                          </p:val>
                                        </p:tav>
                                        <p:tav tm="100000">
                                          <p:val>
                                            <p:strVal val="#ppt_w"/>
                                          </p:val>
                                        </p:tav>
                                      </p:tavLst>
                                    </p:anim>
                                    <p:anim calcmode="lin" valueType="num">
                                      <p:cBhvr>
                                        <p:cTn id="13" dur="1000" fill="hold"/>
                                        <p:tgtEl>
                                          <p:spTgt spid="3382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6"/>
          <p:cNvSpPr>
            <a:spLocks noGrp="1"/>
          </p:cNvSpPr>
          <p:nvPr>
            <p:ph type="sldNum" sz="quarter" idx="12"/>
          </p:nvPr>
        </p:nvSpPr>
        <p:spPr/>
        <p:txBody>
          <a:bodyPr/>
          <a:lstStyle/>
          <a:p>
            <a:pPr>
              <a:defRPr/>
            </a:pPr>
            <a:fld id="{0A3F9CC1-FD0A-447F-B019-DC656F05B54F}" type="slidenum">
              <a:rPr lang="en-US" altLang="zh-CN"/>
              <a:pPr>
                <a:defRPr/>
              </a:pPr>
              <a:t>32</a:t>
            </a:fld>
            <a:endParaRPr lang="en-US" altLang="zh-CN"/>
          </a:p>
        </p:txBody>
      </p:sp>
      <p:sp>
        <p:nvSpPr>
          <p:cNvPr id="343042" name="Rectangle 2"/>
          <p:cNvSpPr>
            <a:spLocks noGrp="1" noChangeArrowheads="1"/>
          </p:cNvSpPr>
          <p:nvPr>
            <p:ph type="body" sz="half" idx="1"/>
          </p:nvPr>
        </p:nvSpPr>
        <p:spPr>
          <a:xfrm>
            <a:off x="395288" y="333375"/>
            <a:ext cx="8291512" cy="3671888"/>
          </a:xfrm>
        </p:spPr>
        <p:txBody>
          <a:bodyPr/>
          <a:lstStyle/>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显然</a:t>
            </a:r>
            <a:r>
              <a:rPr lang="en-US" altLang="zh-CN" sz="3600" b="1" i="1" smtClean="0">
                <a:effectLst>
                  <a:outerShdw blurRad="38100" dist="38100" dir="2700000" algn="tl">
                    <a:srgbClr val="C0C0C0"/>
                  </a:outerShdw>
                </a:effectLst>
                <a:latin typeface="Times New Roman" pitchFamily="18" charset="0"/>
              </a:rPr>
              <a:t>r</a:t>
            </a:r>
            <a:r>
              <a:rPr lang="en-US" altLang="zh-CN" sz="3600" b="1" baseline="-25000" smtClean="0">
                <a:effectLst>
                  <a:outerShdw blurRad="38100" dist="38100" dir="2700000" algn="tl">
                    <a:srgbClr val="C0C0C0"/>
                  </a:outerShdw>
                </a:effectLst>
                <a:latin typeface="Times New Roman" pitchFamily="18" charset="0"/>
              </a:rPr>
              <a:t>5</a:t>
            </a:r>
            <a:r>
              <a:rPr lang="en-US" altLang="zh-CN" sz="3600" b="1" smtClean="0">
                <a:effectLst>
                  <a:outerShdw blurRad="38100" dist="38100" dir="2700000" algn="tl">
                    <a:srgbClr val="C0C0C0"/>
                  </a:outerShdw>
                </a:effectLst>
                <a:latin typeface="Times New Roman" pitchFamily="18" charset="0"/>
              </a:rPr>
              <a:t>(C)=5!.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由此可见</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规则的棋盘布局问题应该是容易解决的</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总可以化为无重复排列问题</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但是</a:t>
            </a:r>
            <a:r>
              <a:rPr lang="zh-CN" altLang="en-US" sz="3600" b="1" smtClean="0">
                <a:solidFill>
                  <a:srgbClr val="0000FF"/>
                </a:solidFill>
                <a:effectLst>
                  <a:outerShdw blurRad="38100" dist="38100" dir="2700000" algn="tl">
                    <a:srgbClr val="C0C0C0"/>
                  </a:outerShdw>
                </a:effectLst>
                <a:latin typeface="Times New Roman" pitchFamily="18" charset="0"/>
              </a:rPr>
              <a:t>任意形状的残棋盘</a:t>
            </a:r>
            <a:r>
              <a:rPr lang="zh-CN" altLang="en-US" sz="3600" b="1" smtClean="0">
                <a:effectLst>
                  <a:outerShdw blurRad="38100" dist="38100" dir="2700000" algn="tl">
                    <a:srgbClr val="C0C0C0"/>
                  </a:outerShdw>
                </a:effectLst>
                <a:latin typeface="Times New Roman" pitchFamily="18" charset="0"/>
              </a:rPr>
              <a:t>的布局问题比较复杂</a:t>
            </a:r>
            <a:r>
              <a:rPr lang="en-US" altLang="zh-CN" sz="3600" b="1"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例如下面形状的棋盘</a:t>
            </a:r>
            <a:r>
              <a:rPr lang="en-US" altLang="zh-CN" sz="3600" b="1" smtClean="0">
                <a:effectLst>
                  <a:outerShdw blurRad="38100" dist="38100" dir="2700000" algn="tl">
                    <a:srgbClr val="C0C0C0"/>
                  </a:outerShdw>
                </a:effectLst>
                <a:latin typeface="Times New Roman" pitchFamily="18" charset="0"/>
              </a:rPr>
              <a:t>:</a:t>
            </a:r>
          </a:p>
        </p:txBody>
      </p:sp>
      <p:sp>
        <p:nvSpPr>
          <p:cNvPr id="343043" name="Text Box 3"/>
          <p:cNvSpPr txBox="1">
            <a:spLocks noChangeArrowheads="1"/>
          </p:cNvSpPr>
          <p:nvPr/>
        </p:nvSpPr>
        <p:spPr bwMode="auto">
          <a:xfrm>
            <a:off x="663575" y="4083050"/>
            <a:ext cx="184150" cy="366713"/>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sp>
        <p:nvSpPr>
          <p:cNvPr id="343893" name="Rectangle 853"/>
          <p:cNvSpPr>
            <a:spLocks noChangeArrowheads="1"/>
          </p:cNvSpPr>
          <p:nvPr/>
        </p:nvSpPr>
        <p:spPr bwMode="auto">
          <a:xfrm>
            <a:off x="1692275" y="42926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4" name="Rectangle 854"/>
          <p:cNvSpPr>
            <a:spLocks noChangeArrowheads="1"/>
          </p:cNvSpPr>
          <p:nvPr/>
        </p:nvSpPr>
        <p:spPr bwMode="auto">
          <a:xfrm>
            <a:off x="2124075" y="42926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5" name="Rectangle 855"/>
          <p:cNvSpPr>
            <a:spLocks noChangeArrowheads="1"/>
          </p:cNvSpPr>
          <p:nvPr/>
        </p:nvSpPr>
        <p:spPr bwMode="auto">
          <a:xfrm>
            <a:off x="1690688" y="46529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6" name="Rectangle 856"/>
          <p:cNvSpPr>
            <a:spLocks noChangeArrowheads="1"/>
          </p:cNvSpPr>
          <p:nvPr/>
        </p:nvSpPr>
        <p:spPr bwMode="auto">
          <a:xfrm>
            <a:off x="2555875" y="42926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7" name="Rectangle 857"/>
          <p:cNvSpPr>
            <a:spLocks noChangeArrowheads="1"/>
          </p:cNvSpPr>
          <p:nvPr/>
        </p:nvSpPr>
        <p:spPr bwMode="auto">
          <a:xfrm>
            <a:off x="1258888" y="46529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8" name="Rectangle 858"/>
          <p:cNvSpPr>
            <a:spLocks noChangeArrowheads="1"/>
          </p:cNvSpPr>
          <p:nvPr/>
        </p:nvSpPr>
        <p:spPr bwMode="auto">
          <a:xfrm>
            <a:off x="2554288" y="46529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9" name="Rectangle 859"/>
          <p:cNvSpPr>
            <a:spLocks noChangeArrowheads="1"/>
          </p:cNvSpPr>
          <p:nvPr/>
        </p:nvSpPr>
        <p:spPr bwMode="auto">
          <a:xfrm>
            <a:off x="2122488" y="53721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900" name="Rectangle 860"/>
          <p:cNvSpPr>
            <a:spLocks noChangeArrowheads="1"/>
          </p:cNvSpPr>
          <p:nvPr/>
        </p:nvSpPr>
        <p:spPr bwMode="auto">
          <a:xfrm>
            <a:off x="1258888" y="53721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901" name="Rectangle 861"/>
          <p:cNvSpPr>
            <a:spLocks noChangeArrowheads="1"/>
          </p:cNvSpPr>
          <p:nvPr/>
        </p:nvSpPr>
        <p:spPr bwMode="auto">
          <a:xfrm>
            <a:off x="2122488" y="4652963"/>
            <a:ext cx="431800" cy="360362"/>
          </a:xfrm>
          <a:prstGeom prst="rect">
            <a:avLst/>
          </a:prstGeom>
          <a:solidFill>
            <a:schemeClr val="accent1"/>
          </a:solidFill>
          <a:ln w="28575">
            <a:solidFill>
              <a:schemeClr val="tx1"/>
            </a:solidFill>
            <a:miter lim="800000"/>
            <a:headEnd/>
            <a:tailEnd/>
          </a:ln>
          <a:effectLst/>
        </p:spPr>
        <p:txBody>
          <a:bodyPr wrap="none" anchor="ctr"/>
          <a:lstStyle/>
          <a:p>
            <a:pPr algn="ctr">
              <a:defRPr/>
            </a:pPr>
            <a:endParaRPr lang="zh-CN" altLang="zh-CN" sz="1800" b="0">
              <a:effectLst>
                <a:outerShdw blurRad="38100" dist="38100" dir="2700000" algn="tl">
                  <a:srgbClr val="FFFFFF"/>
                </a:outerShdw>
              </a:effectLst>
              <a:latin typeface="Arial" charset="0"/>
              <a:ea typeface="宋体" pitchFamily="2" charset="-122"/>
            </a:endParaRPr>
          </a:p>
        </p:txBody>
      </p:sp>
      <p:sp>
        <p:nvSpPr>
          <p:cNvPr id="343902" name="Rectangle 862"/>
          <p:cNvSpPr>
            <a:spLocks noChangeArrowheads="1"/>
          </p:cNvSpPr>
          <p:nvPr/>
        </p:nvSpPr>
        <p:spPr bwMode="auto">
          <a:xfrm>
            <a:off x="1690688" y="5013325"/>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903" name="Rectangle 863"/>
          <p:cNvSpPr>
            <a:spLocks noChangeArrowheads="1"/>
          </p:cNvSpPr>
          <p:nvPr/>
        </p:nvSpPr>
        <p:spPr bwMode="auto">
          <a:xfrm>
            <a:off x="2554288" y="53721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904" name="Rectangle 864"/>
          <p:cNvSpPr>
            <a:spLocks noChangeArrowheads="1"/>
          </p:cNvSpPr>
          <p:nvPr/>
        </p:nvSpPr>
        <p:spPr bwMode="auto">
          <a:xfrm>
            <a:off x="3563938" y="4005263"/>
            <a:ext cx="5329237" cy="2232025"/>
          </a:xfrm>
          <a:prstGeom prst="rect">
            <a:avLst/>
          </a:prstGeom>
          <a:noFill/>
          <a:ln w="38100">
            <a:solidFill>
              <a:srgbClr val="FF0000"/>
            </a:solidFill>
            <a:miter lim="800000"/>
            <a:headEnd/>
            <a:tailEnd/>
          </a:ln>
          <a:effectLst/>
        </p:spPr>
        <p:txBody>
          <a:bodyPr/>
          <a:lstStyle/>
          <a:p>
            <a:pPr marL="609600" indent="-609600">
              <a:spcBef>
                <a:spcPct val="20000"/>
              </a:spcBef>
              <a:defRPr/>
            </a:pPr>
            <a:r>
              <a:rPr lang="zh-CN" altLang="en-US">
                <a:effectLst>
                  <a:outerShdw blurRad="38100" dist="38100" dir="2700000" algn="tl">
                    <a:srgbClr val="C0C0C0"/>
                  </a:outerShdw>
                </a:effectLst>
                <a:ea typeface="宋体" pitchFamily="2" charset="-122"/>
              </a:rPr>
              <a:t>可以建立棋盘的矩阵表</a:t>
            </a:r>
          </a:p>
          <a:p>
            <a:pPr marL="609600" indent="-609600">
              <a:spcBef>
                <a:spcPct val="20000"/>
              </a:spcBef>
              <a:defRPr/>
            </a:pPr>
            <a:r>
              <a:rPr lang="zh-CN" altLang="en-US">
                <a:effectLst>
                  <a:outerShdw blurRad="38100" dist="38100" dir="2700000" algn="tl">
                    <a:srgbClr val="C0C0C0"/>
                  </a:outerShdw>
                </a:effectLst>
                <a:ea typeface="宋体" pitchFamily="2" charset="-122"/>
              </a:rPr>
              <a:t>示</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用</a:t>
            </a:r>
            <a:r>
              <a:rPr lang="en-US" altLang="zh-CN">
                <a:effectLst>
                  <a:outerShdw blurRad="38100" dist="38100" dir="2700000" algn="tl">
                    <a:srgbClr val="C0C0C0"/>
                  </a:outerShdw>
                </a:effectLst>
                <a:ea typeface="宋体" pitchFamily="2" charset="-122"/>
              </a:rPr>
              <a:t>(0,1)</a:t>
            </a:r>
            <a:r>
              <a:rPr lang="zh-CN" altLang="en-US">
                <a:effectLst>
                  <a:outerShdw blurRad="38100" dist="38100" dir="2700000" algn="tl">
                    <a:srgbClr val="C0C0C0"/>
                  </a:outerShdw>
                </a:effectLst>
                <a:ea typeface="宋体" pitchFamily="2" charset="-122"/>
              </a:rPr>
              <a:t>矩阵来表示一</a:t>
            </a:r>
          </a:p>
          <a:p>
            <a:pPr marL="609600" indent="-609600">
              <a:spcBef>
                <a:spcPct val="20000"/>
              </a:spcBef>
              <a:defRPr/>
            </a:pPr>
            <a:r>
              <a:rPr lang="zh-CN" altLang="en-US">
                <a:effectLst>
                  <a:outerShdw blurRad="38100" dist="38100" dir="2700000" algn="tl">
                    <a:srgbClr val="C0C0C0"/>
                  </a:outerShdw>
                </a:effectLst>
                <a:ea typeface="宋体" pitchFamily="2" charset="-122"/>
              </a:rPr>
              <a:t>个棋盘</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方法如下</a:t>
            </a:r>
            <a:r>
              <a:rPr lang="en-US" altLang="zh-CN">
                <a:effectLst>
                  <a:outerShdw blurRad="38100" dist="38100" dir="2700000" algn="tl">
                    <a:srgbClr val="C0C0C0"/>
                  </a:outerShdw>
                </a:effectLst>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3042">
                                            <p:txEl>
                                              <p:pRg st="0" end="0"/>
                                            </p:txEl>
                                          </p:spTgt>
                                        </p:tgtEl>
                                        <p:attrNameLst>
                                          <p:attrName>style.visibility</p:attrName>
                                        </p:attrNameLst>
                                      </p:cBhvr>
                                      <p:to>
                                        <p:strVal val="visible"/>
                                      </p:to>
                                    </p:set>
                                    <p:animEffect transition="in" filter="strips(downRight)">
                                      <p:cBhvr>
                                        <p:cTn id="7" dur="500"/>
                                        <p:tgtEl>
                                          <p:spTgt spid="3430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3042">
                                            <p:txEl>
                                              <p:pRg st="1" end="1"/>
                                            </p:txEl>
                                          </p:spTgt>
                                        </p:tgtEl>
                                        <p:attrNameLst>
                                          <p:attrName>style.visibility</p:attrName>
                                        </p:attrNameLst>
                                      </p:cBhvr>
                                      <p:to>
                                        <p:strVal val="visible"/>
                                      </p:to>
                                    </p:set>
                                    <p:animEffect transition="in" filter="strips(downRight)">
                                      <p:cBhvr>
                                        <p:cTn id="12" dur="500"/>
                                        <p:tgtEl>
                                          <p:spTgt spid="3430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3042">
                                            <p:txEl>
                                              <p:pRg st="2" end="2"/>
                                            </p:txEl>
                                          </p:spTgt>
                                        </p:tgtEl>
                                        <p:attrNameLst>
                                          <p:attrName>style.visibility</p:attrName>
                                        </p:attrNameLst>
                                      </p:cBhvr>
                                      <p:to>
                                        <p:strVal val="visible"/>
                                      </p:to>
                                    </p:set>
                                    <p:animEffect transition="in" filter="strips(downRight)">
                                      <p:cBhvr>
                                        <p:cTn id="17" dur="500"/>
                                        <p:tgtEl>
                                          <p:spTgt spid="3430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43893"/>
                                        </p:tgtEl>
                                        <p:attrNameLst>
                                          <p:attrName>style.visibility</p:attrName>
                                        </p:attrNameLst>
                                      </p:cBhvr>
                                      <p:to>
                                        <p:strVal val="visible"/>
                                      </p:to>
                                    </p:set>
                                    <p:animEffect transition="in" filter="circle(in)">
                                      <p:cBhvr>
                                        <p:cTn id="22" dur="2000"/>
                                        <p:tgtEl>
                                          <p:spTgt spid="34389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43894"/>
                                        </p:tgtEl>
                                        <p:attrNameLst>
                                          <p:attrName>style.visibility</p:attrName>
                                        </p:attrNameLst>
                                      </p:cBhvr>
                                      <p:to>
                                        <p:strVal val="visible"/>
                                      </p:to>
                                    </p:set>
                                    <p:animEffect transition="in" filter="circle(in)">
                                      <p:cBhvr>
                                        <p:cTn id="25" dur="2000"/>
                                        <p:tgtEl>
                                          <p:spTgt spid="34389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43896"/>
                                        </p:tgtEl>
                                        <p:attrNameLst>
                                          <p:attrName>style.visibility</p:attrName>
                                        </p:attrNameLst>
                                      </p:cBhvr>
                                      <p:to>
                                        <p:strVal val="visible"/>
                                      </p:to>
                                    </p:set>
                                    <p:animEffect transition="in" filter="circle(in)">
                                      <p:cBhvr>
                                        <p:cTn id="28" dur="2000"/>
                                        <p:tgtEl>
                                          <p:spTgt spid="34389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43897"/>
                                        </p:tgtEl>
                                        <p:attrNameLst>
                                          <p:attrName>style.visibility</p:attrName>
                                        </p:attrNameLst>
                                      </p:cBhvr>
                                      <p:to>
                                        <p:strVal val="visible"/>
                                      </p:to>
                                    </p:set>
                                    <p:animEffect transition="in" filter="circle(in)">
                                      <p:cBhvr>
                                        <p:cTn id="31" dur="2000"/>
                                        <p:tgtEl>
                                          <p:spTgt spid="343897"/>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43895"/>
                                        </p:tgtEl>
                                        <p:attrNameLst>
                                          <p:attrName>style.visibility</p:attrName>
                                        </p:attrNameLst>
                                      </p:cBhvr>
                                      <p:to>
                                        <p:strVal val="visible"/>
                                      </p:to>
                                    </p:set>
                                    <p:animEffect transition="in" filter="circle(in)">
                                      <p:cBhvr>
                                        <p:cTn id="34" dur="2000"/>
                                        <p:tgtEl>
                                          <p:spTgt spid="343895"/>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43901"/>
                                        </p:tgtEl>
                                        <p:attrNameLst>
                                          <p:attrName>style.visibility</p:attrName>
                                        </p:attrNameLst>
                                      </p:cBhvr>
                                      <p:to>
                                        <p:strVal val="visible"/>
                                      </p:to>
                                    </p:set>
                                    <p:animEffect transition="in" filter="circle(in)">
                                      <p:cBhvr>
                                        <p:cTn id="37" dur="2000"/>
                                        <p:tgtEl>
                                          <p:spTgt spid="343901"/>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43898"/>
                                        </p:tgtEl>
                                        <p:attrNameLst>
                                          <p:attrName>style.visibility</p:attrName>
                                        </p:attrNameLst>
                                      </p:cBhvr>
                                      <p:to>
                                        <p:strVal val="visible"/>
                                      </p:to>
                                    </p:set>
                                    <p:animEffect transition="in" filter="circle(in)">
                                      <p:cBhvr>
                                        <p:cTn id="40" dur="2000"/>
                                        <p:tgtEl>
                                          <p:spTgt spid="343898"/>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43902"/>
                                        </p:tgtEl>
                                        <p:attrNameLst>
                                          <p:attrName>style.visibility</p:attrName>
                                        </p:attrNameLst>
                                      </p:cBhvr>
                                      <p:to>
                                        <p:strVal val="visible"/>
                                      </p:to>
                                    </p:set>
                                    <p:animEffect transition="in" filter="circle(in)">
                                      <p:cBhvr>
                                        <p:cTn id="43" dur="2000"/>
                                        <p:tgtEl>
                                          <p:spTgt spid="343902"/>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43900"/>
                                        </p:tgtEl>
                                        <p:attrNameLst>
                                          <p:attrName>style.visibility</p:attrName>
                                        </p:attrNameLst>
                                      </p:cBhvr>
                                      <p:to>
                                        <p:strVal val="visible"/>
                                      </p:to>
                                    </p:set>
                                    <p:animEffect transition="in" filter="circle(in)">
                                      <p:cBhvr>
                                        <p:cTn id="46" dur="2000"/>
                                        <p:tgtEl>
                                          <p:spTgt spid="343900"/>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43899"/>
                                        </p:tgtEl>
                                        <p:attrNameLst>
                                          <p:attrName>style.visibility</p:attrName>
                                        </p:attrNameLst>
                                      </p:cBhvr>
                                      <p:to>
                                        <p:strVal val="visible"/>
                                      </p:to>
                                    </p:set>
                                    <p:animEffect transition="in" filter="circle(in)">
                                      <p:cBhvr>
                                        <p:cTn id="49" dur="2000"/>
                                        <p:tgtEl>
                                          <p:spTgt spid="343899"/>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43903"/>
                                        </p:tgtEl>
                                        <p:attrNameLst>
                                          <p:attrName>style.visibility</p:attrName>
                                        </p:attrNameLst>
                                      </p:cBhvr>
                                      <p:to>
                                        <p:strVal val="visible"/>
                                      </p:to>
                                    </p:set>
                                    <p:animEffect transition="in" filter="circle(in)">
                                      <p:cBhvr>
                                        <p:cTn id="52" dur="2000"/>
                                        <p:tgtEl>
                                          <p:spTgt spid="3439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343904">
                                            <p:bg/>
                                          </p:spTgt>
                                        </p:tgtEl>
                                        <p:attrNameLst>
                                          <p:attrName>style.visibility</p:attrName>
                                        </p:attrNameLst>
                                      </p:cBhvr>
                                      <p:to>
                                        <p:strVal val="visible"/>
                                      </p:to>
                                    </p:set>
                                    <p:animEffect transition="in" filter="strips(downRight)">
                                      <p:cBhvr>
                                        <p:cTn id="57" dur="500"/>
                                        <p:tgtEl>
                                          <p:spTgt spid="343904">
                                            <p:bg/>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343904">
                                            <p:txEl>
                                              <p:pRg st="0" end="0"/>
                                            </p:txEl>
                                          </p:spTgt>
                                        </p:tgtEl>
                                        <p:attrNameLst>
                                          <p:attrName>style.visibility</p:attrName>
                                        </p:attrNameLst>
                                      </p:cBhvr>
                                      <p:to>
                                        <p:strVal val="visible"/>
                                      </p:to>
                                    </p:set>
                                    <p:animEffect transition="in" filter="strips(downRight)">
                                      <p:cBhvr>
                                        <p:cTn id="62" dur="500"/>
                                        <p:tgtEl>
                                          <p:spTgt spid="343904">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343904">
                                            <p:txEl>
                                              <p:pRg st="1" end="1"/>
                                            </p:txEl>
                                          </p:spTgt>
                                        </p:tgtEl>
                                        <p:attrNameLst>
                                          <p:attrName>style.visibility</p:attrName>
                                        </p:attrNameLst>
                                      </p:cBhvr>
                                      <p:to>
                                        <p:strVal val="visible"/>
                                      </p:to>
                                    </p:set>
                                    <p:animEffect transition="in" filter="strips(downRight)">
                                      <p:cBhvr>
                                        <p:cTn id="67" dur="500"/>
                                        <p:tgtEl>
                                          <p:spTgt spid="343904">
                                            <p:txEl>
                                              <p:pRg st="1" end="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343904">
                                            <p:txEl>
                                              <p:pRg st="2" end="2"/>
                                            </p:txEl>
                                          </p:spTgt>
                                        </p:tgtEl>
                                        <p:attrNameLst>
                                          <p:attrName>style.visibility</p:attrName>
                                        </p:attrNameLst>
                                      </p:cBhvr>
                                      <p:to>
                                        <p:strVal val="visible"/>
                                      </p:to>
                                    </p:set>
                                    <p:animEffect transition="in" filter="strips(downRight)">
                                      <p:cBhvr>
                                        <p:cTn id="72" dur="500"/>
                                        <p:tgtEl>
                                          <p:spTgt spid="3439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build="p"/>
      <p:bldP spid="343893" grpId="0" animBg="1"/>
      <p:bldP spid="343894" grpId="0" animBg="1"/>
      <p:bldP spid="343895" grpId="0" animBg="1"/>
      <p:bldP spid="343896" grpId="0" animBg="1"/>
      <p:bldP spid="343897" grpId="0" animBg="1"/>
      <p:bldP spid="343898" grpId="0" animBg="1"/>
      <p:bldP spid="343899" grpId="0" animBg="1"/>
      <p:bldP spid="343900" grpId="0" animBg="1"/>
      <p:bldP spid="343901" grpId="0" animBg="1"/>
      <p:bldP spid="343902" grpId="0" animBg="1"/>
      <p:bldP spid="343903" grpId="0" animBg="1"/>
      <p:bldP spid="343904"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6"/>
          <p:cNvSpPr>
            <a:spLocks noGrp="1"/>
          </p:cNvSpPr>
          <p:nvPr>
            <p:ph type="sldNum" sz="quarter" idx="12"/>
          </p:nvPr>
        </p:nvSpPr>
        <p:spPr/>
        <p:txBody>
          <a:bodyPr/>
          <a:lstStyle/>
          <a:p>
            <a:pPr>
              <a:defRPr/>
            </a:pPr>
            <a:fld id="{D6C5C4DE-F677-44F0-BCFA-C0520ED8987D}" type="slidenum">
              <a:rPr lang="en-US" altLang="zh-CN"/>
              <a:pPr>
                <a:defRPr/>
              </a:pPr>
              <a:t>33</a:t>
            </a:fld>
            <a:endParaRPr lang="en-US" altLang="zh-CN"/>
          </a:p>
        </p:txBody>
      </p:sp>
      <p:sp>
        <p:nvSpPr>
          <p:cNvPr id="362498" name="Rectangle 2"/>
          <p:cNvSpPr>
            <a:spLocks noGrp="1" noChangeArrowheads="1"/>
          </p:cNvSpPr>
          <p:nvPr>
            <p:ph type="body" sz="half" idx="1"/>
          </p:nvPr>
        </p:nvSpPr>
        <p:spPr>
          <a:xfrm>
            <a:off x="323850" y="333375"/>
            <a:ext cx="8291513" cy="3527425"/>
          </a:xfrm>
        </p:spPr>
        <p:txBody>
          <a:bodyPr/>
          <a:lstStyle/>
          <a:p>
            <a:pPr marL="609600" indent="-609600" algn="just"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设</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是一个</a:t>
            </a:r>
            <a:r>
              <a:rPr lang="en-US" altLang="zh-CN" sz="3600" b="1" i="1" dirty="0" smtClean="0">
                <a:effectLst>
                  <a:outerShdw blurRad="38100" dist="38100" dir="2700000" algn="tl">
                    <a:srgbClr val="C0C0C0"/>
                  </a:outerShdw>
                </a:effectLst>
                <a:latin typeface="Times New Roman" pitchFamily="18" charset="0"/>
              </a:rPr>
              <a:t>m</a:t>
            </a:r>
            <a:r>
              <a:rPr lang="zh-CN" altLang="en-US" sz="3600" b="1" dirty="0" smtClean="0">
                <a:effectLst>
                  <a:outerShdw blurRad="38100" dist="38100" dir="2700000" algn="tl">
                    <a:srgbClr val="C0C0C0"/>
                  </a:outerShdw>
                </a:effectLst>
                <a:latin typeface="Times New Roman" pitchFamily="18" charset="0"/>
              </a:rPr>
              <a:t>行</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列但形状任意的棋盘</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则</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可看作是</a:t>
            </a:r>
            <a:r>
              <a:rPr lang="en-US" altLang="zh-CN" sz="3600" b="1" i="1" dirty="0" err="1" smtClean="0">
                <a:effectLst>
                  <a:outerShdw blurRad="38100" dist="38100" dir="2700000" algn="tl">
                    <a:srgbClr val="C0C0C0"/>
                  </a:outerShdw>
                </a:effectLst>
                <a:latin typeface="Times New Roman" pitchFamily="18" charset="0"/>
              </a:rPr>
              <a:t>m</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完整棋盘的一个残棋盘</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可以用一个</a:t>
            </a:r>
            <a:r>
              <a:rPr lang="en-US" altLang="zh-CN" sz="3600" b="1" i="1" dirty="0" err="1" smtClean="0">
                <a:effectLst>
                  <a:outerShdw blurRad="38100" dist="38100" dir="2700000" algn="tl">
                    <a:srgbClr val="C0C0C0"/>
                  </a:outerShdw>
                </a:effectLst>
                <a:latin typeface="Times New Roman" pitchFamily="18" charset="0"/>
              </a:rPr>
              <a:t>m</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阶的</a:t>
            </a:r>
            <a:r>
              <a:rPr lang="en-US" altLang="zh-CN" sz="3600" b="1" dirty="0" smtClean="0">
                <a:effectLst>
                  <a:outerShdw blurRad="38100" dist="38100" dir="2700000" algn="tl">
                    <a:srgbClr val="C0C0C0"/>
                  </a:outerShdw>
                </a:effectLst>
                <a:latin typeface="Times New Roman" pitchFamily="18" charset="0"/>
              </a:rPr>
              <a:t>(0,1)</a:t>
            </a:r>
            <a:r>
              <a:rPr lang="zh-CN" altLang="en-US" sz="3600" b="1" dirty="0" smtClean="0">
                <a:effectLst>
                  <a:outerShdw blurRad="38100" dist="38100" dir="2700000" algn="tl">
                    <a:srgbClr val="C0C0C0"/>
                  </a:outerShdw>
                </a:effectLst>
                <a:latin typeface="Times New Roman" pitchFamily="18" charset="0"/>
              </a:rPr>
              <a:t>矩阵来表示</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有格子的位置元素为</a:t>
            </a:r>
            <a:r>
              <a:rPr lang="en-US" altLang="zh-CN" sz="3600" b="1" dirty="0" smtClean="0">
                <a:effectLst>
                  <a:outerShdw blurRad="38100" dist="38100" dir="2700000" algn="tl">
                    <a:srgbClr val="C0C0C0"/>
                  </a:outerShdw>
                </a:effectLst>
                <a:latin typeface="Times New Roman" pitchFamily="18" charset="0"/>
              </a:rPr>
              <a:t>1, </a:t>
            </a:r>
            <a:r>
              <a:rPr lang="zh-CN" altLang="en-US" sz="3600" b="1" dirty="0" smtClean="0">
                <a:effectLst>
                  <a:outerShdw blurRad="38100" dist="38100" dir="2700000" algn="tl">
                    <a:srgbClr val="C0C0C0"/>
                  </a:outerShdw>
                </a:effectLst>
                <a:latin typeface="Times New Roman" pitchFamily="18" charset="0"/>
              </a:rPr>
              <a:t>无格子的地方元素为</a:t>
            </a:r>
            <a:r>
              <a:rPr lang="en-US" altLang="zh-CN" sz="3600" b="1" dirty="0" smtClean="0">
                <a:effectLst>
                  <a:outerShdw blurRad="38100" dist="38100" dir="2700000" algn="tl">
                    <a:srgbClr val="C0C0C0"/>
                  </a:outerShdw>
                </a:effectLst>
                <a:latin typeface="Times New Roman" pitchFamily="18" charset="0"/>
              </a:rPr>
              <a:t>0, </a:t>
            </a:r>
            <a:r>
              <a:rPr lang="zh-CN" altLang="en-US" sz="3600" b="1" dirty="0" smtClean="0">
                <a:effectLst>
                  <a:outerShdw blurRad="38100" dist="38100" dir="2700000" algn="tl">
                    <a:srgbClr val="C0C0C0"/>
                  </a:outerShdw>
                </a:effectLst>
                <a:latin typeface="Times New Roman" pitchFamily="18" charset="0"/>
              </a:rPr>
              <a:t>这样所得到的矩阵称为棋盘</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的</a:t>
            </a:r>
            <a:r>
              <a:rPr lang="zh-CN" altLang="en-US" sz="3600" b="1" dirty="0" smtClean="0">
                <a:solidFill>
                  <a:srgbClr val="0000FF"/>
                </a:solidFill>
                <a:effectLst>
                  <a:outerShdw blurRad="38100" dist="38100" dir="2700000" algn="tl">
                    <a:srgbClr val="C0C0C0"/>
                  </a:outerShdw>
                </a:effectLst>
                <a:latin typeface="Times New Roman" pitchFamily="18" charset="0"/>
              </a:rPr>
              <a:t>关联矩阵</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记为</a:t>
            </a:r>
            <a:r>
              <a:rPr lang="en-US" altLang="zh-CN" sz="3600" b="1" dirty="0" smtClean="0">
                <a:effectLst>
                  <a:outerShdw blurRad="38100" dist="38100" dir="2700000" algn="tl">
                    <a:srgbClr val="C0C0C0"/>
                  </a:outerShdw>
                </a:effectLst>
                <a:latin typeface="Times New Roman" pitchFamily="18" charset="0"/>
              </a:rPr>
              <a:t>A(C).</a:t>
            </a:r>
          </a:p>
        </p:txBody>
      </p:sp>
      <p:sp>
        <p:nvSpPr>
          <p:cNvPr id="362499" name="Text Box 3"/>
          <p:cNvSpPr txBox="1">
            <a:spLocks noChangeArrowheads="1"/>
          </p:cNvSpPr>
          <p:nvPr/>
        </p:nvSpPr>
        <p:spPr bwMode="auto">
          <a:xfrm>
            <a:off x="663575" y="4083050"/>
            <a:ext cx="184150" cy="366713"/>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sp>
        <p:nvSpPr>
          <p:cNvPr id="362500" name="Rectangle 4"/>
          <p:cNvSpPr>
            <a:spLocks noChangeArrowheads="1"/>
          </p:cNvSpPr>
          <p:nvPr/>
        </p:nvSpPr>
        <p:spPr bwMode="auto">
          <a:xfrm>
            <a:off x="1692275" y="40767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1" name="Rectangle 5"/>
          <p:cNvSpPr>
            <a:spLocks noChangeArrowheads="1"/>
          </p:cNvSpPr>
          <p:nvPr/>
        </p:nvSpPr>
        <p:spPr bwMode="auto">
          <a:xfrm>
            <a:off x="2124075" y="40767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2" name="Rectangle 6"/>
          <p:cNvSpPr>
            <a:spLocks noChangeArrowheads="1"/>
          </p:cNvSpPr>
          <p:nvPr/>
        </p:nvSpPr>
        <p:spPr bwMode="auto">
          <a:xfrm>
            <a:off x="1690688" y="44370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3" name="Rectangle 7"/>
          <p:cNvSpPr>
            <a:spLocks noChangeArrowheads="1"/>
          </p:cNvSpPr>
          <p:nvPr/>
        </p:nvSpPr>
        <p:spPr bwMode="auto">
          <a:xfrm>
            <a:off x="2555875" y="40767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4" name="Rectangle 8"/>
          <p:cNvSpPr>
            <a:spLocks noChangeArrowheads="1"/>
          </p:cNvSpPr>
          <p:nvPr/>
        </p:nvSpPr>
        <p:spPr bwMode="auto">
          <a:xfrm>
            <a:off x="1258888" y="44370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5" name="Rectangle 9"/>
          <p:cNvSpPr>
            <a:spLocks noChangeArrowheads="1"/>
          </p:cNvSpPr>
          <p:nvPr/>
        </p:nvSpPr>
        <p:spPr bwMode="auto">
          <a:xfrm>
            <a:off x="2554288" y="44370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6" name="Rectangle 10"/>
          <p:cNvSpPr>
            <a:spLocks noChangeArrowheads="1"/>
          </p:cNvSpPr>
          <p:nvPr/>
        </p:nvSpPr>
        <p:spPr bwMode="auto">
          <a:xfrm>
            <a:off x="2122488" y="51562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7" name="Rectangle 11"/>
          <p:cNvSpPr>
            <a:spLocks noChangeArrowheads="1"/>
          </p:cNvSpPr>
          <p:nvPr/>
        </p:nvSpPr>
        <p:spPr bwMode="auto">
          <a:xfrm>
            <a:off x="1258888" y="51562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8" name="Rectangle 12"/>
          <p:cNvSpPr>
            <a:spLocks noChangeArrowheads="1"/>
          </p:cNvSpPr>
          <p:nvPr/>
        </p:nvSpPr>
        <p:spPr bwMode="auto">
          <a:xfrm>
            <a:off x="2122488" y="4437063"/>
            <a:ext cx="431800" cy="360362"/>
          </a:xfrm>
          <a:prstGeom prst="rect">
            <a:avLst/>
          </a:prstGeom>
          <a:solidFill>
            <a:schemeClr val="accent1"/>
          </a:solidFill>
          <a:ln w="28575">
            <a:solidFill>
              <a:schemeClr val="tx1"/>
            </a:solidFill>
            <a:miter lim="800000"/>
            <a:headEnd/>
            <a:tailEnd/>
          </a:ln>
          <a:effectLst/>
        </p:spPr>
        <p:txBody>
          <a:bodyPr wrap="none" anchor="ctr"/>
          <a:lstStyle/>
          <a:p>
            <a:pPr algn="ctr">
              <a:defRPr/>
            </a:pPr>
            <a:endParaRPr lang="zh-CN" altLang="zh-CN" sz="1800" b="0">
              <a:effectLst>
                <a:outerShdw blurRad="38100" dist="38100" dir="2700000" algn="tl">
                  <a:srgbClr val="FFFFFF"/>
                </a:outerShdw>
              </a:effectLst>
              <a:latin typeface="Arial" charset="0"/>
              <a:ea typeface="宋体" pitchFamily="2" charset="-122"/>
            </a:endParaRPr>
          </a:p>
        </p:txBody>
      </p:sp>
      <p:sp>
        <p:nvSpPr>
          <p:cNvPr id="362509" name="Rectangle 13"/>
          <p:cNvSpPr>
            <a:spLocks noChangeArrowheads="1"/>
          </p:cNvSpPr>
          <p:nvPr/>
        </p:nvSpPr>
        <p:spPr bwMode="auto">
          <a:xfrm>
            <a:off x="1690688" y="4797425"/>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10" name="Rectangle 14"/>
          <p:cNvSpPr>
            <a:spLocks noChangeArrowheads="1"/>
          </p:cNvSpPr>
          <p:nvPr/>
        </p:nvSpPr>
        <p:spPr bwMode="auto">
          <a:xfrm>
            <a:off x="2554288" y="51562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13" name="Rectangle 1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62512" name="Object 16"/>
          <p:cNvGraphicFramePr>
            <a:graphicFrameLocks noChangeAspect="1"/>
          </p:cNvGraphicFramePr>
          <p:nvPr/>
        </p:nvGraphicFramePr>
        <p:xfrm>
          <a:off x="6156325" y="3716338"/>
          <a:ext cx="2327275" cy="2374900"/>
        </p:xfrm>
        <a:graphic>
          <a:graphicData uri="http://schemas.openxmlformats.org/presentationml/2006/ole">
            <mc:AlternateContent xmlns:mc="http://schemas.openxmlformats.org/markup-compatibility/2006">
              <mc:Choice xmlns:v="urn:schemas-microsoft-com:vml" Requires="v">
                <p:oleObj spid="_x0000_s38964" name="公式" r:id="rId3" imgW="901700" imgH="927100" progId="Equation.3">
                  <p:embed/>
                </p:oleObj>
              </mc:Choice>
              <mc:Fallback>
                <p:oleObj name="公式" r:id="rId3" imgW="901700" imgH="9271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716338"/>
                        <a:ext cx="2327275" cy="237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2514" name="Rectangle 18"/>
          <p:cNvSpPr>
            <a:spLocks noChangeArrowheads="1"/>
          </p:cNvSpPr>
          <p:nvPr/>
        </p:nvSpPr>
        <p:spPr bwMode="auto">
          <a:xfrm>
            <a:off x="3275013" y="4437063"/>
            <a:ext cx="2736850" cy="647700"/>
          </a:xfrm>
          <a:prstGeom prst="rect">
            <a:avLst/>
          </a:prstGeom>
          <a:noFill/>
          <a:ln w="9525">
            <a:noFill/>
            <a:miter lim="800000"/>
            <a:headEnd/>
            <a:tailEnd/>
          </a:ln>
          <a:effectLst/>
        </p:spPr>
        <p:txBody>
          <a:bodyPr/>
          <a:lstStyle/>
          <a:p>
            <a:pPr marL="609600" indent="-609600" algn="just">
              <a:spcBef>
                <a:spcPct val="20000"/>
              </a:spcBef>
              <a:defRPr/>
            </a:pPr>
            <a:r>
              <a:rPr lang="zh-CN" altLang="en-US">
                <a:solidFill>
                  <a:srgbClr val="FF0000"/>
                </a:solidFill>
                <a:effectLst>
                  <a:outerShdw blurRad="38100" dist="38100" dir="2700000" algn="tl">
                    <a:srgbClr val="C0C0C0"/>
                  </a:outerShdw>
                </a:effectLst>
                <a:ea typeface="宋体" pitchFamily="2" charset="-122"/>
              </a:rPr>
              <a:t>关联矩阵为</a:t>
            </a:r>
          </a:p>
        </p:txBody>
      </p:sp>
      <p:sp>
        <p:nvSpPr>
          <p:cNvPr id="362515" name="Line 19"/>
          <p:cNvSpPr>
            <a:spLocks noChangeShapeType="1"/>
          </p:cNvSpPr>
          <p:nvPr/>
        </p:nvSpPr>
        <p:spPr bwMode="auto">
          <a:xfrm>
            <a:off x="3276600" y="5084763"/>
            <a:ext cx="2590800" cy="0"/>
          </a:xfrm>
          <a:prstGeom prst="line">
            <a:avLst/>
          </a:prstGeom>
          <a:noFill/>
          <a:ln w="57150">
            <a:solidFill>
              <a:srgbClr val="0000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2498">
                                            <p:txEl>
                                              <p:pRg st="0" end="0"/>
                                            </p:txEl>
                                          </p:spTgt>
                                        </p:tgtEl>
                                        <p:attrNameLst>
                                          <p:attrName>style.visibility</p:attrName>
                                        </p:attrNameLst>
                                      </p:cBhvr>
                                      <p:to>
                                        <p:strVal val="visible"/>
                                      </p:to>
                                    </p:set>
                                    <p:animEffect transition="in" filter="strips(downRight)">
                                      <p:cBhvr>
                                        <p:cTn id="7" dur="500"/>
                                        <p:tgtEl>
                                          <p:spTgt spid="3624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2500"/>
                                        </p:tgtEl>
                                        <p:attrNameLst>
                                          <p:attrName>style.visibility</p:attrName>
                                        </p:attrNameLst>
                                      </p:cBhvr>
                                      <p:to>
                                        <p:strVal val="visible"/>
                                      </p:to>
                                    </p:set>
                                    <p:animEffect transition="in" filter="circle(in)">
                                      <p:cBhvr>
                                        <p:cTn id="12" dur="2000"/>
                                        <p:tgtEl>
                                          <p:spTgt spid="362500"/>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62501"/>
                                        </p:tgtEl>
                                        <p:attrNameLst>
                                          <p:attrName>style.visibility</p:attrName>
                                        </p:attrNameLst>
                                      </p:cBhvr>
                                      <p:to>
                                        <p:strVal val="visible"/>
                                      </p:to>
                                    </p:set>
                                    <p:animEffect transition="in" filter="circle(in)">
                                      <p:cBhvr>
                                        <p:cTn id="15" dur="2000"/>
                                        <p:tgtEl>
                                          <p:spTgt spid="362501"/>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62503"/>
                                        </p:tgtEl>
                                        <p:attrNameLst>
                                          <p:attrName>style.visibility</p:attrName>
                                        </p:attrNameLst>
                                      </p:cBhvr>
                                      <p:to>
                                        <p:strVal val="visible"/>
                                      </p:to>
                                    </p:set>
                                    <p:animEffect transition="in" filter="circle(in)">
                                      <p:cBhvr>
                                        <p:cTn id="18" dur="2000"/>
                                        <p:tgtEl>
                                          <p:spTgt spid="362503"/>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62505"/>
                                        </p:tgtEl>
                                        <p:attrNameLst>
                                          <p:attrName>style.visibility</p:attrName>
                                        </p:attrNameLst>
                                      </p:cBhvr>
                                      <p:to>
                                        <p:strVal val="visible"/>
                                      </p:to>
                                    </p:set>
                                    <p:animEffect transition="in" filter="circle(in)">
                                      <p:cBhvr>
                                        <p:cTn id="21" dur="2000"/>
                                        <p:tgtEl>
                                          <p:spTgt spid="362505"/>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62508"/>
                                        </p:tgtEl>
                                        <p:attrNameLst>
                                          <p:attrName>style.visibility</p:attrName>
                                        </p:attrNameLst>
                                      </p:cBhvr>
                                      <p:to>
                                        <p:strVal val="visible"/>
                                      </p:to>
                                    </p:set>
                                    <p:animEffect transition="in" filter="circle(in)">
                                      <p:cBhvr>
                                        <p:cTn id="24" dur="2000"/>
                                        <p:tgtEl>
                                          <p:spTgt spid="362508"/>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62502"/>
                                        </p:tgtEl>
                                        <p:attrNameLst>
                                          <p:attrName>style.visibility</p:attrName>
                                        </p:attrNameLst>
                                      </p:cBhvr>
                                      <p:to>
                                        <p:strVal val="visible"/>
                                      </p:to>
                                    </p:set>
                                    <p:animEffect transition="in" filter="circle(in)">
                                      <p:cBhvr>
                                        <p:cTn id="27" dur="2000"/>
                                        <p:tgtEl>
                                          <p:spTgt spid="362502"/>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62504"/>
                                        </p:tgtEl>
                                        <p:attrNameLst>
                                          <p:attrName>style.visibility</p:attrName>
                                        </p:attrNameLst>
                                      </p:cBhvr>
                                      <p:to>
                                        <p:strVal val="visible"/>
                                      </p:to>
                                    </p:set>
                                    <p:animEffect transition="in" filter="circle(in)">
                                      <p:cBhvr>
                                        <p:cTn id="30" dur="2000"/>
                                        <p:tgtEl>
                                          <p:spTgt spid="362504"/>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62509"/>
                                        </p:tgtEl>
                                        <p:attrNameLst>
                                          <p:attrName>style.visibility</p:attrName>
                                        </p:attrNameLst>
                                      </p:cBhvr>
                                      <p:to>
                                        <p:strVal val="visible"/>
                                      </p:to>
                                    </p:set>
                                    <p:animEffect transition="in" filter="circle(in)">
                                      <p:cBhvr>
                                        <p:cTn id="33" dur="2000"/>
                                        <p:tgtEl>
                                          <p:spTgt spid="362509"/>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62507"/>
                                        </p:tgtEl>
                                        <p:attrNameLst>
                                          <p:attrName>style.visibility</p:attrName>
                                        </p:attrNameLst>
                                      </p:cBhvr>
                                      <p:to>
                                        <p:strVal val="visible"/>
                                      </p:to>
                                    </p:set>
                                    <p:animEffect transition="in" filter="circle(in)">
                                      <p:cBhvr>
                                        <p:cTn id="36" dur="2000"/>
                                        <p:tgtEl>
                                          <p:spTgt spid="362507"/>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62506"/>
                                        </p:tgtEl>
                                        <p:attrNameLst>
                                          <p:attrName>style.visibility</p:attrName>
                                        </p:attrNameLst>
                                      </p:cBhvr>
                                      <p:to>
                                        <p:strVal val="visible"/>
                                      </p:to>
                                    </p:set>
                                    <p:animEffect transition="in" filter="circle(in)">
                                      <p:cBhvr>
                                        <p:cTn id="39" dur="2000"/>
                                        <p:tgtEl>
                                          <p:spTgt spid="362506"/>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362510"/>
                                        </p:tgtEl>
                                        <p:attrNameLst>
                                          <p:attrName>style.visibility</p:attrName>
                                        </p:attrNameLst>
                                      </p:cBhvr>
                                      <p:to>
                                        <p:strVal val="visible"/>
                                      </p:to>
                                    </p:set>
                                    <p:animEffect transition="in" filter="circle(in)">
                                      <p:cBhvr>
                                        <p:cTn id="42" dur="2000"/>
                                        <p:tgtEl>
                                          <p:spTgt spid="3625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362514"/>
                                        </p:tgtEl>
                                        <p:attrNameLst>
                                          <p:attrName>style.visibility</p:attrName>
                                        </p:attrNameLst>
                                      </p:cBhvr>
                                      <p:to>
                                        <p:strVal val="visible"/>
                                      </p:to>
                                    </p:set>
                                    <p:anim calcmode="lin" valueType="num">
                                      <p:cBhvr>
                                        <p:cTn id="47" dur="1000" fill="hold"/>
                                        <p:tgtEl>
                                          <p:spTgt spid="362514"/>
                                        </p:tgtEl>
                                        <p:attrNameLst>
                                          <p:attrName>ppt_w</p:attrName>
                                        </p:attrNameLst>
                                      </p:cBhvr>
                                      <p:tavLst>
                                        <p:tav tm="0">
                                          <p:val>
                                            <p:strVal val="#ppt_w*0.70"/>
                                          </p:val>
                                        </p:tav>
                                        <p:tav tm="100000">
                                          <p:val>
                                            <p:strVal val="#ppt_w"/>
                                          </p:val>
                                        </p:tav>
                                      </p:tavLst>
                                    </p:anim>
                                    <p:anim calcmode="lin" valueType="num">
                                      <p:cBhvr>
                                        <p:cTn id="48" dur="1000" fill="hold"/>
                                        <p:tgtEl>
                                          <p:spTgt spid="362514"/>
                                        </p:tgtEl>
                                        <p:attrNameLst>
                                          <p:attrName>ppt_h</p:attrName>
                                        </p:attrNameLst>
                                      </p:cBhvr>
                                      <p:tavLst>
                                        <p:tav tm="0">
                                          <p:val>
                                            <p:strVal val="#ppt_h"/>
                                          </p:val>
                                        </p:tav>
                                        <p:tav tm="100000">
                                          <p:val>
                                            <p:strVal val="#ppt_h"/>
                                          </p:val>
                                        </p:tav>
                                      </p:tavLst>
                                    </p:anim>
                                    <p:animEffect transition="in" filter="fade">
                                      <p:cBhvr>
                                        <p:cTn id="49" dur="1000"/>
                                        <p:tgtEl>
                                          <p:spTgt spid="3625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5" presetClass="entr" presetSubtype="0" fill="hold" nodeType="clickEffect">
                                  <p:stCondLst>
                                    <p:cond delay="0"/>
                                  </p:stCondLst>
                                  <p:childTnLst>
                                    <p:set>
                                      <p:cBhvr>
                                        <p:cTn id="53" dur="1" fill="hold">
                                          <p:stCondLst>
                                            <p:cond delay="0"/>
                                          </p:stCondLst>
                                        </p:cTn>
                                        <p:tgtEl>
                                          <p:spTgt spid="362515"/>
                                        </p:tgtEl>
                                        <p:attrNameLst>
                                          <p:attrName>style.visibility</p:attrName>
                                        </p:attrNameLst>
                                      </p:cBhvr>
                                      <p:to>
                                        <p:strVal val="visible"/>
                                      </p:to>
                                    </p:set>
                                    <p:anim calcmode="lin" valueType="num">
                                      <p:cBhvr>
                                        <p:cTn id="54" dur="1000" fill="hold"/>
                                        <p:tgtEl>
                                          <p:spTgt spid="362515"/>
                                        </p:tgtEl>
                                        <p:attrNameLst>
                                          <p:attrName>ppt_w</p:attrName>
                                        </p:attrNameLst>
                                      </p:cBhvr>
                                      <p:tavLst>
                                        <p:tav tm="0">
                                          <p:val>
                                            <p:strVal val="#ppt_w*0.70"/>
                                          </p:val>
                                        </p:tav>
                                        <p:tav tm="100000">
                                          <p:val>
                                            <p:strVal val="#ppt_w"/>
                                          </p:val>
                                        </p:tav>
                                      </p:tavLst>
                                    </p:anim>
                                    <p:anim calcmode="lin" valueType="num">
                                      <p:cBhvr>
                                        <p:cTn id="55" dur="1000" fill="hold"/>
                                        <p:tgtEl>
                                          <p:spTgt spid="362515"/>
                                        </p:tgtEl>
                                        <p:attrNameLst>
                                          <p:attrName>ppt_h</p:attrName>
                                        </p:attrNameLst>
                                      </p:cBhvr>
                                      <p:tavLst>
                                        <p:tav tm="0">
                                          <p:val>
                                            <p:strVal val="#ppt_h"/>
                                          </p:val>
                                        </p:tav>
                                        <p:tav tm="100000">
                                          <p:val>
                                            <p:strVal val="#ppt_h"/>
                                          </p:val>
                                        </p:tav>
                                      </p:tavLst>
                                    </p:anim>
                                    <p:animEffect transition="in" filter="fade">
                                      <p:cBhvr>
                                        <p:cTn id="56" dur="1000"/>
                                        <p:tgtEl>
                                          <p:spTgt spid="36251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6" presetClass="entr" presetSubtype="16" fill="hold" nodeType="clickEffect">
                                  <p:stCondLst>
                                    <p:cond delay="0"/>
                                  </p:stCondLst>
                                  <p:childTnLst>
                                    <p:set>
                                      <p:cBhvr>
                                        <p:cTn id="60" dur="1" fill="hold">
                                          <p:stCondLst>
                                            <p:cond delay="0"/>
                                          </p:stCondLst>
                                        </p:cTn>
                                        <p:tgtEl>
                                          <p:spTgt spid="362512"/>
                                        </p:tgtEl>
                                        <p:attrNameLst>
                                          <p:attrName>style.visibility</p:attrName>
                                        </p:attrNameLst>
                                      </p:cBhvr>
                                      <p:to>
                                        <p:strVal val="visible"/>
                                      </p:to>
                                    </p:set>
                                    <p:animEffect transition="in" filter="circle(in)">
                                      <p:cBhvr>
                                        <p:cTn id="61" dur="2000"/>
                                        <p:tgtEl>
                                          <p:spTgt spid="362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build="p"/>
      <p:bldP spid="362500" grpId="0" animBg="1"/>
      <p:bldP spid="362501" grpId="0" animBg="1"/>
      <p:bldP spid="362502" grpId="0" animBg="1"/>
      <p:bldP spid="362503" grpId="0" animBg="1"/>
      <p:bldP spid="362504" grpId="0" animBg="1"/>
      <p:bldP spid="362505" grpId="0" animBg="1"/>
      <p:bldP spid="362506" grpId="0" animBg="1"/>
      <p:bldP spid="362507" grpId="0" animBg="1"/>
      <p:bldP spid="362508" grpId="0" animBg="1"/>
      <p:bldP spid="362509" grpId="0" animBg="1"/>
      <p:bldP spid="362510" grpId="0" animBg="1"/>
      <p:bldP spid="3625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0D56A23F-D1A8-41A1-B99E-13F4C5CBF0F7}" type="slidenum">
              <a:rPr lang="en-US" altLang="zh-CN"/>
              <a:pPr>
                <a:defRPr/>
              </a:pPr>
              <a:t>34</a:t>
            </a:fld>
            <a:endParaRPr lang="en-US" altLang="zh-CN"/>
          </a:p>
        </p:txBody>
      </p:sp>
      <p:sp>
        <p:nvSpPr>
          <p:cNvPr id="344066" name="Rectangle 2"/>
          <p:cNvSpPr>
            <a:spLocks noGrp="1" noChangeArrowheads="1"/>
          </p:cNvSpPr>
          <p:nvPr>
            <p:ph type="body" sz="half" idx="1"/>
          </p:nvPr>
        </p:nvSpPr>
        <p:spPr>
          <a:xfrm>
            <a:off x="395288" y="333375"/>
            <a:ext cx="8291512" cy="5903913"/>
          </a:xfrm>
        </p:spPr>
        <p:txBody>
          <a:bodyPr/>
          <a:lstStyle/>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棋盘与关联矩阵互相唯一确定</a:t>
            </a:r>
            <a:r>
              <a:rPr lang="en-US" altLang="zh-CN" sz="3600" b="1"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如果把位于同一行或同一列的元素称为“共线”</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则棋盘</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的一个</a:t>
            </a:r>
            <a:r>
              <a:rPr lang="en-US" altLang="zh-CN" sz="3600" b="1" i="1"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布局对应其关联</a:t>
            </a:r>
            <a:r>
              <a:rPr lang="en-US" altLang="zh-CN" sz="3600" b="1" i="1" smtClean="0">
                <a:effectLst>
                  <a:outerShdw blurRad="38100" dist="38100" dir="2700000" algn="tl">
                    <a:srgbClr val="C0C0C0"/>
                  </a:outerShdw>
                </a:effectLst>
                <a:latin typeface="Times New Roman" pitchFamily="18" charset="0"/>
              </a:rPr>
              <a:t>A</a:t>
            </a:r>
            <a:r>
              <a:rPr lang="zh-CN" altLang="en-US" sz="3600" b="1" smtClean="0">
                <a:effectLst>
                  <a:outerShdw blurRad="38100" dist="38100" dir="2700000" algn="tl">
                    <a:srgbClr val="C0C0C0"/>
                  </a:outerShdw>
                </a:effectLst>
                <a:latin typeface="Times New Roman" pitchFamily="18" charset="0"/>
              </a:rPr>
              <a:t>的</a:t>
            </a:r>
            <a:r>
              <a:rPr lang="en-US" altLang="zh-CN" sz="3600" b="1" i="1" smtClean="0">
                <a:effectLst>
                  <a:outerShdw blurRad="38100" dist="38100" dir="2700000" algn="tl">
                    <a:srgbClr val="C0C0C0"/>
                  </a:outerShdw>
                </a:effectLst>
                <a:latin typeface="Times New Roman" pitchFamily="18" charset="0"/>
              </a:rPr>
              <a:t>k</a:t>
            </a:r>
            <a:r>
              <a:rPr lang="zh-CN" altLang="en-US" sz="3600" b="1" smtClean="0">
                <a:effectLst>
                  <a:outerShdw blurRad="38100" dist="38100" dir="2700000" algn="tl">
                    <a:srgbClr val="C0C0C0"/>
                  </a:outerShdw>
                </a:effectLst>
                <a:latin typeface="Times New Roman" pitchFamily="18" charset="0"/>
              </a:rPr>
              <a:t>个两两不共线的非零元素组</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实质上就是</a:t>
            </a:r>
            <a:r>
              <a:rPr lang="en-US" altLang="zh-CN" sz="3600" b="1" i="1" smtClean="0">
                <a:effectLst>
                  <a:outerShdw blurRad="38100" dist="38100" dir="2700000" algn="tl">
                    <a:srgbClr val="C0C0C0"/>
                  </a:outerShdw>
                </a:effectLst>
                <a:latin typeface="Times New Roman" pitchFamily="18" charset="0"/>
              </a:rPr>
              <a:t>k</a:t>
            </a:r>
            <a:r>
              <a:rPr lang="zh-CN" altLang="en-US" sz="3600" b="1" smtClean="0">
                <a:effectLst>
                  <a:outerShdw blurRad="38100" dist="38100" dir="2700000" algn="tl">
                    <a:srgbClr val="C0C0C0"/>
                  </a:outerShdw>
                </a:effectLst>
                <a:latin typeface="Times New Roman" pitchFamily="18" charset="0"/>
              </a:rPr>
              <a:t>个不共线的</a:t>
            </a:r>
            <a:r>
              <a:rPr lang="en-US" altLang="zh-CN" sz="3600" b="1" smtClean="0">
                <a:effectLst>
                  <a:outerShdw blurRad="38100" dist="38100" dir="2700000" algn="tl">
                    <a:srgbClr val="C0C0C0"/>
                  </a:outerShdw>
                </a:effectLst>
                <a:latin typeface="Times New Roman" pitchFamily="18" charset="0"/>
              </a:rPr>
              <a:t>1).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这样</a:t>
            </a:r>
            <a:r>
              <a:rPr lang="en-US" altLang="zh-CN" sz="3600" b="1" i="1" smtClean="0">
                <a:effectLst>
                  <a:outerShdw blurRad="38100" dist="38100" dir="2700000" algn="tl">
                    <a:srgbClr val="C0C0C0"/>
                  </a:outerShdw>
                </a:effectLst>
                <a:latin typeface="Times New Roman" pitchFamily="18" charset="0"/>
              </a:rPr>
              <a:t>r</a:t>
            </a:r>
            <a:r>
              <a:rPr lang="en-US" altLang="zh-CN" sz="3600" b="1" i="1" baseline="-25000"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关联矩阵</a:t>
            </a:r>
            <a:r>
              <a:rPr lang="en-US" altLang="zh-CN" sz="3600" b="1" i="1" smtClean="0">
                <a:effectLst>
                  <a:outerShdw blurRad="38100" dist="38100" dir="2700000" algn="tl">
                    <a:srgbClr val="C0C0C0"/>
                  </a:outerShdw>
                </a:effectLst>
                <a:latin typeface="Times New Roman" pitchFamily="18" charset="0"/>
              </a:rPr>
              <a:t>A</a:t>
            </a:r>
            <a:r>
              <a:rPr lang="zh-CN" altLang="en-US" sz="3600" b="1" smtClean="0">
                <a:effectLst>
                  <a:outerShdw blurRad="38100" dist="38100" dir="2700000" algn="tl">
                    <a:srgbClr val="C0C0C0"/>
                  </a:outerShdw>
                </a:effectLst>
                <a:latin typeface="Times New Roman" pitchFamily="18" charset="0"/>
              </a:rPr>
              <a:t>中非零且两两不共线的</a:t>
            </a:r>
            <a:r>
              <a:rPr lang="en-US" altLang="zh-CN" sz="3600" b="1" i="1"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元组的个数</a:t>
            </a:r>
            <a:r>
              <a:rPr lang="en-US" altLang="zh-CN" sz="3600" b="1" smtClean="0">
                <a:effectLst>
                  <a:outerShdw blurRad="38100" dist="38100" dir="2700000" algn="tl">
                    <a:srgbClr val="C0C0C0"/>
                  </a:outerShdw>
                </a:effectLst>
                <a:latin typeface="Times New Roman" pitchFamily="18" charset="0"/>
              </a:rPr>
              <a:t>.</a:t>
            </a:r>
            <a:r>
              <a:rPr lang="en-US" altLang="zh-CN" sz="3600"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下面看一些特殊情况</a:t>
            </a:r>
            <a:r>
              <a:rPr lang="en-US" altLang="zh-CN" sz="3600" b="1" smtClean="0">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Char char="l"/>
              <a:defRPr/>
            </a:pPr>
            <a:r>
              <a:rPr lang="en-US" altLang="zh-CN" sz="3600" b="1" i="1" smtClean="0">
                <a:effectLst>
                  <a:outerShdw blurRad="38100" dist="38100" dir="2700000" algn="tl">
                    <a:srgbClr val="C0C0C0"/>
                  </a:outerShdw>
                </a:effectLst>
                <a:latin typeface="Times New Roman" pitchFamily="18" charset="0"/>
              </a:rPr>
              <a:t>r</a:t>
            </a:r>
            <a:r>
              <a:rPr lang="en-US" altLang="zh-CN" sz="3600" b="1" baseline="-25000" smtClean="0">
                <a:effectLst>
                  <a:outerShdw blurRad="38100" dist="38100" dir="2700000" algn="tl">
                    <a:srgbClr val="C0C0C0"/>
                  </a:outerShdw>
                </a:effectLst>
                <a:latin typeface="Times New Roman" pitchFamily="18" charset="0"/>
              </a:rPr>
              <a:t>1</a:t>
            </a:r>
            <a:r>
              <a:rPr lang="en-US" altLang="zh-CN" sz="3600" b="1" smtClean="0">
                <a:effectLst>
                  <a:outerShdw blurRad="38100" dist="38100" dir="2700000" algn="tl">
                    <a:srgbClr val="C0C0C0"/>
                  </a:outerShdw>
                </a:effectLst>
                <a:latin typeface="Times New Roman" pitchFamily="18" charset="0"/>
              </a:rPr>
              <a:t>(1,1)=2: </a:t>
            </a:r>
          </a:p>
        </p:txBody>
      </p:sp>
      <p:sp>
        <p:nvSpPr>
          <p:cNvPr id="344067" name="Text Box 3"/>
          <p:cNvSpPr txBox="1">
            <a:spLocks noChangeArrowheads="1"/>
          </p:cNvSpPr>
          <p:nvPr/>
        </p:nvSpPr>
        <p:spPr bwMode="auto">
          <a:xfrm>
            <a:off x="663575" y="4083050"/>
            <a:ext cx="184150" cy="366713"/>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sp>
        <p:nvSpPr>
          <p:cNvPr id="344331" name="Rectangle 267" descr="图片1"/>
          <p:cNvSpPr>
            <a:spLocks noChangeArrowheads="1"/>
          </p:cNvSpPr>
          <p:nvPr/>
        </p:nvSpPr>
        <p:spPr bwMode="auto">
          <a:xfrm>
            <a:off x="3924300" y="5589588"/>
            <a:ext cx="503238" cy="431800"/>
          </a:xfrm>
          <a:prstGeom prst="rect">
            <a:avLst/>
          </a:prstGeom>
          <a:blipFill dpi="0" rotWithShape="1">
            <a:blip r:embed="rId2" cstate="print"/>
            <a:srcRect/>
            <a:stretch>
              <a:fillRect/>
            </a:stretch>
          </a:blip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4332" name="Rectangle 268"/>
          <p:cNvSpPr>
            <a:spLocks noChangeArrowheads="1"/>
          </p:cNvSpPr>
          <p:nvPr/>
        </p:nvSpPr>
        <p:spPr bwMode="auto">
          <a:xfrm>
            <a:off x="4427538" y="5589588"/>
            <a:ext cx="50323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4333" name="Rectangle 269"/>
          <p:cNvSpPr>
            <a:spLocks noChangeArrowheads="1"/>
          </p:cNvSpPr>
          <p:nvPr/>
        </p:nvSpPr>
        <p:spPr bwMode="auto">
          <a:xfrm>
            <a:off x="5868988" y="5589588"/>
            <a:ext cx="50323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4336" name="Rectangle 272" descr="图片1"/>
          <p:cNvSpPr>
            <a:spLocks noChangeArrowheads="1"/>
          </p:cNvSpPr>
          <p:nvPr/>
        </p:nvSpPr>
        <p:spPr bwMode="auto">
          <a:xfrm>
            <a:off x="6372225" y="5589588"/>
            <a:ext cx="503238" cy="431800"/>
          </a:xfrm>
          <a:prstGeom prst="rect">
            <a:avLst/>
          </a:prstGeom>
          <a:blipFill dpi="0" rotWithShape="1">
            <a:blip r:embed="rId2" cstate="print"/>
            <a:srcRect/>
            <a:stretch>
              <a:fillRect/>
            </a:stretch>
          </a:blip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4066">
                                            <p:txEl>
                                              <p:pRg st="0" end="0"/>
                                            </p:txEl>
                                          </p:spTgt>
                                        </p:tgtEl>
                                        <p:attrNameLst>
                                          <p:attrName>style.visibility</p:attrName>
                                        </p:attrNameLst>
                                      </p:cBhvr>
                                      <p:to>
                                        <p:strVal val="visible"/>
                                      </p:to>
                                    </p:set>
                                    <p:animEffect transition="in" filter="strips(downRight)">
                                      <p:cBhvr>
                                        <p:cTn id="7" dur="500"/>
                                        <p:tgtEl>
                                          <p:spTgt spid="3440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4066">
                                            <p:txEl>
                                              <p:pRg st="1" end="1"/>
                                            </p:txEl>
                                          </p:spTgt>
                                        </p:tgtEl>
                                        <p:attrNameLst>
                                          <p:attrName>style.visibility</p:attrName>
                                        </p:attrNameLst>
                                      </p:cBhvr>
                                      <p:to>
                                        <p:strVal val="visible"/>
                                      </p:to>
                                    </p:set>
                                    <p:animEffect transition="in" filter="strips(downRight)">
                                      <p:cBhvr>
                                        <p:cTn id="12" dur="500"/>
                                        <p:tgtEl>
                                          <p:spTgt spid="3440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4066">
                                            <p:txEl>
                                              <p:pRg st="2" end="2"/>
                                            </p:txEl>
                                          </p:spTgt>
                                        </p:tgtEl>
                                        <p:attrNameLst>
                                          <p:attrName>style.visibility</p:attrName>
                                        </p:attrNameLst>
                                      </p:cBhvr>
                                      <p:to>
                                        <p:strVal val="visible"/>
                                      </p:to>
                                    </p:set>
                                    <p:animEffect transition="in" filter="strips(downRight)">
                                      <p:cBhvr>
                                        <p:cTn id="17" dur="500"/>
                                        <p:tgtEl>
                                          <p:spTgt spid="3440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44066">
                                            <p:txEl>
                                              <p:pRg st="3" end="3"/>
                                            </p:txEl>
                                          </p:spTgt>
                                        </p:tgtEl>
                                        <p:attrNameLst>
                                          <p:attrName>style.visibility</p:attrName>
                                        </p:attrNameLst>
                                      </p:cBhvr>
                                      <p:to>
                                        <p:strVal val="visible"/>
                                      </p:to>
                                    </p:set>
                                    <p:animEffect transition="in" filter="strips(downRight)">
                                      <p:cBhvr>
                                        <p:cTn id="22" dur="500"/>
                                        <p:tgtEl>
                                          <p:spTgt spid="3440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44066">
                                            <p:txEl>
                                              <p:pRg st="4" end="4"/>
                                            </p:txEl>
                                          </p:spTgt>
                                        </p:tgtEl>
                                        <p:attrNameLst>
                                          <p:attrName>style.visibility</p:attrName>
                                        </p:attrNameLst>
                                      </p:cBhvr>
                                      <p:to>
                                        <p:strVal val="visible"/>
                                      </p:to>
                                    </p:set>
                                    <p:animEffect transition="in" filter="strips(downRight)">
                                      <p:cBhvr>
                                        <p:cTn id="27" dur="500"/>
                                        <p:tgtEl>
                                          <p:spTgt spid="3440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44331"/>
                                        </p:tgtEl>
                                        <p:attrNameLst>
                                          <p:attrName>style.visibility</p:attrName>
                                        </p:attrNameLst>
                                      </p:cBhvr>
                                      <p:to>
                                        <p:strVal val="visible"/>
                                      </p:to>
                                    </p:set>
                                    <p:animEffect transition="in" filter="circle(in)">
                                      <p:cBhvr>
                                        <p:cTn id="32" dur="2000"/>
                                        <p:tgtEl>
                                          <p:spTgt spid="344331"/>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44332"/>
                                        </p:tgtEl>
                                        <p:attrNameLst>
                                          <p:attrName>style.visibility</p:attrName>
                                        </p:attrNameLst>
                                      </p:cBhvr>
                                      <p:to>
                                        <p:strVal val="visible"/>
                                      </p:to>
                                    </p:set>
                                    <p:animEffect transition="in" filter="circle(in)">
                                      <p:cBhvr>
                                        <p:cTn id="35" dur="2000"/>
                                        <p:tgtEl>
                                          <p:spTgt spid="344332"/>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44333"/>
                                        </p:tgtEl>
                                        <p:attrNameLst>
                                          <p:attrName>style.visibility</p:attrName>
                                        </p:attrNameLst>
                                      </p:cBhvr>
                                      <p:to>
                                        <p:strVal val="visible"/>
                                      </p:to>
                                    </p:set>
                                    <p:animEffect transition="in" filter="circle(in)">
                                      <p:cBhvr>
                                        <p:cTn id="38" dur="2000"/>
                                        <p:tgtEl>
                                          <p:spTgt spid="344333"/>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44336"/>
                                        </p:tgtEl>
                                        <p:attrNameLst>
                                          <p:attrName>style.visibility</p:attrName>
                                        </p:attrNameLst>
                                      </p:cBhvr>
                                      <p:to>
                                        <p:strVal val="visible"/>
                                      </p:to>
                                    </p:set>
                                    <p:animEffect transition="in" filter="circle(in)">
                                      <p:cBhvr>
                                        <p:cTn id="41" dur="2000"/>
                                        <p:tgtEl>
                                          <p:spTgt spid="344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build="p"/>
      <p:bldP spid="344331" grpId="0" animBg="1"/>
      <p:bldP spid="344332" grpId="0" animBg="1"/>
      <p:bldP spid="344333" grpId="0" animBg="1"/>
      <p:bldP spid="3443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p:txBody>
          <a:bodyPr/>
          <a:lstStyle/>
          <a:p>
            <a:pPr>
              <a:defRPr/>
            </a:pPr>
            <a:fld id="{2578D6CB-F07E-4FCC-94FF-D64EA6132BC6}" type="slidenum">
              <a:rPr lang="en-US" altLang="zh-CN"/>
              <a:pPr>
                <a:defRPr/>
              </a:pPr>
              <a:t>35</a:t>
            </a:fld>
            <a:endParaRPr lang="en-US" altLang="zh-CN"/>
          </a:p>
        </p:txBody>
      </p:sp>
      <p:sp>
        <p:nvSpPr>
          <p:cNvPr id="314372" name="Rectangle 4"/>
          <p:cNvSpPr>
            <a:spLocks noChangeArrowheads="1"/>
          </p:cNvSpPr>
          <p:nvPr/>
        </p:nvSpPr>
        <p:spPr bwMode="auto">
          <a:xfrm>
            <a:off x="395288" y="404813"/>
            <a:ext cx="8424862" cy="936625"/>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但 </a:t>
            </a:r>
            <a:r>
              <a:rPr lang="en-US" altLang="zh-CN" i="1">
                <a:effectLst>
                  <a:outerShdw blurRad="38100" dist="38100" dir="2700000" algn="tl">
                    <a:srgbClr val="C0C0C0"/>
                  </a:outerShdw>
                </a:effectLst>
                <a:ea typeface="宋体" pitchFamily="2" charset="-122"/>
              </a:rPr>
              <a:t>r</a:t>
            </a:r>
            <a:r>
              <a:rPr lang="en-US" altLang="zh-CN" baseline="-25000">
                <a:effectLst>
                  <a:outerShdw blurRad="38100" dist="38100" dir="2700000" algn="tl">
                    <a:srgbClr val="C0C0C0"/>
                  </a:outerShdw>
                </a:effectLst>
                <a:ea typeface="宋体" pitchFamily="2" charset="-122"/>
              </a:rPr>
              <a:t>2</a:t>
            </a:r>
            <a:r>
              <a:rPr lang="en-US" altLang="zh-CN">
                <a:effectLst>
                  <a:outerShdw blurRad="38100" dist="38100" dir="2700000" algn="tl">
                    <a:srgbClr val="C0C0C0"/>
                  </a:outerShdw>
                </a:effectLst>
                <a:ea typeface="宋体" pitchFamily="2" charset="-122"/>
              </a:rPr>
              <a:t>(1,1)=0.</a:t>
            </a:r>
          </a:p>
        </p:txBody>
      </p:sp>
      <p:sp>
        <p:nvSpPr>
          <p:cNvPr id="314374" name="Rectangle 6"/>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4376" name="Rectangle 8"/>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4377" name="Rectangle 9"/>
          <p:cNvSpPr>
            <a:spLocks noChangeArrowheads="1"/>
          </p:cNvSpPr>
          <p:nvPr/>
        </p:nvSpPr>
        <p:spPr bwMode="auto">
          <a:xfrm>
            <a:off x="395288" y="2493963"/>
            <a:ext cx="8424862" cy="1582737"/>
          </a:xfrm>
          <a:prstGeom prst="rect">
            <a:avLst/>
          </a:prstGeom>
          <a:noFill/>
          <a:ln w="9525">
            <a:noFill/>
            <a:miter lim="800000"/>
            <a:headEnd/>
            <a:tailEnd/>
          </a:ln>
          <a:effectLst/>
        </p:spPr>
        <p:txBody>
          <a:bodyPr/>
          <a:lstStyle/>
          <a:p>
            <a:pPr marL="609600" indent="-609600">
              <a:spcBef>
                <a:spcPct val="20000"/>
              </a:spcBef>
              <a:defRPr/>
            </a:pPr>
            <a:r>
              <a:rPr lang="en-US" altLang="zh-CN">
                <a:solidFill>
                  <a:srgbClr val="FF0000"/>
                </a:solidFill>
                <a:effectLst>
                  <a:outerShdw blurRad="38100" dist="38100" dir="2700000" algn="tl">
                    <a:srgbClr val="C0C0C0"/>
                  </a:outerShdw>
                </a:effectLst>
                <a:ea typeface="宋体" pitchFamily="2" charset="-122"/>
              </a:rPr>
              <a:t>(3) </a:t>
            </a:r>
            <a:r>
              <a:rPr lang="zh-CN" altLang="en-US">
                <a:solidFill>
                  <a:srgbClr val="FF0000"/>
                </a:solidFill>
                <a:effectLst>
                  <a:outerShdw blurRad="38100" dist="38100" dir="2700000" algn="tl">
                    <a:srgbClr val="C0C0C0"/>
                  </a:outerShdw>
                </a:effectLst>
                <a:ea typeface="宋体" pitchFamily="2" charset="-122"/>
              </a:rPr>
              <a:t>棋盘多项式</a:t>
            </a:r>
            <a:r>
              <a:rPr lang="en-US" altLang="zh-CN">
                <a:solidFill>
                  <a:srgbClr val="FF0000"/>
                </a:solidFill>
                <a:effectLst>
                  <a:outerShdw blurRad="38100" dist="38100" dir="2700000" algn="tl">
                    <a:srgbClr val="C0C0C0"/>
                  </a:outerShdw>
                </a:effectLst>
                <a:ea typeface="宋体" pitchFamily="2" charset="-122"/>
              </a:rPr>
              <a:t>(</a:t>
            </a:r>
            <a:r>
              <a:rPr lang="zh-CN" altLang="en-US">
                <a:solidFill>
                  <a:srgbClr val="FF0000"/>
                </a:solidFill>
                <a:effectLst>
                  <a:outerShdw blurRad="38100" dist="38100" dir="2700000" algn="tl">
                    <a:srgbClr val="C0C0C0"/>
                  </a:outerShdw>
                </a:effectLst>
                <a:ea typeface="宋体" pitchFamily="2" charset="-122"/>
              </a:rPr>
              <a:t>母函数</a:t>
            </a:r>
            <a:r>
              <a:rPr lang="en-US" altLang="zh-CN">
                <a:solidFill>
                  <a:srgbClr val="FF0000"/>
                </a:solidFill>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 </a:t>
            </a:r>
          </a:p>
          <a:p>
            <a:pPr marL="609600" indent="-609600">
              <a:spcBef>
                <a:spcPct val="20000"/>
              </a:spcBef>
              <a:defRPr/>
            </a:pP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对于给定的棋盘</a:t>
            </a:r>
            <a:r>
              <a:rPr lang="en-US" altLang="zh-CN">
                <a:effectLst>
                  <a:outerShdw blurRad="38100" dist="38100" dir="2700000" algn="tl">
                    <a:srgbClr val="C0C0C0"/>
                  </a:outerShdw>
                </a:effectLst>
                <a:ea typeface="宋体" pitchFamily="2" charset="-122"/>
              </a:rPr>
              <a:t>C, </a:t>
            </a:r>
            <a:r>
              <a:rPr lang="zh-CN" altLang="en-US">
                <a:effectLst>
                  <a:outerShdw blurRad="38100" dist="38100" dir="2700000" algn="tl">
                    <a:srgbClr val="C0C0C0"/>
                  </a:outerShdw>
                </a:effectLst>
                <a:ea typeface="宋体" pitchFamily="2" charset="-122"/>
              </a:rPr>
              <a:t>称多项式</a:t>
            </a:r>
          </a:p>
        </p:txBody>
      </p:sp>
      <p:sp>
        <p:nvSpPr>
          <p:cNvPr id="314382" name="Rectangle 14"/>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4381" name="Object 13"/>
          <p:cNvGraphicFramePr>
            <a:graphicFrameLocks noChangeAspect="1"/>
          </p:cNvGraphicFramePr>
          <p:nvPr/>
        </p:nvGraphicFramePr>
        <p:xfrm>
          <a:off x="827088" y="1125538"/>
          <a:ext cx="4751387" cy="1206500"/>
        </p:xfrm>
        <a:graphic>
          <a:graphicData uri="http://schemas.openxmlformats.org/presentationml/2006/ole">
            <mc:AlternateContent xmlns:mc="http://schemas.openxmlformats.org/markup-compatibility/2006">
              <mc:Choice xmlns:v="urn:schemas-microsoft-com:vml" Requires="v">
                <p:oleObj spid="_x0000_s41033" name="公式" r:id="rId3" imgW="1841500" imgH="469900" progId="Equation.3">
                  <p:embed/>
                </p:oleObj>
              </mc:Choice>
              <mc:Fallback>
                <p:oleObj name="公式" r:id="rId3" imgW="1841500" imgH="4699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125538"/>
                        <a:ext cx="4751387"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84" name="Rectangle 1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4383" name="Object 15"/>
          <p:cNvGraphicFramePr>
            <a:graphicFrameLocks noChangeAspect="1"/>
          </p:cNvGraphicFramePr>
          <p:nvPr/>
        </p:nvGraphicFramePr>
        <p:xfrm>
          <a:off x="2051050" y="3716338"/>
          <a:ext cx="3816350" cy="1331912"/>
        </p:xfrm>
        <a:graphic>
          <a:graphicData uri="http://schemas.openxmlformats.org/presentationml/2006/ole">
            <mc:AlternateContent xmlns:mc="http://schemas.openxmlformats.org/markup-compatibility/2006">
              <mc:Choice xmlns:v="urn:schemas-microsoft-com:vml" Requires="v">
                <p:oleObj spid="_x0000_s41034" name="公式" r:id="rId5" imgW="1231366" imgH="431613" progId="Equation.3">
                  <p:embed/>
                </p:oleObj>
              </mc:Choice>
              <mc:Fallback>
                <p:oleObj name="公式" r:id="rId5" imgW="1231366" imgH="431613"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716338"/>
                        <a:ext cx="3816350" cy="1331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85" name="Rectangle 17"/>
          <p:cNvSpPr>
            <a:spLocks noChangeArrowheads="1"/>
          </p:cNvSpPr>
          <p:nvPr/>
        </p:nvSpPr>
        <p:spPr bwMode="auto">
          <a:xfrm>
            <a:off x="827088" y="5013325"/>
            <a:ext cx="7848600" cy="1512888"/>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None/>
              <a:defRPr/>
            </a:pPr>
            <a:r>
              <a:rPr lang="zh-CN" altLang="en-US">
                <a:effectLst>
                  <a:outerShdw blurRad="38100" dist="38100" dir="2700000" algn="tl">
                    <a:srgbClr val="C0C0C0"/>
                  </a:outerShdw>
                </a:effectLst>
                <a:ea typeface="宋体" pitchFamily="2" charset="-122"/>
              </a:rPr>
              <a:t>为棋盘</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的</a:t>
            </a:r>
            <a:r>
              <a:rPr lang="zh-CN" altLang="en-US">
                <a:solidFill>
                  <a:srgbClr val="0000FF"/>
                </a:solidFill>
                <a:effectLst>
                  <a:outerShdw blurRad="38100" dist="38100" dir="2700000" algn="tl">
                    <a:srgbClr val="C0C0C0"/>
                  </a:outerShdw>
                </a:effectLst>
                <a:ea typeface="宋体" pitchFamily="2" charset="-122"/>
              </a:rPr>
              <a:t>棋盘多项式</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其中</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rPr>
              <a:t>          </a:t>
            </a:r>
            <a:r>
              <a:rPr lang="en-US" altLang="zh-CN" i="1">
                <a:effectLst>
                  <a:outerShdw blurRad="38100" dist="38100" dir="2700000" algn="tl">
                    <a:srgbClr val="C0C0C0"/>
                  </a:outerShdw>
                </a:effectLst>
                <a:ea typeface="宋体" pitchFamily="2" charset="-122"/>
              </a:rPr>
              <a:t>n</a:t>
            </a:r>
            <a:r>
              <a:rPr lang="en-US" altLang="zh-CN">
                <a:effectLst>
                  <a:outerShdw blurRad="38100" dist="38100" dir="2700000" algn="tl">
                    <a:srgbClr val="C0C0C0"/>
                  </a:outerShdw>
                </a:effectLst>
                <a:ea typeface="宋体" pitchFamily="2" charset="-122"/>
              </a:rPr>
              <a:t>=min{C</a:t>
            </a:r>
            <a:r>
              <a:rPr lang="zh-CN" altLang="en-US">
                <a:effectLst>
                  <a:outerShdw blurRad="38100" dist="38100" dir="2700000" algn="tl">
                    <a:srgbClr val="C0C0C0"/>
                  </a:outerShdw>
                </a:effectLst>
                <a:ea typeface="宋体" pitchFamily="2" charset="-122"/>
              </a:rPr>
              <a:t>的行数</a:t>
            </a:r>
            <a:r>
              <a:rPr lang="en-US" altLang="zh-CN">
                <a:effectLst>
                  <a:outerShdw blurRad="38100" dist="38100" dir="2700000" algn="tl">
                    <a:srgbClr val="C0C0C0"/>
                  </a:outerShdw>
                </a:effectLst>
                <a:ea typeface="宋体" pitchFamily="2" charset="-122"/>
              </a:rPr>
              <a:t>, C</a:t>
            </a:r>
            <a:r>
              <a:rPr lang="zh-CN" altLang="en-US">
                <a:effectLst>
                  <a:outerShdw blurRad="38100" dist="38100" dir="2700000" algn="tl">
                    <a:srgbClr val="C0C0C0"/>
                  </a:outerShdw>
                </a:effectLst>
                <a:ea typeface="宋体" pitchFamily="2" charset="-122"/>
              </a:rPr>
              <a:t>的列数</a:t>
            </a:r>
            <a:r>
              <a:rPr lang="en-US" altLang="zh-CN">
                <a:effectLst>
                  <a:outerShdw blurRad="38100" dist="38100" dir="2700000" algn="tl">
                    <a:srgbClr val="C0C0C0"/>
                  </a:outerShdw>
                </a:effectLst>
                <a:ea typeface="宋体" pitchFamily="2" charset="-122"/>
              </a:rPr>
              <a:t>}.</a:t>
            </a:r>
            <a:r>
              <a:rPr lang="en-US" altLang="zh-CN" b="0">
                <a:ea typeface="宋体" pitchFamily="2"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4372"/>
                                        </p:tgtEl>
                                        <p:attrNameLst>
                                          <p:attrName>style.visibility</p:attrName>
                                        </p:attrNameLst>
                                      </p:cBhvr>
                                      <p:to>
                                        <p:strVal val="visible"/>
                                      </p:to>
                                    </p:set>
                                    <p:animEffect transition="in" filter="strips(downRight)">
                                      <p:cBhvr>
                                        <p:cTn id="7" dur="500"/>
                                        <p:tgtEl>
                                          <p:spTgt spid="314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14381"/>
                                        </p:tgtEl>
                                        <p:attrNameLst>
                                          <p:attrName>style.visibility</p:attrName>
                                        </p:attrNameLst>
                                      </p:cBhvr>
                                      <p:to>
                                        <p:strVal val="visible"/>
                                      </p:to>
                                    </p:set>
                                    <p:anim calcmode="lin" valueType="num">
                                      <p:cBhvr>
                                        <p:cTn id="12" dur="1000" fill="hold"/>
                                        <p:tgtEl>
                                          <p:spTgt spid="314381"/>
                                        </p:tgtEl>
                                        <p:attrNameLst>
                                          <p:attrName>ppt_w</p:attrName>
                                        </p:attrNameLst>
                                      </p:cBhvr>
                                      <p:tavLst>
                                        <p:tav tm="0">
                                          <p:val>
                                            <p:strVal val="#ppt_w*0.70"/>
                                          </p:val>
                                        </p:tav>
                                        <p:tav tm="100000">
                                          <p:val>
                                            <p:strVal val="#ppt_w"/>
                                          </p:val>
                                        </p:tav>
                                      </p:tavLst>
                                    </p:anim>
                                    <p:anim calcmode="lin" valueType="num">
                                      <p:cBhvr>
                                        <p:cTn id="13" dur="1000" fill="hold"/>
                                        <p:tgtEl>
                                          <p:spTgt spid="314381"/>
                                        </p:tgtEl>
                                        <p:attrNameLst>
                                          <p:attrName>ppt_h</p:attrName>
                                        </p:attrNameLst>
                                      </p:cBhvr>
                                      <p:tavLst>
                                        <p:tav tm="0">
                                          <p:val>
                                            <p:strVal val="#ppt_h"/>
                                          </p:val>
                                        </p:tav>
                                        <p:tav tm="100000">
                                          <p:val>
                                            <p:strVal val="#ppt_h"/>
                                          </p:val>
                                        </p:tav>
                                      </p:tavLst>
                                    </p:anim>
                                    <p:animEffect transition="in" filter="fade">
                                      <p:cBhvr>
                                        <p:cTn id="14" dur="1000"/>
                                        <p:tgtEl>
                                          <p:spTgt spid="31438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14377"/>
                                        </p:tgtEl>
                                        <p:attrNameLst>
                                          <p:attrName>style.visibility</p:attrName>
                                        </p:attrNameLst>
                                      </p:cBhvr>
                                      <p:to>
                                        <p:strVal val="visible"/>
                                      </p:to>
                                    </p:set>
                                    <p:animEffect transition="in" filter="strips(downRight)">
                                      <p:cBhvr>
                                        <p:cTn id="19" dur="500"/>
                                        <p:tgtEl>
                                          <p:spTgt spid="31437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314383"/>
                                        </p:tgtEl>
                                        <p:attrNameLst>
                                          <p:attrName>style.visibility</p:attrName>
                                        </p:attrNameLst>
                                      </p:cBhvr>
                                      <p:to>
                                        <p:strVal val="visible"/>
                                      </p:to>
                                    </p:set>
                                    <p:anim calcmode="lin" valueType="num">
                                      <p:cBhvr>
                                        <p:cTn id="24" dur="1000" fill="hold"/>
                                        <p:tgtEl>
                                          <p:spTgt spid="314383"/>
                                        </p:tgtEl>
                                        <p:attrNameLst>
                                          <p:attrName>ppt_w</p:attrName>
                                        </p:attrNameLst>
                                      </p:cBhvr>
                                      <p:tavLst>
                                        <p:tav tm="0">
                                          <p:val>
                                            <p:strVal val="#ppt_w*0.70"/>
                                          </p:val>
                                        </p:tav>
                                        <p:tav tm="100000">
                                          <p:val>
                                            <p:strVal val="#ppt_w"/>
                                          </p:val>
                                        </p:tav>
                                      </p:tavLst>
                                    </p:anim>
                                    <p:anim calcmode="lin" valueType="num">
                                      <p:cBhvr>
                                        <p:cTn id="25" dur="1000" fill="hold"/>
                                        <p:tgtEl>
                                          <p:spTgt spid="314383"/>
                                        </p:tgtEl>
                                        <p:attrNameLst>
                                          <p:attrName>ppt_h</p:attrName>
                                        </p:attrNameLst>
                                      </p:cBhvr>
                                      <p:tavLst>
                                        <p:tav tm="0">
                                          <p:val>
                                            <p:strVal val="#ppt_h"/>
                                          </p:val>
                                        </p:tav>
                                        <p:tav tm="100000">
                                          <p:val>
                                            <p:strVal val="#ppt_h"/>
                                          </p:val>
                                        </p:tav>
                                      </p:tavLst>
                                    </p:anim>
                                    <p:animEffect transition="in" filter="fade">
                                      <p:cBhvr>
                                        <p:cTn id="26" dur="1000"/>
                                        <p:tgtEl>
                                          <p:spTgt spid="31438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314385"/>
                                        </p:tgtEl>
                                        <p:attrNameLst>
                                          <p:attrName>style.visibility</p:attrName>
                                        </p:attrNameLst>
                                      </p:cBhvr>
                                      <p:to>
                                        <p:strVal val="visible"/>
                                      </p:to>
                                    </p:set>
                                    <p:animEffect transition="in" filter="strips(downRight)">
                                      <p:cBhvr>
                                        <p:cTn id="31" dur="500"/>
                                        <p:tgtEl>
                                          <p:spTgt spid="31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p:bldP spid="314377" grpId="0"/>
      <p:bldP spid="31438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468FB463-B311-403A-B6F5-A36BD6D216B8}" type="slidenum">
              <a:rPr lang="en-US" altLang="zh-CN"/>
              <a:pPr>
                <a:defRPr/>
              </a:pPr>
              <a:t>36</a:t>
            </a:fld>
            <a:endParaRPr lang="en-US" altLang="zh-CN"/>
          </a:p>
        </p:txBody>
      </p:sp>
      <p:sp>
        <p:nvSpPr>
          <p:cNvPr id="315396" name="Rectangle 4"/>
          <p:cNvSpPr>
            <a:spLocks noChangeArrowheads="1"/>
          </p:cNvSpPr>
          <p:nvPr/>
        </p:nvSpPr>
        <p:spPr bwMode="auto">
          <a:xfrm>
            <a:off x="468313" y="549275"/>
            <a:ext cx="8424862" cy="5688013"/>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设棋盘</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在</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位置有一个格子</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用</a:t>
            </a:r>
            <a:r>
              <a:rPr lang="en-US" altLang="zh-CN" i="1">
                <a:solidFill>
                  <a:srgbClr val="0000FF"/>
                </a:solidFill>
                <a:effectLst>
                  <a:outerShdw blurRad="38100" dist="38100" dir="2700000" algn="tl">
                    <a:srgbClr val="C0C0C0"/>
                  </a:outerShdw>
                </a:effectLst>
                <a:ea typeface="宋体" pitchFamily="2" charset="-122"/>
              </a:rPr>
              <a:t>C</a:t>
            </a:r>
            <a:r>
              <a:rPr lang="en-US" altLang="zh-CN" i="1" baseline="-25000">
                <a:solidFill>
                  <a:srgbClr val="0000FF"/>
                </a:solidFill>
                <a:effectLst>
                  <a:outerShdw blurRad="38100" dist="38100" dir="2700000" algn="tl">
                    <a:srgbClr val="C0C0C0"/>
                  </a:outerShdw>
                </a:effectLst>
                <a:ea typeface="宋体" pitchFamily="2" charset="-122"/>
              </a:rPr>
              <a:t>ij</a:t>
            </a:r>
            <a:r>
              <a:rPr lang="zh-CN" altLang="en-US">
                <a:effectLst>
                  <a:outerShdw blurRad="38100" dist="38100" dir="2700000" algn="tl">
                    <a:srgbClr val="C0C0C0"/>
                  </a:outerShdw>
                </a:effectLst>
                <a:ea typeface="宋体" pitchFamily="2" charset="-122"/>
              </a:rPr>
              <a:t>表示把这个格子所在的行和列中的格子都去掉后余下的格子所构成的棋盘</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这时相应的关联矩阵</a:t>
            </a:r>
            <a:r>
              <a:rPr lang="en-US" altLang="zh-CN">
                <a:effectLst>
                  <a:outerShdw blurRad="38100" dist="38100" dir="2700000" algn="tl">
                    <a:srgbClr val="C0C0C0"/>
                  </a:outerShdw>
                </a:effectLst>
                <a:ea typeface="宋体" pitchFamily="2" charset="-122"/>
              </a:rPr>
              <a:t>A(</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相当于</a:t>
            </a:r>
            <a:r>
              <a:rPr lang="en-US" altLang="zh-CN">
                <a:effectLst>
                  <a:outerShdw blurRad="38100" dist="38100" dir="2700000" algn="tl">
                    <a:srgbClr val="C0C0C0"/>
                  </a:outerShdw>
                </a:effectLst>
                <a:ea typeface="宋体" pitchFamily="2" charset="-122"/>
              </a:rPr>
              <a:t>A(C)</a:t>
            </a:r>
            <a:r>
              <a:rPr lang="zh-CN" altLang="en-US">
                <a:effectLst>
                  <a:outerShdw blurRad="38100" dist="38100" dir="2700000" algn="tl">
                    <a:srgbClr val="C0C0C0"/>
                  </a:outerShdw>
                </a:effectLst>
                <a:ea typeface="宋体" pitchFamily="2" charset="-122"/>
              </a:rPr>
              <a:t>中</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元素的余子阵</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这时</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zh-CN" altLang="en-US">
                <a:effectLst>
                  <a:outerShdw blurRad="38100" dist="38100" dir="2700000" algn="tl">
                    <a:srgbClr val="C0C0C0"/>
                  </a:outerShdw>
                </a:effectLst>
                <a:ea typeface="宋体" pitchFamily="2" charset="-122"/>
              </a:rPr>
              <a:t>的行数和列数都减少了</a:t>
            </a:r>
            <a:r>
              <a:rPr lang="en-US" altLang="zh-CN">
                <a:effectLst>
                  <a:outerShdw blurRad="38100" dist="38100" dir="2700000" algn="tl">
                    <a:srgbClr val="C0C0C0"/>
                  </a:outerShdw>
                </a:effectLst>
                <a:ea typeface="宋体" pitchFamily="2" charset="-122"/>
              </a:rPr>
              <a:t>1.</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设棋盘</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在</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位置有一个格子</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用</a:t>
            </a:r>
            <a:r>
              <a:rPr lang="en-US" altLang="zh-CN" i="1">
                <a:solidFill>
                  <a:srgbClr val="0000FF"/>
                </a:solidFill>
                <a:effectLst>
                  <a:outerShdw blurRad="38100" dist="38100" dir="2700000" algn="tl">
                    <a:srgbClr val="C0C0C0"/>
                  </a:outerShdw>
                </a:effectLst>
                <a:ea typeface="宋体" pitchFamily="2" charset="-122"/>
              </a:rPr>
              <a:t>D</a:t>
            </a:r>
            <a:r>
              <a:rPr lang="en-US" altLang="zh-CN" i="1" baseline="-25000">
                <a:solidFill>
                  <a:srgbClr val="0000FF"/>
                </a:solidFill>
                <a:effectLst>
                  <a:outerShdw blurRad="38100" dist="38100" dir="2700000" algn="tl">
                    <a:srgbClr val="C0C0C0"/>
                  </a:outerShdw>
                </a:effectLst>
                <a:ea typeface="宋体" pitchFamily="2" charset="-122"/>
              </a:rPr>
              <a:t>ij</a:t>
            </a:r>
            <a:r>
              <a:rPr lang="zh-CN" altLang="en-US">
                <a:effectLst>
                  <a:outerShdw blurRad="38100" dist="38100" dir="2700000" algn="tl">
                    <a:srgbClr val="C0C0C0"/>
                  </a:outerShdw>
                </a:effectLst>
                <a:ea typeface="宋体" pitchFamily="2" charset="-122"/>
              </a:rPr>
              <a:t>表示把这个格子去掉余下的格子所构成的棋盘</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这时关联矩阵</a:t>
            </a:r>
            <a:r>
              <a:rPr lang="en-US" altLang="zh-CN">
                <a:effectLst>
                  <a:outerShdw blurRad="38100" dist="38100" dir="2700000" algn="tl">
                    <a:srgbClr val="C0C0C0"/>
                  </a:outerShdw>
                </a:effectLst>
                <a:ea typeface="宋体" pitchFamily="2" charset="-122"/>
              </a:rPr>
              <a:t>A(</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相当于把</a:t>
            </a:r>
            <a:r>
              <a:rPr lang="en-US" altLang="zh-CN">
                <a:effectLst>
                  <a:outerShdw blurRad="38100" dist="38100" dir="2700000" algn="tl">
                    <a:srgbClr val="C0C0C0"/>
                  </a:outerShdw>
                </a:effectLst>
                <a:ea typeface="宋体" pitchFamily="2" charset="-122"/>
              </a:rPr>
              <a:t>A(C)</a:t>
            </a:r>
            <a:r>
              <a:rPr lang="zh-CN" altLang="en-US">
                <a:effectLst>
                  <a:outerShdw blurRad="38100" dist="38100" dir="2700000" algn="tl">
                    <a:srgbClr val="C0C0C0"/>
                  </a:outerShdw>
                </a:effectLst>
                <a:ea typeface="宋体" pitchFamily="2" charset="-122"/>
              </a:rPr>
              <a:t>中</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 </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位置上的</a:t>
            </a:r>
            <a:r>
              <a:rPr lang="en-US" altLang="zh-CN">
                <a:effectLst>
                  <a:outerShdw blurRad="38100" dist="38100" dir="2700000" algn="tl">
                    <a:srgbClr val="C0C0C0"/>
                  </a:outerShdw>
                </a:effectLst>
                <a:ea typeface="宋体" pitchFamily="2" charset="-122"/>
              </a:rPr>
              <a:t>1</a:t>
            </a:r>
            <a:r>
              <a:rPr lang="zh-CN" altLang="en-US">
                <a:effectLst>
                  <a:outerShdw blurRad="38100" dist="38100" dir="2700000" algn="tl">
                    <a:srgbClr val="C0C0C0"/>
                  </a:outerShdw>
                </a:effectLst>
                <a:ea typeface="宋体" pitchFamily="2" charset="-122"/>
              </a:rPr>
              <a:t>变为</a:t>
            </a:r>
            <a:r>
              <a:rPr lang="en-US" altLang="zh-CN">
                <a:effectLst>
                  <a:outerShdw blurRad="38100" dist="38100" dir="2700000" algn="tl">
                    <a:srgbClr val="C0C0C0"/>
                  </a:outerShdw>
                </a:effectLst>
                <a:ea typeface="宋体" pitchFamily="2" charset="-122"/>
              </a:rPr>
              <a:t>0.</a:t>
            </a:r>
          </a:p>
        </p:txBody>
      </p:sp>
      <p:sp>
        <p:nvSpPr>
          <p:cNvPr id="315407" name="Rectangle 15"/>
          <p:cNvSpPr>
            <a:spLocks noChangeArrowheads="1"/>
          </p:cNvSpPr>
          <p:nvPr/>
        </p:nvSpPr>
        <p:spPr bwMode="auto">
          <a:xfrm>
            <a:off x="0" y="28908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5396">
                                            <p:txEl>
                                              <p:pRg st="0" end="0"/>
                                            </p:txEl>
                                          </p:spTgt>
                                        </p:tgtEl>
                                        <p:attrNameLst>
                                          <p:attrName>style.visibility</p:attrName>
                                        </p:attrNameLst>
                                      </p:cBhvr>
                                      <p:to>
                                        <p:strVal val="visible"/>
                                      </p:to>
                                    </p:set>
                                    <p:animEffect transition="in" filter="strips(downRight)">
                                      <p:cBhvr>
                                        <p:cTn id="7" dur="1000"/>
                                        <p:tgtEl>
                                          <p:spTgt spid="3153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5396">
                                            <p:txEl>
                                              <p:pRg st="1" end="1"/>
                                            </p:txEl>
                                          </p:spTgt>
                                        </p:tgtEl>
                                        <p:attrNameLst>
                                          <p:attrName>style.visibility</p:attrName>
                                        </p:attrNameLst>
                                      </p:cBhvr>
                                      <p:to>
                                        <p:strVal val="visible"/>
                                      </p:to>
                                    </p:set>
                                    <p:animEffect transition="in" filter="strips(downRight)">
                                      <p:cBhvr>
                                        <p:cTn id="12" dur="1000"/>
                                        <p:tgtEl>
                                          <p:spTgt spid="3153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pPr>
              <a:defRPr/>
            </a:pPr>
            <a:fld id="{AE603E66-1171-40F4-BA71-3D6677222B1C}" type="slidenum">
              <a:rPr lang="en-US" altLang="zh-CN"/>
              <a:pPr>
                <a:defRPr/>
              </a:pPr>
              <a:t>37</a:t>
            </a:fld>
            <a:endParaRPr lang="en-US" altLang="zh-CN"/>
          </a:p>
        </p:txBody>
      </p:sp>
      <p:sp>
        <p:nvSpPr>
          <p:cNvPr id="319492" name="Rectangle 4"/>
          <p:cNvSpPr>
            <a:spLocks noChangeArrowheads="1"/>
          </p:cNvSpPr>
          <p:nvPr/>
        </p:nvSpPr>
        <p:spPr bwMode="auto">
          <a:xfrm>
            <a:off x="323850" y="549275"/>
            <a:ext cx="8424863" cy="2447925"/>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对棋盘进行这样的“手术”目的是把计算</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的问题进行降阶</a:t>
            </a:r>
            <a:r>
              <a:rPr lang="en-US" altLang="zh-CN">
                <a:effectLst>
                  <a:outerShdw blurRad="38100" dist="38100" dir="2700000" algn="tl">
                    <a:srgbClr val="C0C0C0"/>
                  </a:outerShdw>
                </a:effectLst>
                <a:ea typeface="宋体" pitchFamily="2" charset="-122"/>
              </a:rPr>
              <a:t>. </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下面用具体例子演示一下手术过程</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先用形象的棋盘形式</a:t>
            </a:r>
            <a:r>
              <a:rPr lang="en-US" altLang="zh-CN">
                <a:effectLst>
                  <a:outerShdw blurRad="38100" dist="38100" dir="2700000" algn="tl">
                    <a:srgbClr val="C0C0C0"/>
                  </a:outerShdw>
                </a:effectLst>
                <a:ea typeface="宋体" pitchFamily="2" charset="-122"/>
              </a:rPr>
              <a:t>:</a:t>
            </a:r>
          </a:p>
        </p:txBody>
      </p:sp>
      <p:sp>
        <p:nvSpPr>
          <p:cNvPr id="319494"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496" name="Rectangle 8"/>
          <p:cNvSpPr>
            <a:spLocks noChangeArrowheads="1"/>
          </p:cNvSpPr>
          <p:nvPr/>
        </p:nvSpPr>
        <p:spPr bwMode="auto">
          <a:xfrm>
            <a:off x="1116013" y="3716338"/>
            <a:ext cx="1728787" cy="7921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rPr>
              <a:t>C:</a:t>
            </a:r>
          </a:p>
        </p:txBody>
      </p:sp>
      <p:sp>
        <p:nvSpPr>
          <p:cNvPr id="319498" name="Rectangle 10"/>
          <p:cNvSpPr>
            <a:spLocks noChangeArrowheads="1"/>
          </p:cNvSpPr>
          <p:nvPr/>
        </p:nvSpPr>
        <p:spPr bwMode="auto">
          <a:xfrm>
            <a:off x="3851275" y="3141663"/>
            <a:ext cx="4465638" cy="1341437"/>
          </a:xfrm>
          <a:prstGeom prst="rect">
            <a:avLst/>
          </a:prstGeom>
          <a:noFill/>
          <a:ln w="38100">
            <a:solidFill>
              <a:srgbClr val="FF0000"/>
            </a:solidFill>
            <a:miter lim="800000"/>
            <a:headEnd/>
            <a:tailEnd/>
          </a:ln>
          <a:effectLst/>
        </p:spPr>
        <p:txBody>
          <a:bodyPr/>
          <a:lstStyle/>
          <a:p>
            <a:pPr marL="609600" indent="-609600">
              <a:spcBef>
                <a:spcPct val="20000"/>
              </a:spcBef>
              <a:buClr>
                <a:srgbClr val="FF0000"/>
              </a:buClr>
              <a:buFont typeface="Wingdings" pitchFamily="2" charset="2"/>
              <a:buNone/>
              <a:defRPr/>
            </a:pPr>
            <a:r>
              <a:rPr lang="zh-CN" altLang="en-US">
                <a:effectLst>
                  <a:outerShdw blurRad="38100" dist="38100" dir="2700000" algn="tl">
                    <a:srgbClr val="C0C0C0"/>
                  </a:outerShdw>
                </a:effectLst>
                <a:ea typeface="宋体" pitchFamily="2" charset="-122"/>
              </a:rPr>
              <a:t>关于兰色格子的手术</a:t>
            </a:r>
          </a:p>
          <a:p>
            <a:pPr marL="609600" indent="-609600">
              <a:spcBef>
                <a:spcPct val="20000"/>
              </a:spcBef>
              <a:buClr>
                <a:srgbClr val="FF0000"/>
              </a:buClr>
              <a:buFont typeface="Wingdings" pitchFamily="2" charset="2"/>
              <a:buNone/>
              <a:defRPr/>
            </a:pPr>
            <a:r>
              <a:rPr lang="zh-CN" altLang="en-US">
                <a:effectLst>
                  <a:outerShdw blurRad="38100" dist="38100" dir="2700000" algn="tl">
                    <a:srgbClr val="C0C0C0"/>
                  </a:outerShdw>
                </a:effectLst>
                <a:ea typeface="宋体" pitchFamily="2" charset="-122"/>
              </a:rPr>
              <a:t>有</a:t>
            </a:r>
            <a:r>
              <a:rPr lang="en-US" altLang="zh-CN" i="1">
                <a:effectLst>
                  <a:outerShdw blurRad="38100" dist="38100" dir="2700000" algn="tl">
                    <a:srgbClr val="C0C0C0"/>
                  </a:outerShdw>
                </a:effectLst>
                <a:ea typeface="宋体" pitchFamily="2" charset="-122"/>
              </a:rPr>
              <a:t>C</a:t>
            </a:r>
            <a:r>
              <a:rPr lang="en-US" altLang="zh-CN" baseline="-25000">
                <a:effectLst>
                  <a:outerShdw blurRad="38100" dist="38100" dir="2700000" algn="tl">
                    <a:srgbClr val="C0C0C0"/>
                  </a:outerShdw>
                </a:effectLst>
                <a:ea typeface="宋体" pitchFamily="2" charset="-122"/>
              </a:rPr>
              <a:t>11</a:t>
            </a:r>
            <a:r>
              <a:rPr lang="zh-CN" altLang="en-US">
                <a:effectLst>
                  <a:outerShdw blurRad="38100" dist="38100" dir="2700000" algn="tl">
                    <a:srgbClr val="C0C0C0"/>
                  </a:outerShdw>
                </a:effectLst>
                <a:ea typeface="宋体" pitchFamily="2" charset="-122"/>
              </a:rPr>
              <a:t>和</a:t>
            </a:r>
            <a:r>
              <a:rPr lang="en-US" altLang="zh-CN" i="1">
                <a:effectLst>
                  <a:outerShdw blurRad="38100" dist="38100" dir="2700000" algn="tl">
                    <a:srgbClr val="C0C0C0"/>
                  </a:outerShdw>
                </a:effectLst>
                <a:ea typeface="宋体" pitchFamily="2" charset="-122"/>
              </a:rPr>
              <a:t>D</a:t>
            </a:r>
            <a:r>
              <a:rPr lang="en-US" altLang="zh-CN" baseline="-25000">
                <a:effectLst>
                  <a:outerShdw blurRad="38100" dist="38100" dir="2700000" algn="tl">
                    <a:srgbClr val="C0C0C0"/>
                  </a:outerShdw>
                </a:effectLst>
                <a:ea typeface="宋体" pitchFamily="2" charset="-122"/>
              </a:rPr>
              <a:t>11</a:t>
            </a:r>
            <a:r>
              <a:rPr lang="zh-CN" altLang="en-US">
                <a:effectLst>
                  <a:outerShdw blurRad="38100" dist="38100" dir="2700000" algn="tl">
                    <a:srgbClr val="C0C0C0"/>
                  </a:outerShdw>
                </a:effectLst>
                <a:ea typeface="宋体" pitchFamily="2" charset="-122"/>
              </a:rPr>
              <a:t>如下</a:t>
            </a:r>
            <a:r>
              <a:rPr lang="en-US" altLang="zh-CN">
                <a:effectLst>
                  <a:outerShdw blurRad="38100" dist="38100" dir="2700000" algn="tl">
                    <a:srgbClr val="C0C0C0"/>
                  </a:outerShdw>
                </a:effectLst>
                <a:ea typeface="宋体" pitchFamily="2" charset="-122"/>
              </a:rPr>
              <a:t>:</a:t>
            </a:r>
          </a:p>
        </p:txBody>
      </p:sp>
      <p:sp>
        <p:nvSpPr>
          <p:cNvPr id="319499" name="Rectangle 11"/>
          <p:cNvSpPr>
            <a:spLocks noChangeArrowheads="1"/>
          </p:cNvSpPr>
          <p:nvPr/>
        </p:nvSpPr>
        <p:spPr bwMode="auto">
          <a:xfrm>
            <a:off x="2124075" y="3284538"/>
            <a:ext cx="433388" cy="431800"/>
          </a:xfrm>
          <a:prstGeom prst="rect">
            <a:avLst/>
          </a:prstGeom>
          <a:solidFill>
            <a:srgbClr val="0000FF"/>
          </a:solidFill>
          <a:ln w="28575">
            <a:solidFill>
              <a:schemeClr val="tx1"/>
            </a:solidFill>
            <a:miter lim="800000"/>
            <a:headEnd/>
            <a:tailEnd/>
          </a:ln>
          <a:effectLst/>
        </p:spPr>
        <p:txBody>
          <a:bodyPr wrap="none" anchor="ctr"/>
          <a:lstStyle/>
          <a:p>
            <a:pPr algn="ctr">
              <a:defRPr/>
            </a:pPr>
            <a:endParaRPr lang="zh-CN" altLang="zh-CN" sz="1800" b="0">
              <a:solidFill>
                <a:srgbClr val="0000FF"/>
              </a:solidFill>
              <a:effectLst>
                <a:outerShdw blurRad="38100" dist="38100" dir="2700000" algn="tl">
                  <a:srgbClr val="000000"/>
                </a:outerShdw>
              </a:effectLst>
              <a:latin typeface="Arial" charset="0"/>
              <a:ea typeface="宋体" pitchFamily="2" charset="-122"/>
            </a:endParaRPr>
          </a:p>
        </p:txBody>
      </p:sp>
      <p:sp>
        <p:nvSpPr>
          <p:cNvPr id="319500" name="Rectangle 12"/>
          <p:cNvSpPr>
            <a:spLocks noChangeArrowheads="1"/>
          </p:cNvSpPr>
          <p:nvPr/>
        </p:nvSpPr>
        <p:spPr bwMode="auto">
          <a:xfrm>
            <a:off x="2557463" y="3284538"/>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1" name="Rectangle 13"/>
          <p:cNvSpPr>
            <a:spLocks noChangeArrowheads="1"/>
          </p:cNvSpPr>
          <p:nvPr/>
        </p:nvSpPr>
        <p:spPr bwMode="auto">
          <a:xfrm>
            <a:off x="2555875" y="3716338"/>
            <a:ext cx="433388"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2" name="Rectangle 14"/>
          <p:cNvSpPr>
            <a:spLocks noChangeArrowheads="1"/>
          </p:cNvSpPr>
          <p:nvPr/>
        </p:nvSpPr>
        <p:spPr bwMode="auto">
          <a:xfrm>
            <a:off x="2557463" y="4149725"/>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3" name="Rectangle 15"/>
          <p:cNvSpPr>
            <a:spLocks noChangeArrowheads="1"/>
          </p:cNvSpPr>
          <p:nvPr/>
        </p:nvSpPr>
        <p:spPr bwMode="auto">
          <a:xfrm>
            <a:off x="2989263" y="4148138"/>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4" name="Rectangle 16"/>
          <p:cNvSpPr>
            <a:spLocks noChangeArrowheads="1"/>
          </p:cNvSpPr>
          <p:nvPr/>
        </p:nvSpPr>
        <p:spPr bwMode="auto">
          <a:xfrm>
            <a:off x="6010275" y="4795838"/>
            <a:ext cx="433388" cy="431800"/>
          </a:xfrm>
          <a:prstGeom prst="rect">
            <a:avLst/>
          </a:prstGeom>
          <a:noFill/>
          <a:ln w="28575">
            <a:solidFill>
              <a:schemeClr val="tx1"/>
            </a:solidFill>
            <a:prstDash val="sysDot"/>
            <a:miter lim="800000"/>
            <a:headEnd/>
            <a:tailEnd/>
          </a:ln>
          <a:effectLst/>
        </p:spPr>
        <p:txBody>
          <a:bodyPr wrap="none" anchor="ctr"/>
          <a:lstStyle/>
          <a:p>
            <a:pPr algn="ctr">
              <a:defRPr/>
            </a:pPr>
            <a:endParaRPr lang="zh-CN" altLang="zh-CN" sz="1800" b="0">
              <a:solidFill>
                <a:srgbClr val="0000FF"/>
              </a:solidFill>
              <a:effectLst>
                <a:outerShdw blurRad="38100" dist="38100" dir="2700000" algn="tl">
                  <a:srgbClr val="C0C0C0"/>
                </a:outerShdw>
              </a:effectLst>
              <a:latin typeface="Arial" charset="0"/>
              <a:ea typeface="宋体" pitchFamily="2" charset="-122"/>
            </a:endParaRPr>
          </a:p>
        </p:txBody>
      </p:sp>
      <p:sp>
        <p:nvSpPr>
          <p:cNvPr id="319505" name="Rectangle 17"/>
          <p:cNvSpPr>
            <a:spLocks noChangeArrowheads="1"/>
          </p:cNvSpPr>
          <p:nvPr/>
        </p:nvSpPr>
        <p:spPr bwMode="auto">
          <a:xfrm>
            <a:off x="6443663" y="4795838"/>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6" name="Rectangle 18"/>
          <p:cNvSpPr>
            <a:spLocks noChangeArrowheads="1"/>
          </p:cNvSpPr>
          <p:nvPr/>
        </p:nvSpPr>
        <p:spPr bwMode="auto">
          <a:xfrm>
            <a:off x="6442075" y="5227638"/>
            <a:ext cx="433388"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7" name="Rectangle 19"/>
          <p:cNvSpPr>
            <a:spLocks noChangeArrowheads="1"/>
          </p:cNvSpPr>
          <p:nvPr/>
        </p:nvSpPr>
        <p:spPr bwMode="auto">
          <a:xfrm>
            <a:off x="6443663" y="5661025"/>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8" name="Rectangle 20"/>
          <p:cNvSpPr>
            <a:spLocks noChangeArrowheads="1"/>
          </p:cNvSpPr>
          <p:nvPr/>
        </p:nvSpPr>
        <p:spPr bwMode="auto">
          <a:xfrm>
            <a:off x="6875463" y="5659438"/>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9" name="Rectangle 21"/>
          <p:cNvSpPr>
            <a:spLocks noChangeArrowheads="1"/>
          </p:cNvSpPr>
          <p:nvPr/>
        </p:nvSpPr>
        <p:spPr bwMode="auto">
          <a:xfrm>
            <a:off x="2986088" y="4941888"/>
            <a:ext cx="433387" cy="431800"/>
          </a:xfrm>
          <a:prstGeom prst="rect">
            <a:avLst/>
          </a:prstGeom>
          <a:noFill/>
          <a:ln w="28575">
            <a:solidFill>
              <a:schemeClr val="tx1"/>
            </a:solidFill>
            <a:prstDash val="sysDot"/>
            <a:miter lim="800000"/>
            <a:headEnd/>
            <a:tailEnd/>
          </a:ln>
          <a:effectLst/>
        </p:spPr>
        <p:txBody>
          <a:bodyPr wrap="none" anchor="ctr"/>
          <a:lstStyle/>
          <a:p>
            <a:pPr algn="ctr">
              <a:defRPr/>
            </a:pPr>
            <a:endParaRPr lang="zh-CN" altLang="zh-CN" sz="1800" b="0">
              <a:solidFill>
                <a:srgbClr val="0000FF"/>
              </a:solidFill>
              <a:effectLst>
                <a:outerShdw blurRad="38100" dist="38100" dir="2700000" algn="tl">
                  <a:srgbClr val="C0C0C0"/>
                </a:outerShdw>
              </a:effectLst>
              <a:latin typeface="Arial" charset="0"/>
              <a:ea typeface="宋体" pitchFamily="2" charset="-122"/>
            </a:endParaRPr>
          </a:p>
        </p:txBody>
      </p:sp>
      <p:sp>
        <p:nvSpPr>
          <p:cNvPr id="319510" name="Rectangle 22"/>
          <p:cNvSpPr>
            <a:spLocks noChangeArrowheads="1"/>
          </p:cNvSpPr>
          <p:nvPr/>
        </p:nvSpPr>
        <p:spPr bwMode="auto">
          <a:xfrm>
            <a:off x="3419475" y="4941888"/>
            <a:ext cx="433388" cy="431800"/>
          </a:xfrm>
          <a:prstGeom prst="rect">
            <a:avLst/>
          </a:prstGeom>
          <a:noFill/>
          <a:ln w="28575">
            <a:solidFill>
              <a:schemeClr val="tx1"/>
            </a:solidFill>
            <a:prstDash val="sysDot"/>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11" name="Rectangle 23"/>
          <p:cNvSpPr>
            <a:spLocks noChangeArrowheads="1"/>
          </p:cNvSpPr>
          <p:nvPr/>
        </p:nvSpPr>
        <p:spPr bwMode="auto">
          <a:xfrm>
            <a:off x="3417888" y="5373688"/>
            <a:ext cx="433387" cy="431800"/>
          </a:xfrm>
          <a:prstGeom prst="rect">
            <a:avLst/>
          </a:prstGeom>
          <a:no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12" name="Rectangle 24"/>
          <p:cNvSpPr>
            <a:spLocks noChangeArrowheads="1"/>
          </p:cNvSpPr>
          <p:nvPr/>
        </p:nvSpPr>
        <p:spPr bwMode="auto">
          <a:xfrm>
            <a:off x="3419475" y="5807075"/>
            <a:ext cx="433388" cy="431800"/>
          </a:xfrm>
          <a:prstGeom prst="rect">
            <a:avLst/>
          </a:prstGeom>
          <a:no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13" name="Rectangle 25"/>
          <p:cNvSpPr>
            <a:spLocks noChangeArrowheads="1"/>
          </p:cNvSpPr>
          <p:nvPr/>
        </p:nvSpPr>
        <p:spPr bwMode="auto">
          <a:xfrm>
            <a:off x="3851275" y="5805488"/>
            <a:ext cx="433388" cy="431800"/>
          </a:xfrm>
          <a:prstGeom prst="rect">
            <a:avLst/>
          </a:prstGeom>
          <a:no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14" name="Rectangle 26"/>
          <p:cNvSpPr>
            <a:spLocks noChangeArrowheads="1"/>
          </p:cNvSpPr>
          <p:nvPr/>
        </p:nvSpPr>
        <p:spPr bwMode="auto">
          <a:xfrm>
            <a:off x="1476375" y="5589588"/>
            <a:ext cx="1081088" cy="7921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None/>
              <a:defRPr/>
            </a:pPr>
            <a:r>
              <a:rPr lang="en-US" altLang="zh-CN" sz="3200" i="1">
                <a:effectLst>
                  <a:outerShdw blurRad="38100" dist="38100" dir="2700000" algn="tl">
                    <a:srgbClr val="C0C0C0"/>
                  </a:outerShdw>
                </a:effectLst>
                <a:ea typeface="宋体" pitchFamily="2" charset="-122"/>
              </a:rPr>
              <a:t>C</a:t>
            </a:r>
            <a:r>
              <a:rPr lang="en-US" altLang="zh-CN" sz="3200" baseline="-25000">
                <a:effectLst>
                  <a:outerShdw blurRad="38100" dist="38100" dir="2700000" algn="tl">
                    <a:srgbClr val="C0C0C0"/>
                  </a:outerShdw>
                </a:effectLst>
                <a:latin typeface="Arial" charset="0"/>
                <a:ea typeface="宋体" pitchFamily="2" charset="-122"/>
              </a:rPr>
              <a:t>11</a:t>
            </a:r>
            <a:r>
              <a:rPr lang="en-US" altLang="zh-CN" sz="3200">
                <a:effectLst>
                  <a:outerShdw blurRad="38100" dist="38100" dir="2700000" algn="tl">
                    <a:srgbClr val="C0C0C0"/>
                  </a:outerShdw>
                </a:effectLst>
                <a:latin typeface="Arial" charset="0"/>
                <a:ea typeface="宋体" pitchFamily="2" charset="-122"/>
              </a:rPr>
              <a:t>:</a:t>
            </a:r>
          </a:p>
        </p:txBody>
      </p:sp>
      <p:sp>
        <p:nvSpPr>
          <p:cNvPr id="319515" name="Rectangle 27"/>
          <p:cNvSpPr>
            <a:spLocks noChangeArrowheads="1"/>
          </p:cNvSpPr>
          <p:nvPr/>
        </p:nvSpPr>
        <p:spPr bwMode="auto">
          <a:xfrm>
            <a:off x="4860925" y="5589588"/>
            <a:ext cx="1079500" cy="7921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None/>
              <a:defRPr/>
            </a:pPr>
            <a:r>
              <a:rPr lang="en-US" altLang="zh-CN" sz="3200" i="1">
                <a:effectLst>
                  <a:outerShdw blurRad="38100" dist="38100" dir="2700000" algn="tl">
                    <a:srgbClr val="C0C0C0"/>
                  </a:outerShdw>
                </a:effectLst>
                <a:ea typeface="宋体" pitchFamily="2" charset="-122"/>
              </a:rPr>
              <a:t>D</a:t>
            </a:r>
            <a:r>
              <a:rPr lang="en-US" altLang="zh-CN" sz="3200" baseline="-25000">
                <a:effectLst>
                  <a:outerShdw blurRad="38100" dist="38100" dir="2700000" algn="tl">
                    <a:srgbClr val="C0C0C0"/>
                  </a:outerShdw>
                </a:effectLst>
                <a:latin typeface="Arial" charset="0"/>
                <a:ea typeface="宋体" pitchFamily="2" charset="-122"/>
              </a:rPr>
              <a:t>11</a:t>
            </a:r>
            <a:r>
              <a:rPr lang="en-US" altLang="zh-CN" sz="3200">
                <a:effectLst>
                  <a:outerShdw blurRad="38100" dist="38100" dir="2700000" algn="tl">
                    <a:srgbClr val="C0C0C0"/>
                  </a:outerShdw>
                </a:effectLst>
                <a:latin typeface="Arial"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9492">
                                            <p:txEl>
                                              <p:pRg st="0" end="0"/>
                                            </p:txEl>
                                          </p:spTgt>
                                        </p:tgtEl>
                                        <p:attrNameLst>
                                          <p:attrName>style.visibility</p:attrName>
                                        </p:attrNameLst>
                                      </p:cBhvr>
                                      <p:to>
                                        <p:strVal val="visible"/>
                                      </p:to>
                                    </p:set>
                                    <p:animEffect transition="in" filter="strips(downRight)">
                                      <p:cBhvr>
                                        <p:cTn id="7" dur="500"/>
                                        <p:tgtEl>
                                          <p:spTgt spid="319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9492">
                                            <p:txEl>
                                              <p:pRg st="1" end="1"/>
                                            </p:txEl>
                                          </p:spTgt>
                                        </p:tgtEl>
                                        <p:attrNameLst>
                                          <p:attrName>style.visibility</p:attrName>
                                        </p:attrNameLst>
                                      </p:cBhvr>
                                      <p:to>
                                        <p:strVal val="visible"/>
                                      </p:to>
                                    </p:set>
                                    <p:animEffect transition="in" filter="strips(downRight)">
                                      <p:cBhvr>
                                        <p:cTn id="12" dur="500"/>
                                        <p:tgtEl>
                                          <p:spTgt spid="3194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9492">
                                            <p:txEl>
                                              <p:pRg st="2" end="2"/>
                                            </p:txEl>
                                          </p:spTgt>
                                        </p:tgtEl>
                                        <p:attrNameLst>
                                          <p:attrName>style.visibility</p:attrName>
                                        </p:attrNameLst>
                                      </p:cBhvr>
                                      <p:to>
                                        <p:strVal val="visible"/>
                                      </p:to>
                                    </p:set>
                                    <p:animEffect transition="in" filter="strips(downRight)">
                                      <p:cBhvr>
                                        <p:cTn id="17" dur="500"/>
                                        <p:tgtEl>
                                          <p:spTgt spid="3194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19496"/>
                                        </p:tgtEl>
                                        <p:attrNameLst>
                                          <p:attrName>style.visibility</p:attrName>
                                        </p:attrNameLst>
                                      </p:cBhvr>
                                      <p:to>
                                        <p:strVal val="visible"/>
                                      </p:to>
                                    </p:set>
                                    <p:animEffect transition="in" filter="strips(downRight)">
                                      <p:cBhvr>
                                        <p:cTn id="22" dur="500"/>
                                        <p:tgtEl>
                                          <p:spTgt spid="3194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19499"/>
                                        </p:tgtEl>
                                        <p:attrNameLst>
                                          <p:attrName>style.visibility</p:attrName>
                                        </p:attrNameLst>
                                      </p:cBhvr>
                                      <p:to>
                                        <p:strVal val="visible"/>
                                      </p:to>
                                    </p:set>
                                    <p:animEffect transition="in" filter="circle(in)">
                                      <p:cBhvr>
                                        <p:cTn id="27" dur="2000"/>
                                        <p:tgtEl>
                                          <p:spTgt spid="319499"/>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19500"/>
                                        </p:tgtEl>
                                        <p:attrNameLst>
                                          <p:attrName>style.visibility</p:attrName>
                                        </p:attrNameLst>
                                      </p:cBhvr>
                                      <p:to>
                                        <p:strVal val="visible"/>
                                      </p:to>
                                    </p:set>
                                    <p:animEffect transition="in" filter="circle(in)">
                                      <p:cBhvr>
                                        <p:cTn id="30" dur="2000"/>
                                        <p:tgtEl>
                                          <p:spTgt spid="319500"/>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19501"/>
                                        </p:tgtEl>
                                        <p:attrNameLst>
                                          <p:attrName>style.visibility</p:attrName>
                                        </p:attrNameLst>
                                      </p:cBhvr>
                                      <p:to>
                                        <p:strVal val="visible"/>
                                      </p:to>
                                    </p:set>
                                    <p:animEffect transition="in" filter="circle(in)">
                                      <p:cBhvr>
                                        <p:cTn id="33" dur="2000"/>
                                        <p:tgtEl>
                                          <p:spTgt spid="319501"/>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19502"/>
                                        </p:tgtEl>
                                        <p:attrNameLst>
                                          <p:attrName>style.visibility</p:attrName>
                                        </p:attrNameLst>
                                      </p:cBhvr>
                                      <p:to>
                                        <p:strVal val="visible"/>
                                      </p:to>
                                    </p:set>
                                    <p:animEffect transition="in" filter="circle(in)">
                                      <p:cBhvr>
                                        <p:cTn id="36" dur="2000"/>
                                        <p:tgtEl>
                                          <p:spTgt spid="319502"/>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19503"/>
                                        </p:tgtEl>
                                        <p:attrNameLst>
                                          <p:attrName>style.visibility</p:attrName>
                                        </p:attrNameLst>
                                      </p:cBhvr>
                                      <p:to>
                                        <p:strVal val="visible"/>
                                      </p:to>
                                    </p:set>
                                    <p:animEffect transition="in" filter="circle(in)">
                                      <p:cBhvr>
                                        <p:cTn id="39" dur="2000"/>
                                        <p:tgtEl>
                                          <p:spTgt spid="31950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319498"/>
                                        </p:tgtEl>
                                        <p:attrNameLst>
                                          <p:attrName>style.visibility</p:attrName>
                                        </p:attrNameLst>
                                      </p:cBhvr>
                                      <p:to>
                                        <p:strVal val="visible"/>
                                      </p:to>
                                    </p:set>
                                    <p:animEffect transition="in" filter="strips(downRight)">
                                      <p:cBhvr>
                                        <p:cTn id="44" dur="500"/>
                                        <p:tgtEl>
                                          <p:spTgt spid="31949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319514"/>
                                        </p:tgtEl>
                                        <p:attrNameLst>
                                          <p:attrName>style.visibility</p:attrName>
                                        </p:attrNameLst>
                                      </p:cBhvr>
                                      <p:to>
                                        <p:strVal val="visible"/>
                                      </p:to>
                                    </p:set>
                                    <p:animEffect transition="in" filter="strips(downRight)">
                                      <p:cBhvr>
                                        <p:cTn id="49" dur="500"/>
                                        <p:tgtEl>
                                          <p:spTgt spid="3195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319509"/>
                                        </p:tgtEl>
                                        <p:attrNameLst>
                                          <p:attrName>style.visibility</p:attrName>
                                        </p:attrNameLst>
                                      </p:cBhvr>
                                      <p:to>
                                        <p:strVal val="visible"/>
                                      </p:to>
                                    </p:set>
                                    <p:animEffect transition="in" filter="circle(in)">
                                      <p:cBhvr>
                                        <p:cTn id="54" dur="2000"/>
                                        <p:tgtEl>
                                          <p:spTgt spid="319509"/>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319510"/>
                                        </p:tgtEl>
                                        <p:attrNameLst>
                                          <p:attrName>style.visibility</p:attrName>
                                        </p:attrNameLst>
                                      </p:cBhvr>
                                      <p:to>
                                        <p:strVal val="visible"/>
                                      </p:to>
                                    </p:set>
                                    <p:animEffect transition="in" filter="circle(in)">
                                      <p:cBhvr>
                                        <p:cTn id="57" dur="2000"/>
                                        <p:tgtEl>
                                          <p:spTgt spid="319510"/>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319511"/>
                                        </p:tgtEl>
                                        <p:attrNameLst>
                                          <p:attrName>style.visibility</p:attrName>
                                        </p:attrNameLst>
                                      </p:cBhvr>
                                      <p:to>
                                        <p:strVal val="visible"/>
                                      </p:to>
                                    </p:set>
                                    <p:animEffect transition="in" filter="circle(in)">
                                      <p:cBhvr>
                                        <p:cTn id="60" dur="2000"/>
                                        <p:tgtEl>
                                          <p:spTgt spid="319511"/>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319512"/>
                                        </p:tgtEl>
                                        <p:attrNameLst>
                                          <p:attrName>style.visibility</p:attrName>
                                        </p:attrNameLst>
                                      </p:cBhvr>
                                      <p:to>
                                        <p:strVal val="visible"/>
                                      </p:to>
                                    </p:set>
                                    <p:animEffect transition="in" filter="circle(in)">
                                      <p:cBhvr>
                                        <p:cTn id="63" dur="2000"/>
                                        <p:tgtEl>
                                          <p:spTgt spid="319512"/>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319513"/>
                                        </p:tgtEl>
                                        <p:attrNameLst>
                                          <p:attrName>style.visibility</p:attrName>
                                        </p:attrNameLst>
                                      </p:cBhvr>
                                      <p:to>
                                        <p:strVal val="visible"/>
                                      </p:to>
                                    </p:set>
                                    <p:animEffect transition="in" filter="circle(in)">
                                      <p:cBhvr>
                                        <p:cTn id="66" dur="2000"/>
                                        <p:tgtEl>
                                          <p:spTgt spid="31951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319515"/>
                                        </p:tgtEl>
                                        <p:attrNameLst>
                                          <p:attrName>style.visibility</p:attrName>
                                        </p:attrNameLst>
                                      </p:cBhvr>
                                      <p:to>
                                        <p:strVal val="visible"/>
                                      </p:to>
                                    </p:set>
                                    <p:animEffect transition="in" filter="strips(downRight)">
                                      <p:cBhvr>
                                        <p:cTn id="71" dur="500"/>
                                        <p:tgtEl>
                                          <p:spTgt spid="31951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319504"/>
                                        </p:tgtEl>
                                        <p:attrNameLst>
                                          <p:attrName>style.visibility</p:attrName>
                                        </p:attrNameLst>
                                      </p:cBhvr>
                                      <p:to>
                                        <p:strVal val="visible"/>
                                      </p:to>
                                    </p:set>
                                    <p:animEffect transition="in" filter="circle(in)">
                                      <p:cBhvr>
                                        <p:cTn id="76" dur="2000"/>
                                        <p:tgtEl>
                                          <p:spTgt spid="319504"/>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319505"/>
                                        </p:tgtEl>
                                        <p:attrNameLst>
                                          <p:attrName>style.visibility</p:attrName>
                                        </p:attrNameLst>
                                      </p:cBhvr>
                                      <p:to>
                                        <p:strVal val="visible"/>
                                      </p:to>
                                    </p:set>
                                    <p:animEffect transition="in" filter="circle(in)">
                                      <p:cBhvr>
                                        <p:cTn id="79" dur="2000"/>
                                        <p:tgtEl>
                                          <p:spTgt spid="319505"/>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319506"/>
                                        </p:tgtEl>
                                        <p:attrNameLst>
                                          <p:attrName>style.visibility</p:attrName>
                                        </p:attrNameLst>
                                      </p:cBhvr>
                                      <p:to>
                                        <p:strVal val="visible"/>
                                      </p:to>
                                    </p:set>
                                    <p:animEffect transition="in" filter="circle(in)">
                                      <p:cBhvr>
                                        <p:cTn id="82" dur="2000"/>
                                        <p:tgtEl>
                                          <p:spTgt spid="319506"/>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319507"/>
                                        </p:tgtEl>
                                        <p:attrNameLst>
                                          <p:attrName>style.visibility</p:attrName>
                                        </p:attrNameLst>
                                      </p:cBhvr>
                                      <p:to>
                                        <p:strVal val="visible"/>
                                      </p:to>
                                    </p:set>
                                    <p:animEffect transition="in" filter="circle(in)">
                                      <p:cBhvr>
                                        <p:cTn id="85" dur="2000"/>
                                        <p:tgtEl>
                                          <p:spTgt spid="319507"/>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319508"/>
                                        </p:tgtEl>
                                        <p:attrNameLst>
                                          <p:attrName>style.visibility</p:attrName>
                                        </p:attrNameLst>
                                      </p:cBhvr>
                                      <p:to>
                                        <p:strVal val="visible"/>
                                      </p:to>
                                    </p:set>
                                    <p:animEffect transition="in" filter="circle(in)">
                                      <p:cBhvr>
                                        <p:cTn id="88" dur="2000"/>
                                        <p:tgtEl>
                                          <p:spTgt spid="31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build="p"/>
      <p:bldP spid="319496" grpId="0"/>
      <p:bldP spid="319498" grpId="0" animBg="1"/>
      <p:bldP spid="319499" grpId="0" animBg="1"/>
      <p:bldP spid="319500" grpId="0" animBg="1"/>
      <p:bldP spid="319501" grpId="0" animBg="1"/>
      <p:bldP spid="319502" grpId="0" animBg="1"/>
      <p:bldP spid="319503" grpId="0" animBg="1"/>
      <p:bldP spid="319504" grpId="0" animBg="1"/>
      <p:bldP spid="319505" grpId="0" animBg="1"/>
      <p:bldP spid="319506" grpId="0" animBg="1"/>
      <p:bldP spid="319507" grpId="0" animBg="1"/>
      <p:bldP spid="319508" grpId="0" animBg="1"/>
      <p:bldP spid="319509" grpId="0" animBg="1"/>
      <p:bldP spid="319510" grpId="0" animBg="1"/>
      <p:bldP spid="319511" grpId="0" animBg="1"/>
      <p:bldP spid="319512" grpId="0" animBg="1"/>
      <p:bldP spid="319513" grpId="0" animBg="1"/>
      <p:bldP spid="319514" grpId="0"/>
      <p:bldP spid="3195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7"/>
          <p:cNvSpPr>
            <a:spLocks noGrp="1"/>
          </p:cNvSpPr>
          <p:nvPr>
            <p:ph type="sldNum" sz="quarter" idx="12"/>
          </p:nvPr>
        </p:nvSpPr>
        <p:spPr/>
        <p:txBody>
          <a:bodyPr/>
          <a:lstStyle/>
          <a:p>
            <a:pPr>
              <a:defRPr/>
            </a:pPr>
            <a:fld id="{83462450-CE0C-4F1A-87ED-D7BB1D705449}" type="slidenum">
              <a:rPr lang="en-US" altLang="zh-CN"/>
              <a:pPr>
                <a:defRPr/>
              </a:pPr>
              <a:t>38</a:t>
            </a:fld>
            <a:endParaRPr lang="en-US" altLang="zh-CN"/>
          </a:p>
        </p:txBody>
      </p:sp>
      <p:sp>
        <p:nvSpPr>
          <p:cNvPr id="320516" name="Rectangle 4"/>
          <p:cNvSpPr>
            <a:spLocks noChangeArrowheads="1"/>
          </p:cNvSpPr>
          <p:nvPr/>
        </p:nvSpPr>
        <p:spPr bwMode="auto">
          <a:xfrm>
            <a:off x="468313" y="476250"/>
            <a:ext cx="8424862" cy="1657350"/>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latin typeface="Arial" charset="0"/>
                <a:ea typeface="宋体" pitchFamily="2" charset="-122"/>
              </a:rPr>
              <a:t>虚线表示从原棋盘中去掉的部分</a:t>
            </a:r>
            <a:r>
              <a:rPr lang="en-US" altLang="zh-CN">
                <a:effectLst>
                  <a:outerShdw blurRad="38100" dist="38100" dir="2700000" algn="tl">
                    <a:srgbClr val="C0C0C0"/>
                  </a:outerShdw>
                </a:effectLst>
                <a:latin typeface="Arial" charset="0"/>
                <a:ea typeface="宋体" pitchFamily="2" charset="-122"/>
              </a:rPr>
              <a:t>. </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latin typeface="Arial" charset="0"/>
                <a:ea typeface="宋体" pitchFamily="2" charset="-122"/>
              </a:rPr>
              <a:t>如果采用关联矩阵</a:t>
            </a:r>
            <a:r>
              <a:rPr lang="en-US" altLang="zh-CN">
                <a:effectLst>
                  <a:outerShdw blurRad="38100" dist="38100" dir="2700000" algn="tl">
                    <a:srgbClr val="C0C0C0"/>
                  </a:outerShdw>
                </a:effectLst>
                <a:latin typeface="Arial" charset="0"/>
                <a:ea typeface="宋体" pitchFamily="2" charset="-122"/>
              </a:rPr>
              <a:t>:</a:t>
            </a:r>
          </a:p>
        </p:txBody>
      </p:sp>
      <p:sp>
        <p:nvSpPr>
          <p:cNvPr id="320518"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20525" name="Rectangle 13"/>
          <p:cNvSpPr>
            <a:spLocks noChangeArrowheads="1"/>
          </p:cNvSpPr>
          <p:nvPr/>
        </p:nvSpPr>
        <p:spPr bwMode="auto">
          <a:xfrm>
            <a:off x="0" y="3081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0524" name="Object 12"/>
          <p:cNvGraphicFramePr>
            <a:graphicFrameLocks noChangeAspect="1"/>
          </p:cNvGraphicFramePr>
          <p:nvPr/>
        </p:nvGraphicFramePr>
        <p:xfrm>
          <a:off x="395288" y="1916113"/>
          <a:ext cx="3816350" cy="2108200"/>
        </p:xfrm>
        <a:graphic>
          <a:graphicData uri="http://schemas.openxmlformats.org/presentationml/2006/ole">
            <mc:AlternateContent xmlns:mc="http://schemas.openxmlformats.org/markup-compatibility/2006">
              <mc:Choice xmlns:v="urn:schemas-microsoft-com:vml" Requires="v">
                <p:oleObj spid="_x0000_s44163" name="公式" r:id="rId3" imgW="1257300" imgH="698500" progId="Equation.3">
                  <p:embed/>
                </p:oleObj>
              </mc:Choice>
              <mc:Fallback>
                <p:oleObj name="公式" r:id="rId3" imgW="1257300" imgH="6985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16113"/>
                        <a:ext cx="3816350" cy="210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26" name="Oval 14"/>
          <p:cNvSpPr>
            <a:spLocks noChangeArrowheads="1"/>
          </p:cNvSpPr>
          <p:nvPr/>
        </p:nvSpPr>
        <p:spPr bwMode="auto">
          <a:xfrm>
            <a:off x="1908175" y="1989138"/>
            <a:ext cx="719138" cy="576262"/>
          </a:xfrm>
          <a:prstGeom prst="ellipse">
            <a:avLst/>
          </a:prstGeom>
          <a:noFill/>
          <a:ln w="9525">
            <a:solidFill>
              <a:srgbClr val="FF0000"/>
            </a:solidFill>
            <a:round/>
            <a:headEnd/>
            <a:tailEnd/>
          </a:ln>
          <a:effectLst/>
        </p:spPr>
        <p:txBody>
          <a:bodyPr wrap="none" anchor="ctr"/>
          <a:lstStyle/>
          <a:p>
            <a:pPr algn="ctr">
              <a:defRPr/>
            </a:pPr>
            <a:endParaRPr lang="zh-CN" altLang="zh-CN" sz="1800" b="0">
              <a:solidFill>
                <a:srgbClr val="FF0000"/>
              </a:solidFill>
              <a:effectLst>
                <a:outerShdw blurRad="38100" dist="38100" dir="2700000" algn="tl">
                  <a:srgbClr val="C0C0C0"/>
                </a:outerShdw>
              </a:effectLst>
              <a:latin typeface="Arial" charset="0"/>
              <a:ea typeface="宋体" pitchFamily="2" charset="-122"/>
            </a:endParaRPr>
          </a:p>
        </p:txBody>
      </p:sp>
      <p:sp>
        <p:nvSpPr>
          <p:cNvPr id="320527" name="Line 15"/>
          <p:cNvSpPr>
            <a:spLocks noChangeShapeType="1"/>
          </p:cNvSpPr>
          <p:nvPr/>
        </p:nvSpPr>
        <p:spPr bwMode="auto">
          <a:xfrm>
            <a:off x="1908175" y="2276475"/>
            <a:ext cx="2376488" cy="0"/>
          </a:xfrm>
          <a:prstGeom prst="line">
            <a:avLst/>
          </a:prstGeom>
          <a:noFill/>
          <a:ln w="2857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20528" name="Line 16"/>
          <p:cNvSpPr>
            <a:spLocks noChangeShapeType="1"/>
          </p:cNvSpPr>
          <p:nvPr/>
        </p:nvSpPr>
        <p:spPr bwMode="auto">
          <a:xfrm>
            <a:off x="2268538" y="1844675"/>
            <a:ext cx="0" cy="2232025"/>
          </a:xfrm>
          <a:prstGeom prst="line">
            <a:avLst/>
          </a:prstGeom>
          <a:noFill/>
          <a:ln w="2857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0529" name="Object 17"/>
          <p:cNvGraphicFramePr>
            <a:graphicFrameLocks noGrp="1" noChangeAspect="1"/>
          </p:cNvGraphicFramePr>
          <p:nvPr>
            <p:ph sz="half" idx="1"/>
          </p:nvPr>
        </p:nvGraphicFramePr>
        <p:xfrm>
          <a:off x="4356100" y="1989138"/>
          <a:ext cx="4248150" cy="1746250"/>
        </p:xfrm>
        <a:graphic>
          <a:graphicData uri="http://schemas.openxmlformats.org/presentationml/2006/ole">
            <mc:AlternateContent xmlns:mc="http://schemas.openxmlformats.org/markup-compatibility/2006">
              <mc:Choice xmlns:v="urn:schemas-microsoft-com:vml" Requires="v">
                <p:oleObj spid="_x0000_s44164" name="公式" r:id="rId5" imgW="1143000" imgH="469900" progId="Equation.3">
                  <p:embed/>
                </p:oleObj>
              </mc:Choice>
              <mc:Fallback>
                <p:oleObj name="公式" r:id="rId5" imgW="1143000" imgH="4699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1989138"/>
                        <a:ext cx="4248150" cy="174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31" name="Object 19"/>
          <p:cNvGraphicFramePr>
            <a:graphicFrameLocks noGrp="1" noChangeAspect="1"/>
          </p:cNvGraphicFramePr>
          <p:nvPr>
            <p:ph sz="quarter" idx="2"/>
          </p:nvPr>
        </p:nvGraphicFramePr>
        <p:xfrm>
          <a:off x="4356100" y="3860800"/>
          <a:ext cx="4176713" cy="2209800"/>
        </p:xfrm>
        <a:graphic>
          <a:graphicData uri="http://schemas.openxmlformats.org/presentationml/2006/ole">
            <mc:AlternateContent xmlns:mc="http://schemas.openxmlformats.org/markup-compatibility/2006">
              <mc:Choice xmlns:v="urn:schemas-microsoft-com:vml" Requires="v">
                <p:oleObj spid="_x0000_s44165" name="公式" r:id="rId7" imgW="1320800" imgH="698500" progId="Equation.3">
                  <p:embed/>
                </p:oleObj>
              </mc:Choice>
              <mc:Fallback>
                <p:oleObj name="公式" r:id="rId7" imgW="1320800" imgH="6985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3860800"/>
                        <a:ext cx="4176713"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34" name="Object 22"/>
          <p:cNvGraphicFramePr>
            <a:graphicFrameLocks noGrp="1" noChangeAspect="1"/>
          </p:cNvGraphicFramePr>
          <p:nvPr>
            <p:ph sz="quarter" idx="3"/>
          </p:nvPr>
        </p:nvGraphicFramePr>
        <p:xfrm>
          <a:off x="250825" y="3933825"/>
          <a:ext cx="4033838" cy="2239963"/>
        </p:xfrm>
        <a:graphic>
          <a:graphicData uri="http://schemas.openxmlformats.org/presentationml/2006/ole">
            <mc:AlternateContent xmlns:mc="http://schemas.openxmlformats.org/markup-compatibility/2006">
              <mc:Choice xmlns:v="urn:schemas-microsoft-com:vml" Requires="v">
                <p:oleObj spid="_x0000_s44166" name="公式" r:id="rId9" imgW="1257300" imgH="698500" progId="Equation.3">
                  <p:embed/>
                </p:oleObj>
              </mc:Choice>
              <mc:Fallback>
                <p:oleObj name="公式" r:id="rId9" imgW="1257300" imgH="6985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933825"/>
                        <a:ext cx="4033838" cy="2239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37" name="Text Box 25"/>
          <p:cNvSpPr txBox="1">
            <a:spLocks noChangeArrowheads="1"/>
          </p:cNvSpPr>
          <p:nvPr/>
        </p:nvSpPr>
        <p:spPr bwMode="auto">
          <a:xfrm>
            <a:off x="2051050" y="4083050"/>
            <a:ext cx="360363" cy="641350"/>
          </a:xfrm>
          <a:prstGeom prst="rect">
            <a:avLst/>
          </a:prstGeom>
          <a:solidFill>
            <a:srgbClr val="FFFF00"/>
          </a:solidFill>
          <a:ln w="9525">
            <a:noFill/>
            <a:miter lim="800000"/>
            <a:headEnd/>
            <a:tailEnd/>
          </a:ln>
          <a:effectLst/>
        </p:spPr>
        <p:txBody>
          <a:bodyPr>
            <a:spAutoFit/>
          </a:bodyPr>
          <a:lstStyle/>
          <a:p>
            <a:r>
              <a:rPr lang="en-US" altLang="zh-CN">
                <a:solidFill>
                  <a:srgbClr val="FF0000"/>
                </a:solidFill>
                <a:effectLst>
                  <a:outerShdw blurRad="38100" dist="38100" dir="2700000" algn="tl">
                    <a:srgbClr val="000000"/>
                  </a:outerShdw>
                </a:effectLst>
              </a:rPr>
              <a:t>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0516">
                                            <p:txEl>
                                              <p:pRg st="0" end="0"/>
                                            </p:txEl>
                                          </p:spTgt>
                                        </p:tgtEl>
                                        <p:attrNameLst>
                                          <p:attrName>style.visibility</p:attrName>
                                        </p:attrNameLst>
                                      </p:cBhvr>
                                      <p:to>
                                        <p:strVal val="visible"/>
                                      </p:to>
                                    </p:set>
                                    <p:animEffect transition="in" filter="strips(downRight)">
                                      <p:cBhvr>
                                        <p:cTn id="7" dur="500"/>
                                        <p:tgtEl>
                                          <p:spTgt spid="3205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0516">
                                            <p:txEl>
                                              <p:pRg st="1" end="1"/>
                                            </p:txEl>
                                          </p:spTgt>
                                        </p:tgtEl>
                                        <p:attrNameLst>
                                          <p:attrName>style.visibility</p:attrName>
                                        </p:attrNameLst>
                                      </p:cBhvr>
                                      <p:to>
                                        <p:strVal val="visible"/>
                                      </p:to>
                                    </p:set>
                                    <p:animEffect transition="in" filter="strips(downRight)">
                                      <p:cBhvr>
                                        <p:cTn id="12" dur="500"/>
                                        <p:tgtEl>
                                          <p:spTgt spid="3205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320524"/>
                                        </p:tgtEl>
                                        <p:attrNameLst>
                                          <p:attrName>style.visibility</p:attrName>
                                        </p:attrNameLst>
                                      </p:cBhvr>
                                      <p:to>
                                        <p:strVal val="visible"/>
                                      </p:to>
                                    </p:set>
                                    <p:anim calcmode="lin" valueType="num">
                                      <p:cBhvr>
                                        <p:cTn id="17" dur="1000" fill="hold"/>
                                        <p:tgtEl>
                                          <p:spTgt spid="320524"/>
                                        </p:tgtEl>
                                        <p:attrNameLst>
                                          <p:attrName>ppt_w</p:attrName>
                                        </p:attrNameLst>
                                      </p:cBhvr>
                                      <p:tavLst>
                                        <p:tav tm="0">
                                          <p:val>
                                            <p:strVal val="#ppt_w*0.70"/>
                                          </p:val>
                                        </p:tav>
                                        <p:tav tm="100000">
                                          <p:val>
                                            <p:strVal val="#ppt_w"/>
                                          </p:val>
                                        </p:tav>
                                      </p:tavLst>
                                    </p:anim>
                                    <p:anim calcmode="lin" valueType="num">
                                      <p:cBhvr>
                                        <p:cTn id="18" dur="1000" fill="hold"/>
                                        <p:tgtEl>
                                          <p:spTgt spid="320524"/>
                                        </p:tgtEl>
                                        <p:attrNameLst>
                                          <p:attrName>ppt_h</p:attrName>
                                        </p:attrNameLst>
                                      </p:cBhvr>
                                      <p:tavLst>
                                        <p:tav tm="0">
                                          <p:val>
                                            <p:strVal val="#ppt_h"/>
                                          </p:val>
                                        </p:tav>
                                        <p:tav tm="100000">
                                          <p:val>
                                            <p:strVal val="#ppt_h"/>
                                          </p:val>
                                        </p:tav>
                                      </p:tavLst>
                                    </p:anim>
                                    <p:animEffect transition="in" filter="fade">
                                      <p:cBhvr>
                                        <p:cTn id="19" dur="1000"/>
                                        <p:tgtEl>
                                          <p:spTgt spid="3205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20526"/>
                                        </p:tgtEl>
                                        <p:attrNameLst>
                                          <p:attrName>style.visibility</p:attrName>
                                        </p:attrNameLst>
                                      </p:cBhvr>
                                      <p:to>
                                        <p:strVal val="visible"/>
                                      </p:to>
                                    </p:set>
                                    <p:anim calcmode="lin" valueType="num">
                                      <p:cBhvr additive="base">
                                        <p:cTn id="24" dur="1000" fill="hold"/>
                                        <p:tgtEl>
                                          <p:spTgt spid="320526"/>
                                        </p:tgtEl>
                                        <p:attrNameLst>
                                          <p:attrName>ppt_x</p:attrName>
                                        </p:attrNameLst>
                                      </p:cBhvr>
                                      <p:tavLst>
                                        <p:tav tm="0">
                                          <p:val>
                                            <p:strVal val="#ppt_x"/>
                                          </p:val>
                                        </p:tav>
                                        <p:tav tm="100000">
                                          <p:val>
                                            <p:strVal val="#ppt_x"/>
                                          </p:val>
                                        </p:tav>
                                      </p:tavLst>
                                    </p:anim>
                                    <p:anim calcmode="lin" valueType="num">
                                      <p:cBhvr additive="base">
                                        <p:cTn id="25" dur="1000" fill="hold"/>
                                        <p:tgtEl>
                                          <p:spTgt spid="32052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55" presetClass="entr" presetSubtype="0" fill="hold" nodeType="clickEffect">
                                  <p:stCondLst>
                                    <p:cond delay="0"/>
                                  </p:stCondLst>
                                  <p:childTnLst>
                                    <p:set>
                                      <p:cBhvr>
                                        <p:cTn id="29" dur="1" fill="hold">
                                          <p:stCondLst>
                                            <p:cond delay="0"/>
                                          </p:stCondLst>
                                        </p:cTn>
                                        <p:tgtEl>
                                          <p:spTgt spid="320527"/>
                                        </p:tgtEl>
                                        <p:attrNameLst>
                                          <p:attrName>style.visibility</p:attrName>
                                        </p:attrNameLst>
                                      </p:cBhvr>
                                      <p:to>
                                        <p:strVal val="visible"/>
                                      </p:to>
                                    </p:set>
                                    <p:anim calcmode="lin" valueType="num">
                                      <p:cBhvr>
                                        <p:cTn id="30" dur="1000" fill="hold"/>
                                        <p:tgtEl>
                                          <p:spTgt spid="320527"/>
                                        </p:tgtEl>
                                        <p:attrNameLst>
                                          <p:attrName>ppt_w</p:attrName>
                                        </p:attrNameLst>
                                      </p:cBhvr>
                                      <p:tavLst>
                                        <p:tav tm="0">
                                          <p:val>
                                            <p:strVal val="#ppt_w*0.70"/>
                                          </p:val>
                                        </p:tav>
                                        <p:tav tm="100000">
                                          <p:val>
                                            <p:strVal val="#ppt_w"/>
                                          </p:val>
                                        </p:tav>
                                      </p:tavLst>
                                    </p:anim>
                                    <p:anim calcmode="lin" valueType="num">
                                      <p:cBhvr>
                                        <p:cTn id="31" dur="1000" fill="hold"/>
                                        <p:tgtEl>
                                          <p:spTgt spid="320527"/>
                                        </p:tgtEl>
                                        <p:attrNameLst>
                                          <p:attrName>ppt_h</p:attrName>
                                        </p:attrNameLst>
                                      </p:cBhvr>
                                      <p:tavLst>
                                        <p:tav tm="0">
                                          <p:val>
                                            <p:strVal val="#ppt_h"/>
                                          </p:val>
                                        </p:tav>
                                        <p:tav tm="100000">
                                          <p:val>
                                            <p:strVal val="#ppt_h"/>
                                          </p:val>
                                        </p:tav>
                                      </p:tavLst>
                                    </p:anim>
                                    <p:animEffect transition="in" filter="fade">
                                      <p:cBhvr>
                                        <p:cTn id="32" dur="1000"/>
                                        <p:tgtEl>
                                          <p:spTgt spid="3205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0528"/>
                                        </p:tgtEl>
                                        <p:attrNameLst>
                                          <p:attrName>style.visibility</p:attrName>
                                        </p:attrNameLst>
                                      </p:cBhvr>
                                      <p:to>
                                        <p:strVal val="visible"/>
                                      </p:to>
                                    </p:set>
                                    <p:animEffect transition="in" filter="blinds(horizontal)">
                                      <p:cBhvr>
                                        <p:cTn id="37" dur="500"/>
                                        <p:tgtEl>
                                          <p:spTgt spid="3205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320529"/>
                                        </p:tgtEl>
                                        <p:attrNameLst>
                                          <p:attrName>style.visibility</p:attrName>
                                        </p:attrNameLst>
                                      </p:cBhvr>
                                      <p:to>
                                        <p:strVal val="visible"/>
                                      </p:to>
                                    </p:set>
                                    <p:anim calcmode="lin" valueType="num">
                                      <p:cBhvr>
                                        <p:cTn id="42" dur="1000" fill="hold"/>
                                        <p:tgtEl>
                                          <p:spTgt spid="320529"/>
                                        </p:tgtEl>
                                        <p:attrNameLst>
                                          <p:attrName>ppt_w</p:attrName>
                                        </p:attrNameLst>
                                      </p:cBhvr>
                                      <p:tavLst>
                                        <p:tav tm="0">
                                          <p:val>
                                            <p:strVal val="#ppt_w*0.70"/>
                                          </p:val>
                                        </p:tav>
                                        <p:tav tm="100000">
                                          <p:val>
                                            <p:strVal val="#ppt_w"/>
                                          </p:val>
                                        </p:tav>
                                      </p:tavLst>
                                    </p:anim>
                                    <p:anim calcmode="lin" valueType="num">
                                      <p:cBhvr>
                                        <p:cTn id="43" dur="1000" fill="hold"/>
                                        <p:tgtEl>
                                          <p:spTgt spid="320529"/>
                                        </p:tgtEl>
                                        <p:attrNameLst>
                                          <p:attrName>ppt_h</p:attrName>
                                        </p:attrNameLst>
                                      </p:cBhvr>
                                      <p:tavLst>
                                        <p:tav tm="0">
                                          <p:val>
                                            <p:strVal val="#ppt_h"/>
                                          </p:val>
                                        </p:tav>
                                        <p:tav tm="100000">
                                          <p:val>
                                            <p:strVal val="#ppt_h"/>
                                          </p:val>
                                        </p:tav>
                                      </p:tavLst>
                                    </p:anim>
                                    <p:animEffect transition="in" filter="fade">
                                      <p:cBhvr>
                                        <p:cTn id="44" dur="1000"/>
                                        <p:tgtEl>
                                          <p:spTgt spid="32052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nodeType="clickEffect">
                                  <p:stCondLst>
                                    <p:cond delay="0"/>
                                  </p:stCondLst>
                                  <p:childTnLst>
                                    <p:set>
                                      <p:cBhvr>
                                        <p:cTn id="48" dur="1" fill="hold">
                                          <p:stCondLst>
                                            <p:cond delay="0"/>
                                          </p:stCondLst>
                                        </p:cTn>
                                        <p:tgtEl>
                                          <p:spTgt spid="320534"/>
                                        </p:tgtEl>
                                        <p:attrNameLst>
                                          <p:attrName>style.visibility</p:attrName>
                                        </p:attrNameLst>
                                      </p:cBhvr>
                                      <p:to>
                                        <p:strVal val="visible"/>
                                      </p:to>
                                    </p:set>
                                    <p:anim calcmode="lin" valueType="num">
                                      <p:cBhvr>
                                        <p:cTn id="49" dur="1000" fill="hold"/>
                                        <p:tgtEl>
                                          <p:spTgt spid="320534"/>
                                        </p:tgtEl>
                                        <p:attrNameLst>
                                          <p:attrName>ppt_w</p:attrName>
                                        </p:attrNameLst>
                                      </p:cBhvr>
                                      <p:tavLst>
                                        <p:tav tm="0">
                                          <p:val>
                                            <p:strVal val="#ppt_w*0.70"/>
                                          </p:val>
                                        </p:tav>
                                        <p:tav tm="100000">
                                          <p:val>
                                            <p:strVal val="#ppt_w"/>
                                          </p:val>
                                        </p:tav>
                                      </p:tavLst>
                                    </p:anim>
                                    <p:anim calcmode="lin" valueType="num">
                                      <p:cBhvr>
                                        <p:cTn id="50" dur="1000" fill="hold"/>
                                        <p:tgtEl>
                                          <p:spTgt spid="320534"/>
                                        </p:tgtEl>
                                        <p:attrNameLst>
                                          <p:attrName>ppt_h</p:attrName>
                                        </p:attrNameLst>
                                      </p:cBhvr>
                                      <p:tavLst>
                                        <p:tav tm="0">
                                          <p:val>
                                            <p:strVal val="#ppt_h"/>
                                          </p:val>
                                        </p:tav>
                                        <p:tav tm="100000">
                                          <p:val>
                                            <p:strVal val="#ppt_h"/>
                                          </p:val>
                                        </p:tav>
                                      </p:tavLst>
                                    </p:anim>
                                    <p:animEffect transition="in" filter="fade">
                                      <p:cBhvr>
                                        <p:cTn id="51" dur="1000"/>
                                        <p:tgtEl>
                                          <p:spTgt spid="32053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320537"/>
                                        </p:tgtEl>
                                        <p:attrNameLst>
                                          <p:attrName>style.visibility</p:attrName>
                                        </p:attrNameLst>
                                      </p:cBhvr>
                                      <p:to>
                                        <p:strVal val="visible"/>
                                      </p:to>
                                    </p:set>
                                    <p:animEffect transition="in" filter="circle(in)">
                                      <p:cBhvr>
                                        <p:cTn id="56" dur="2000"/>
                                        <p:tgtEl>
                                          <p:spTgt spid="32053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5" presetClass="entr" presetSubtype="0" fill="hold" nodeType="clickEffect">
                                  <p:stCondLst>
                                    <p:cond delay="0"/>
                                  </p:stCondLst>
                                  <p:childTnLst>
                                    <p:set>
                                      <p:cBhvr>
                                        <p:cTn id="60" dur="1" fill="hold">
                                          <p:stCondLst>
                                            <p:cond delay="0"/>
                                          </p:stCondLst>
                                        </p:cTn>
                                        <p:tgtEl>
                                          <p:spTgt spid="320531"/>
                                        </p:tgtEl>
                                        <p:attrNameLst>
                                          <p:attrName>style.visibility</p:attrName>
                                        </p:attrNameLst>
                                      </p:cBhvr>
                                      <p:to>
                                        <p:strVal val="visible"/>
                                      </p:to>
                                    </p:set>
                                    <p:anim calcmode="lin" valueType="num">
                                      <p:cBhvr>
                                        <p:cTn id="61" dur="1000" fill="hold"/>
                                        <p:tgtEl>
                                          <p:spTgt spid="320531"/>
                                        </p:tgtEl>
                                        <p:attrNameLst>
                                          <p:attrName>ppt_w</p:attrName>
                                        </p:attrNameLst>
                                      </p:cBhvr>
                                      <p:tavLst>
                                        <p:tav tm="0">
                                          <p:val>
                                            <p:strVal val="#ppt_w*0.70"/>
                                          </p:val>
                                        </p:tav>
                                        <p:tav tm="100000">
                                          <p:val>
                                            <p:strVal val="#ppt_w"/>
                                          </p:val>
                                        </p:tav>
                                      </p:tavLst>
                                    </p:anim>
                                    <p:anim calcmode="lin" valueType="num">
                                      <p:cBhvr>
                                        <p:cTn id="62" dur="1000" fill="hold"/>
                                        <p:tgtEl>
                                          <p:spTgt spid="320531"/>
                                        </p:tgtEl>
                                        <p:attrNameLst>
                                          <p:attrName>ppt_h</p:attrName>
                                        </p:attrNameLst>
                                      </p:cBhvr>
                                      <p:tavLst>
                                        <p:tav tm="0">
                                          <p:val>
                                            <p:strVal val="#ppt_h"/>
                                          </p:val>
                                        </p:tav>
                                        <p:tav tm="100000">
                                          <p:val>
                                            <p:strVal val="#ppt_h"/>
                                          </p:val>
                                        </p:tav>
                                      </p:tavLst>
                                    </p:anim>
                                    <p:animEffect transition="in" filter="fade">
                                      <p:cBhvr>
                                        <p:cTn id="63" dur="1000"/>
                                        <p:tgtEl>
                                          <p:spTgt spid="320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build="p"/>
      <p:bldP spid="320526" grpId="0" animBg="1"/>
      <p:bldP spid="32053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342DC864-C0F0-4C39-8EC0-62B050DBB618}" type="slidenum">
              <a:rPr lang="en-US" altLang="zh-CN"/>
              <a:pPr>
                <a:defRPr/>
              </a:pPr>
              <a:t>39</a:t>
            </a:fld>
            <a:endParaRPr lang="en-US" altLang="zh-CN"/>
          </a:p>
        </p:txBody>
      </p:sp>
      <p:sp>
        <p:nvSpPr>
          <p:cNvPr id="321541" name="Rectangle 5"/>
          <p:cNvSpPr>
            <a:spLocks noChangeArrowheads="1"/>
          </p:cNvSpPr>
          <p:nvPr/>
        </p:nvSpPr>
        <p:spPr bwMode="auto">
          <a:xfrm>
            <a:off x="395288" y="476250"/>
            <a:ext cx="8424862" cy="5689600"/>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假设选定了具体的格子</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那么全部</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个</a:t>
            </a:r>
            <a:r>
              <a:rPr lang="en-US" altLang="zh-CN" i="1">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布局可以分成两类</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Char char="l"/>
              <a:defRPr/>
            </a:pPr>
            <a:r>
              <a:rPr lang="zh-CN" altLang="en-US">
                <a:solidFill>
                  <a:srgbClr val="0000FF"/>
                </a:solidFill>
                <a:effectLst>
                  <a:outerShdw blurRad="38100" dist="38100" dir="2700000" algn="tl">
                    <a:srgbClr val="C0C0C0"/>
                  </a:outerShdw>
                </a:effectLst>
                <a:ea typeface="宋体" pitchFamily="2" charset="-122"/>
              </a:rPr>
              <a:t>第一类</a:t>
            </a:r>
            <a:r>
              <a:rPr lang="en-US" altLang="zh-CN">
                <a:solidFill>
                  <a:srgbClr val="0000FF"/>
                </a:solidFill>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其中包含</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格</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这类</a:t>
            </a:r>
            <a:r>
              <a:rPr lang="en-US" altLang="zh-CN" i="1">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布局的总数</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baseline="-25000">
                <a:effectLst>
                  <a:outerShdw blurRad="38100" dist="38100" dir="2700000" algn="tl">
                    <a:srgbClr val="C0C0C0"/>
                  </a:outerShdw>
                </a:effectLst>
                <a:ea typeface="宋体" pitchFamily="2" charset="-122"/>
              </a:rPr>
              <a:t>-1</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Char char="l"/>
              <a:defRPr/>
            </a:pPr>
            <a:r>
              <a:rPr lang="zh-CN" altLang="en-US">
                <a:solidFill>
                  <a:srgbClr val="0000FF"/>
                </a:solidFill>
                <a:effectLst>
                  <a:outerShdw blurRad="38100" dist="38100" dir="2700000" algn="tl">
                    <a:srgbClr val="C0C0C0"/>
                  </a:outerShdw>
                </a:effectLst>
                <a:ea typeface="宋体" pitchFamily="2" charset="-122"/>
              </a:rPr>
              <a:t>第二类</a:t>
            </a:r>
            <a:r>
              <a:rPr lang="en-US" altLang="zh-CN">
                <a:solidFill>
                  <a:srgbClr val="0000FF"/>
                </a:solidFill>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其中不包含</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格</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这类</a:t>
            </a:r>
            <a:r>
              <a:rPr lang="en-US" altLang="zh-CN" i="1">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布局的总数</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由加法原理和棋盘多项式定义得到</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rPr>
              <a:t>          </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(C)=</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baseline="-25000">
                <a:effectLst>
                  <a:outerShdw blurRad="38100" dist="38100" dir="2700000" algn="tl">
                    <a:srgbClr val="C0C0C0"/>
                  </a:outerShdw>
                </a:effectLst>
                <a:ea typeface="宋体" pitchFamily="2" charset="-122"/>
              </a:rPr>
              <a:t>-1</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            </a:t>
            </a:r>
            <a:r>
              <a:rPr lang="en-US" altLang="zh-CN">
                <a:solidFill>
                  <a:srgbClr val="FF0000"/>
                </a:solidFill>
                <a:effectLst>
                  <a:outerShdw blurRad="38100" dist="38100" dir="2700000" algn="tl">
                    <a:srgbClr val="C0C0C0"/>
                  </a:outerShdw>
                </a:effectLst>
                <a:ea typeface="宋体" pitchFamily="2" charset="-122"/>
              </a:rPr>
              <a:t>(6.2)</a:t>
            </a:r>
          </a:p>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rPr>
              <a:t>          R(C)=</a:t>
            </a:r>
            <a:r>
              <a:rPr lang="en-US" altLang="zh-CN" i="1">
                <a:effectLst>
                  <a:outerShdw blurRad="38100" dist="38100" dir="2700000" algn="tl">
                    <a:srgbClr val="C0C0C0"/>
                  </a:outerShdw>
                </a:effectLst>
                <a:ea typeface="宋体" pitchFamily="2" charset="-122"/>
              </a:rPr>
              <a:t>x</a:t>
            </a:r>
            <a:r>
              <a:rPr lang="en-US" altLang="zh-CN">
                <a:effectLst>
                  <a:outerShdw blurRad="38100" dist="38100" dir="2700000" algn="tl">
                    <a:srgbClr val="C0C0C0"/>
                  </a:outerShdw>
                </a:effectLst>
                <a:ea typeface="宋体" pitchFamily="2" charset="-122"/>
              </a:rPr>
              <a:t>R(</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)+R(</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             </a:t>
            </a:r>
            <a:r>
              <a:rPr lang="en-US" altLang="zh-CN">
                <a:solidFill>
                  <a:srgbClr val="FF0000"/>
                </a:solidFill>
                <a:effectLst>
                  <a:outerShdw blurRad="38100" dist="38100" dir="2700000" algn="tl">
                    <a:srgbClr val="C0C0C0"/>
                  </a:outerShdw>
                </a:effectLst>
                <a:ea typeface="宋体" pitchFamily="2" charset="-122"/>
              </a:rPr>
              <a:t>(6.3)</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21541">
                                            <p:txEl>
                                              <p:pRg st="0" end="0"/>
                                            </p:txEl>
                                          </p:spTgt>
                                        </p:tgtEl>
                                        <p:attrNameLst>
                                          <p:attrName>style.visibility</p:attrName>
                                        </p:attrNameLst>
                                      </p:cBhvr>
                                      <p:to>
                                        <p:strVal val="visible"/>
                                      </p:to>
                                    </p:set>
                                    <p:anim calcmode="lin" valueType="num">
                                      <p:cBhvr>
                                        <p:cTn id="7" dur="1000" fill="hold"/>
                                        <p:tgtEl>
                                          <p:spTgt spid="32154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2154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2154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21541">
                                            <p:txEl>
                                              <p:pRg st="1" end="1"/>
                                            </p:txEl>
                                          </p:spTgt>
                                        </p:tgtEl>
                                        <p:attrNameLst>
                                          <p:attrName>style.visibility</p:attrName>
                                        </p:attrNameLst>
                                      </p:cBhvr>
                                      <p:to>
                                        <p:strVal val="visible"/>
                                      </p:to>
                                    </p:set>
                                    <p:anim calcmode="lin" valueType="num">
                                      <p:cBhvr>
                                        <p:cTn id="14" dur="1000" fill="hold"/>
                                        <p:tgtEl>
                                          <p:spTgt spid="32154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2154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2154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21541">
                                            <p:txEl>
                                              <p:pRg st="2" end="2"/>
                                            </p:txEl>
                                          </p:spTgt>
                                        </p:tgtEl>
                                        <p:attrNameLst>
                                          <p:attrName>style.visibility</p:attrName>
                                        </p:attrNameLst>
                                      </p:cBhvr>
                                      <p:to>
                                        <p:strVal val="visible"/>
                                      </p:to>
                                    </p:set>
                                    <p:anim calcmode="lin" valueType="num">
                                      <p:cBhvr>
                                        <p:cTn id="21" dur="1000" fill="hold"/>
                                        <p:tgtEl>
                                          <p:spTgt spid="32154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2154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2154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21541">
                                            <p:txEl>
                                              <p:pRg st="3" end="3"/>
                                            </p:txEl>
                                          </p:spTgt>
                                        </p:tgtEl>
                                        <p:attrNameLst>
                                          <p:attrName>style.visibility</p:attrName>
                                        </p:attrNameLst>
                                      </p:cBhvr>
                                      <p:to>
                                        <p:strVal val="visible"/>
                                      </p:to>
                                    </p:set>
                                    <p:anim calcmode="lin" valueType="num">
                                      <p:cBhvr>
                                        <p:cTn id="28" dur="1000" fill="hold"/>
                                        <p:tgtEl>
                                          <p:spTgt spid="321541">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21541">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21541">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21541">
                                            <p:txEl>
                                              <p:pRg st="4" end="4"/>
                                            </p:txEl>
                                          </p:spTgt>
                                        </p:tgtEl>
                                        <p:attrNameLst>
                                          <p:attrName>style.visibility</p:attrName>
                                        </p:attrNameLst>
                                      </p:cBhvr>
                                      <p:to>
                                        <p:strVal val="visible"/>
                                      </p:to>
                                    </p:set>
                                    <p:anim calcmode="lin" valueType="num">
                                      <p:cBhvr>
                                        <p:cTn id="35" dur="1000" fill="hold"/>
                                        <p:tgtEl>
                                          <p:spTgt spid="321541">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21541">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21541">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321541">
                                            <p:txEl>
                                              <p:pRg st="5" end="5"/>
                                            </p:txEl>
                                          </p:spTgt>
                                        </p:tgtEl>
                                        <p:attrNameLst>
                                          <p:attrName>style.visibility</p:attrName>
                                        </p:attrNameLst>
                                      </p:cBhvr>
                                      <p:to>
                                        <p:strVal val="visible"/>
                                      </p:to>
                                    </p:set>
                                    <p:anim calcmode="lin" valueType="num">
                                      <p:cBhvr>
                                        <p:cTn id="42" dur="1000" fill="hold"/>
                                        <p:tgtEl>
                                          <p:spTgt spid="321541">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321541">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215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D1F5713E-3AD8-49F6-8800-2317CCE9185D}" type="slidenum">
              <a:rPr lang="en-US" altLang="zh-CN"/>
              <a:pPr>
                <a:defRPr/>
              </a:pPr>
              <a:t>4</a:t>
            </a:fld>
            <a:endParaRPr lang="en-US" altLang="zh-CN"/>
          </a:p>
        </p:txBody>
      </p:sp>
      <p:sp>
        <p:nvSpPr>
          <p:cNvPr id="291843" name="Rectangle 3"/>
          <p:cNvSpPr>
            <a:spLocks noGrp="1" noChangeArrowheads="1"/>
          </p:cNvSpPr>
          <p:nvPr>
            <p:ph type="body" idx="1"/>
          </p:nvPr>
        </p:nvSpPr>
        <p:spPr>
          <a:xfrm>
            <a:off x="468313" y="549275"/>
            <a:ext cx="8229600" cy="5616575"/>
          </a:xfrm>
        </p:spPr>
        <p:txBody>
          <a:bodyPr/>
          <a:lstStyle/>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在一些计数问题中</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经常遇到</a:t>
            </a:r>
            <a:r>
              <a:rPr lang="zh-CN" altLang="en-US" sz="3600" b="1" smtClean="0">
                <a:solidFill>
                  <a:srgbClr val="0000FF"/>
                </a:solidFill>
                <a:effectLst>
                  <a:outerShdw blurRad="38100" dist="38100" dir="2700000" algn="tl">
                    <a:srgbClr val="C0C0C0"/>
                  </a:outerShdw>
                </a:effectLst>
                <a:latin typeface="Times New Roman" pitchFamily="18" charset="0"/>
              </a:rPr>
              <a:t>间接</a:t>
            </a:r>
            <a:r>
              <a:rPr lang="zh-CN" altLang="en-US" sz="3600" b="1" smtClean="0">
                <a:effectLst>
                  <a:outerShdw blurRad="38100" dist="38100" dir="2700000" algn="tl">
                    <a:srgbClr val="C0C0C0"/>
                  </a:outerShdw>
                </a:effectLst>
                <a:latin typeface="Times New Roman" pitchFamily="18" charset="0"/>
              </a:rPr>
              <a:t>计算一个集合中</a:t>
            </a:r>
            <a:r>
              <a:rPr lang="zh-CN" altLang="en-US" sz="3600" b="1" smtClean="0">
                <a:solidFill>
                  <a:srgbClr val="0000FF"/>
                </a:solidFill>
                <a:effectLst>
                  <a:outerShdw blurRad="38100" dist="38100" dir="2700000" algn="tl">
                    <a:srgbClr val="C0C0C0"/>
                  </a:outerShdw>
                </a:effectLst>
                <a:latin typeface="Times New Roman" pitchFamily="18" charset="0"/>
              </a:rPr>
              <a:t>具有某种性质的元素个数</a:t>
            </a:r>
            <a:r>
              <a:rPr lang="zh-CN" altLang="en-US" sz="3600" b="1" smtClean="0">
                <a:effectLst>
                  <a:outerShdw blurRad="38100" dist="38100" dir="2700000" algn="tl">
                    <a:srgbClr val="C0C0C0"/>
                  </a:outerShdw>
                </a:effectLst>
                <a:latin typeface="Times New Roman" pitchFamily="18" charset="0"/>
              </a:rPr>
              <a:t>比起</a:t>
            </a:r>
            <a:r>
              <a:rPr lang="zh-CN" altLang="en-US" sz="3600" b="1" smtClean="0">
                <a:solidFill>
                  <a:srgbClr val="0000FF"/>
                </a:solidFill>
                <a:effectLst>
                  <a:outerShdw blurRad="38100" dist="38100" dir="2700000" algn="tl">
                    <a:srgbClr val="C0C0C0"/>
                  </a:outerShdw>
                </a:effectLst>
                <a:latin typeface="Times New Roman" pitchFamily="18" charset="0"/>
              </a:rPr>
              <a:t>直接</a:t>
            </a:r>
            <a:r>
              <a:rPr lang="zh-CN" altLang="en-US" sz="3600" b="1" smtClean="0">
                <a:effectLst>
                  <a:outerShdw blurRad="38100" dist="38100" dir="2700000" algn="tl">
                    <a:srgbClr val="C0C0C0"/>
                  </a:outerShdw>
                </a:effectLst>
                <a:latin typeface="Times New Roman" pitchFamily="18" charset="0"/>
              </a:rPr>
              <a:t>计算来得简单</a:t>
            </a:r>
            <a:r>
              <a:rPr lang="en-US" altLang="zh-CN" sz="3600" b="1" smtClean="0">
                <a:effectLst>
                  <a:outerShdw blurRad="38100" dist="38100" dir="2700000" algn="tl">
                    <a:srgbClr val="C0C0C0"/>
                  </a:outerShdw>
                </a:effectLst>
                <a:latin typeface="Times New Roman" pitchFamily="18" charset="0"/>
              </a:rPr>
              <a:t>.</a:t>
            </a:r>
            <a:r>
              <a:rPr lang="en-US" altLang="zh-CN" sz="3600"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例</a:t>
            </a:r>
            <a:r>
              <a:rPr lang="en-US" altLang="zh-CN" sz="3600" b="1" smtClean="0">
                <a:solidFill>
                  <a:srgbClr val="FF0000"/>
                </a:solidFill>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计算</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到</a:t>
            </a:r>
            <a:r>
              <a:rPr lang="en-US" altLang="zh-CN" sz="3600" b="1" smtClean="0">
                <a:effectLst>
                  <a:outerShdw blurRad="38100" dist="38100" dir="2700000" algn="tl">
                    <a:srgbClr val="C0C0C0"/>
                  </a:outerShdw>
                </a:effectLst>
                <a:latin typeface="Times New Roman" pitchFamily="18" charset="0"/>
              </a:rPr>
              <a:t>700</a:t>
            </a:r>
            <a:r>
              <a:rPr lang="zh-CN" altLang="en-US" sz="3600" b="1" smtClean="0">
                <a:effectLst>
                  <a:outerShdw blurRad="38100" dist="38100" dir="2700000" algn="tl">
                    <a:srgbClr val="C0C0C0"/>
                  </a:outerShdw>
                </a:effectLst>
                <a:latin typeface="Times New Roman" pitchFamily="18" charset="0"/>
              </a:rPr>
              <a:t>之间不能被</a:t>
            </a:r>
            <a:r>
              <a:rPr lang="en-US" altLang="zh-CN" sz="3600" b="1" smtClean="0">
                <a:effectLst>
                  <a:outerShdw blurRad="38100" dist="38100" dir="2700000" algn="tl">
                    <a:srgbClr val="C0C0C0"/>
                  </a:outerShdw>
                </a:effectLst>
                <a:latin typeface="Times New Roman" pitchFamily="18" charset="0"/>
              </a:rPr>
              <a:t>7</a:t>
            </a:r>
            <a:r>
              <a:rPr lang="zh-CN" altLang="en-US" sz="3600" b="1" smtClean="0">
                <a:effectLst>
                  <a:outerShdw blurRad="38100" dist="38100" dir="2700000" algn="tl">
                    <a:srgbClr val="C0C0C0"/>
                  </a:outerShdw>
                </a:effectLst>
                <a:latin typeface="Times New Roman" pitchFamily="18" charset="0"/>
              </a:rPr>
              <a:t>整除的整数个数</a:t>
            </a:r>
            <a:r>
              <a:rPr lang="en-US" altLang="zh-CN" sz="3600" b="1"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直接计算相当麻烦</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间接计算非常容易</a:t>
            </a:r>
            <a:r>
              <a:rPr lang="en-US" altLang="zh-CN" sz="3600" b="1"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先计算</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到</a:t>
            </a:r>
            <a:r>
              <a:rPr lang="en-US" altLang="zh-CN" sz="3600" b="1" smtClean="0">
                <a:effectLst>
                  <a:outerShdw blurRad="38100" dist="38100" dir="2700000" algn="tl">
                    <a:srgbClr val="C0C0C0"/>
                  </a:outerShdw>
                </a:effectLst>
                <a:latin typeface="Times New Roman" pitchFamily="18" charset="0"/>
              </a:rPr>
              <a:t>700</a:t>
            </a:r>
            <a:r>
              <a:rPr lang="zh-CN" altLang="en-US" sz="3600" b="1" smtClean="0">
                <a:effectLst>
                  <a:outerShdw blurRad="38100" dist="38100" dir="2700000" algn="tl">
                    <a:srgbClr val="C0C0C0"/>
                  </a:outerShdw>
                </a:effectLst>
                <a:latin typeface="Times New Roman" pitchFamily="18" charset="0"/>
              </a:rPr>
              <a:t>之间能被</a:t>
            </a:r>
            <a:r>
              <a:rPr lang="en-US" altLang="zh-CN" sz="3600" b="1" smtClean="0">
                <a:effectLst>
                  <a:outerShdw blurRad="38100" dist="38100" dir="2700000" algn="tl">
                    <a:srgbClr val="C0C0C0"/>
                  </a:outerShdw>
                </a:effectLst>
                <a:latin typeface="Times New Roman" pitchFamily="18" charset="0"/>
              </a:rPr>
              <a:t>7</a:t>
            </a:r>
            <a:r>
              <a:rPr lang="zh-CN" altLang="en-US" sz="3600" b="1" smtClean="0">
                <a:effectLst>
                  <a:outerShdw blurRad="38100" dist="38100" dir="2700000" algn="tl">
                    <a:srgbClr val="C0C0C0"/>
                  </a:outerShdw>
                </a:effectLst>
                <a:latin typeface="Times New Roman" pitchFamily="18" charset="0"/>
              </a:rPr>
              <a:t>整除的整数个数</a:t>
            </a:r>
            <a:r>
              <a:rPr lang="en-US" altLang="zh-CN" sz="3600" b="1" smtClean="0">
                <a:effectLst>
                  <a:outerShdw blurRad="38100" dist="38100" dir="2700000" algn="tl">
                    <a:srgbClr val="C0C0C0"/>
                  </a:outerShdw>
                </a:effectLst>
                <a:latin typeface="Times New Roman" pitchFamily="18" charset="0"/>
              </a:rPr>
              <a:t>=700/ 7=100, </a:t>
            </a:r>
            <a:r>
              <a:rPr lang="zh-CN" altLang="en-US" sz="3600" b="1" smtClean="0">
                <a:effectLst>
                  <a:outerShdw blurRad="38100" dist="38100" dir="2700000" algn="tl">
                    <a:srgbClr val="C0C0C0"/>
                  </a:outerShdw>
                </a:effectLst>
                <a:latin typeface="Times New Roman" pitchFamily="18" charset="0"/>
              </a:rPr>
              <a:t>所以</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到</a:t>
            </a:r>
            <a:r>
              <a:rPr lang="en-US" altLang="zh-CN" sz="3600" b="1" smtClean="0">
                <a:effectLst>
                  <a:outerShdw blurRad="38100" dist="38100" dir="2700000" algn="tl">
                    <a:srgbClr val="C0C0C0"/>
                  </a:outerShdw>
                </a:effectLst>
                <a:latin typeface="Times New Roman" pitchFamily="18" charset="0"/>
              </a:rPr>
              <a:t>700</a:t>
            </a:r>
            <a:r>
              <a:rPr lang="zh-CN" altLang="en-US" sz="3600" b="1" smtClean="0">
                <a:effectLst>
                  <a:outerShdw blurRad="38100" dist="38100" dir="2700000" algn="tl">
                    <a:srgbClr val="C0C0C0"/>
                  </a:outerShdw>
                </a:effectLst>
                <a:latin typeface="Times New Roman" pitchFamily="18" charset="0"/>
              </a:rPr>
              <a:t>之间不能被</a:t>
            </a:r>
            <a:r>
              <a:rPr lang="en-US" altLang="zh-CN" sz="3600" b="1" smtClean="0">
                <a:effectLst>
                  <a:outerShdw blurRad="38100" dist="38100" dir="2700000" algn="tl">
                    <a:srgbClr val="C0C0C0"/>
                  </a:outerShdw>
                </a:effectLst>
                <a:latin typeface="Times New Roman" pitchFamily="18" charset="0"/>
              </a:rPr>
              <a:t>7</a:t>
            </a:r>
            <a:r>
              <a:rPr lang="zh-CN" altLang="en-US" sz="3600" b="1" smtClean="0">
                <a:effectLst>
                  <a:outerShdw blurRad="38100" dist="38100" dir="2700000" algn="tl">
                    <a:srgbClr val="C0C0C0"/>
                  </a:outerShdw>
                </a:effectLst>
                <a:latin typeface="Times New Roman" pitchFamily="18" charset="0"/>
              </a:rPr>
              <a:t>整除的整数个数</a:t>
            </a:r>
            <a:r>
              <a:rPr lang="en-US" altLang="zh-CN" sz="3600" b="1" smtClean="0">
                <a:effectLst>
                  <a:outerShdw blurRad="38100" dist="38100" dir="2700000" algn="tl">
                    <a:srgbClr val="C0C0C0"/>
                  </a:outerShdw>
                </a:effectLst>
                <a:latin typeface="Times New Roman" pitchFamily="18" charset="0"/>
              </a:rPr>
              <a:t>=700-100=600.</a:t>
            </a:r>
            <a:r>
              <a:rPr lang="en-US" altLang="zh-CN" sz="3600" smtClean="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strips(downRight)">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strips(downRight)">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strips(downRight)">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strips(downRight)">
                                      <p:cBhvr>
                                        <p:cTn id="22" dur="500"/>
                                        <p:tgtEl>
                                          <p:spTgt spid="291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A237F6-2D02-4D28-A819-C2F84C9EC3A8}" type="slidenum">
              <a:rPr lang="en-US" altLang="zh-CN"/>
              <a:pPr>
                <a:defRPr/>
              </a:pPr>
              <a:t>40</a:t>
            </a:fld>
            <a:endParaRPr lang="en-US" altLang="zh-CN"/>
          </a:p>
        </p:txBody>
      </p:sp>
      <p:sp>
        <p:nvSpPr>
          <p:cNvPr id="322564" name="Rectangle 4"/>
          <p:cNvSpPr>
            <a:spLocks noChangeArrowheads="1"/>
          </p:cNvSpPr>
          <p:nvPr/>
        </p:nvSpPr>
        <p:spPr bwMode="auto">
          <a:xfrm>
            <a:off x="395288" y="404813"/>
            <a:ext cx="8424862" cy="1944687"/>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dirty="0">
                <a:effectLst>
                  <a:outerShdw blurRad="38100" dist="38100" dir="2700000" algn="tl">
                    <a:srgbClr val="C0C0C0"/>
                  </a:outerShdw>
                </a:effectLst>
                <a:ea typeface="宋体" pitchFamily="2" charset="-122"/>
                <a:sym typeface="Symbol" pitchFamily="18" charset="2"/>
              </a:rPr>
              <a:t>例如</a:t>
            </a:r>
            <a:r>
              <a:rPr lang="en-US" altLang="zh-CN" dirty="0">
                <a:effectLst>
                  <a:outerShdw blurRad="38100" dist="38100" dir="2700000" algn="tl">
                    <a:srgbClr val="C0C0C0"/>
                  </a:outerShdw>
                </a:effectLst>
                <a:ea typeface="宋体" pitchFamily="2" charset="-122"/>
                <a:sym typeface="Symbol" pitchFamily="18" charset="2"/>
              </a:rPr>
              <a:t>,  </a:t>
            </a:r>
          </a:p>
          <a:p>
            <a:pPr marL="609600" indent="-609600">
              <a:spcBef>
                <a:spcPct val="20000"/>
              </a:spcBef>
              <a:buClr>
                <a:srgbClr val="FF0000"/>
              </a:buClr>
              <a:buFont typeface="Wingdings" pitchFamily="2" charset="2"/>
              <a:buChar char="l"/>
              <a:defRPr/>
            </a:pPr>
            <a:r>
              <a:rPr lang="en-US" altLang="zh-CN" dirty="0">
                <a:effectLst>
                  <a:outerShdw blurRad="38100" dist="38100" dir="2700000" algn="tl">
                    <a:srgbClr val="C0C0C0"/>
                  </a:outerShdw>
                </a:effectLst>
                <a:ea typeface="宋体" pitchFamily="2" charset="-122"/>
                <a:sym typeface="Symbol" pitchFamily="18" charset="2"/>
              </a:rPr>
              <a:t>R(1)=</a:t>
            </a:r>
            <a:r>
              <a:rPr lang="en-US" altLang="zh-CN" i="1" dirty="0">
                <a:effectLst>
                  <a:outerShdw blurRad="38100" dist="38100" dir="2700000" algn="tl">
                    <a:srgbClr val="C0C0C0"/>
                  </a:outerShdw>
                </a:effectLst>
                <a:ea typeface="宋体" pitchFamily="2" charset="-122"/>
                <a:sym typeface="Symbol" pitchFamily="18" charset="2"/>
              </a:rPr>
              <a:t>r</a:t>
            </a:r>
            <a:r>
              <a:rPr lang="en-US" altLang="zh-CN" baseline="-25000" dirty="0">
                <a:effectLst>
                  <a:outerShdw blurRad="38100" dist="38100" dir="2700000" algn="tl">
                    <a:srgbClr val="C0C0C0"/>
                  </a:outerShdw>
                </a:effectLst>
                <a:ea typeface="宋体" pitchFamily="2" charset="-122"/>
                <a:sym typeface="Symbol" pitchFamily="18" charset="2"/>
              </a:rPr>
              <a:t>0</a:t>
            </a:r>
            <a:r>
              <a:rPr lang="en-US" altLang="zh-CN" dirty="0">
                <a:effectLst>
                  <a:outerShdw blurRad="38100" dist="38100" dir="2700000" algn="tl">
                    <a:srgbClr val="C0C0C0"/>
                  </a:outerShdw>
                </a:effectLst>
                <a:ea typeface="宋体" pitchFamily="2" charset="-122"/>
                <a:sym typeface="Symbol" pitchFamily="18" charset="2"/>
              </a:rPr>
              <a:t>(1)+</a:t>
            </a:r>
            <a:r>
              <a:rPr lang="en-US" altLang="zh-CN" i="1" dirty="0">
                <a:effectLst>
                  <a:outerShdw blurRad="38100" dist="38100" dir="2700000" algn="tl">
                    <a:srgbClr val="C0C0C0"/>
                  </a:outerShdw>
                </a:effectLst>
                <a:ea typeface="宋体" pitchFamily="2" charset="-122"/>
                <a:sym typeface="Symbol" pitchFamily="18" charset="2"/>
              </a:rPr>
              <a:t>r</a:t>
            </a:r>
            <a:r>
              <a:rPr lang="en-US" altLang="zh-CN" baseline="-25000" dirty="0">
                <a:effectLst>
                  <a:outerShdw blurRad="38100" dist="38100" dir="2700000" algn="tl">
                    <a:srgbClr val="C0C0C0"/>
                  </a:outerShdw>
                </a:effectLst>
                <a:ea typeface="宋体" pitchFamily="2" charset="-122"/>
                <a:sym typeface="Symbol" pitchFamily="18" charset="2"/>
              </a:rPr>
              <a:t>1</a:t>
            </a:r>
            <a:r>
              <a:rPr lang="en-US" altLang="zh-CN" dirty="0">
                <a:effectLst>
                  <a:outerShdw blurRad="38100" dist="38100" dir="2700000" algn="tl">
                    <a:srgbClr val="C0C0C0"/>
                  </a:outerShdw>
                </a:effectLst>
                <a:ea typeface="宋体" pitchFamily="2" charset="-122"/>
                <a:sym typeface="Symbol" pitchFamily="18" charset="2"/>
              </a:rPr>
              <a:t>(1)</a:t>
            </a:r>
            <a:r>
              <a:rPr lang="en-US" altLang="zh-CN" i="1" dirty="0">
                <a:effectLst>
                  <a:outerShdw blurRad="38100" dist="38100" dir="2700000" algn="tl">
                    <a:srgbClr val="C0C0C0"/>
                  </a:outerShdw>
                </a:effectLst>
                <a:ea typeface="宋体" pitchFamily="2" charset="-122"/>
                <a:sym typeface="Symbol" pitchFamily="18" charset="2"/>
              </a:rPr>
              <a:t>x</a:t>
            </a:r>
            <a:r>
              <a:rPr lang="en-US" altLang="zh-CN" dirty="0">
                <a:effectLst>
                  <a:outerShdw blurRad="38100" dist="38100" dir="2700000" algn="tl">
                    <a:srgbClr val="C0C0C0"/>
                  </a:outerShdw>
                </a:effectLst>
                <a:ea typeface="宋体" pitchFamily="2" charset="-122"/>
                <a:sym typeface="Symbol" pitchFamily="18" charset="2"/>
              </a:rPr>
              <a:t>=1+</a:t>
            </a:r>
            <a:r>
              <a:rPr lang="en-US" altLang="zh-CN" i="1" dirty="0">
                <a:effectLst>
                  <a:outerShdw blurRad="38100" dist="38100" dir="2700000" algn="tl">
                    <a:srgbClr val="C0C0C0"/>
                  </a:outerShdw>
                </a:effectLst>
                <a:ea typeface="宋体" pitchFamily="2" charset="-122"/>
                <a:sym typeface="Symbol" pitchFamily="18" charset="2"/>
              </a:rPr>
              <a:t>x</a:t>
            </a:r>
          </a:p>
          <a:p>
            <a:pPr marL="609600" indent="-609600">
              <a:spcBef>
                <a:spcPct val="20000"/>
              </a:spcBef>
              <a:buClr>
                <a:srgbClr val="FF0000"/>
              </a:buClr>
              <a:buFont typeface="Wingdings" pitchFamily="2" charset="2"/>
              <a:buChar char="l"/>
              <a:defRPr/>
            </a:pPr>
            <a:r>
              <a:rPr lang="en-US" altLang="zh-CN" dirty="0">
                <a:effectLst>
                  <a:outerShdw blurRad="38100" dist="38100" dir="2700000" algn="tl">
                    <a:srgbClr val="C0C0C0"/>
                  </a:outerShdw>
                </a:effectLst>
                <a:ea typeface="宋体" pitchFamily="2" charset="-122"/>
                <a:sym typeface="Symbol" pitchFamily="18" charset="2"/>
              </a:rPr>
              <a:t>R(1,1)=</a:t>
            </a:r>
            <a:r>
              <a:rPr lang="en-US" altLang="zh-CN" i="1" dirty="0" err="1">
                <a:effectLst>
                  <a:outerShdw blurRad="38100" dist="38100" dir="2700000" algn="tl">
                    <a:srgbClr val="C0C0C0"/>
                  </a:outerShdw>
                </a:effectLst>
                <a:ea typeface="宋体" pitchFamily="2" charset="-122"/>
                <a:sym typeface="Symbol" pitchFamily="18" charset="2"/>
              </a:rPr>
              <a:t>x</a:t>
            </a:r>
            <a:r>
              <a:rPr lang="en-US" altLang="zh-CN" dirty="0" err="1">
                <a:effectLst>
                  <a:outerShdw blurRad="38100" dist="38100" dir="2700000" algn="tl">
                    <a:srgbClr val="C0C0C0"/>
                  </a:outerShdw>
                </a:effectLst>
                <a:ea typeface="宋体" pitchFamily="2" charset="-122"/>
                <a:sym typeface="Symbol" pitchFamily="18" charset="2"/>
              </a:rPr>
              <a:t>R</a:t>
            </a:r>
            <a:r>
              <a:rPr lang="en-US" altLang="zh-CN" dirty="0" smtClean="0">
                <a:effectLst>
                  <a:outerShdw blurRad="38100" dist="38100" dir="2700000" algn="tl">
                    <a:srgbClr val="C0C0C0"/>
                  </a:outerShdw>
                </a:effectLst>
                <a:ea typeface="宋体" pitchFamily="2" charset="-122"/>
                <a:sym typeface="Symbol" pitchFamily="18" charset="2"/>
              </a:rPr>
              <a:t>(0 </a:t>
            </a:r>
            <a:r>
              <a:rPr lang="en-US" altLang="zh-CN" dirty="0">
                <a:effectLst>
                  <a:outerShdw blurRad="38100" dist="38100" dir="2700000" algn="tl">
                    <a:srgbClr val="C0C0C0"/>
                  </a:outerShdw>
                </a:effectLst>
                <a:ea typeface="宋体" pitchFamily="2" charset="-122"/>
                <a:sym typeface="Symbol" pitchFamily="18" charset="2"/>
              </a:rPr>
              <a:t>)+R(1)=</a:t>
            </a:r>
            <a:r>
              <a:rPr lang="en-US" altLang="zh-CN" i="1" dirty="0">
                <a:effectLst>
                  <a:outerShdw blurRad="38100" dist="38100" dir="2700000" algn="tl">
                    <a:srgbClr val="C0C0C0"/>
                  </a:outerShdw>
                </a:effectLst>
                <a:ea typeface="宋体" pitchFamily="2" charset="-122"/>
                <a:sym typeface="Symbol" pitchFamily="18" charset="2"/>
              </a:rPr>
              <a:t>x</a:t>
            </a:r>
            <a:r>
              <a:rPr lang="en-US" altLang="zh-CN" dirty="0">
                <a:effectLst>
                  <a:outerShdw blurRad="38100" dist="38100" dir="2700000" algn="tl">
                    <a:srgbClr val="C0C0C0"/>
                  </a:outerShdw>
                </a:effectLst>
                <a:ea typeface="宋体" pitchFamily="2" charset="-122"/>
                <a:sym typeface="Symbol" pitchFamily="18" charset="2"/>
              </a:rPr>
              <a:t>+(1+</a:t>
            </a:r>
            <a:r>
              <a:rPr lang="en-US" altLang="zh-CN" i="1" dirty="0">
                <a:effectLst>
                  <a:outerShdw blurRad="38100" dist="38100" dir="2700000" algn="tl">
                    <a:srgbClr val="C0C0C0"/>
                  </a:outerShdw>
                </a:effectLst>
                <a:ea typeface="宋体" pitchFamily="2" charset="-122"/>
                <a:sym typeface="Symbol" pitchFamily="18" charset="2"/>
              </a:rPr>
              <a:t>x</a:t>
            </a:r>
            <a:r>
              <a:rPr lang="en-US" altLang="zh-CN" dirty="0">
                <a:effectLst>
                  <a:outerShdw blurRad="38100" dist="38100" dir="2700000" algn="tl">
                    <a:srgbClr val="C0C0C0"/>
                  </a:outerShdw>
                </a:effectLst>
                <a:ea typeface="宋体" pitchFamily="2" charset="-122"/>
                <a:sym typeface="Symbol" pitchFamily="18" charset="2"/>
              </a:rPr>
              <a:t>)=1+2</a:t>
            </a:r>
            <a:r>
              <a:rPr lang="en-US" altLang="zh-CN" i="1" dirty="0">
                <a:effectLst>
                  <a:outerShdw blurRad="38100" dist="38100" dir="2700000" algn="tl">
                    <a:srgbClr val="C0C0C0"/>
                  </a:outerShdw>
                </a:effectLst>
                <a:ea typeface="宋体" pitchFamily="2" charset="-122"/>
                <a:sym typeface="Symbol" pitchFamily="18" charset="2"/>
              </a:rPr>
              <a:t>x</a:t>
            </a:r>
          </a:p>
        </p:txBody>
      </p:sp>
      <p:sp>
        <p:nvSpPr>
          <p:cNvPr id="322566" name="Rectangle 6"/>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2565" name="Object 5"/>
          <p:cNvGraphicFramePr>
            <a:graphicFrameLocks noChangeAspect="1"/>
          </p:cNvGraphicFramePr>
          <p:nvPr/>
        </p:nvGraphicFramePr>
        <p:xfrm>
          <a:off x="1166813" y="2397125"/>
          <a:ext cx="5368925" cy="1968500"/>
        </p:xfrm>
        <a:graphic>
          <a:graphicData uri="http://schemas.openxmlformats.org/presentationml/2006/ole">
            <mc:AlternateContent xmlns:mc="http://schemas.openxmlformats.org/markup-compatibility/2006">
              <mc:Choice xmlns:v="urn:schemas-microsoft-com:vml" Requires="v">
                <p:oleObj spid="_x0000_s46120" name="公式" r:id="rId3" imgW="1930400" imgH="711200" progId="Equation.3">
                  <p:embed/>
                </p:oleObj>
              </mc:Choice>
              <mc:Fallback>
                <p:oleObj name="公式" r:id="rId3" imgW="19304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813" y="2397125"/>
                        <a:ext cx="5368925"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67" name="Rectangle 7"/>
          <p:cNvSpPr>
            <a:spLocks noChangeArrowheads="1"/>
          </p:cNvSpPr>
          <p:nvPr/>
        </p:nvSpPr>
        <p:spPr bwMode="auto">
          <a:xfrm>
            <a:off x="395288" y="4508500"/>
            <a:ext cx="8424862" cy="1944688"/>
          </a:xfrm>
          <a:prstGeom prst="rect">
            <a:avLst/>
          </a:prstGeom>
          <a:noFill/>
          <a:ln w="9525">
            <a:noFill/>
            <a:miter lim="800000"/>
            <a:headEnd/>
            <a:tailEnd/>
          </a:ln>
          <a:effectLst/>
        </p:spPr>
        <p:txBody>
          <a:bodyPr/>
          <a:lstStyle/>
          <a:p>
            <a:pPr marL="609600" indent="-609600" algn="just">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利用</a:t>
            </a:r>
            <a:r>
              <a:rPr lang="en-US" altLang="zh-CN">
                <a:solidFill>
                  <a:srgbClr val="FF0000"/>
                </a:solidFill>
                <a:effectLst>
                  <a:outerShdw blurRad="38100" dist="38100" dir="2700000" algn="tl">
                    <a:srgbClr val="C0C0C0"/>
                  </a:outerShdw>
                </a:effectLst>
                <a:ea typeface="宋体" pitchFamily="2" charset="-122"/>
                <a:sym typeface="Symbol" pitchFamily="18" charset="2"/>
              </a:rPr>
              <a:t>(6.2),(6.3)</a:t>
            </a:r>
            <a:r>
              <a:rPr lang="zh-CN" altLang="en-US">
                <a:effectLst>
                  <a:outerShdw blurRad="38100" dist="38100" dir="2700000" algn="tl">
                    <a:srgbClr val="C0C0C0"/>
                  </a:outerShdw>
                </a:effectLst>
                <a:ea typeface="宋体" pitchFamily="2" charset="-122"/>
                <a:sym typeface="Symbol" pitchFamily="18" charset="2"/>
              </a:rPr>
              <a:t>可以把任何复杂的棋盘多项式的计算逐步分解为相对比较简单的棋盘的多项式计算</a:t>
            </a:r>
            <a:r>
              <a:rPr lang="en-US" altLang="zh-CN">
                <a:effectLst>
                  <a:outerShdw blurRad="38100" dist="38100" dir="2700000" algn="tl">
                    <a:srgbClr val="C0C0C0"/>
                  </a:outerShdw>
                </a:effectLst>
                <a:ea typeface="宋体" pitchFamily="2" charset="-122"/>
                <a:sym typeface="Symbol" pitchFamily="18" charset="2"/>
              </a:rPr>
              <a:t>. </a:t>
            </a:r>
            <a:endParaRPr lang="en-US" altLang="zh-CN" b="0">
              <a:ea typeface="宋体" pitchFamily="2" charset="-122"/>
              <a:sym typeface="Symbol" pitchFamily="18" charset="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2564">
                                            <p:txEl>
                                              <p:pRg st="0" end="0"/>
                                            </p:txEl>
                                          </p:spTgt>
                                        </p:tgtEl>
                                        <p:attrNameLst>
                                          <p:attrName>style.visibility</p:attrName>
                                        </p:attrNameLst>
                                      </p:cBhvr>
                                      <p:to>
                                        <p:strVal val="visible"/>
                                      </p:to>
                                    </p:set>
                                    <p:animEffect transition="in" filter="strips(downRight)">
                                      <p:cBhvr>
                                        <p:cTn id="7" dur="500"/>
                                        <p:tgtEl>
                                          <p:spTgt spid="3225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2564">
                                            <p:txEl>
                                              <p:pRg st="1" end="1"/>
                                            </p:txEl>
                                          </p:spTgt>
                                        </p:tgtEl>
                                        <p:attrNameLst>
                                          <p:attrName>style.visibility</p:attrName>
                                        </p:attrNameLst>
                                      </p:cBhvr>
                                      <p:to>
                                        <p:strVal val="visible"/>
                                      </p:to>
                                    </p:set>
                                    <p:animEffect transition="in" filter="strips(downRight)">
                                      <p:cBhvr>
                                        <p:cTn id="12" dur="500"/>
                                        <p:tgtEl>
                                          <p:spTgt spid="3225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2564">
                                            <p:txEl>
                                              <p:pRg st="2" end="2"/>
                                            </p:txEl>
                                          </p:spTgt>
                                        </p:tgtEl>
                                        <p:attrNameLst>
                                          <p:attrName>style.visibility</p:attrName>
                                        </p:attrNameLst>
                                      </p:cBhvr>
                                      <p:to>
                                        <p:strVal val="visible"/>
                                      </p:to>
                                    </p:set>
                                    <p:animEffect transition="in" filter="strips(downRight)">
                                      <p:cBhvr>
                                        <p:cTn id="17" dur="500"/>
                                        <p:tgtEl>
                                          <p:spTgt spid="32256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22565"/>
                                        </p:tgtEl>
                                        <p:attrNameLst>
                                          <p:attrName>style.visibility</p:attrName>
                                        </p:attrNameLst>
                                      </p:cBhvr>
                                      <p:to>
                                        <p:strVal val="visible"/>
                                      </p:to>
                                    </p:set>
                                    <p:anim calcmode="lin" valueType="num">
                                      <p:cBhvr>
                                        <p:cTn id="22" dur="1000" fill="hold"/>
                                        <p:tgtEl>
                                          <p:spTgt spid="322565"/>
                                        </p:tgtEl>
                                        <p:attrNameLst>
                                          <p:attrName>ppt_w</p:attrName>
                                        </p:attrNameLst>
                                      </p:cBhvr>
                                      <p:tavLst>
                                        <p:tav tm="0">
                                          <p:val>
                                            <p:strVal val="#ppt_w*0.70"/>
                                          </p:val>
                                        </p:tav>
                                        <p:tav tm="100000">
                                          <p:val>
                                            <p:strVal val="#ppt_w"/>
                                          </p:val>
                                        </p:tav>
                                      </p:tavLst>
                                    </p:anim>
                                    <p:anim calcmode="lin" valueType="num">
                                      <p:cBhvr>
                                        <p:cTn id="23" dur="1000" fill="hold"/>
                                        <p:tgtEl>
                                          <p:spTgt spid="322565"/>
                                        </p:tgtEl>
                                        <p:attrNameLst>
                                          <p:attrName>ppt_h</p:attrName>
                                        </p:attrNameLst>
                                      </p:cBhvr>
                                      <p:tavLst>
                                        <p:tav tm="0">
                                          <p:val>
                                            <p:strVal val="#ppt_h"/>
                                          </p:val>
                                        </p:tav>
                                        <p:tav tm="100000">
                                          <p:val>
                                            <p:strVal val="#ppt_h"/>
                                          </p:val>
                                        </p:tav>
                                      </p:tavLst>
                                    </p:anim>
                                    <p:animEffect transition="in" filter="fade">
                                      <p:cBhvr>
                                        <p:cTn id="24" dur="1000"/>
                                        <p:tgtEl>
                                          <p:spTgt spid="32256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22567">
                                            <p:txEl>
                                              <p:pRg st="0" end="0"/>
                                            </p:txEl>
                                          </p:spTgt>
                                        </p:tgtEl>
                                        <p:attrNameLst>
                                          <p:attrName>style.visibility</p:attrName>
                                        </p:attrNameLst>
                                      </p:cBhvr>
                                      <p:to>
                                        <p:strVal val="visible"/>
                                      </p:to>
                                    </p:set>
                                    <p:animEffect transition="in" filter="strips(downRight)">
                                      <p:cBhvr>
                                        <p:cTn id="29" dur="500"/>
                                        <p:tgtEl>
                                          <p:spTgt spid="3225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build="p"/>
      <p:bldP spid="32256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7E8E0563-E3D7-46CD-9FF6-5C725BF2337E}" type="slidenum">
              <a:rPr lang="en-US" altLang="zh-CN"/>
              <a:pPr>
                <a:defRPr/>
              </a:pPr>
              <a:t>41</a:t>
            </a:fld>
            <a:endParaRPr lang="en-US" altLang="zh-CN"/>
          </a:p>
        </p:txBody>
      </p:sp>
      <p:sp>
        <p:nvSpPr>
          <p:cNvPr id="252933" name="Rectangle 5"/>
          <p:cNvSpPr>
            <a:spLocks noChangeArrowheads="1"/>
          </p:cNvSpPr>
          <p:nvPr/>
        </p:nvSpPr>
        <p:spPr bwMode="auto">
          <a:xfrm>
            <a:off x="468313" y="620713"/>
            <a:ext cx="8424862" cy="863600"/>
          </a:xfrm>
          <a:prstGeom prst="rect">
            <a:avLst/>
          </a:prstGeom>
          <a:noFill/>
          <a:ln w="9525">
            <a:noFill/>
            <a:miter lim="800000"/>
            <a:headEnd/>
            <a:tailEnd/>
          </a:ln>
          <a:effectLst/>
        </p:spPr>
        <p:txBody>
          <a:bodyPr/>
          <a:lstStyle/>
          <a:p>
            <a:pPr marL="609600" indent="-609600" algn="just">
              <a:spcBef>
                <a:spcPct val="20000"/>
              </a:spcBef>
              <a:buClr>
                <a:srgbClr val="FF0000"/>
              </a:buClr>
              <a:buFont typeface="Wingdings" pitchFamily="2" charset="2"/>
              <a:buChar char="l"/>
              <a:defRPr/>
            </a:pPr>
            <a:r>
              <a:rPr lang="zh-CN" altLang="en-US">
                <a:effectLst>
                  <a:outerShdw blurRad="38100" dist="38100" dir="2700000" algn="tl">
                    <a:srgbClr val="C0C0C0"/>
                  </a:outerShdw>
                </a:effectLst>
                <a:latin typeface="Arial" charset="0"/>
                <a:ea typeface="宋体" pitchFamily="2" charset="-122"/>
              </a:rPr>
              <a:t>看一些简单棋盘多项式的计算</a:t>
            </a:r>
            <a:r>
              <a:rPr lang="en-US" altLang="zh-CN">
                <a:effectLst>
                  <a:outerShdw blurRad="38100" dist="38100" dir="2700000" algn="tl">
                    <a:srgbClr val="C0C0C0"/>
                  </a:outerShdw>
                </a:effectLst>
                <a:latin typeface="Arial" charset="0"/>
                <a:ea typeface="宋体" pitchFamily="2" charset="-122"/>
              </a:rPr>
              <a:t>:</a:t>
            </a:r>
          </a:p>
        </p:txBody>
      </p:sp>
      <p:sp>
        <p:nvSpPr>
          <p:cNvPr id="252940" name="Rectangle 12"/>
          <p:cNvSpPr>
            <a:spLocks noChangeArrowheads="1"/>
          </p:cNvSpPr>
          <p:nvPr/>
        </p:nvSpPr>
        <p:spPr bwMode="auto">
          <a:xfrm>
            <a:off x="0" y="30718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52939" name="Object 11"/>
          <p:cNvGraphicFramePr>
            <a:graphicFrameLocks noChangeAspect="1"/>
          </p:cNvGraphicFramePr>
          <p:nvPr/>
        </p:nvGraphicFramePr>
        <p:xfrm>
          <a:off x="322263" y="1484313"/>
          <a:ext cx="8497887" cy="2022475"/>
        </p:xfrm>
        <a:graphic>
          <a:graphicData uri="http://schemas.openxmlformats.org/presentationml/2006/ole">
            <mc:AlternateContent xmlns:mc="http://schemas.openxmlformats.org/markup-compatibility/2006">
              <mc:Choice xmlns:v="urn:schemas-microsoft-com:vml" Requires="v">
                <p:oleObj spid="_x0000_s47174" name="公式" r:id="rId3" imgW="2997200" imgH="711200" progId="Equation.3">
                  <p:embed/>
                </p:oleObj>
              </mc:Choice>
              <mc:Fallback>
                <p:oleObj name="公式" r:id="rId3" imgW="2997200" imgH="711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1484313"/>
                        <a:ext cx="8497887" cy="202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42" name="Rectangle 14"/>
          <p:cNvSpPr>
            <a:spLocks noChangeArrowheads="1"/>
          </p:cNvSpPr>
          <p:nvPr/>
        </p:nvSpPr>
        <p:spPr bwMode="auto">
          <a:xfrm>
            <a:off x="0" y="3081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52941" name="Object 13"/>
          <p:cNvGraphicFramePr>
            <a:graphicFrameLocks noChangeAspect="1"/>
          </p:cNvGraphicFramePr>
          <p:nvPr/>
        </p:nvGraphicFramePr>
        <p:xfrm>
          <a:off x="900113" y="3681413"/>
          <a:ext cx="7200900" cy="2771775"/>
        </p:xfrm>
        <a:graphic>
          <a:graphicData uri="http://schemas.openxmlformats.org/presentationml/2006/ole">
            <mc:AlternateContent xmlns:mc="http://schemas.openxmlformats.org/markup-compatibility/2006">
              <mc:Choice xmlns:v="urn:schemas-microsoft-com:vml" Requires="v">
                <p:oleObj spid="_x0000_s47175" name="公式" r:id="rId5" imgW="2463800" imgH="952500" progId="Equation.3">
                  <p:embed/>
                </p:oleObj>
              </mc:Choice>
              <mc:Fallback>
                <p:oleObj name="公式" r:id="rId5" imgW="2463800" imgH="9525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681413"/>
                        <a:ext cx="7200900" cy="277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52933"/>
                                        </p:tgtEl>
                                        <p:attrNameLst>
                                          <p:attrName>style.visibility</p:attrName>
                                        </p:attrNameLst>
                                      </p:cBhvr>
                                      <p:to>
                                        <p:strVal val="visible"/>
                                      </p:to>
                                    </p:set>
                                    <p:anim calcmode="lin" valueType="num">
                                      <p:cBhvr>
                                        <p:cTn id="7" dur="1000" fill="hold"/>
                                        <p:tgtEl>
                                          <p:spTgt spid="252933"/>
                                        </p:tgtEl>
                                        <p:attrNameLst>
                                          <p:attrName>ppt_w</p:attrName>
                                        </p:attrNameLst>
                                      </p:cBhvr>
                                      <p:tavLst>
                                        <p:tav tm="0">
                                          <p:val>
                                            <p:strVal val="#ppt_w*0.70"/>
                                          </p:val>
                                        </p:tav>
                                        <p:tav tm="100000">
                                          <p:val>
                                            <p:strVal val="#ppt_w"/>
                                          </p:val>
                                        </p:tav>
                                      </p:tavLst>
                                    </p:anim>
                                    <p:anim calcmode="lin" valueType="num">
                                      <p:cBhvr>
                                        <p:cTn id="8" dur="1000" fill="hold"/>
                                        <p:tgtEl>
                                          <p:spTgt spid="252933"/>
                                        </p:tgtEl>
                                        <p:attrNameLst>
                                          <p:attrName>ppt_h</p:attrName>
                                        </p:attrNameLst>
                                      </p:cBhvr>
                                      <p:tavLst>
                                        <p:tav tm="0">
                                          <p:val>
                                            <p:strVal val="#ppt_h"/>
                                          </p:val>
                                        </p:tav>
                                        <p:tav tm="100000">
                                          <p:val>
                                            <p:strVal val="#ppt_h"/>
                                          </p:val>
                                        </p:tav>
                                      </p:tavLst>
                                    </p:anim>
                                    <p:animEffect transition="in" filter="fade">
                                      <p:cBhvr>
                                        <p:cTn id="9" dur="1000"/>
                                        <p:tgtEl>
                                          <p:spTgt spid="25293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52939"/>
                                        </p:tgtEl>
                                        <p:attrNameLst>
                                          <p:attrName>style.visibility</p:attrName>
                                        </p:attrNameLst>
                                      </p:cBhvr>
                                      <p:to>
                                        <p:strVal val="visible"/>
                                      </p:to>
                                    </p:set>
                                    <p:anim calcmode="lin" valueType="num">
                                      <p:cBhvr>
                                        <p:cTn id="14" dur="1000" fill="hold"/>
                                        <p:tgtEl>
                                          <p:spTgt spid="252939"/>
                                        </p:tgtEl>
                                        <p:attrNameLst>
                                          <p:attrName>ppt_w</p:attrName>
                                        </p:attrNameLst>
                                      </p:cBhvr>
                                      <p:tavLst>
                                        <p:tav tm="0">
                                          <p:val>
                                            <p:strVal val="#ppt_w*0.70"/>
                                          </p:val>
                                        </p:tav>
                                        <p:tav tm="100000">
                                          <p:val>
                                            <p:strVal val="#ppt_w"/>
                                          </p:val>
                                        </p:tav>
                                      </p:tavLst>
                                    </p:anim>
                                    <p:anim calcmode="lin" valueType="num">
                                      <p:cBhvr>
                                        <p:cTn id="15" dur="1000" fill="hold"/>
                                        <p:tgtEl>
                                          <p:spTgt spid="252939"/>
                                        </p:tgtEl>
                                        <p:attrNameLst>
                                          <p:attrName>ppt_h</p:attrName>
                                        </p:attrNameLst>
                                      </p:cBhvr>
                                      <p:tavLst>
                                        <p:tav tm="0">
                                          <p:val>
                                            <p:strVal val="#ppt_h"/>
                                          </p:val>
                                        </p:tav>
                                        <p:tav tm="100000">
                                          <p:val>
                                            <p:strVal val="#ppt_h"/>
                                          </p:val>
                                        </p:tav>
                                      </p:tavLst>
                                    </p:anim>
                                    <p:animEffect transition="in" filter="fade">
                                      <p:cBhvr>
                                        <p:cTn id="16" dur="1000"/>
                                        <p:tgtEl>
                                          <p:spTgt spid="2529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52941"/>
                                        </p:tgtEl>
                                        <p:attrNameLst>
                                          <p:attrName>style.visibility</p:attrName>
                                        </p:attrNameLst>
                                      </p:cBhvr>
                                      <p:to>
                                        <p:strVal val="visible"/>
                                      </p:to>
                                    </p:set>
                                    <p:anim calcmode="lin" valueType="num">
                                      <p:cBhvr>
                                        <p:cTn id="21" dur="1000" fill="hold"/>
                                        <p:tgtEl>
                                          <p:spTgt spid="252941"/>
                                        </p:tgtEl>
                                        <p:attrNameLst>
                                          <p:attrName>ppt_w</p:attrName>
                                        </p:attrNameLst>
                                      </p:cBhvr>
                                      <p:tavLst>
                                        <p:tav tm="0">
                                          <p:val>
                                            <p:strVal val="#ppt_w*0.70"/>
                                          </p:val>
                                        </p:tav>
                                        <p:tav tm="100000">
                                          <p:val>
                                            <p:strVal val="#ppt_w"/>
                                          </p:val>
                                        </p:tav>
                                      </p:tavLst>
                                    </p:anim>
                                    <p:anim calcmode="lin" valueType="num">
                                      <p:cBhvr>
                                        <p:cTn id="22" dur="1000" fill="hold"/>
                                        <p:tgtEl>
                                          <p:spTgt spid="252941"/>
                                        </p:tgtEl>
                                        <p:attrNameLst>
                                          <p:attrName>ppt_h</p:attrName>
                                        </p:attrNameLst>
                                      </p:cBhvr>
                                      <p:tavLst>
                                        <p:tav tm="0">
                                          <p:val>
                                            <p:strVal val="#ppt_h"/>
                                          </p:val>
                                        </p:tav>
                                        <p:tav tm="100000">
                                          <p:val>
                                            <p:strVal val="#ppt_h"/>
                                          </p:val>
                                        </p:tav>
                                      </p:tavLst>
                                    </p:anim>
                                    <p:animEffect transition="in" filter="fade">
                                      <p:cBhvr>
                                        <p:cTn id="23" dur="1000"/>
                                        <p:tgtEl>
                                          <p:spTgt spid="252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31FA4DD-143A-401F-83C8-C83A0FDED8FA}" type="slidenum">
              <a:rPr lang="en-US" altLang="zh-CN"/>
              <a:pPr>
                <a:defRPr/>
              </a:pPr>
              <a:t>42</a:t>
            </a:fld>
            <a:endParaRPr lang="en-US" altLang="zh-CN"/>
          </a:p>
        </p:txBody>
      </p:sp>
      <p:sp>
        <p:nvSpPr>
          <p:cNvPr id="365573" name="Rectangle 5"/>
          <p:cNvSpPr>
            <a:spLocks noChangeArrowheads="1"/>
          </p:cNvSpPr>
          <p:nvPr/>
        </p:nvSpPr>
        <p:spPr bwMode="auto">
          <a:xfrm>
            <a:off x="0" y="29527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65572" name="Object 4"/>
          <p:cNvGraphicFramePr>
            <a:graphicFrameLocks noChangeAspect="1"/>
          </p:cNvGraphicFramePr>
          <p:nvPr/>
        </p:nvGraphicFramePr>
        <p:xfrm>
          <a:off x="395288" y="392113"/>
          <a:ext cx="8280400" cy="2389187"/>
        </p:xfrm>
        <a:graphic>
          <a:graphicData uri="http://schemas.openxmlformats.org/presentationml/2006/ole">
            <mc:AlternateContent xmlns:mc="http://schemas.openxmlformats.org/markup-compatibility/2006">
              <mc:Choice xmlns:v="urn:schemas-microsoft-com:vml" Requires="v">
                <p:oleObj spid="_x0000_s48197" name="公式" r:id="rId3" imgW="3302000" imgH="952500" progId="Equation.3">
                  <p:embed/>
                </p:oleObj>
              </mc:Choice>
              <mc:Fallback>
                <p:oleObj name="公式" r:id="rId3" imgW="3302000" imgH="952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92113"/>
                        <a:ext cx="8280400" cy="238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5575" name="Rectangle 7"/>
          <p:cNvSpPr>
            <a:spLocks noChangeArrowheads="1"/>
          </p:cNvSpPr>
          <p:nvPr/>
        </p:nvSpPr>
        <p:spPr bwMode="auto">
          <a:xfrm>
            <a:off x="0" y="28813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65574" name="Object 6"/>
          <p:cNvGraphicFramePr>
            <a:graphicFrameLocks noChangeAspect="1"/>
          </p:cNvGraphicFramePr>
          <p:nvPr/>
        </p:nvGraphicFramePr>
        <p:xfrm>
          <a:off x="468313" y="2781300"/>
          <a:ext cx="6840537" cy="3835400"/>
        </p:xfrm>
        <a:graphic>
          <a:graphicData uri="http://schemas.openxmlformats.org/presentationml/2006/ole">
            <mc:AlternateContent xmlns:mc="http://schemas.openxmlformats.org/markup-compatibility/2006">
              <mc:Choice xmlns:v="urn:schemas-microsoft-com:vml" Requires="v">
                <p:oleObj spid="_x0000_s48198" name="公式" r:id="rId5" imgW="2476500" imgH="1384300" progId="Equation.3">
                  <p:embed/>
                </p:oleObj>
              </mc:Choice>
              <mc:Fallback>
                <p:oleObj name="公式" r:id="rId5" imgW="2476500" imgH="1384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2781300"/>
                        <a:ext cx="6840537" cy="383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65572"/>
                                        </p:tgtEl>
                                        <p:attrNameLst>
                                          <p:attrName>style.visibility</p:attrName>
                                        </p:attrNameLst>
                                      </p:cBhvr>
                                      <p:to>
                                        <p:strVal val="visible"/>
                                      </p:to>
                                    </p:set>
                                    <p:anim calcmode="lin" valueType="num">
                                      <p:cBhvr>
                                        <p:cTn id="7" dur="1000" fill="hold"/>
                                        <p:tgtEl>
                                          <p:spTgt spid="365572"/>
                                        </p:tgtEl>
                                        <p:attrNameLst>
                                          <p:attrName>ppt_w</p:attrName>
                                        </p:attrNameLst>
                                      </p:cBhvr>
                                      <p:tavLst>
                                        <p:tav tm="0">
                                          <p:val>
                                            <p:strVal val="#ppt_w*0.70"/>
                                          </p:val>
                                        </p:tav>
                                        <p:tav tm="100000">
                                          <p:val>
                                            <p:strVal val="#ppt_w"/>
                                          </p:val>
                                        </p:tav>
                                      </p:tavLst>
                                    </p:anim>
                                    <p:anim calcmode="lin" valueType="num">
                                      <p:cBhvr>
                                        <p:cTn id="8" dur="1000" fill="hold"/>
                                        <p:tgtEl>
                                          <p:spTgt spid="365572"/>
                                        </p:tgtEl>
                                        <p:attrNameLst>
                                          <p:attrName>ppt_h</p:attrName>
                                        </p:attrNameLst>
                                      </p:cBhvr>
                                      <p:tavLst>
                                        <p:tav tm="0">
                                          <p:val>
                                            <p:strVal val="#ppt_h"/>
                                          </p:val>
                                        </p:tav>
                                        <p:tav tm="100000">
                                          <p:val>
                                            <p:strVal val="#ppt_h"/>
                                          </p:val>
                                        </p:tav>
                                      </p:tavLst>
                                    </p:anim>
                                    <p:animEffect transition="in" filter="fade">
                                      <p:cBhvr>
                                        <p:cTn id="9" dur="1000"/>
                                        <p:tgtEl>
                                          <p:spTgt spid="36557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65574"/>
                                        </p:tgtEl>
                                        <p:attrNameLst>
                                          <p:attrName>style.visibility</p:attrName>
                                        </p:attrNameLst>
                                      </p:cBhvr>
                                      <p:to>
                                        <p:strVal val="visible"/>
                                      </p:to>
                                    </p:set>
                                    <p:anim calcmode="lin" valueType="num">
                                      <p:cBhvr>
                                        <p:cTn id="14" dur="1000" fill="hold"/>
                                        <p:tgtEl>
                                          <p:spTgt spid="365574"/>
                                        </p:tgtEl>
                                        <p:attrNameLst>
                                          <p:attrName>ppt_w</p:attrName>
                                        </p:attrNameLst>
                                      </p:cBhvr>
                                      <p:tavLst>
                                        <p:tav tm="0">
                                          <p:val>
                                            <p:strVal val="#ppt_w*0.70"/>
                                          </p:val>
                                        </p:tav>
                                        <p:tav tm="100000">
                                          <p:val>
                                            <p:strVal val="#ppt_w"/>
                                          </p:val>
                                        </p:tav>
                                      </p:tavLst>
                                    </p:anim>
                                    <p:anim calcmode="lin" valueType="num">
                                      <p:cBhvr>
                                        <p:cTn id="15" dur="1000" fill="hold"/>
                                        <p:tgtEl>
                                          <p:spTgt spid="365574"/>
                                        </p:tgtEl>
                                        <p:attrNameLst>
                                          <p:attrName>ppt_h</p:attrName>
                                        </p:attrNameLst>
                                      </p:cBhvr>
                                      <p:tavLst>
                                        <p:tav tm="0">
                                          <p:val>
                                            <p:strVal val="#ppt_h"/>
                                          </p:val>
                                        </p:tav>
                                        <p:tav tm="100000">
                                          <p:val>
                                            <p:strVal val="#ppt_h"/>
                                          </p:val>
                                        </p:tav>
                                      </p:tavLst>
                                    </p:anim>
                                    <p:animEffect transition="in" filter="fade">
                                      <p:cBhvr>
                                        <p:cTn id="16" dur="1000"/>
                                        <p:tgtEl>
                                          <p:spTgt spid="365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B6792C1B-7C00-4239-9F19-AD7A22C5C2D2}" type="slidenum">
              <a:rPr lang="en-US" altLang="zh-CN"/>
              <a:pPr>
                <a:defRPr/>
              </a:pPr>
              <a:t>43</a:t>
            </a:fld>
            <a:endParaRPr lang="en-US" altLang="zh-CN"/>
          </a:p>
        </p:txBody>
      </p:sp>
      <p:sp>
        <p:nvSpPr>
          <p:cNvPr id="323591" name="Rectangle 7"/>
          <p:cNvSpPr>
            <a:spLocks noChangeArrowheads="1"/>
          </p:cNvSpPr>
          <p:nvPr/>
        </p:nvSpPr>
        <p:spPr bwMode="auto">
          <a:xfrm>
            <a:off x="323850" y="549275"/>
            <a:ext cx="8424863" cy="3671888"/>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一种结构分离的棋盘棋盘多项式计算</a:t>
            </a:r>
            <a:r>
              <a:rPr lang="en-US" altLang="zh-CN">
                <a:effectLst>
                  <a:outerShdw blurRad="38100" dist="38100" dir="2700000" algn="tl">
                    <a:srgbClr val="C0C0C0"/>
                  </a:outerShdw>
                </a:effectLst>
                <a:ea typeface="宋体" pitchFamily="2" charset="-122"/>
                <a:sym typeface="Symbol" pitchFamily="18" charset="2"/>
              </a:rPr>
              <a:t>.</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若棋盘</a:t>
            </a:r>
            <a:r>
              <a:rPr lang="en-US" altLang="zh-CN">
                <a:effectLst>
                  <a:outerShdw blurRad="38100" dist="38100" dir="2700000" algn="tl">
                    <a:srgbClr val="C0C0C0"/>
                  </a:outerShdw>
                </a:effectLst>
                <a:ea typeface="宋体" pitchFamily="2" charset="-122"/>
                <a:sym typeface="Symbol" pitchFamily="18" charset="2"/>
              </a:rPr>
              <a:t>C</a:t>
            </a:r>
            <a:r>
              <a:rPr lang="zh-CN" altLang="en-US">
                <a:effectLst>
                  <a:outerShdw blurRad="38100" dist="38100" dir="2700000" algn="tl">
                    <a:srgbClr val="C0C0C0"/>
                  </a:outerShdw>
                </a:effectLst>
                <a:ea typeface="宋体" pitchFamily="2" charset="-122"/>
                <a:sym typeface="Symbol" pitchFamily="18" charset="2"/>
              </a:rPr>
              <a:t>是由互相分离的两部分</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1</a:t>
            </a:r>
            <a:r>
              <a:rPr lang="zh-CN" altLang="en-US">
                <a:effectLst>
                  <a:outerShdw blurRad="38100" dist="38100" dir="2700000" algn="tl">
                    <a:srgbClr val="C0C0C0"/>
                  </a:outerShdw>
                </a:effectLst>
                <a:ea typeface="宋体" pitchFamily="2" charset="-122"/>
                <a:sym typeface="Symbol" pitchFamily="18" charset="2"/>
              </a:rPr>
              <a:t>和</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2</a:t>
            </a:r>
            <a:r>
              <a:rPr lang="zh-CN" altLang="en-US">
                <a:effectLst>
                  <a:outerShdw blurRad="38100" dist="38100" dir="2700000" algn="tl">
                    <a:srgbClr val="C0C0C0"/>
                  </a:outerShdw>
                </a:effectLst>
                <a:ea typeface="宋体" pitchFamily="2" charset="-122"/>
                <a:sym typeface="Symbol" pitchFamily="18" charset="2"/>
              </a:rPr>
              <a:t>组成</a:t>
            </a:r>
            <a:r>
              <a:rPr lang="en-US" altLang="zh-CN">
                <a:effectLst>
                  <a:outerShdw blurRad="38100" dist="38100" dir="2700000" algn="tl">
                    <a:srgbClr val="C0C0C0"/>
                  </a:outerShdw>
                </a:effectLst>
                <a:ea typeface="宋体" pitchFamily="2" charset="-122"/>
                <a:sym typeface="Symbol" pitchFamily="18" charset="2"/>
              </a:rPr>
              <a:t>,  </a:t>
            </a:r>
            <a:r>
              <a:rPr lang="zh-CN" altLang="en-US">
                <a:effectLst>
                  <a:outerShdw blurRad="38100" dist="38100" dir="2700000" algn="tl">
                    <a:srgbClr val="C0C0C0"/>
                  </a:outerShdw>
                </a:effectLst>
                <a:ea typeface="宋体" pitchFamily="2" charset="-122"/>
                <a:sym typeface="Symbol" pitchFamily="18" charset="2"/>
              </a:rPr>
              <a:t>这里所说的</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1</a:t>
            </a:r>
            <a:r>
              <a:rPr lang="zh-CN" altLang="en-US">
                <a:effectLst>
                  <a:outerShdw blurRad="38100" dist="38100" dir="2700000" algn="tl">
                    <a:srgbClr val="C0C0C0"/>
                  </a:outerShdw>
                </a:effectLst>
                <a:ea typeface="宋体" pitchFamily="2" charset="-122"/>
                <a:sym typeface="Symbol" pitchFamily="18" charset="2"/>
              </a:rPr>
              <a:t>和</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2</a:t>
            </a:r>
            <a:r>
              <a:rPr lang="zh-CN" altLang="en-US">
                <a:effectLst>
                  <a:outerShdw blurRad="38100" dist="38100" dir="2700000" algn="tl">
                    <a:srgbClr val="C0C0C0"/>
                  </a:outerShdw>
                </a:effectLst>
                <a:ea typeface="宋体" pitchFamily="2" charset="-122"/>
                <a:sym typeface="Symbol" pitchFamily="18" charset="2"/>
              </a:rPr>
              <a:t>两棋盘互相分离</a:t>
            </a:r>
            <a:r>
              <a:rPr lang="en-US" altLang="zh-CN">
                <a:effectLst>
                  <a:outerShdw blurRad="38100" dist="38100" dir="2700000" algn="tl">
                    <a:srgbClr val="C0C0C0"/>
                  </a:outerShdw>
                </a:effectLst>
                <a:ea typeface="宋体" pitchFamily="2" charset="-122"/>
                <a:sym typeface="Symbol" pitchFamily="18" charset="2"/>
              </a:rPr>
              <a:t>, </a:t>
            </a:r>
            <a:r>
              <a:rPr lang="zh-CN" altLang="en-US">
                <a:effectLst>
                  <a:outerShdw blurRad="38100" dist="38100" dir="2700000" algn="tl">
                    <a:srgbClr val="C0C0C0"/>
                  </a:outerShdw>
                </a:effectLst>
                <a:ea typeface="宋体" pitchFamily="2" charset="-122"/>
                <a:sym typeface="Symbol" pitchFamily="18" charset="2"/>
              </a:rPr>
              <a:t>指的是它们没有共同的行或列</a:t>
            </a:r>
            <a:r>
              <a:rPr lang="en-US" altLang="zh-CN">
                <a:effectLst>
                  <a:outerShdw blurRad="38100" dist="38100" dir="2700000" algn="tl">
                    <a:srgbClr val="C0C0C0"/>
                  </a:outerShdw>
                </a:effectLst>
                <a:ea typeface="宋体" pitchFamily="2" charset="-122"/>
                <a:sym typeface="Symbol" pitchFamily="18" charset="2"/>
              </a:rPr>
              <a:t>. </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一个棋盘为结构分离棋盘当且仅当其其对应的关联矩阵为如下形式</a:t>
            </a:r>
            <a:r>
              <a:rPr lang="en-US" altLang="zh-CN">
                <a:effectLst>
                  <a:outerShdw blurRad="38100" dist="38100" dir="2700000" algn="tl">
                    <a:srgbClr val="C0C0C0"/>
                  </a:outerShdw>
                </a:effectLst>
                <a:ea typeface="宋体" pitchFamily="2" charset="-122"/>
                <a:sym typeface="Symbol" pitchFamily="18" charset="2"/>
              </a:rPr>
              <a:t>:</a:t>
            </a:r>
            <a:r>
              <a:rPr lang="en-US" altLang="zh-CN" b="0">
                <a:ea typeface="宋体" pitchFamily="2" charset="-122"/>
                <a:sym typeface="Symbol" pitchFamily="18" charset="2"/>
              </a:rPr>
              <a:t> </a:t>
            </a:r>
          </a:p>
        </p:txBody>
      </p:sp>
      <p:sp>
        <p:nvSpPr>
          <p:cNvPr id="323605" name="Text Box 21"/>
          <p:cNvSpPr txBox="1">
            <a:spLocks noChangeArrowheads="1"/>
          </p:cNvSpPr>
          <p:nvPr/>
        </p:nvSpPr>
        <p:spPr bwMode="auto">
          <a:xfrm>
            <a:off x="879475" y="5307013"/>
            <a:ext cx="184150" cy="366712"/>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sp>
        <p:nvSpPr>
          <p:cNvPr id="323610" name="Rectangle 2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23617" name="Rectangle 33"/>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3616" name="Object 32"/>
          <p:cNvGraphicFramePr>
            <a:graphicFrameLocks noChangeAspect="1"/>
          </p:cNvGraphicFramePr>
          <p:nvPr/>
        </p:nvGraphicFramePr>
        <p:xfrm>
          <a:off x="341313" y="4437063"/>
          <a:ext cx="8351837" cy="1338262"/>
        </p:xfrm>
        <a:graphic>
          <a:graphicData uri="http://schemas.openxmlformats.org/presentationml/2006/ole">
            <mc:AlternateContent xmlns:mc="http://schemas.openxmlformats.org/markup-compatibility/2006">
              <mc:Choice xmlns:v="urn:schemas-microsoft-com:vml" Requires="v">
                <p:oleObj spid="_x0000_s49194" name="公式" r:id="rId3" imgW="2908300" imgH="469900" progId="Equation.3">
                  <p:embed/>
                </p:oleObj>
              </mc:Choice>
              <mc:Fallback>
                <p:oleObj name="公式" r:id="rId3" imgW="2908300" imgH="4699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4437063"/>
                        <a:ext cx="8351837" cy="1338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3591">
                                            <p:txEl>
                                              <p:pRg st="0" end="0"/>
                                            </p:txEl>
                                          </p:spTgt>
                                        </p:tgtEl>
                                        <p:attrNameLst>
                                          <p:attrName>style.visibility</p:attrName>
                                        </p:attrNameLst>
                                      </p:cBhvr>
                                      <p:to>
                                        <p:strVal val="visible"/>
                                      </p:to>
                                    </p:set>
                                    <p:animEffect transition="in" filter="strips(downRight)">
                                      <p:cBhvr>
                                        <p:cTn id="7" dur="500"/>
                                        <p:tgtEl>
                                          <p:spTgt spid="3235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3591">
                                            <p:txEl>
                                              <p:pRg st="1" end="1"/>
                                            </p:txEl>
                                          </p:spTgt>
                                        </p:tgtEl>
                                        <p:attrNameLst>
                                          <p:attrName>style.visibility</p:attrName>
                                        </p:attrNameLst>
                                      </p:cBhvr>
                                      <p:to>
                                        <p:strVal val="visible"/>
                                      </p:to>
                                    </p:set>
                                    <p:animEffect transition="in" filter="strips(downRight)">
                                      <p:cBhvr>
                                        <p:cTn id="12" dur="500"/>
                                        <p:tgtEl>
                                          <p:spTgt spid="3235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3591">
                                            <p:txEl>
                                              <p:pRg st="2" end="2"/>
                                            </p:txEl>
                                          </p:spTgt>
                                        </p:tgtEl>
                                        <p:attrNameLst>
                                          <p:attrName>style.visibility</p:attrName>
                                        </p:attrNameLst>
                                      </p:cBhvr>
                                      <p:to>
                                        <p:strVal val="visible"/>
                                      </p:to>
                                    </p:set>
                                    <p:animEffect transition="in" filter="strips(downRight)">
                                      <p:cBhvr>
                                        <p:cTn id="17" dur="500"/>
                                        <p:tgtEl>
                                          <p:spTgt spid="3235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23616"/>
                                        </p:tgtEl>
                                        <p:attrNameLst>
                                          <p:attrName>style.visibility</p:attrName>
                                        </p:attrNameLst>
                                      </p:cBhvr>
                                      <p:to>
                                        <p:strVal val="visible"/>
                                      </p:to>
                                    </p:set>
                                    <p:anim calcmode="lin" valueType="num">
                                      <p:cBhvr>
                                        <p:cTn id="22" dur="1000" fill="hold"/>
                                        <p:tgtEl>
                                          <p:spTgt spid="323616"/>
                                        </p:tgtEl>
                                        <p:attrNameLst>
                                          <p:attrName>ppt_w</p:attrName>
                                        </p:attrNameLst>
                                      </p:cBhvr>
                                      <p:tavLst>
                                        <p:tav tm="0">
                                          <p:val>
                                            <p:strVal val="#ppt_w*0.70"/>
                                          </p:val>
                                        </p:tav>
                                        <p:tav tm="100000">
                                          <p:val>
                                            <p:strVal val="#ppt_w"/>
                                          </p:val>
                                        </p:tav>
                                      </p:tavLst>
                                    </p:anim>
                                    <p:anim calcmode="lin" valueType="num">
                                      <p:cBhvr>
                                        <p:cTn id="23" dur="1000" fill="hold"/>
                                        <p:tgtEl>
                                          <p:spTgt spid="323616"/>
                                        </p:tgtEl>
                                        <p:attrNameLst>
                                          <p:attrName>ppt_h</p:attrName>
                                        </p:attrNameLst>
                                      </p:cBhvr>
                                      <p:tavLst>
                                        <p:tav tm="0">
                                          <p:val>
                                            <p:strVal val="#ppt_h"/>
                                          </p:val>
                                        </p:tav>
                                        <p:tav tm="100000">
                                          <p:val>
                                            <p:strVal val="#ppt_h"/>
                                          </p:val>
                                        </p:tav>
                                      </p:tavLst>
                                    </p:anim>
                                    <p:animEffect transition="in" filter="fade">
                                      <p:cBhvr>
                                        <p:cTn id="24" dur="1000"/>
                                        <p:tgtEl>
                                          <p:spTgt spid="323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A38125B6-A24F-43EB-B2D8-A5BA28435706}" type="slidenum">
              <a:rPr lang="en-US" altLang="zh-CN"/>
              <a:pPr>
                <a:defRPr/>
              </a:pPr>
              <a:t>44</a:t>
            </a:fld>
            <a:endParaRPr lang="en-US" altLang="zh-CN"/>
          </a:p>
        </p:txBody>
      </p:sp>
      <p:sp>
        <p:nvSpPr>
          <p:cNvPr id="324616" name="Rectangle 8"/>
          <p:cNvSpPr>
            <a:spLocks noChangeArrowheads="1"/>
          </p:cNvSpPr>
          <p:nvPr/>
        </p:nvSpPr>
        <p:spPr bwMode="auto">
          <a:xfrm>
            <a:off x="250825" y="404813"/>
            <a:ext cx="8424863" cy="12239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这时</a:t>
            </a:r>
            <a:r>
              <a:rPr lang="en-US" altLang="zh-CN">
                <a:effectLst>
                  <a:outerShdw blurRad="38100" dist="38100" dir="2700000" algn="tl">
                    <a:srgbClr val="C0C0C0"/>
                  </a:outerShdw>
                </a:effectLst>
                <a:ea typeface="宋体" pitchFamily="2" charset="-122"/>
                <a:sym typeface="Symbol" pitchFamily="18" charset="2"/>
              </a:rPr>
              <a:t>C</a:t>
            </a:r>
            <a:r>
              <a:rPr lang="zh-CN" altLang="en-US">
                <a:effectLst>
                  <a:outerShdw blurRad="38100" dist="38100" dir="2700000" algn="tl">
                    <a:srgbClr val="C0C0C0"/>
                  </a:outerShdw>
                </a:effectLst>
                <a:ea typeface="宋体" pitchFamily="2" charset="-122"/>
                <a:sym typeface="Symbol" pitchFamily="18" charset="2"/>
              </a:rPr>
              <a:t>的棋盘多项式的计算可以化为其两个分离块</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1</a:t>
            </a:r>
            <a:r>
              <a:rPr lang="en-US" altLang="zh-CN">
                <a:effectLst>
                  <a:outerShdw blurRad="38100" dist="38100" dir="2700000" algn="tl">
                    <a:srgbClr val="C0C0C0"/>
                  </a:outerShdw>
                </a:effectLst>
                <a:ea typeface="宋体" pitchFamily="2" charset="-122"/>
                <a:sym typeface="Symbol" pitchFamily="18" charset="2"/>
              </a:rPr>
              <a:t>, C</a:t>
            </a:r>
            <a:r>
              <a:rPr lang="en-US" altLang="zh-CN" baseline="-25000">
                <a:effectLst>
                  <a:outerShdw blurRad="38100" dist="38100" dir="2700000" algn="tl">
                    <a:srgbClr val="C0C0C0"/>
                  </a:outerShdw>
                </a:effectLst>
                <a:ea typeface="宋体" pitchFamily="2" charset="-122"/>
                <a:sym typeface="Symbol" pitchFamily="18" charset="2"/>
              </a:rPr>
              <a:t>2</a:t>
            </a:r>
            <a:r>
              <a:rPr lang="zh-CN" altLang="en-US">
                <a:effectLst>
                  <a:outerShdw blurRad="38100" dist="38100" dir="2700000" algn="tl">
                    <a:srgbClr val="C0C0C0"/>
                  </a:outerShdw>
                </a:effectLst>
                <a:ea typeface="宋体" pitchFamily="2" charset="-122"/>
                <a:sym typeface="Symbol" pitchFamily="18" charset="2"/>
              </a:rPr>
              <a:t>棋盘多项式计算</a:t>
            </a:r>
            <a:r>
              <a:rPr lang="en-US" altLang="zh-CN">
                <a:effectLst>
                  <a:outerShdw blurRad="38100" dist="38100" dir="2700000" algn="tl">
                    <a:srgbClr val="C0C0C0"/>
                  </a:outerShdw>
                </a:effectLst>
                <a:ea typeface="宋体" pitchFamily="2" charset="-122"/>
                <a:sym typeface="Symbol" pitchFamily="18" charset="2"/>
              </a:rPr>
              <a:t>:</a:t>
            </a:r>
          </a:p>
        </p:txBody>
      </p:sp>
      <p:sp>
        <p:nvSpPr>
          <p:cNvPr id="324624" name="Rectangle 1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4623" name="Object 15"/>
          <p:cNvGraphicFramePr>
            <a:graphicFrameLocks noChangeAspect="1"/>
          </p:cNvGraphicFramePr>
          <p:nvPr/>
        </p:nvGraphicFramePr>
        <p:xfrm>
          <a:off x="1835150" y="1590675"/>
          <a:ext cx="4681538" cy="1262063"/>
        </p:xfrm>
        <a:graphic>
          <a:graphicData uri="http://schemas.openxmlformats.org/presentationml/2006/ole">
            <mc:AlternateContent xmlns:mc="http://schemas.openxmlformats.org/markup-compatibility/2006">
              <mc:Choice xmlns:v="urn:schemas-microsoft-com:vml" Requires="v">
                <p:oleObj spid="_x0000_s50246" name="公式" r:id="rId3" imgW="1587500" imgH="431800" progId="Equation.3">
                  <p:embed/>
                </p:oleObj>
              </mc:Choice>
              <mc:Fallback>
                <p:oleObj name="公式" r:id="rId3" imgW="1587500" imgH="4318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590675"/>
                        <a:ext cx="4681538"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26" name="Rectangle 18"/>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4625" name="Object 17"/>
          <p:cNvGraphicFramePr>
            <a:graphicFrameLocks noChangeAspect="1"/>
          </p:cNvGraphicFramePr>
          <p:nvPr/>
        </p:nvGraphicFramePr>
        <p:xfrm>
          <a:off x="1835150" y="2713038"/>
          <a:ext cx="5156200" cy="2371725"/>
        </p:xfrm>
        <a:graphic>
          <a:graphicData uri="http://schemas.openxmlformats.org/presentationml/2006/ole">
            <mc:AlternateContent xmlns:mc="http://schemas.openxmlformats.org/markup-compatibility/2006">
              <mc:Choice xmlns:v="urn:schemas-microsoft-com:vml" Requires="v">
                <p:oleObj spid="_x0000_s50247" name="公式" r:id="rId5" imgW="2006600" imgH="914400" progId="Equation.3">
                  <p:embed/>
                </p:oleObj>
              </mc:Choice>
              <mc:Fallback>
                <p:oleObj name="公式" r:id="rId5" imgW="2006600" imgH="9144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713038"/>
                        <a:ext cx="5156200" cy="237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27" name="Rectangle 19"/>
          <p:cNvSpPr>
            <a:spLocks noChangeArrowheads="1"/>
          </p:cNvSpPr>
          <p:nvPr/>
        </p:nvSpPr>
        <p:spPr bwMode="auto">
          <a:xfrm>
            <a:off x="468313" y="4941888"/>
            <a:ext cx="8424862" cy="14398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所以</a:t>
            </a:r>
            <a:r>
              <a:rPr lang="en-US" altLang="zh-CN">
                <a:effectLst>
                  <a:outerShdw blurRad="38100" dist="38100" dir="2700000" algn="tl">
                    <a:srgbClr val="C0C0C0"/>
                  </a:outerShdw>
                </a:effectLst>
                <a:ea typeface="宋体" pitchFamily="2" charset="-122"/>
                <a:sym typeface="Symbol" pitchFamily="18" charset="2"/>
              </a:rPr>
              <a:t>:</a:t>
            </a:r>
          </a:p>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sym typeface="Symbol" pitchFamily="18" charset="2"/>
              </a:rPr>
              <a:t>               R(C)=R(C</a:t>
            </a:r>
            <a:r>
              <a:rPr lang="en-US" altLang="zh-CN" baseline="-25000">
                <a:effectLst>
                  <a:outerShdw blurRad="38100" dist="38100" dir="2700000" algn="tl">
                    <a:srgbClr val="C0C0C0"/>
                  </a:outerShdw>
                </a:effectLst>
                <a:ea typeface="宋体" pitchFamily="2" charset="-122"/>
                <a:sym typeface="Symbol" pitchFamily="18" charset="2"/>
              </a:rPr>
              <a:t>1</a:t>
            </a:r>
            <a:r>
              <a:rPr lang="en-US" altLang="zh-CN">
                <a:effectLst>
                  <a:outerShdw blurRad="38100" dist="38100" dir="2700000" algn="tl">
                    <a:srgbClr val="C0C0C0"/>
                  </a:outerShdw>
                </a:effectLst>
                <a:ea typeface="宋体" pitchFamily="2" charset="-122"/>
                <a:sym typeface="Symbol" pitchFamily="18" charset="2"/>
              </a:rPr>
              <a:t>)R(C</a:t>
            </a:r>
            <a:r>
              <a:rPr lang="en-US" altLang="zh-CN" baseline="-25000">
                <a:effectLst>
                  <a:outerShdw blurRad="38100" dist="38100" dir="2700000" algn="tl">
                    <a:srgbClr val="C0C0C0"/>
                  </a:outerShdw>
                </a:effectLst>
                <a:ea typeface="宋体" pitchFamily="2" charset="-122"/>
                <a:sym typeface="Symbol" pitchFamily="18" charset="2"/>
              </a:rPr>
              <a:t>2</a:t>
            </a:r>
            <a:r>
              <a:rPr lang="en-US" altLang="zh-CN">
                <a:effectLst>
                  <a:outerShdw blurRad="38100" dist="38100" dir="2700000" algn="tl">
                    <a:srgbClr val="C0C0C0"/>
                  </a:outerShdw>
                </a:effectLst>
                <a:ea typeface="宋体" pitchFamily="2" charset="-122"/>
                <a:sym typeface="Symbol" pitchFamily="18" charset="2"/>
              </a:rPr>
              <a:t>).    </a:t>
            </a:r>
            <a:r>
              <a:rPr lang="en-US" altLang="zh-CN">
                <a:solidFill>
                  <a:srgbClr val="FF0000"/>
                </a:solidFill>
                <a:effectLst>
                  <a:outerShdw blurRad="38100" dist="38100" dir="2700000" algn="tl">
                    <a:srgbClr val="C0C0C0"/>
                  </a:outerShdw>
                </a:effectLst>
                <a:ea typeface="宋体" pitchFamily="2" charset="-122"/>
                <a:sym typeface="Symbol" pitchFamily="18" charset="2"/>
              </a:rPr>
              <a:t>(6.4)</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24616"/>
                                        </p:tgtEl>
                                        <p:attrNameLst>
                                          <p:attrName>style.visibility</p:attrName>
                                        </p:attrNameLst>
                                      </p:cBhvr>
                                      <p:to>
                                        <p:strVal val="visible"/>
                                      </p:to>
                                    </p:set>
                                    <p:anim calcmode="lin" valueType="num">
                                      <p:cBhvr>
                                        <p:cTn id="7" dur="1000" fill="hold"/>
                                        <p:tgtEl>
                                          <p:spTgt spid="324616"/>
                                        </p:tgtEl>
                                        <p:attrNameLst>
                                          <p:attrName>ppt_w</p:attrName>
                                        </p:attrNameLst>
                                      </p:cBhvr>
                                      <p:tavLst>
                                        <p:tav tm="0">
                                          <p:val>
                                            <p:strVal val="#ppt_w*0.70"/>
                                          </p:val>
                                        </p:tav>
                                        <p:tav tm="100000">
                                          <p:val>
                                            <p:strVal val="#ppt_w"/>
                                          </p:val>
                                        </p:tav>
                                      </p:tavLst>
                                    </p:anim>
                                    <p:anim calcmode="lin" valueType="num">
                                      <p:cBhvr>
                                        <p:cTn id="8" dur="1000" fill="hold"/>
                                        <p:tgtEl>
                                          <p:spTgt spid="324616"/>
                                        </p:tgtEl>
                                        <p:attrNameLst>
                                          <p:attrName>ppt_h</p:attrName>
                                        </p:attrNameLst>
                                      </p:cBhvr>
                                      <p:tavLst>
                                        <p:tav tm="0">
                                          <p:val>
                                            <p:strVal val="#ppt_h"/>
                                          </p:val>
                                        </p:tav>
                                        <p:tav tm="100000">
                                          <p:val>
                                            <p:strVal val="#ppt_h"/>
                                          </p:val>
                                        </p:tav>
                                      </p:tavLst>
                                    </p:anim>
                                    <p:animEffect transition="in" filter="fade">
                                      <p:cBhvr>
                                        <p:cTn id="9" dur="1000"/>
                                        <p:tgtEl>
                                          <p:spTgt spid="32461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24623"/>
                                        </p:tgtEl>
                                        <p:attrNameLst>
                                          <p:attrName>style.visibility</p:attrName>
                                        </p:attrNameLst>
                                      </p:cBhvr>
                                      <p:to>
                                        <p:strVal val="visible"/>
                                      </p:to>
                                    </p:set>
                                    <p:anim calcmode="lin" valueType="num">
                                      <p:cBhvr>
                                        <p:cTn id="14" dur="1000" fill="hold"/>
                                        <p:tgtEl>
                                          <p:spTgt spid="324623"/>
                                        </p:tgtEl>
                                        <p:attrNameLst>
                                          <p:attrName>ppt_w</p:attrName>
                                        </p:attrNameLst>
                                      </p:cBhvr>
                                      <p:tavLst>
                                        <p:tav tm="0">
                                          <p:val>
                                            <p:strVal val="#ppt_w*0.70"/>
                                          </p:val>
                                        </p:tav>
                                        <p:tav tm="100000">
                                          <p:val>
                                            <p:strVal val="#ppt_w"/>
                                          </p:val>
                                        </p:tav>
                                      </p:tavLst>
                                    </p:anim>
                                    <p:anim calcmode="lin" valueType="num">
                                      <p:cBhvr>
                                        <p:cTn id="15" dur="1000" fill="hold"/>
                                        <p:tgtEl>
                                          <p:spTgt spid="324623"/>
                                        </p:tgtEl>
                                        <p:attrNameLst>
                                          <p:attrName>ppt_h</p:attrName>
                                        </p:attrNameLst>
                                      </p:cBhvr>
                                      <p:tavLst>
                                        <p:tav tm="0">
                                          <p:val>
                                            <p:strVal val="#ppt_h"/>
                                          </p:val>
                                        </p:tav>
                                        <p:tav tm="100000">
                                          <p:val>
                                            <p:strVal val="#ppt_h"/>
                                          </p:val>
                                        </p:tav>
                                      </p:tavLst>
                                    </p:anim>
                                    <p:animEffect transition="in" filter="fade">
                                      <p:cBhvr>
                                        <p:cTn id="16" dur="1000"/>
                                        <p:tgtEl>
                                          <p:spTgt spid="3246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324625"/>
                                        </p:tgtEl>
                                        <p:attrNameLst>
                                          <p:attrName>style.visibility</p:attrName>
                                        </p:attrNameLst>
                                      </p:cBhvr>
                                      <p:to>
                                        <p:strVal val="visible"/>
                                      </p:to>
                                    </p:set>
                                    <p:anim calcmode="lin" valueType="num">
                                      <p:cBhvr>
                                        <p:cTn id="21" dur="1000" fill="hold"/>
                                        <p:tgtEl>
                                          <p:spTgt spid="324625"/>
                                        </p:tgtEl>
                                        <p:attrNameLst>
                                          <p:attrName>ppt_w</p:attrName>
                                        </p:attrNameLst>
                                      </p:cBhvr>
                                      <p:tavLst>
                                        <p:tav tm="0">
                                          <p:val>
                                            <p:strVal val="#ppt_w*0.70"/>
                                          </p:val>
                                        </p:tav>
                                        <p:tav tm="100000">
                                          <p:val>
                                            <p:strVal val="#ppt_w"/>
                                          </p:val>
                                        </p:tav>
                                      </p:tavLst>
                                    </p:anim>
                                    <p:anim calcmode="lin" valueType="num">
                                      <p:cBhvr>
                                        <p:cTn id="22" dur="1000" fill="hold"/>
                                        <p:tgtEl>
                                          <p:spTgt spid="324625"/>
                                        </p:tgtEl>
                                        <p:attrNameLst>
                                          <p:attrName>ppt_h</p:attrName>
                                        </p:attrNameLst>
                                      </p:cBhvr>
                                      <p:tavLst>
                                        <p:tav tm="0">
                                          <p:val>
                                            <p:strVal val="#ppt_h"/>
                                          </p:val>
                                        </p:tav>
                                        <p:tav tm="100000">
                                          <p:val>
                                            <p:strVal val="#ppt_h"/>
                                          </p:val>
                                        </p:tav>
                                      </p:tavLst>
                                    </p:anim>
                                    <p:animEffect transition="in" filter="fade">
                                      <p:cBhvr>
                                        <p:cTn id="23" dur="1000"/>
                                        <p:tgtEl>
                                          <p:spTgt spid="3246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24627"/>
                                        </p:tgtEl>
                                        <p:attrNameLst>
                                          <p:attrName>style.visibility</p:attrName>
                                        </p:attrNameLst>
                                      </p:cBhvr>
                                      <p:to>
                                        <p:strVal val="visible"/>
                                      </p:to>
                                    </p:set>
                                    <p:anim calcmode="lin" valueType="num">
                                      <p:cBhvr>
                                        <p:cTn id="28" dur="1000" fill="hold"/>
                                        <p:tgtEl>
                                          <p:spTgt spid="324627"/>
                                        </p:tgtEl>
                                        <p:attrNameLst>
                                          <p:attrName>ppt_w</p:attrName>
                                        </p:attrNameLst>
                                      </p:cBhvr>
                                      <p:tavLst>
                                        <p:tav tm="0">
                                          <p:val>
                                            <p:strVal val="#ppt_w*0.70"/>
                                          </p:val>
                                        </p:tav>
                                        <p:tav tm="100000">
                                          <p:val>
                                            <p:strVal val="#ppt_w"/>
                                          </p:val>
                                        </p:tav>
                                      </p:tavLst>
                                    </p:anim>
                                    <p:anim calcmode="lin" valueType="num">
                                      <p:cBhvr>
                                        <p:cTn id="29" dur="1000" fill="hold"/>
                                        <p:tgtEl>
                                          <p:spTgt spid="324627"/>
                                        </p:tgtEl>
                                        <p:attrNameLst>
                                          <p:attrName>ppt_h</p:attrName>
                                        </p:attrNameLst>
                                      </p:cBhvr>
                                      <p:tavLst>
                                        <p:tav tm="0">
                                          <p:val>
                                            <p:strVal val="#ppt_h"/>
                                          </p:val>
                                        </p:tav>
                                        <p:tav tm="100000">
                                          <p:val>
                                            <p:strVal val="#ppt_h"/>
                                          </p:val>
                                        </p:tav>
                                      </p:tavLst>
                                    </p:anim>
                                    <p:animEffect transition="in" filter="fade">
                                      <p:cBhvr>
                                        <p:cTn id="30" dur="1000"/>
                                        <p:tgtEl>
                                          <p:spTgt spid="324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6" grpId="0"/>
      <p:bldP spid="3246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2A6A8202-46A2-45EA-97CD-2F03BE949828}" type="slidenum">
              <a:rPr lang="en-US" altLang="zh-CN"/>
              <a:pPr>
                <a:defRPr/>
              </a:pPr>
              <a:t>45</a:t>
            </a:fld>
            <a:endParaRPr lang="en-US" altLang="zh-CN"/>
          </a:p>
        </p:txBody>
      </p:sp>
      <p:sp>
        <p:nvSpPr>
          <p:cNvPr id="254979" name="Rectangle 3"/>
          <p:cNvSpPr>
            <a:spLocks noGrp="1" noChangeArrowheads="1"/>
          </p:cNvSpPr>
          <p:nvPr>
            <p:ph type="body" idx="1"/>
          </p:nvPr>
        </p:nvSpPr>
        <p:spPr>
          <a:xfrm>
            <a:off x="457200" y="333375"/>
            <a:ext cx="8229600" cy="5975350"/>
          </a:xfrm>
        </p:spPr>
        <p:txBody>
          <a:bodyPr/>
          <a:lstStyle/>
          <a:p>
            <a:pPr eaLnBrk="1" hangingPunct="1">
              <a:buFont typeface="Wingdings" pitchFamily="2" charset="2"/>
              <a:buNone/>
              <a:defRPr/>
            </a:pPr>
            <a:r>
              <a:rPr lang="en-US" altLang="zh-CN" sz="3600" b="1" dirty="0" smtClean="0">
                <a:solidFill>
                  <a:srgbClr val="FF0000"/>
                </a:solidFill>
                <a:effectLst>
                  <a:outerShdw blurRad="38100" dist="38100" dir="2700000" algn="tl">
                    <a:srgbClr val="C0C0C0"/>
                  </a:outerShdw>
                </a:effectLst>
                <a:latin typeface="Times New Roman" pitchFamily="18" charset="0"/>
              </a:rPr>
              <a:t>6. </a:t>
            </a:r>
            <a:r>
              <a:rPr lang="zh-CN" altLang="en-US" sz="3600" b="1" dirty="0" smtClean="0">
                <a:solidFill>
                  <a:srgbClr val="FF0000"/>
                </a:solidFill>
                <a:effectLst>
                  <a:outerShdw blurRad="38100" dist="38100" dir="2700000" algn="tl">
                    <a:srgbClr val="C0C0C0"/>
                  </a:outerShdw>
                </a:effectLst>
                <a:latin typeface="Times New Roman" pitchFamily="18" charset="0"/>
              </a:rPr>
              <a:t>禁位排列</a:t>
            </a:r>
            <a:r>
              <a:rPr lang="en-US" altLang="zh-CN" sz="3600" b="1" dirty="0" smtClean="0">
                <a:solidFill>
                  <a:srgbClr val="FF0000"/>
                </a:solidFill>
                <a:effectLst>
                  <a:outerShdw blurRad="38100" dist="38100" dir="2700000" algn="tl">
                    <a:srgbClr val="C0C0C0"/>
                  </a:outerShdw>
                </a:effectLst>
                <a:latin typeface="Times New Roman" pitchFamily="18" charset="0"/>
              </a:rPr>
              <a:t>*</a:t>
            </a:r>
            <a:endParaRPr lang="zh-CN" altLang="en-US" sz="3600" b="1" dirty="0" smtClean="0">
              <a:solidFill>
                <a:srgbClr val="FF0000"/>
              </a:solidFill>
              <a:effectLst>
                <a:outerShdw blurRad="38100" dist="38100" dir="2700000" algn="tl">
                  <a:srgbClr val="C0C0C0"/>
                </a:outerShdw>
              </a:effectLst>
              <a:latin typeface="Times New Roman" pitchFamily="18" charset="0"/>
            </a:endParaRP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所谓“禁位排列”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是指在一个排列中禁止某些元素占据某些位置</a:t>
            </a:r>
            <a:r>
              <a:rPr lang="en-US" altLang="zh-CN" sz="3600" b="1" dirty="0"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错排是禁位排列的一种特殊情况</a:t>
            </a:r>
            <a:r>
              <a:rPr lang="en-US" altLang="zh-CN" sz="3600" b="1" dirty="0"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None/>
              <a:defRPr/>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6.4</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有张、王、李、赵四位教师</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有数学、物理、化学、英语四门课程</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已知张不能教物理</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王不能教物理和化学</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李不能教化学和英语</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赵不能教英语</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若使每位教师教各自承担力所能及的一门课程</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问有多少种安排方案？</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Effect transition="in" filter="strips(downRight)">
                                      <p:cBhvr>
                                        <p:cTn id="7" dur="500"/>
                                        <p:tgtEl>
                                          <p:spTgt spid="254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4979">
                                            <p:txEl>
                                              <p:pRg st="1" end="1"/>
                                            </p:txEl>
                                          </p:spTgt>
                                        </p:tgtEl>
                                        <p:attrNameLst>
                                          <p:attrName>style.visibility</p:attrName>
                                        </p:attrNameLst>
                                      </p:cBhvr>
                                      <p:to>
                                        <p:strVal val="visible"/>
                                      </p:to>
                                    </p:set>
                                    <p:animEffect transition="in" filter="strips(downRight)">
                                      <p:cBhvr>
                                        <p:cTn id="12" dur="500"/>
                                        <p:tgtEl>
                                          <p:spTgt spid="254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Effect transition="in" filter="strips(downRight)">
                                      <p:cBhvr>
                                        <p:cTn id="17" dur="500"/>
                                        <p:tgtEl>
                                          <p:spTgt spid="254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54979">
                                            <p:txEl>
                                              <p:pRg st="3" end="3"/>
                                            </p:txEl>
                                          </p:spTgt>
                                        </p:tgtEl>
                                        <p:attrNameLst>
                                          <p:attrName>style.visibility</p:attrName>
                                        </p:attrNameLst>
                                      </p:cBhvr>
                                      <p:to>
                                        <p:strVal val="visible"/>
                                      </p:to>
                                    </p:set>
                                    <p:animEffect transition="in" filter="strips(downRight)">
                                      <p:cBhvr>
                                        <p:cTn id="22" dur="500"/>
                                        <p:tgtEl>
                                          <p:spTgt spid="254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Slide Number Placeholder 7"/>
          <p:cNvSpPr>
            <a:spLocks noGrp="1"/>
          </p:cNvSpPr>
          <p:nvPr>
            <p:ph type="sldNum" sz="quarter" idx="12"/>
          </p:nvPr>
        </p:nvSpPr>
        <p:spPr/>
        <p:txBody>
          <a:bodyPr/>
          <a:lstStyle/>
          <a:p>
            <a:pPr>
              <a:defRPr/>
            </a:pPr>
            <a:fld id="{6E2E8819-C51E-4CBB-9871-FD0E1FFB2389}" type="slidenum">
              <a:rPr lang="en-US" altLang="zh-CN"/>
              <a:pPr>
                <a:defRPr/>
              </a:pPr>
              <a:t>46</a:t>
            </a:fld>
            <a:endParaRPr lang="en-US" altLang="zh-CN"/>
          </a:p>
        </p:txBody>
      </p:sp>
      <p:graphicFrame>
        <p:nvGraphicFramePr>
          <p:cNvPr id="369706" name="Group 42"/>
          <p:cNvGraphicFramePr>
            <a:graphicFrameLocks noGrp="1"/>
          </p:cNvGraphicFramePr>
          <p:nvPr>
            <p:ph sz="quarter" idx="3"/>
          </p:nvPr>
        </p:nvGraphicFramePr>
        <p:xfrm>
          <a:off x="2484438" y="3429000"/>
          <a:ext cx="3598862" cy="3024188"/>
        </p:xfrm>
        <a:graphic>
          <a:graphicData uri="http://schemas.openxmlformats.org/drawingml/2006/table">
            <a:tbl>
              <a:tblPr/>
              <a:tblGrid>
                <a:gridCol w="900112"/>
                <a:gridCol w="898525"/>
                <a:gridCol w="900113"/>
                <a:gridCol w="900112"/>
              </a:tblGrid>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r>
            </a:tbl>
          </a:graphicData>
        </a:graphic>
      </p:graphicFrame>
      <p:sp>
        <p:nvSpPr>
          <p:cNvPr id="369693" name="Rectangle 29"/>
          <p:cNvSpPr>
            <a:spLocks noGrp="1" noChangeArrowheads="1"/>
          </p:cNvSpPr>
          <p:nvPr>
            <p:ph type="body" idx="1"/>
          </p:nvPr>
        </p:nvSpPr>
        <p:spPr>
          <a:xfrm>
            <a:off x="468313" y="404813"/>
            <a:ext cx="8280400" cy="2303462"/>
          </a:xfrm>
        </p:spPr>
        <p:txBody>
          <a:bodyPr/>
          <a:lstStyle/>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rPr>
              <a:t>下面是</a:t>
            </a:r>
            <a:r>
              <a:rPr lang="zh-CN" altLang="en-US" sz="3600" b="1" smtClean="0">
                <a:solidFill>
                  <a:srgbClr val="FF0000"/>
                </a:solidFill>
                <a:effectLst>
                  <a:outerShdw blurRad="38100" dist="38100" dir="2700000" algn="tl">
                    <a:srgbClr val="C0C0C0"/>
                  </a:outerShdw>
                </a:effectLst>
              </a:rPr>
              <a:t>例</a:t>
            </a:r>
            <a:r>
              <a:rPr lang="en-US" altLang="zh-CN" sz="3600" b="1" smtClean="0">
                <a:solidFill>
                  <a:srgbClr val="FF0000"/>
                </a:solidFill>
                <a:effectLst>
                  <a:outerShdw blurRad="38100" dist="38100" dir="2700000" algn="tl">
                    <a:srgbClr val="C0C0C0"/>
                  </a:outerShdw>
                </a:effectLst>
              </a:rPr>
              <a:t>6.4</a:t>
            </a:r>
            <a:r>
              <a:rPr lang="zh-CN" altLang="en-US" sz="3600" b="1" smtClean="0">
                <a:effectLst>
                  <a:outerShdw blurRad="38100" dist="38100" dir="2700000" algn="tl">
                    <a:srgbClr val="C0C0C0"/>
                  </a:outerShdw>
                </a:effectLst>
              </a:rPr>
              <a:t>所对应棋盘</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行分别表示张</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王</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李</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赵四位老师</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列分别表示数</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理</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化</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英四门课程</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问题就是决定不进入阴影部分的</a:t>
            </a:r>
            <a:r>
              <a:rPr lang="en-US" altLang="zh-CN" sz="3600" b="1" smtClean="0">
                <a:solidFill>
                  <a:srgbClr val="FF0000"/>
                </a:solidFill>
                <a:effectLst>
                  <a:outerShdw blurRad="38100" dist="38100" dir="2700000" algn="tl">
                    <a:srgbClr val="C0C0C0"/>
                  </a:outerShdw>
                </a:effectLst>
              </a:rPr>
              <a:t>4</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布局的个数</a:t>
            </a:r>
            <a:r>
              <a:rPr lang="en-US" altLang="zh-CN" sz="3600" b="1" smtClean="0">
                <a:effectLst>
                  <a:outerShdw blurRad="38100" dist="38100" dir="2700000" algn="tl">
                    <a:srgbClr val="C0C0C0"/>
                  </a:outerShdw>
                </a:effectLst>
              </a:rPr>
              <a:t>:</a:t>
            </a:r>
          </a:p>
        </p:txBody>
      </p:sp>
      <p:sp>
        <p:nvSpPr>
          <p:cNvPr id="369707" name="Text Box 43"/>
          <p:cNvSpPr txBox="1">
            <a:spLocks noChangeArrowheads="1"/>
          </p:cNvSpPr>
          <p:nvPr/>
        </p:nvSpPr>
        <p:spPr bwMode="auto">
          <a:xfrm>
            <a:off x="1692275" y="3500438"/>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张</a:t>
            </a:r>
          </a:p>
        </p:txBody>
      </p:sp>
      <p:sp>
        <p:nvSpPr>
          <p:cNvPr id="369709" name="Text Box 45"/>
          <p:cNvSpPr txBox="1">
            <a:spLocks noChangeArrowheads="1"/>
          </p:cNvSpPr>
          <p:nvPr/>
        </p:nvSpPr>
        <p:spPr bwMode="auto">
          <a:xfrm>
            <a:off x="1692275" y="4221163"/>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王</a:t>
            </a:r>
          </a:p>
        </p:txBody>
      </p:sp>
      <p:sp>
        <p:nvSpPr>
          <p:cNvPr id="369710" name="Text Box 46"/>
          <p:cNvSpPr txBox="1">
            <a:spLocks noChangeArrowheads="1"/>
          </p:cNvSpPr>
          <p:nvPr/>
        </p:nvSpPr>
        <p:spPr bwMode="auto">
          <a:xfrm>
            <a:off x="1692275" y="5013325"/>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李</a:t>
            </a:r>
          </a:p>
        </p:txBody>
      </p:sp>
      <p:sp>
        <p:nvSpPr>
          <p:cNvPr id="369711" name="Text Box 47"/>
          <p:cNvSpPr txBox="1">
            <a:spLocks noChangeArrowheads="1"/>
          </p:cNvSpPr>
          <p:nvPr/>
        </p:nvSpPr>
        <p:spPr bwMode="auto">
          <a:xfrm>
            <a:off x="1692275" y="573405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赵</a:t>
            </a:r>
          </a:p>
        </p:txBody>
      </p:sp>
      <p:sp>
        <p:nvSpPr>
          <p:cNvPr id="369712" name="Text Box 48"/>
          <p:cNvSpPr txBox="1">
            <a:spLocks noChangeArrowheads="1"/>
          </p:cNvSpPr>
          <p:nvPr/>
        </p:nvSpPr>
        <p:spPr bwMode="auto">
          <a:xfrm>
            <a:off x="262731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数</a:t>
            </a:r>
          </a:p>
        </p:txBody>
      </p:sp>
      <p:sp>
        <p:nvSpPr>
          <p:cNvPr id="369713" name="Text Box 49"/>
          <p:cNvSpPr txBox="1">
            <a:spLocks noChangeArrowheads="1"/>
          </p:cNvSpPr>
          <p:nvPr/>
        </p:nvSpPr>
        <p:spPr bwMode="auto">
          <a:xfrm>
            <a:off x="3563938"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理</a:t>
            </a:r>
          </a:p>
        </p:txBody>
      </p:sp>
      <p:sp>
        <p:nvSpPr>
          <p:cNvPr id="369714" name="Text Box 50"/>
          <p:cNvSpPr txBox="1">
            <a:spLocks noChangeArrowheads="1"/>
          </p:cNvSpPr>
          <p:nvPr/>
        </p:nvSpPr>
        <p:spPr bwMode="auto">
          <a:xfrm>
            <a:off x="450056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化</a:t>
            </a:r>
          </a:p>
        </p:txBody>
      </p:sp>
      <p:sp>
        <p:nvSpPr>
          <p:cNvPr id="369715" name="Text Box 51"/>
          <p:cNvSpPr txBox="1">
            <a:spLocks noChangeArrowheads="1"/>
          </p:cNvSpPr>
          <p:nvPr/>
        </p:nvSpPr>
        <p:spPr bwMode="auto">
          <a:xfrm>
            <a:off x="536416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英</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9693">
                                            <p:txEl>
                                              <p:pRg st="0" end="0"/>
                                            </p:txEl>
                                          </p:spTgt>
                                        </p:tgtEl>
                                        <p:attrNameLst>
                                          <p:attrName>style.visibility</p:attrName>
                                        </p:attrNameLst>
                                      </p:cBhvr>
                                      <p:to>
                                        <p:strVal val="visible"/>
                                      </p:to>
                                    </p:set>
                                    <p:animEffect transition="in" filter="strips(downRight)">
                                      <p:cBhvr>
                                        <p:cTn id="7" dur="500"/>
                                        <p:tgtEl>
                                          <p:spTgt spid="3696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69706"/>
                                        </p:tgtEl>
                                        <p:attrNameLst>
                                          <p:attrName>style.visibility</p:attrName>
                                        </p:attrNameLst>
                                      </p:cBhvr>
                                      <p:to>
                                        <p:strVal val="visible"/>
                                      </p:to>
                                    </p:set>
                                    <p:anim calcmode="lin" valueType="num">
                                      <p:cBhvr additive="base">
                                        <p:cTn id="12" dur="500" fill="hold"/>
                                        <p:tgtEl>
                                          <p:spTgt spid="369706"/>
                                        </p:tgtEl>
                                        <p:attrNameLst>
                                          <p:attrName>ppt_x</p:attrName>
                                        </p:attrNameLst>
                                      </p:cBhvr>
                                      <p:tavLst>
                                        <p:tav tm="0">
                                          <p:val>
                                            <p:strVal val="#ppt_x"/>
                                          </p:val>
                                        </p:tav>
                                        <p:tav tm="100000">
                                          <p:val>
                                            <p:strVal val="#ppt_x"/>
                                          </p:val>
                                        </p:tav>
                                      </p:tavLst>
                                    </p:anim>
                                    <p:anim calcmode="lin" valueType="num">
                                      <p:cBhvr additive="base">
                                        <p:cTn id="13" dur="500" fill="hold"/>
                                        <p:tgtEl>
                                          <p:spTgt spid="36970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9707"/>
                                        </p:tgtEl>
                                        <p:attrNameLst>
                                          <p:attrName>style.visibility</p:attrName>
                                        </p:attrNameLst>
                                      </p:cBhvr>
                                      <p:to>
                                        <p:strVal val="visible"/>
                                      </p:to>
                                    </p:set>
                                    <p:anim calcmode="lin" valueType="num">
                                      <p:cBhvr additive="base">
                                        <p:cTn id="18" dur="500" fill="hold"/>
                                        <p:tgtEl>
                                          <p:spTgt spid="369707"/>
                                        </p:tgtEl>
                                        <p:attrNameLst>
                                          <p:attrName>ppt_x</p:attrName>
                                        </p:attrNameLst>
                                      </p:cBhvr>
                                      <p:tavLst>
                                        <p:tav tm="0">
                                          <p:val>
                                            <p:strVal val="0-#ppt_w/2"/>
                                          </p:val>
                                        </p:tav>
                                        <p:tav tm="100000">
                                          <p:val>
                                            <p:strVal val="#ppt_x"/>
                                          </p:val>
                                        </p:tav>
                                      </p:tavLst>
                                    </p:anim>
                                    <p:anim calcmode="lin" valueType="num">
                                      <p:cBhvr additive="base">
                                        <p:cTn id="19" dur="500" fill="hold"/>
                                        <p:tgtEl>
                                          <p:spTgt spid="36970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69709"/>
                                        </p:tgtEl>
                                        <p:attrNameLst>
                                          <p:attrName>style.visibility</p:attrName>
                                        </p:attrNameLst>
                                      </p:cBhvr>
                                      <p:to>
                                        <p:strVal val="visible"/>
                                      </p:to>
                                    </p:set>
                                    <p:anim calcmode="lin" valueType="num">
                                      <p:cBhvr additive="base">
                                        <p:cTn id="22" dur="500" fill="hold"/>
                                        <p:tgtEl>
                                          <p:spTgt spid="369709"/>
                                        </p:tgtEl>
                                        <p:attrNameLst>
                                          <p:attrName>ppt_x</p:attrName>
                                        </p:attrNameLst>
                                      </p:cBhvr>
                                      <p:tavLst>
                                        <p:tav tm="0">
                                          <p:val>
                                            <p:strVal val="0-#ppt_w/2"/>
                                          </p:val>
                                        </p:tav>
                                        <p:tav tm="100000">
                                          <p:val>
                                            <p:strVal val="#ppt_x"/>
                                          </p:val>
                                        </p:tav>
                                      </p:tavLst>
                                    </p:anim>
                                    <p:anim calcmode="lin" valueType="num">
                                      <p:cBhvr additive="base">
                                        <p:cTn id="23" dur="500" fill="hold"/>
                                        <p:tgtEl>
                                          <p:spTgt spid="36970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69710"/>
                                        </p:tgtEl>
                                        <p:attrNameLst>
                                          <p:attrName>style.visibility</p:attrName>
                                        </p:attrNameLst>
                                      </p:cBhvr>
                                      <p:to>
                                        <p:strVal val="visible"/>
                                      </p:to>
                                    </p:set>
                                    <p:anim calcmode="lin" valueType="num">
                                      <p:cBhvr additive="base">
                                        <p:cTn id="26" dur="500" fill="hold"/>
                                        <p:tgtEl>
                                          <p:spTgt spid="369710"/>
                                        </p:tgtEl>
                                        <p:attrNameLst>
                                          <p:attrName>ppt_x</p:attrName>
                                        </p:attrNameLst>
                                      </p:cBhvr>
                                      <p:tavLst>
                                        <p:tav tm="0">
                                          <p:val>
                                            <p:strVal val="0-#ppt_w/2"/>
                                          </p:val>
                                        </p:tav>
                                        <p:tav tm="100000">
                                          <p:val>
                                            <p:strVal val="#ppt_x"/>
                                          </p:val>
                                        </p:tav>
                                      </p:tavLst>
                                    </p:anim>
                                    <p:anim calcmode="lin" valueType="num">
                                      <p:cBhvr additive="base">
                                        <p:cTn id="27" dur="500" fill="hold"/>
                                        <p:tgtEl>
                                          <p:spTgt spid="369710"/>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369711"/>
                                        </p:tgtEl>
                                        <p:attrNameLst>
                                          <p:attrName>style.visibility</p:attrName>
                                        </p:attrNameLst>
                                      </p:cBhvr>
                                      <p:to>
                                        <p:strVal val="visible"/>
                                      </p:to>
                                    </p:set>
                                    <p:anim calcmode="lin" valueType="num">
                                      <p:cBhvr additive="base">
                                        <p:cTn id="30" dur="500" fill="hold"/>
                                        <p:tgtEl>
                                          <p:spTgt spid="369711"/>
                                        </p:tgtEl>
                                        <p:attrNameLst>
                                          <p:attrName>ppt_x</p:attrName>
                                        </p:attrNameLst>
                                      </p:cBhvr>
                                      <p:tavLst>
                                        <p:tav tm="0">
                                          <p:val>
                                            <p:strVal val="0-#ppt_w/2"/>
                                          </p:val>
                                        </p:tav>
                                        <p:tav tm="100000">
                                          <p:val>
                                            <p:strVal val="#ppt_x"/>
                                          </p:val>
                                        </p:tav>
                                      </p:tavLst>
                                    </p:anim>
                                    <p:anim calcmode="lin" valueType="num">
                                      <p:cBhvr additive="base">
                                        <p:cTn id="31" dur="500" fill="hold"/>
                                        <p:tgtEl>
                                          <p:spTgt spid="369711"/>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369712"/>
                                        </p:tgtEl>
                                        <p:attrNameLst>
                                          <p:attrName>style.visibility</p:attrName>
                                        </p:attrNameLst>
                                      </p:cBhvr>
                                      <p:to>
                                        <p:strVal val="visible"/>
                                      </p:to>
                                    </p:set>
                                    <p:anim calcmode="lin" valueType="num">
                                      <p:cBhvr additive="base">
                                        <p:cTn id="36" dur="500" fill="hold"/>
                                        <p:tgtEl>
                                          <p:spTgt spid="369712"/>
                                        </p:tgtEl>
                                        <p:attrNameLst>
                                          <p:attrName>ppt_x</p:attrName>
                                        </p:attrNameLst>
                                      </p:cBhvr>
                                      <p:tavLst>
                                        <p:tav tm="0">
                                          <p:val>
                                            <p:strVal val="#ppt_x"/>
                                          </p:val>
                                        </p:tav>
                                        <p:tav tm="100000">
                                          <p:val>
                                            <p:strVal val="#ppt_x"/>
                                          </p:val>
                                        </p:tav>
                                      </p:tavLst>
                                    </p:anim>
                                    <p:anim calcmode="lin" valueType="num">
                                      <p:cBhvr additive="base">
                                        <p:cTn id="37" dur="500" fill="hold"/>
                                        <p:tgtEl>
                                          <p:spTgt spid="369712"/>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369713"/>
                                        </p:tgtEl>
                                        <p:attrNameLst>
                                          <p:attrName>style.visibility</p:attrName>
                                        </p:attrNameLst>
                                      </p:cBhvr>
                                      <p:to>
                                        <p:strVal val="visible"/>
                                      </p:to>
                                    </p:set>
                                    <p:anim calcmode="lin" valueType="num">
                                      <p:cBhvr additive="base">
                                        <p:cTn id="40" dur="500" fill="hold"/>
                                        <p:tgtEl>
                                          <p:spTgt spid="369713"/>
                                        </p:tgtEl>
                                        <p:attrNameLst>
                                          <p:attrName>ppt_x</p:attrName>
                                        </p:attrNameLst>
                                      </p:cBhvr>
                                      <p:tavLst>
                                        <p:tav tm="0">
                                          <p:val>
                                            <p:strVal val="#ppt_x"/>
                                          </p:val>
                                        </p:tav>
                                        <p:tav tm="100000">
                                          <p:val>
                                            <p:strVal val="#ppt_x"/>
                                          </p:val>
                                        </p:tav>
                                      </p:tavLst>
                                    </p:anim>
                                    <p:anim calcmode="lin" valueType="num">
                                      <p:cBhvr additive="base">
                                        <p:cTn id="41" dur="500" fill="hold"/>
                                        <p:tgtEl>
                                          <p:spTgt spid="369713"/>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369714"/>
                                        </p:tgtEl>
                                        <p:attrNameLst>
                                          <p:attrName>style.visibility</p:attrName>
                                        </p:attrNameLst>
                                      </p:cBhvr>
                                      <p:to>
                                        <p:strVal val="visible"/>
                                      </p:to>
                                    </p:set>
                                    <p:anim calcmode="lin" valueType="num">
                                      <p:cBhvr additive="base">
                                        <p:cTn id="44" dur="500" fill="hold"/>
                                        <p:tgtEl>
                                          <p:spTgt spid="369714"/>
                                        </p:tgtEl>
                                        <p:attrNameLst>
                                          <p:attrName>ppt_x</p:attrName>
                                        </p:attrNameLst>
                                      </p:cBhvr>
                                      <p:tavLst>
                                        <p:tav tm="0">
                                          <p:val>
                                            <p:strVal val="#ppt_x"/>
                                          </p:val>
                                        </p:tav>
                                        <p:tav tm="100000">
                                          <p:val>
                                            <p:strVal val="#ppt_x"/>
                                          </p:val>
                                        </p:tav>
                                      </p:tavLst>
                                    </p:anim>
                                    <p:anim calcmode="lin" valueType="num">
                                      <p:cBhvr additive="base">
                                        <p:cTn id="45" dur="500" fill="hold"/>
                                        <p:tgtEl>
                                          <p:spTgt spid="36971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369715"/>
                                        </p:tgtEl>
                                        <p:attrNameLst>
                                          <p:attrName>style.visibility</p:attrName>
                                        </p:attrNameLst>
                                      </p:cBhvr>
                                      <p:to>
                                        <p:strVal val="visible"/>
                                      </p:to>
                                    </p:set>
                                    <p:anim calcmode="lin" valueType="num">
                                      <p:cBhvr additive="base">
                                        <p:cTn id="48" dur="500" fill="hold"/>
                                        <p:tgtEl>
                                          <p:spTgt spid="369715"/>
                                        </p:tgtEl>
                                        <p:attrNameLst>
                                          <p:attrName>ppt_x</p:attrName>
                                        </p:attrNameLst>
                                      </p:cBhvr>
                                      <p:tavLst>
                                        <p:tav tm="0">
                                          <p:val>
                                            <p:strVal val="#ppt_x"/>
                                          </p:val>
                                        </p:tav>
                                        <p:tav tm="100000">
                                          <p:val>
                                            <p:strVal val="#ppt_x"/>
                                          </p:val>
                                        </p:tav>
                                      </p:tavLst>
                                    </p:anim>
                                    <p:anim calcmode="lin" valueType="num">
                                      <p:cBhvr additive="base">
                                        <p:cTn id="49" dur="500" fill="hold"/>
                                        <p:tgtEl>
                                          <p:spTgt spid="3697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93" grpId="0" build="p" autoUpdateAnimBg="0"/>
      <p:bldP spid="369707" grpId="0"/>
      <p:bldP spid="369709" grpId="0"/>
      <p:bldP spid="369710" grpId="0"/>
      <p:bldP spid="369711" grpId="0"/>
      <p:bldP spid="369712" grpId="0"/>
      <p:bldP spid="369713" grpId="0"/>
      <p:bldP spid="369714" grpId="0"/>
      <p:bldP spid="3697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B23F3CB7-921E-47AF-894C-CEFF5768DC0D}" type="slidenum">
              <a:rPr lang="en-US" altLang="zh-CN"/>
              <a:pPr>
                <a:defRPr/>
              </a:pPr>
              <a:t>47</a:t>
            </a:fld>
            <a:endParaRPr lang="en-US" altLang="zh-CN"/>
          </a:p>
        </p:txBody>
      </p:sp>
      <p:sp>
        <p:nvSpPr>
          <p:cNvPr id="336898" name="Rectangle 2"/>
          <p:cNvSpPr>
            <a:spLocks noChangeArrowheads="1"/>
          </p:cNvSpPr>
          <p:nvPr/>
        </p:nvSpPr>
        <p:spPr bwMode="auto">
          <a:xfrm>
            <a:off x="395288" y="476250"/>
            <a:ext cx="8569325" cy="5761038"/>
          </a:xfrm>
          <a:prstGeom prst="rect">
            <a:avLst/>
          </a:prstGeom>
          <a:noFill/>
          <a:ln w="9525">
            <a:noFill/>
            <a:miter lim="800000"/>
            <a:headEnd/>
            <a:tailEnd/>
          </a:ln>
          <a:effectLst/>
        </p:spPr>
        <p:txBody>
          <a:bodyPr/>
          <a:lstStyle/>
          <a:p>
            <a:pPr marL="533400" indent="-533400">
              <a:spcBef>
                <a:spcPct val="20000"/>
              </a:spcBef>
              <a:buClr>
                <a:srgbClr val="FF0000"/>
              </a:buClr>
              <a:buFont typeface="Wingdings" pitchFamily="2" charset="2"/>
              <a:buChar char="l"/>
              <a:defRPr/>
            </a:pPr>
            <a:r>
              <a:rPr lang="zh-CN" altLang="en-US" dirty="0">
                <a:effectLst>
                  <a:outerShdw blurRad="38100" dist="38100" dir="2700000" algn="tl">
                    <a:srgbClr val="C0C0C0"/>
                  </a:outerShdw>
                </a:effectLst>
                <a:ea typeface="宋体" pitchFamily="2" charset="-122"/>
              </a:rPr>
              <a:t>这就是一个禁位排列的问题</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我们的目的是计算禁位排列的个数</a:t>
            </a:r>
            <a:r>
              <a:rPr lang="en-US" altLang="zh-CN" dirty="0">
                <a:effectLst>
                  <a:outerShdw blurRad="38100" dist="38100" dir="2700000" algn="tl">
                    <a:srgbClr val="C0C0C0"/>
                  </a:outerShdw>
                </a:effectLst>
                <a:ea typeface="宋体" pitchFamily="2" charset="-122"/>
              </a:rPr>
              <a:t>.</a:t>
            </a:r>
          </a:p>
          <a:p>
            <a:pPr marL="533400" indent="-533400">
              <a:spcBef>
                <a:spcPct val="20000"/>
              </a:spcBef>
              <a:buClr>
                <a:srgbClr val="FF0000"/>
              </a:buClr>
              <a:buFont typeface="Wingdings" pitchFamily="2" charset="2"/>
              <a:buChar char="l"/>
              <a:defRPr/>
            </a:pPr>
            <a:r>
              <a:rPr lang="zh-CN" altLang="en-US" dirty="0">
                <a:effectLst>
                  <a:outerShdw blurRad="38100" dist="38100" dir="2700000" algn="tl">
                    <a:srgbClr val="C0C0C0"/>
                  </a:outerShdw>
                </a:effectLst>
                <a:ea typeface="宋体" pitchFamily="2" charset="-122"/>
              </a:rPr>
              <a:t>这个问题可以利用</a:t>
            </a:r>
            <a:r>
              <a:rPr lang="zh-CN" altLang="en-US" dirty="0">
                <a:solidFill>
                  <a:srgbClr val="0000FF"/>
                </a:solidFill>
                <a:effectLst>
                  <a:outerShdw blurRad="38100" dist="38100" dir="2700000" algn="tl">
                    <a:srgbClr val="C0C0C0"/>
                  </a:outerShdw>
                </a:effectLst>
                <a:ea typeface="宋体" pitchFamily="2" charset="-122"/>
              </a:rPr>
              <a:t>容斥原理</a:t>
            </a:r>
            <a:r>
              <a:rPr lang="zh-CN" altLang="en-US" dirty="0">
                <a:effectLst>
                  <a:outerShdw blurRad="38100" dist="38100" dir="2700000" algn="tl">
                    <a:srgbClr val="C0C0C0"/>
                  </a:outerShdw>
                </a:effectLst>
                <a:ea typeface="宋体" pitchFamily="2" charset="-122"/>
              </a:rPr>
              <a:t>化为棋盘布局问题来解决</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我们讨论一般情况</a:t>
            </a:r>
            <a:r>
              <a:rPr lang="en-US" altLang="zh-CN" dirty="0">
                <a:effectLst>
                  <a:outerShdw blurRad="38100" dist="38100" dir="2700000" algn="tl">
                    <a:srgbClr val="C0C0C0"/>
                  </a:outerShdw>
                </a:effectLst>
                <a:ea typeface="宋体" pitchFamily="2" charset="-122"/>
              </a:rPr>
              <a:t>.</a:t>
            </a:r>
          </a:p>
          <a:p>
            <a:pPr marL="533400" indent="-533400">
              <a:spcBef>
                <a:spcPct val="20000"/>
              </a:spcBef>
              <a:buClr>
                <a:srgbClr val="FF0000"/>
              </a:buClr>
              <a:buFont typeface="Wingdings" pitchFamily="2" charset="2"/>
              <a:buNone/>
              <a:defRPr/>
            </a:pPr>
            <a:r>
              <a:rPr lang="zh-CN" altLang="en-US" dirty="0">
                <a:solidFill>
                  <a:srgbClr val="FF0000"/>
                </a:solidFill>
                <a:effectLst>
                  <a:outerShdw blurRad="38100" dist="38100" dir="2700000" algn="tl">
                    <a:srgbClr val="C0C0C0"/>
                  </a:outerShdw>
                </a:effectLst>
                <a:ea typeface="宋体" pitchFamily="2" charset="-122"/>
              </a:rPr>
              <a:t>定理</a:t>
            </a:r>
            <a:r>
              <a:rPr lang="zh-CN" altLang="en-US" dirty="0">
                <a:effectLst>
                  <a:outerShdw blurRad="38100" dist="38100" dir="2700000" algn="tl">
                    <a:srgbClr val="C0C0C0"/>
                  </a:outerShdw>
                </a:effectLst>
                <a:ea typeface="宋体" pitchFamily="2" charset="-122"/>
              </a:rPr>
              <a:t> 设有</a:t>
            </a:r>
            <a:r>
              <a:rPr lang="en-US" altLang="zh-CN" i="1" dirty="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个棋子布入</a:t>
            </a:r>
            <a:r>
              <a:rPr lang="en-US" altLang="zh-CN" i="1" dirty="0" err="1" smtClean="0">
                <a:effectLst>
                  <a:outerShdw blurRad="38100" dist="38100" dir="2700000" algn="tl">
                    <a:srgbClr val="C0C0C0"/>
                  </a:outerShdw>
                </a:effectLst>
                <a:ea typeface="宋体" pitchFamily="2" charset="-122"/>
              </a:rPr>
              <a:t>n</a:t>
            </a:r>
            <a:r>
              <a:rPr lang="en-US" altLang="zh-CN" dirty="0" err="1"/>
              <a:t>×</a:t>
            </a:r>
            <a:r>
              <a:rPr lang="en-US" altLang="zh-CN" i="1" dirty="0" err="1" smtClean="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的棋盘</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则有禁位的排列数为</a:t>
            </a:r>
          </a:p>
          <a:p>
            <a:pPr marL="533400" indent="-533400">
              <a:spcBef>
                <a:spcPct val="20000"/>
              </a:spcBef>
              <a:buClr>
                <a:srgbClr val="FF0000"/>
              </a:buClr>
              <a:buFont typeface="Wingdings" pitchFamily="2" charset="2"/>
              <a:buNone/>
              <a:defRPr/>
            </a:pPr>
            <a:r>
              <a:rPr lang="zh-CN" altLang="en-US" dirty="0">
                <a:effectLst>
                  <a:outerShdw blurRad="38100" dist="38100" dir="2700000" algn="tl">
                    <a:srgbClr val="C0C0C0"/>
                  </a:outerShdw>
                </a:effectLst>
                <a:ea typeface="宋体" pitchFamily="2" charset="-122"/>
              </a:rPr>
              <a:t>     </a:t>
            </a:r>
            <a:r>
              <a:rPr lang="en-US" altLang="zh-CN" i="1" dirty="0" err="1">
                <a:effectLst>
                  <a:outerShdw blurRad="38100" dist="38100" dir="2700000" algn="tl">
                    <a:srgbClr val="C0C0C0"/>
                  </a:outerShdw>
                </a:effectLst>
                <a:ea typeface="宋体" pitchFamily="2" charset="-122"/>
              </a:rPr>
              <a:t>Q</a:t>
            </a:r>
            <a:r>
              <a:rPr lang="en-US" altLang="zh-CN" i="1" baseline="-25000" dirty="0" err="1">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en-US" altLang="zh-CN" i="1" dirty="0" smtClean="0">
                <a:effectLst>
                  <a:outerShdw blurRad="38100" dist="38100" dir="2700000" algn="tl">
                    <a:srgbClr val="C0C0C0"/>
                  </a:outerShdw>
                </a:effectLst>
                <a:ea typeface="宋体" pitchFamily="2" charset="-122"/>
              </a:rPr>
              <a:t>r</a:t>
            </a:r>
            <a:r>
              <a:rPr lang="en-US" altLang="zh-CN" baseline="-25000" dirty="0" smtClean="0">
                <a:effectLst>
                  <a:outerShdw blurRad="38100" dist="38100" dir="2700000" algn="tl">
                    <a:srgbClr val="C0C0C0"/>
                  </a:outerShdw>
                </a:effectLst>
                <a:ea typeface="宋体" pitchFamily="2" charset="-122"/>
              </a:rPr>
              <a:t>1</a:t>
            </a:r>
            <a:r>
              <a:rPr lang="en-US" altLang="zh-CN" dirty="0"/>
              <a:t>× </a:t>
            </a:r>
            <a:r>
              <a:rPr lang="en-US" altLang="zh-CN" dirty="0" smtClean="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-1)!+</a:t>
            </a:r>
            <a:r>
              <a:rPr lang="en-US" altLang="zh-CN" i="1" dirty="0" smtClean="0">
                <a:effectLst>
                  <a:outerShdw blurRad="38100" dist="38100" dir="2700000" algn="tl">
                    <a:srgbClr val="C0C0C0"/>
                  </a:outerShdw>
                </a:effectLst>
                <a:ea typeface="宋体" pitchFamily="2" charset="-122"/>
              </a:rPr>
              <a:t>r</a:t>
            </a:r>
            <a:r>
              <a:rPr lang="en-US" altLang="zh-CN" baseline="-25000" dirty="0" smtClean="0">
                <a:effectLst>
                  <a:outerShdw blurRad="38100" dist="38100" dir="2700000" algn="tl">
                    <a:srgbClr val="C0C0C0"/>
                  </a:outerShdw>
                </a:effectLst>
                <a:ea typeface="宋体" pitchFamily="2" charset="-122"/>
              </a:rPr>
              <a:t>2</a:t>
            </a:r>
            <a:r>
              <a:rPr lang="en-US" altLang="zh-CN" dirty="0"/>
              <a:t>× </a:t>
            </a:r>
            <a:r>
              <a:rPr lang="en-US" altLang="zh-CN" dirty="0" smtClean="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-2)!</a:t>
            </a:r>
            <a:r>
              <a:rPr lang="en-US" altLang="zh-CN"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sym typeface="Symbol" pitchFamily="18" charset="2"/>
              </a:rPr>
              <a:t>…</a:t>
            </a:r>
            <a:endParaRPr lang="en-US" altLang="zh-CN" dirty="0">
              <a:effectLst>
                <a:outerShdw blurRad="38100" dist="38100" dir="2700000" algn="tl">
                  <a:srgbClr val="C0C0C0"/>
                </a:outerShdw>
              </a:effectLst>
              <a:ea typeface="宋体" pitchFamily="2" charset="-122"/>
              <a:sym typeface="Symbol" pitchFamily="18" charset="2"/>
            </a:endParaRPr>
          </a:p>
          <a:p>
            <a:pPr marL="533400" indent="-533400">
              <a:spcBef>
                <a:spcPct val="20000"/>
              </a:spcBef>
              <a:buClr>
                <a:srgbClr val="FF0000"/>
              </a:buClr>
              <a:buFont typeface="Wingdings" pitchFamily="2" charset="2"/>
              <a:buNone/>
              <a:defRPr/>
            </a:pPr>
            <a:r>
              <a:rPr lang="en-US" altLang="zh-CN" dirty="0">
                <a:effectLst>
                  <a:outerShdw blurRad="38100" dist="38100" dir="2700000" algn="tl">
                    <a:srgbClr val="C0C0C0"/>
                  </a:outerShdw>
                </a:effectLst>
                <a:ea typeface="宋体" pitchFamily="2" charset="-122"/>
                <a:sym typeface="Symbol" pitchFamily="18" charset="2"/>
              </a:rPr>
              <a:t>           </a:t>
            </a:r>
            <a:r>
              <a:rPr lang="en-US" altLang="zh-CN" dirty="0">
                <a:effectLst>
                  <a:outerShdw blurRad="38100" dist="38100" dir="2700000" algn="tl">
                    <a:srgbClr val="C0C0C0"/>
                  </a:outerShdw>
                </a:effectLst>
                <a:ea typeface="宋体" pitchFamily="2" charset="-122"/>
              </a:rPr>
              <a:t>+(-1)</a:t>
            </a:r>
            <a:r>
              <a:rPr lang="en-US" altLang="zh-CN" i="1" baseline="30000" dirty="0">
                <a:effectLst>
                  <a:outerShdw blurRad="38100" dist="38100" dir="2700000" algn="tl">
                    <a:srgbClr val="C0C0C0"/>
                  </a:outerShdw>
                </a:effectLst>
                <a:ea typeface="宋体" pitchFamily="2" charset="-122"/>
              </a:rPr>
              <a:t>n</a:t>
            </a:r>
            <a:r>
              <a:rPr lang="en-US" altLang="zh-CN" baseline="30000" dirty="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 </a:t>
            </a:r>
            <a:r>
              <a:rPr lang="en-US" altLang="zh-CN" i="1" dirty="0">
                <a:effectLst>
                  <a:outerShdw blurRad="38100" dist="38100" dir="2700000" algn="tl">
                    <a:srgbClr val="C0C0C0"/>
                  </a:outerShdw>
                </a:effectLst>
                <a:ea typeface="宋体" pitchFamily="2" charset="-122"/>
              </a:rPr>
              <a:t>r</a:t>
            </a:r>
            <a:r>
              <a:rPr lang="en-US" altLang="zh-CN" i="1" baseline="-25000" dirty="0">
                <a:effectLst>
                  <a:outerShdw blurRad="38100" dist="38100" dir="2700000" algn="tl">
                    <a:srgbClr val="C0C0C0"/>
                  </a:outerShdw>
                </a:effectLst>
                <a:ea typeface="宋体" pitchFamily="2" charset="-122"/>
              </a:rPr>
              <a:t>n</a:t>
            </a:r>
            <a:r>
              <a:rPr lang="en-US" altLang="zh-CN" baseline="-25000" dirty="0">
                <a:effectLst>
                  <a:outerShdw blurRad="38100" dist="38100" dir="2700000" algn="tl">
                    <a:srgbClr val="C0C0C0"/>
                  </a:outerShdw>
                </a:effectLst>
                <a:ea typeface="宋体" pitchFamily="2" charset="-122"/>
              </a:rPr>
              <a:t>-</a:t>
            </a:r>
            <a:r>
              <a:rPr lang="en-US" altLang="zh-CN" baseline="-25000" dirty="0" smtClean="0">
                <a:effectLst>
                  <a:outerShdw blurRad="38100" dist="38100" dir="2700000" algn="tl">
                    <a:srgbClr val="C0C0C0"/>
                  </a:outerShdw>
                </a:effectLst>
                <a:ea typeface="宋体" pitchFamily="2" charset="-122"/>
              </a:rPr>
              <a:t>1</a:t>
            </a:r>
            <a:r>
              <a:rPr lang="en-US" altLang="zh-CN" dirty="0"/>
              <a:t>×</a:t>
            </a:r>
            <a:r>
              <a:rPr lang="en-US" altLang="zh-CN" dirty="0" smtClean="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 +(-1)</a:t>
            </a:r>
            <a:r>
              <a:rPr lang="en-US" altLang="zh-CN" i="1" baseline="30000"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 </a:t>
            </a:r>
            <a:r>
              <a:rPr lang="en-US" altLang="zh-CN" i="1" dirty="0" smtClean="0">
                <a:effectLst>
                  <a:outerShdw blurRad="38100" dist="38100" dir="2700000" algn="tl">
                    <a:srgbClr val="C0C0C0"/>
                  </a:outerShdw>
                </a:effectLst>
                <a:ea typeface="宋体" pitchFamily="2" charset="-122"/>
              </a:rPr>
              <a:t>r</a:t>
            </a:r>
            <a:r>
              <a:rPr lang="en-US" altLang="zh-CN" i="1" baseline="-25000" dirty="0" smtClean="0">
                <a:effectLst>
                  <a:outerShdw blurRad="38100" dist="38100" dir="2700000" algn="tl">
                    <a:srgbClr val="C0C0C0"/>
                  </a:outerShdw>
                </a:effectLst>
                <a:ea typeface="宋体" pitchFamily="2" charset="-122"/>
              </a:rPr>
              <a:t>n</a:t>
            </a:r>
            <a:r>
              <a:rPr lang="en-US" altLang="zh-CN" dirty="0"/>
              <a:t>×</a:t>
            </a:r>
            <a:r>
              <a:rPr lang="en-US" altLang="zh-CN" dirty="0" smtClean="0">
                <a:effectLst>
                  <a:outerShdw blurRad="38100" dist="38100" dir="2700000" algn="tl">
                    <a:srgbClr val="C0C0C0"/>
                  </a:outerShdw>
                </a:effectLst>
                <a:ea typeface="宋体" pitchFamily="2" charset="-122"/>
              </a:rPr>
              <a:t>0</a:t>
            </a:r>
            <a:r>
              <a:rPr lang="en-US" altLang="zh-CN" dirty="0">
                <a:effectLst>
                  <a:outerShdw blurRad="38100" dist="38100" dir="2700000" algn="tl">
                    <a:srgbClr val="C0C0C0"/>
                  </a:outerShdw>
                </a:effectLst>
                <a:ea typeface="宋体" pitchFamily="2" charset="-122"/>
              </a:rPr>
              <a:t>!</a:t>
            </a:r>
          </a:p>
          <a:p>
            <a:pPr marL="533400" indent="-533400">
              <a:spcBef>
                <a:spcPct val="20000"/>
              </a:spcBef>
              <a:buClr>
                <a:srgbClr val="FF0000"/>
              </a:buClr>
              <a:buFont typeface="Wingdings" pitchFamily="2" charset="2"/>
              <a:buNone/>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其中</a:t>
            </a:r>
            <a:r>
              <a:rPr lang="en-US" altLang="zh-CN" i="1" dirty="0" err="1">
                <a:effectLst>
                  <a:outerShdw blurRad="38100" dist="38100" dir="2700000" algn="tl">
                    <a:srgbClr val="C0C0C0"/>
                  </a:outerShdw>
                </a:effectLst>
                <a:ea typeface="宋体" pitchFamily="2" charset="-122"/>
              </a:rPr>
              <a:t>r</a:t>
            </a:r>
            <a:r>
              <a:rPr lang="en-US" altLang="zh-CN" i="1" baseline="-25000" dirty="0" err="1">
                <a:effectLst>
                  <a:outerShdw blurRad="38100" dist="38100" dir="2700000" algn="tl">
                    <a:srgbClr val="C0C0C0"/>
                  </a:outerShdw>
                </a:effectLst>
                <a:ea typeface="宋体" pitchFamily="2" charset="-122"/>
              </a:rPr>
              <a:t>i</a:t>
            </a:r>
            <a:r>
              <a:rPr lang="zh-CN" altLang="en-US" dirty="0">
                <a:effectLst>
                  <a:outerShdw blurRad="38100" dist="38100" dir="2700000" algn="tl">
                    <a:srgbClr val="C0C0C0"/>
                  </a:outerShdw>
                </a:effectLst>
                <a:ea typeface="宋体" pitchFamily="2" charset="-122"/>
              </a:rPr>
              <a:t>为有</a:t>
            </a:r>
            <a:r>
              <a:rPr lang="en-US" altLang="zh-CN" i="1" dirty="0" err="1">
                <a:effectLst>
                  <a:outerShdw blurRad="38100" dist="38100" dir="2700000" algn="tl">
                    <a:srgbClr val="C0C0C0"/>
                  </a:outerShdw>
                </a:effectLst>
                <a:ea typeface="宋体" pitchFamily="2" charset="-122"/>
              </a:rPr>
              <a:t>i</a:t>
            </a:r>
            <a:r>
              <a:rPr lang="zh-CN" altLang="en-US" dirty="0">
                <a:effectLst>
                  <a:outerShdw blurRad="38100" dist="38100" dir="2700000" algn="tl">
                    <a:srgbClr val="C0C0C0"/>
                  </a:outerShdw>
                </a:effectLst>
                <a:ea typeface="宋体" pitchFamily="2" charset="-122"/>
              </a:rPr>
              <a:t>个棋子落入禁区的方案数</a:t>
            </a:r>
            <a:r>
              <a:rPr lang="en-US" altLang="zh-CN" dirty="0">
                <a:effectLst>
                  <a:outerShdw blurRad="38100" dist="38100" dir="2700000" algn="tl">
                    <a:srgbClr val="C0C0C0"/>
                  </a:outerShdw>
                </a:effectLst>
                <a:ea typeface="宋体" pitchFamily="2" charset="-122"/>
              </a:rPr>
              <a:t>.</a:t>
            </a:r>
            <a:r>
              <a:rPr lang="en-US" altLang="zh-CN" b="0" dirty="0">
                <a:ea typeface="宋体" pitchFamily="2"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6898">
                                            <p:txEl>
                                              <p:pRg st="0" end="0"/>
                                            </p:txEl>
                                          </p:spTgt>
                                        </p:tgtEl>
                                        <p:attrNameLst>
                                          <p:attrName>style.visibility</p:attrName>
                                        </p:attrNameLst>
                                      </p:cBhvr>
                                      <p:to>
                                        <p:strVal val="visible"/>
                                      </p:to>
                                    </p:set>
                                    <p:animEffect transition="in" filter="strips(downRight)">
                                      <p:cBhvr>
                                        <p:cTn id="7" dur="500"/>
                                        <p:tgtEl>
                                          <p:spTgt spid="3368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36898">
                                            <p:txEl>
                                              <p:pRg st="1" end="1"/>
                                            </p:txEl>
                                          </p:spTgt>
                                        </p:tgtEl>
                                        <p:attrNameLst>
                                          <p:attrName>style.visibility</p:attrName>
                                        </p:attrNameLst>
                                      </p:cBhvr>
                                      <p:to>
                                        <p:strVal val="visible"/>
                                      </p:to>
                                    </p:set>
                                    <p:animEffect transition="in" filter="strips(downRight)">
                                      <p:cBhvr>
                                        <p:cTn id="12" dur="500"/>
                                        <p:tgtEl>
                                          <p:spTgt spid="3368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6898">
                                            <p:txEl>
                                              <p:pRg st="2" end="2"/>
                                            </p:txEl>
                                          </p:spTgt>
                                        </p:tgtEl>
                                        <p:attrNameLst>
                                          <p:attrName>style.visibility</p:attrName>
                                        </p:attrNameLst>
                                      </p:cBhvr>
                                      <p:to>
                                        <p:strVal val="visible"/>
                                      </p:to>
                                    </p:set>
                                    <p:animEffect transition="in" filter="strips(downRight)">
                                      <p:cBhvr>
                                        <p:cTn id="17" dur="500"/>
                                        <p:tgtEl>
                                          <p:spTgt spid="3368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36898">
                                            <p:txEl>
                                              <p:pRg st="3" end="3"/>
                                            </p:txEl>
                                          </p:spTgt>
                                        </p:tgtEl>
                                        <p:attrNameLst>
                                          <p:attrName>style.visibility</p:attrName>
                                        </p:attrNameLst>
                                      </p:cBhvr>
                                      <p:to>
                                        <p:strVal val="visible"/>
                                      </p:to>
                                    </p:set>
                                    <p:animEffect transition="in" filter="strips(downRight)">
                                      <p:cBhvr>
                                        <p:cTn id="22" dur="500"/>
                                        <p:tgtEl>
                                          <p:spTgt spid="3368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36898">
                                            <p:txEl>
                                              <p:pRg st="4" end="4"/>
                                            </p:txEl>
                                          </p:spTgt>
                                        </p:tgtEl>
                                        <p:attrNameLst>
                                          <p:attrName>style.visibility</p:attrName>
                                        </p:attrNameLst>
                                      </p:cBhvr>
                                      <p:to>
                                        <p:strVal val="visible"/>
                                      </p:to>
                                    </p:set>
                                    <p:animEffect transition="in" filter="strips(downRight)">
                                      <p:cBhvr>
                                        <p:cTn id="27" dur="500"/>
                                        <p:tgtEl>
                                          <p:spTgt spid="3368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36898">
                                            <p:txEl>
                                              <p:pRg st="5" end="5"/>
                                            </p:txEl>
                                          </p:spTgt>
                                        </p:tgtEl>
                                        <p:attrNameLst>
                                          <p:attrName>style.visibility</p:attrName>
                                        </p:attrNameLst>
                                      </p:cBhvr>
                                      <p:to>
                                        <p:strVal val="visible"/>
                                      </p:to>
                                    </p:set>
                                    <p:animEffect transition="in" filter="strips(downRight)">
                                      <p:cBhvr>
                                        <p:cTn id="32" dur="500"/>
                                        <p:tgtEl>
                                          <p:spTgt spid="3368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181277B1-16B4-45D7-A34C-5726509A46FC}" type="slidenum">
              <a:rPr lang="en-US" altLang="zh-CN"/>
              <a:pPr>
                <a:defRPr/>
              </a:pPr>
              <a:t>48</a:t>
            </a:fld>
            <a:endParaRPr lang="en-US" altLang="zh-CN"/>
          </a:p>
        </p:txBody>
      </p:sp>
      <p:sp>
        <p:nvSpPr>
          <p:cNvPr id="346115" name="Rectangle 3"/>
          <p:cNvSpPr>
            <a:spLocks noGrp="1" noChangeArrowheads="1"/>
          </p:cNvSpPr>
          <p:nvPr>
            <p:ph type="body" idx="1"/>
          </p:nvPr>
        </p:nvSpPr>
        <p:spPr>
          <a:xfrm>
            <a:off x="457200" y="622300"/>
            <a:ext cx="8229600" cy="5759450"/>
          </a:xfrm>
        </p:spPr>
        <p:txBody>
          <a:bodyPr/>
          <a:lstStyle/>
          <a:p>
            <a:pPr eaLnBrk="1" hangingPunct="1">
              <a:buFontTx/>
              <a:buNone/>
              <a:defRPr/>
            </a:pPr>
            <a:r>
              <a:rPr lang="zh-CN" altLang="en-US" sz="3600" b="1" dirty="0" smtClean="0">
                <a:solidFill>
                  <a:srgbClr val="FF0000"/>
                </a:solidFill>
                <a:effectLst>
                  <a:outerShdw blurRad="38100" dist="38100" dir="2700000" algn="tl">
                    <a:srgbClr val="C0C0C0"/>
                  </a:outerShdw>
                </a:effectLst>
                <a:latin typeface="Times New Roman" pitchFamily="18" charset="0"/>
              </a:rPr>
              <a:t>证</a:t>
            </a:r>
            <a:r>
              <a:rPr lang="en-US" altLang="zh-CN" sz="3600" b="1" dirty="0" smtClean="0">
                <a:solidFill>
                  <a:srgbClr val="FF0000"/>
                </a:solidFill>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设</a:t>
            </a:r>
            <a:r>
              <a:rPr lang="en-US" altLang="zh-CN" sz="3600" b="1" i="1" dirty="0" smtClean="0">
                <a:effectLst>
                  <a:outerShdw blurRad="38100" dist="38100" dir="2700000" algn="tl">
                    <a:srgbClr val="C0C0C0"/>
                  </a:outerShdw>
                </a:effectLst>
                <a:latin typeface="Times New Roman" pitchFamily="18" charset="0"/>
              </a:rPr>
              <a:t>A</a:t>
            </a:r>
            <a:r>
              <a:rPr lang="en-US" altLang="zh-CN" sz="3600" b="1" i="1" baseline="-25000" dirty="0" smtClean="0">
                <a:effectLst>
                  <a:outerShdw blurRad="38100" dist="38100" dir="2700000" algn="tl">
                    <a:srgbClr val="C0C0C0"/>
                  </a:outerShdw>
                </a:effectLst>
                <a:latin typeface="Times New Roman" pitchFamily="18" charset="0"/>
              </a:rPr>
              <a:t>i</a:t>
            </a:r>
            <a:r>
              <a:rPr lang="zh-CN" altLang="en-US" sz="3600" b="1" dirty="0" smtClean="0">
                <a:effectLst>
                  <a:outerShdw blurRad="38100" dist="38100" dir="2700000" algn="tl">
                    <a:srgbClr val="C0C0C0"/>
                  </a:outerShdw>
                </a:effectLst>
                <a:latin typeface="Times New Roman" pitchFamily="18" charset="0"/>
              </a:rPr>
              <a:t>为第</a:t>
            </a:r>
            <a:r>
              <a:rPr lang="en-US" altLang="zh-CN" sz="3600" b="1" i="1" dirty="0" err="1" smtClean="0">
                <a:effectLst>
                  <a:outerShdw blurRad="38100" dist="38100" dir="2700000" algn="tl">
                    <a:srgbClr val="C0C0C0"/>
                  </a:outerShdw>
                </a:effectLst>
                <a:latin typeface="Times New Roman" pitchFamily="18" charset="0"/>
              </a:rPr>
              <a:t>i</a:t>
            </a:r>
            <a:r>
              <a:rPr lang="zh-CN" altLang="en-US" sz="3600" b="1" dirty="0" smtClean="0">
                <a:effectLst>
                  <a:outerShdw blurRad="38100" dist="38100" dir="2700000" algn="tl">
                    <a:srgbClr val="C0C0C0"/>
                  </a:outerShdw>
                </a:effectLst>
                <a:latin typeface="Times New Roman" pitchFamily="18" charset="0"/>
              </a:rPr>
              <a:t>个棋子落入禁区的排列的集合</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=1,2,…,</a:t>
            </a:r>
            <a:r>
              <a:rPr lang="en-US" altLang="zh-CN" sz="3600" b="1" i="1" dirty="0" smtClean="0">
                <a:effectLst>
                  <a:outerShdw blurRad="38100" dist="38100" dir="2700000" algn="tl">
                    <a:srgbClr val="C0C0C0"/>
                  </a:outerShdw>
                </a:effectLst>
                <a:latin typeface="Times New Roman" pitchFamily="18" charset="0"/>
              </a:rPr>
              <a:t>n</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如果一个棋子落入禁区的方案数目为</a:t>
            </a:r>
          </a:p>
          <a:p>
            <a:pPr eaLnBrk="1" hangingPunct="1">
              <a:buClr>
                <a:srgbClr val="FF0000"/>
              </a:buClr>
              <a:buFont typeface="Wingdings" pitchFamily="2" charset="2"/>
              <a:buNone/>
              <a:defRPr/>
            </a:pPr>
            <a:r>
              <a:rPr lang="zh-CN" altLang="en-US"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那么剩下的</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个棋子可任意排列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所以</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effectLst>
                  <a:outerShdw blurRad="38100" dist="38100" dir="2700000" algn="tl">
                    <a:srgbClr val="C0C0C0"/>
                  </a:outerShdw>
                </a:effectLst>
                <a:latin typeface="Times New Roman" pitchFamily="18" charset="0"/>
                <a:cs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A</a:t>
            </a:r>
            <a:r>
              <a:rPr lang="en-US" altLang="zh-CN" sz="3600" b="1" i="1" baseline="-25000" dirty="0"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 </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-1)!. </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如果两个棋子落入禁区的方案数目为</a:t>
            </a:r>
          </a:p>
          <a:p>
            <a:pPr eaLnBrk="1" hangingPunct="1">
              <a:buClr>
                <a:srgbClr val="FF0000"/>
              </a:buClr>
              <a:buFont typeface="Wingdings" pitchFamily="2" charset="2"/>
              <a:buNone/>
              <a:defRPr/>
            </a:pPr>
            <a:r>
              <a:rPr lang="zh-CN" altLang="en-US"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那么剩下的</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个棋子可任意排列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所以</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effectLst>
                  <a:outerShdw blurRad="38100" dist="38100" dir="2700000" algn="tl">
                    <a:srgbClr val="C0C0C0"/>
                  </a:outerShdw>
                </a:effectLst>
                <a:latin typeface="Times New Roman" pitchFamily="18" charset="0"/>
                <a:cs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i</a:t>
            </a:r>
            <a:r>
              <a:rPr lang="en-US" altLang="zh-CN" sz="3600" b="1" dirty="0" err="1" smtClean="0">
                <a:effectLst>
                  <a:outerShdw blurRad="38100" dist="38100" dir="2700000" algn="tl">
                    <a:srgbClr val="C0C0C0"/>
                  </a:outerShdw>
                </a:effectLst>
                <a:latin typeface="Times New Roman" pitchFamily="18" charset="0"/>
                <a:cs typeface="Times New Roman" pitchFamily="18" charset="0"/>
              </a:rPr>
              <a:t>∩</a:t>
            </a:r>
            <a:r>
              <a:rPr lang="en-US" altLang="zh-CN" sz="3600" b="1" i="1" dirty="0" err="1" smtClean="0">
                <a:effectLst>
                  <a:outerShdw blurRad="38100" dist="38100" dir="2700000" algn="tl">
                    <a:srgbClr val="C0C0C0"/>
                  </a:outerShdw>
                </a:effectLst>
                <a:latin typeface="Times New Roman" pitchFamily="18" charset="0"/>
                <a:cs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cs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dirty="0"/>
              <a:t>× </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-2)!.</a:t>
            </a:r>
          </a:p>
          <a:p>
            <a:pPr eaLnBrk="1" hangingPunct="1">
              <a:buClr>
                <a:srgbClr val="FF0000"/>
              </a:buClr>
              <a:buFont typeface="Wingdings" pitchFamily="2" charset="2"/>
              <a:buChar char="l"/>
              <a:defRPr/>
            </a:pP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依次类推</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由容斥原理</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可以得到</a:t>
            </a:r>
            <a:r>
              <a:rPr lang="en-US" altLang="zh-CN" sz="3600" b="1" dirty="0" smtClean="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strips(downRight)">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strips(downRight)">
                                      <p:cBhvr>
                                        <p:cTn id="12" dur="500"/>
                                        <p:tgtEl>
                                          <p:spTgt spid="346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strips(downRight)">
                                      <p:cBhvr>
                                        <p:cTn id="17" dur="500"/>
                                        <p:tgtEl>
                                          <p:spTgt spid="346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strips(downRight)">
                                      <p:cBhvr>
                                        <p:cTn id="22" dur="500"/>
                                        <p:tgtEl>
                                          <p:spTgt spid="3461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46115">
                                            <p:txEl>
                                              <p:pRg st="4" end="4"/>
                                            </p:txEl>
                                          </p:spTgt>
                                        </p:tgtEl>
                                        <p:attrNameLst>
                                          <p:attrName>style.visibility</p:attrName>
                                        </p:attrNameLst>
                                      </p:cBhvr>
                                      <p:to>
                                        <p:strVal val="visible"/>
                                      </p:to>
                                    </p:set>
                                    <p:animEffect transition="in" filter="strips(downRight)">
                                      <p:cBhvr>
                                        <p:cTn id="27" dur="500"/>
                                        <p:tgtEl>
                                          <p:spTgt spid="3461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46115">
                                            <p:txEl>
                                              <p:pRg st="5" end="5"/>
                                            </p:txEl>
                                          </p:spTgt>
                                        </p:tgtEl>
                                        <p:attrNameLst>
                                          <p:attrName>style.visibility</p:attrName>
                                        </p:attrNameLst>
                                      </p:cBhvr>
                                      <p:to>
                                        <p:strVal val="visible"/>
                                      </p:to>
                                    </p:set>
                                    <p:animEffect transition="in" filter="strips(downRight)">
                                      <p:cBhvr>
                                        <p:cTn id="32" dur="500"/>
                                        <p:tgtEl>
                                          <p:spTgt spid="346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E8DC82-4879-4C34-98B6-F7BF32FFB51F}" type="slidenum">
              <a:rPr lang="en-US" altLang="zh-CN"/>
              <a:pPr>
                <a:defRPr/>
              </a:pPr>
              <a:t>49</a:t>
            </a:fld>
            <a:endParaRPr lang="en-US" altLang="zh-CN"/>
          </a:p>
        </p:txBody>
      </p:sp>
      <p:sp>
        <p:nvSpPr>
          <p:cNvPr id="353283" name="Rectangle 3"/>
          <p:cNvSpPr>
            <a:spLocks noGrp="1" noChangeArrowheads="1"/>
          </p:cNvSpPr>
          <p:nvPr>
            <p:ph type="body" idx="1"/>
          </p:nvPr>
        </p:nvSpPr>
        <p:spPr>
          <a:xfrm>
            <a:off x="323850" y="3213100"/>
            <a:ext cx="8229600" cy="3095625"/>
          </a:xfrm>
        </p:spPr>
        <p:txBody>
          <a:bodyPr/>
          <a:lstStyle/>
          <a:p>
            <a:pPr algn="just"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由此可见</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计算禁位排列的关键问题是计算</a:t>
            </a:r>
            <a:r>
              <a:rPr lang="en-US" altLang="zh-CN" sz="3600" b="1" i="1" smtClean="0">
                <a:effectLst>
                  <a:outerShdw blurRad="38100" dist="38100" dir="2700000" algn="tl">
                    <a:srgbClr val="C0C0C0"/>
                  </a:outerShdw>
                </a:effectLst>
                <a:latin typeface="Times New Roman" pitchFamily="18" charset="0"/>
              </a:rPr>
              <a:t>r</a:t>
            </a:r>
            <a:r>
              <a:rPr lang="en-US" altLang="zh-CN" sz="3600" b="1" i="1" baseline="-25000"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a:t>
            </a:r>
            <a:r>
              <a:rPr lang="en-US" altLang="zh-CN" sz="3600" b="1" i="1"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=1,2,…,</a:t>
            </a:r>
            <a:r>
              <a:rPr lang="en-US" altLang="zh-CN" sz="3600" b="1" i="1" smtClean="0">
                <a:effectLst>
                  <a:outerShdw blurRad="38100" dist="38100" dir="2700000" algn="tl">
                    <a:srgbClr val="C0C0C0"/>
                  </a:outerShdw>
                </a:effectLst>
                <a:latin typeface="Times New Roman" pitchFamily="18" charset="0"/>
              </a:rPr>
              <a:t>n</a:t>
            </a:r>
            <a:r>
              <a:rPr lang="en-US" altLang="zh-CN" sz="3600" b="1" smtClean="0">
                <a:effectLst>
                  <a:outerShdw blurRad="38100" dist="38100" dir="2700000" algn="tl">
                    <a:srgbClr val="C0C0C0"/>
                  </a:outerShdw>
                </a:effectLst>
                <a:latin typeface="Times New Roman" pitchFamily="18" charset="0"/>
              </a:rPr>
              <a:t>). </a:t>
            </a:r>
          </a:p>
          <a:p>
            <a:pPr algn="just"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而</a:t>
            </a:r>
            <a:r>
              <a:rPr lang="en-US" altLang="zh-CN" sz="3600" b="1" i="1" smtClean="0">
                <a:effectLst>
                  <a:outerShdw blurRad="38100" dist="38100" dir="2700000" algn="tl">
                    <a:srgbClr val="C0C0C0"/>
                  </a:outerShdw>
                </a:effectLst>
                <a:latin typeface="Times New Roman" pitchFamily="18" charset="0"/>
              </a:rPr>
              <a:t>r</a:t>
            </a:r>
            <a:r>
              <a:rPr lang="en-US" altLang="zh-CN" sz="3600" b="1" i="1" baseline="-25000"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a:t>
            </a:r>
            <a:r>
              <a:rPr lang="en-US" altLang="zh-CN" sz="3600" b="1" i="1"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=1,2,…,</a:t>
            </a:r>
            <a:r>
              <a:rPr lang="en-US" altLang="zh-CN" sz="3600" b="1" i="1" smtClean="0">
                <a:effectLst>
                  <a:outerShdw blurRad="38100" dist="38100" dir="2700000" algn="tl">
                    <a:srgbClr val="C0C0C0"/>
                  </a:outerShdw>
                </a:effectLst>
                <a:latin typeface="Times New Roman" pitchFamily="18" charset="0"/>
              </a:rPr>
              <a:t>n</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正好是</a:t>
            </a:r>
            <a:r>
              <a:rPr lang="zh-CN" altLang="en-US" sz="3600" b="1" smtClean="0">
                <a:solidFill>
                  <a:srgbClr val="0000FF"/>
                </a:solidFill>
                <a:effectLst>
                  <a:outerShdw blurRad="38100" dist="38100" dir="2700000" algn="tl">
                    <a:srgbClr val="C0C0C0"/>
                  </a:outerShdw>
                </a:effectLst>
                <a:latin typeface="Times New Roman" pitchFamily="18" charset="0"/>
              </a:rPr>
              <a:t>禁位所组成的残棋盘</a:t>
            </a:r>
            <a:r>
              <a:rPr lang="en-US" altLang="zh-CN" sz="3600" b="1" smtClean="0">
                <a:solidFill>
                  <a:srgbClr val="0000FF"/>
                </a:solidFill>
                <a:effectLst>
                  <a:outerShdw blurRad="38100" dist="38100" dir="2700000" algn="tl">
                    <a:srgbClr val="C0C0C0"/>
                  </a:outerShdw>
                </a:effectLst>
                <a:latin typeface="Times New Roman" pitchFamily="18" charset="0"/>
              </a:rPr>
              <a:t>C</a:t>
            </a:r>
            <a:r>
              <a:rPr lang="zh-CN" altLang="en-US" sz="3600" b="1" smtClean="0">
                <a:solidFill>
                  <a:srgbClr val="0000FF"/>
                </a:solidFill>
                <a:effectLst>
                  <a:outerShdw blurRad="38100" dist="38100" dir="2700000" algn="tl">
                    <a:srgbClr val="C0C0C0"/>
                  </a:outerShdw>
                </a:effectLst>
                <a:latin typeface="Times New Roman" pitchFamily="18" charset="0"/>
              </a:rPr>
              <a:t>的</a:t>
            </a:r>
            <a:r>
              <a:rPr lang="en-US" altLang="zh-CN" sz="3600" b="1" i="1" smtClean="0">
                <a:solidFill>
                  <a:srgbClr val="0000FF"/>
                </a:solidFill>
                <a:effectLst>
                  <a:outerShdw blurRad="38100" dist="38100" dir="2700000" algn="tl">
                    <a:srgbClr val="C0C0C0"/>
                  </a:outerShdw>
                </a:effectLst>
                <a:latin typeface="Times New Roman" pitchFamily="18" charset="0"/>
              </a:rPr>
              <a:t>i</a:t>
            </a:r>
            <a:r>
              <a:rPr lang="en-US" altLang="zh-CN" sz="3600" b="1" smtClean="0">
                <a:solidFill>
                  <a:srgbClr val="0000FF"/>
                </a:solidFill>
                <a:effectLst>
                  <a:outerShdw blurRad="38100" dist="38100" dir="2700000" algn="tl">
                    <a:srgbClr val="C0C0C0"/>
                  </a:outerShdw>
                </a:effectLst>
                <a:latin typeface="Times New Roman" pitchFamily="18" charset="0"/>
              </a:rPr>
              <a:t>-</a:t>
            </a:r>
            <a:r>
              <a:rPr lang="zh-CN" altLang="en-US" sz="3600" b="1" smtClean="0">
                <a:solidFill>
                  <a:srgbClr val="0000FF"/>
                </a:solidFill>
                <a:effectLst>
                  <a:outerShdw blurRad="38100" dist="38100" dir="2700000" algn="tl">
                    <a:srgbClr val="C0C0C0"/>
                  </a:outerShdw>
                </a:effectLst>
                <a:latin typeface="Times New Roman" pitchFamily="18" charset="0"/>
              </a:rPr>
              <a:t>布局数</a:t>
            </a:r>
            <a:r>
              <a:rPr lang="en-US" altLang="zh-CN" sz="3600" b="1" smtClean="0">
                <a:solidFill>
                  <a:srgbClr val="0000FF"/>
                </a:solidFill>
                <a:effectLst>
                  <a:outerShdw blurRad="38100" dist="38100" dir="2700000" algn="tl">
                    <a:srgbClr val="C0C0C0"/>
                  </a:outerShdw>
                </a:effectLst>
                <a:latin typeface="Times New Roman" pitchFamily="18" charset="0"/>
              </a:rPr>
              <a:t>r</a:t>
            </a:r>
            <a:r>
              <a:rPr lang="en-US" altLang="zh-CN" sz="3600" b="1" i="1" baseline="-25000" smtClean="0">
                <a:solidFill>
                  <a:srgbClr val="0000FF"/>
                </a:solidFill>
                <a:effectLst>
                  <a:outerShdw blurRad="38100" dist="38100" dir="2700000" algn="tl">
                    <a:srgbClr val="C0C0C0"/>
                  </a:outerShdw>
                </a:effectLst>
                <a:latin typeface="Times New Roman" pitchFamily="18" charset="0"/>
              </a:rPr>
              <a:t>i</a:t>
            </a:r>
            <a:r>
              <a:rPr lang="en-US" altLang="zh-CN" sz="3600" b="1" smtClean="0">
                <a:solidFill>
                  <a:srgbClr val="0000FF"/>
                </a:solidFill>
                <a:effectLst>
                  <a:outerShdw blurRad="38100" dist="38100" dir="2700000" algn="tl">
                    <a:srgbClr val="C0C0C0"/>
                  </a:outerShdw>
                </a:effectLst>
                <a:latin typeface="Times New Roman" pitchFamily="18" charset="0"/>
              </a:rPr>
              <a:t>(C).</a:t>
            </a:r>
          </a:p>
          <a:p>
            <a:pPr algn="just"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这样就可以利用棋盘多项式来计算</a:t>
            </a:r>
            <a:r>
              <a:rPr lang="en-US" altLang="zh-CN" sz="3600" b="1" smtClean="0">
                <a:effectLst>
                  <a:outerShdw blurRad="38100" dist="38100" dir="2700000" algn="tl">
                    <a:srgbClr val="C0C0C0"/>
                  </a:outerShdw>
                </a:effectLst>
                <a:latin typeface="Times New Roman" pitchFamily="18" charset="0"/>
              </a:rPr>
              <a:t>.</a:t>
            </a:r>
          </a:p>
        </p:txBody>
      </p:sp>
      <p:sp>
        <p:nvSpPr>
          <p:cNvPr id="35328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53285" name="Object 5"/>
          <p:cNvGraphicFramePr>
            <a:graphicFrameLocks noChangeAspect="1"/>
          </p:cNvGraphicFramePr>
          <p:nvPr>
            <p:extLst>
              <p:ext uri="{D42A27DB-BD31-4B8C-83A1-F6EECF244321}">
                <p14:modId xmlns:p14="http://schemas.microsoft.com/office/powerpoint/2010/main" val="4179081858"/>
              </p:ext>
            </p:extLst>
          </p:nvPr>
        </p:nvGraphicFramePr>
        <p:xfrm>
          <a:off x="581025" y="44450"/>
          <a:ext cx="6759575" cy="3440113"/>
        </p:xfrm>
        <a:graphic>
          <a:graphicData uri="http://schemas.openxmlformats.org/presentationml/2006/ole">
            <mc:AlternateContent xmlns:mc="http://schemas.openxmlformats.org/markup-compatibility/2006">
              <mc:Choice xmlns:v="urn:schemas-microsoft-com:vml" Requires="v">
                <p:oleObj spid="_x0000_s55336" name="公式" r:id="rId3" imgW="2133600" imgH="1092200" progId="Equation.3">
                  <p:embed/>
                </p:oleObj>
              </mc:Choice>
              <mc:Fallback>
                <p:oleObj name="公式" r:id="rId3" imgW="2133600" imgH="1092200" progId="Equation.3">
                  <p:embed/>
                  <p:pic>
                    <p:nvPicPr>
                      <p:cNvPr id="0" name="Object 5"/>
                      <p:cNvPicPr>
                        <a:picLocks noChangeAspect="1" noChangeArrowheads="1"/>
                      </p:cNvPicPr>
                      <p:nvPr/>
                    </p:nvPicPr>
                    <p:blipFill>
                      <a:blip r:embed="rId4"/>
                      <a:srcRect/>
                      <a:stretch>
                        <a:fillRect/>
                      </a:stretch>
                    </p:blipFill>
                    <p:spPr bwMode="auto">
                      <a:xfrm>
                        <a:off x="581025" y="44450"/>
                        <a:ext cx="6759575" cy="344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88" name="Text Box 8"/>
          <p:cNvSpPr txBox="1">
            <a:spLocks noChangeArrowheads="1"/>
          </p:cNvSpPr>
          <p:nvPr/>
        </p:nvSpPr>
        <p:spPr bwMode="auto">
          <a:xfrm>
            <a:off x="7235825" y="1052513"/>
            <a:ext cx="1060450" cy="641350"/>
          </a:xfrm>
          <a:prstGeom prst="rect">
            <a:avLst/>
          </a:prstGeom>
          <a:noFill/>
          <a:ln w="9525">
            <a:noFill/>
            <a:miter lim="800000"/>
            <a:headEnd/>
            <a:tailEnd/>
          </a:ln>
          <a:effectLst/>
        </p:spPr>
        <p:txBody>
          <a:bodyPr wrap="none">
            <a:spAutoFit/>
          </a:bodyPr>
          <a:lstStyle/>
          <a:p>
            <a:pPr>
              <a:defRPr/>
            </a:pPr>
            <a:r>
              <a:rPr lang="en-US" altLang="zh-CN">
                <a:solidFill>
                  <a:srgbClr val="FF0000"/>
                </a:solidFill>
                <a:effectLst>
                  <a:outerShdw blurRad="38100" dist="38100" dir="2700000" algn="tl">
                    <a:srgbClr val="C0C0C0"/>
                  </a:outerShdw>
                </a:effectLst>
                <a:ea typeface="宋体" pitchFamily="2" charset="-122"/>
              </a:rPr>
              <a:t>(6.5)</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53285"/>
                                        </p:tgtEl>
                                        <p:attrNameLst>
                                          <p:attrName>style.visibility</p:attrName>
                                        </p:attrNameLst>
                                      </p:cBhvr>
                                      <p:to>
                                        <p:strVal val="visible"/>
                                      </p:to>
                                    </p:set>
                                    <p:anim calcmode="lin" valueType="num">
                                      <p:cBhvr>
                                        <p:cTn id="7" dur="1000" fill="hold"/>
                                        <p:tgtEl>
                                          <p:spTgt spid="353285"/>
                                        </p:tgtEl>
                                        <p:attrNameLst>
                                          <p:attrName>ppt_w</p:attrName>
                                        </p:attrNameLst>
                                      </p:cBhvr>
                                      <p:tavLst>
                                        <p:tav tm="0">
                                          <p:val>
                                            <p:strVal val="#ppt_w*0.70"/>
                                          </p:val>
                                        </p:tav>
                                        <p:tav tm="100000">
                                          <p:val>
                                            <p:strVal val="#ppt_w"/>
                                          </p:val>
                                        </p:tav>
                                      </p:tavLst>
                                    </p:anim>
                                    <p:anim calcmode="lin" valueType="num">
                                      <p:cBhvr>
                                        <p:cTn id="8" dur="1000" fill="hold"/>
                                        <p:tgtEl>
                                          <p:spTgt spid="353285"/>
                                        </p:tgtEl>
                                        <p:attrNameLst>
                                          <p:attrName>ppt_h</p:attrName>
                                        </p:attrNameLst>
                                      </p:cBhvr>
                                      <p:tavLst>
                                        <p:tav tm="0">
                                          <p:val>
                                            <p:strVal val="#ppt_h"/>
                                          </p:val>
                                        </p:tav>
                                        <p:tav tm="100000">
                                          <p:val>
                                            <p:strVal val="#ppt_h"/>
                                          </p:val>
                                        </p:tav>
                                      </p:tavLst>
                                    </p:anim>
                                    <p:animEffect transition="in" filter="fade">
                                      <p:cBhvr>
                                        <p:cTn id="9" dur="1000"/>
                                        <p:tgtEl>
                                          <p:spTgt spid="35328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53288"/>
                                        </p:tgtEl>
                                        <p:attrNameLst>
                                          <p:attrName>style.visibility</p:attrName>
                                        </p:attrNameLst>
                                      </p:cBhvr>
                                      <p:to>
                                        <p:strVal val="visible"/>
                                      </p:to>
                                    </p:set>
                                    <p:animEffect transition="in" filter="blinds(horizontal)">
                                      <p:cBhvr>
                                        <p:cTn id="14" dur="500"/>
                                        <p:tgtEl>
                                          <p:spTgt spid="35328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53283">
                                            <p:txEl>
                                              <p:pRg st="0" end="0"/>
                                            </p:txEl>
                                          </p:spTgt>
                                        </p:tgtEl>
                                        <p:attrNameLst>
                                          <p:attrName>style.visibility</p:attrName>
                                        </p:attrNameLst>
                                      </p:cBhvr>
                                      <p:to>
                                        <p:strVal val="visible"/>
                                      </p:to>
                                    </p:set>
                                    <p:animEffect transition="in" filter="strips(downRight)">
                                      <p:cBhvr>
                                        <p:cTn id="19" dur="500"/>
                                        <p:tgtEl>
                                          <p:spTgt spid="353283">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53283">
                                            <p:txEl>
                                              <p:pRg st="1" end="1"/>
                                            </p:txEl>
                                          </p:spTgt>
                                        </p:tgtEl>
                                        <p:attrNameLst>
                                          <p:attrName>style.visibility</p:attrName>
                                        </p:attrNameLst>
                                      </p:cBhvr>
                                      <p:to>
                                        <p:strVal val="visible"/>
                                      </p:to>
                                    </p:set>
                                    <p:animEffect transition="in" filter="strips(downRight)">
                                      <p:cBhvr>
                                        <p:cTn id="24" dur="500"/>
                                        <p:tgtEl>
                                          <p:spTgt spid="353283">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53283">
                                            <p:txEl>
                                              <p:pRg st="2" end="2"/>
                                            </p:txEl>
                                          </p:spTgt>
                                        </p:tgtEl>
                                        <p:attrNameLst>
                                          <p:attrName>style.visibility</p:attrName>
                                        </p:attrNameLst>
                                      </p:cBhvr>
                                      <p:to>
                                        <p:strVal val="visible"/>
                                      </p:to>
                                    </p:set>
                                    <p:animEffect transition="in" filter="strips(downRight)">
                                      <p:cBhvr>
                                        <p:cTn id="29" dur="500"/>
                                        <p:tgtEl>
                                          <p:spTgt spid="3532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p:bldP spid="3532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84777B5B-5E45-4F09-A52B-13CB1B438677}" type="slidenum">
              <a:rPr lang="en-US" altLang="zh-CN"/>
              <a:pPr>
                <a:defRPr/>
              </a:pPr>
              <a:t>5</a:t>
            </a:fld>
            <a:endParaRPr lang="en-US" altLang="zh-CN"/>
          </a:p>
        </p:txBody>
      </p:sp>
      <p:sp>
        <p:nvSpPr>
          <p:cNvPr id="244739" name="Rectangle 3"/>
          <p:cNvSpPr>
            <a:spLocks noGrp="1" noChangeArrowheads="1"/>
          </p:cNvSpPr>
          <p:nvPr>
            <p:ph type="body" sz="half" idx="1"/>
          </p:nvPr>
        </p:nvSpPr>
        <p:spPr>
          <a:xfrm>
            <a:off x="457200" y="404813"/>
            <a:ext cx="8147050" cy="4525962"/>
          </a:xfrm>
        </p:spPr>
        <p:txBody>
          <a:bodyPr/>
          <a:lstStyle/>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因此</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当直接求解受阻或无法达到目的时</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应考虑间接求解方法</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所谓“</a:t>
            </a:r>
            <a:r>
              <a:rPr lang="zh-CN" altLang="en-US" sz="3600" b="1" smtClean="0">
                <a:solidFill>
                  <a:srgbClr val="0000FF"/>
                </a:solidFill>
                <a:effectLst>
                  <a:outerShdw blurRad="38100" dist="38100" dir="2700000" algn="tl">
                    <a:srgbClr val="C0C0C0"/>
                  </a:outerShdw>
                </a:effectLst>
                <a:latin typeface="Times New Roman" pitchFamily="18" charset="0"/>
              </a:rPr>
              <a:t>曲径通幽</a:t>
            </a:r>
            <a:r>
              <a:rPr lang="zh-CN" altLang="en-US" sz="3600" b="1" smtClean="0">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说的就是这个道理</a:t>
            </a:r>
            <a:r>
              <a:rPr lang="en-US" altLang="zh-CN" sz="3600" b="1"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上面举的间接计数的例子是利用了如下原理：</a:t>
            </a:r>
            <a:r>
              <a:rPr lang="zh-CN" altLang="en-US" sz="3600" b="1" smtClean="0">
                <a:solidFill>
                  <a:srgbClr val="0000FF"/>
                </a:solidFill>
                <a:effectLst>
                  <a:outerShdw blurRad="38100" dist="38100" dir="2700000" algn="tl">
                    <a:srgbClr val="C0C0C0"/>
                  </a:outerShdw>
                </a:effectLst>
                <a:latin typeface="Times New Roman" pitchFamily="18" charset="0"/>
              </a:rPr>
              <a:t>如果</a:t>
            </a:r>
            <a:r>
              <a:rPr lang="en-US" altLang="zh-CN" sz="3600" b="1" smtClean="0">
                <a:solidFill>
                  <a:srgbClr val="0000FF"/>
                </a:solidFill>
                <a:effectLst>
                  <a:outerShdw blurRad="38100" dist="38100" dir="2700000" algn="tl">
                    <a:srgbClr val="C0C0C0"/>
                  </a:outerShdw>
                </a:effectLst>
                <a:latin typeface="Times New Roman" pitchFamily="18" charset="0"/>
              </a:rPr>
              <a:t>A</a:t>
            </a:r>
            <a:r>
              <a:rPr lang="zh-CN" altLang="en-US" sz="3600" b="1" smtClean="0">
                <a:solidFill>
                  <a:srgbClr val="0000FF"/>
                </a:solidFill>
                <a:effectLst>
                  <a:outerShdw blurRad="38100" dist="38100" dir="2700000" algn="tl">
                    <a:srgbClr val="C0C0C0"/>
                  </a:outerShdw>
                </a:effectLst>
                <a:latin typeface="Times New Roman" pitchFamily="18" charset="0"/>
              </a:rPr>
              <a:t>是集合</a:t>
            </a:r>
            <a:r>
              <a:rPr lang="en-US" altLang="zh-CN" sz="3600" b="1" smtClean="0">
                <a:solidFill>
                  <a:srgbClr val="0000FF"/>
                </a:solidFill>
                <a:effectLst>
                  <a:outerShdw blurRad="38100" dist="38100" dir="2700000" algn="tl">
                    <a:srgbClr val="C0C0C0"/>
                  </a:outerShdw>
                </a:effectLst>
                <a:latin typeface="Times New Roman" pitchFamily="18" charset="0"/>
              </a:rPr>
              <a:t>S</a:t>
            </a:r>
            <a:r>
              <a:rPr lang="zh-CN" altLang="en-US" sz="3600" b="1" smtClean="0">
                <a:solidFill>
                  <a:srgbClr val="0000FF"/>
                </a:solidFill>
                <a:effectLst>
                  <a:outerShdw blurRad="38100" dist="38100" dir="2700000" algn="tl">
                    <a:srgbClr val="C0C0C0"/>
                  </a:outerShdw>
                </a:effectLst>
                <a:latin typeface="Times New Roman" pitchFamily="18" charset="0"/>
              </a:rPr>
              <a:t>的子集</a:t>
            </a:r>
            <a:r>
              <a:rPr lang="en-US" altLang="zh-CN" sz="3600" b="1" smtClean="0">
                <a:solidFill>
                  <a:srgbClr val="0000FF"/>
                </a:solidFill>
                <a:effectLst>
                  <a:outerShdw blurRad="38100" dist="38100" dir="2700000" algn="tl">
                    <a:srgbClr val="C0C0C0"/>
                  </a:outerShdw>
                </a:effectLst>
                <a:latin typeface="Times New Roman" pitchFamily="18" charset="0"/>
              </a:rPr>
              <a:t>, </a:t>
            </a:r>
            <a:r>
              <a:rPr lang="zh-CN" altLang="en-US" sz="3600" b="1" smtClean="0">
                <a:solidFill>
                  <a:srgbClr val="0000FF"/>
                </a:solidFill>
                <a:effectLst>
                  <a:outerShdw blurRad="38100" dist="38100" dir="2700000" algn="tl">
                    <a:srgbClr val="C0C0C0"/>
                  </a:outerShdw>
                </a:effectLst>
                <a:latin typeface="Times New Roman" pitchFamily="18" charset="0"/>
              </a:rPr>
              <a:t>则</a:t>
            </a:r>
            <a:r>
              <a:rPr lang="en-US" altLang="zh-CN" sz="3600" b="1" smtClean="0">
                <a:solidFill>
                  <a:srgbClr val="0000FF"/>
                </a:solidFill>
                <a:effectLst>
                  <a:outerShdw blurRad="38100" dist="38100" dir="2700000" algn="tl">
                    <a:srgbClr val="C0C0C0"/>
                  </a:outerShdw>
                </a:effectLst>
                <a:latin typeface="Times New Roman" pitchFamily="18" charset="0"/>
              </a:rPr>
              <a:t>A</a:t>
            </a:r>
            <a:r>
              <a:rPr lang="zh-CN" altLang="en-US" sz="3600" b="1" smtClean="0">
                <a:solidFill>
                  <a:srgbClr val="0000FF"/>
                </a:solidFill>
                <a:effectLst>
                  <a:outerShdw blurRad="38100" dist="38100" dir="2700000" algn="tl">
                    <a:srgbClr val="C0C0C0"/>
                  </a:outerShdw>
                </a:effectLst>
                <a:latin typeface="Times New Roman" pitchFamily="18" charset="0"/>
              </a:rPr>
              <a:t>中的元素个数等于</a:t>
            </a:r>
            <a:r>
              <a:rPr lang="en-US" altLang="zh-CN" sz="3600" b="1" smtClean="0">
                <a:solidFill>
                  <a:srgbClr val="0000FF"/>
                </a:solidFill>
                <a:effectLst>
                  <a:outerShdw blurRad="38100" dist="38100" dir="2700000" algn="tl">
                    <a:srgbClr val="C0C0C0"/>
                  </a:outerShdw>
                </a:effectLst>
                <a:latin typeface="Times New Roman" pitchFamily="18" charset="0"/>
              </a:rPr>
              <a:t>S</a:t>
            </a:r>
            <a:r>
              <a:rPr lang="zh-CN" altLang="en-US" sz="3600" b="1" smtClean="0">
                <a:solidFill>
                  <a:srgbClr val="0000FF"/>
                </a:solidFill>
                <a:effectLst>
                  <a:outerShdw blurRad="38100" dist="38100" dir="2700000" algn="tl">
                    <a:srgbClr val="C0C0C0"/>
                  </a:outerShdw>
                </a:effectLst>
                <a:latin typeface="Times New Roman" pitchFamily="18" charset="0"/>
              </a:rPr>
              <a:t>中的元素个数减去不在</a:t>
            </a:r>
            <a:r>
              <a:rPr lang="en-US" altLang="zh-CN" sz="3600" b="1" smtClean="0">
                <a:solidFill>
                  <a:srgbClr val="0000FF"/>
                </a:solidFill>
                <a:effectLst>
                  <a:outerShdw blurRad="38100" dist="38100" dir="2700000" algn="tl">
                    <a:srgbClr val="C0C0C0"/>
                  </a:outerShdw>
                </a:effectLst>
                <a:latin typeface="Times New Roman" pitchFamily="18" charset="0"/>
              </a:rPr>
              <a:t>A</a:t>
            </a:r>
            <a:r>
              <a:rPr lang="zh-CN" altLang="en-US" sz="3600" b="1" smtClean="0">
                <a:solidFill>
                  <a:srgbClr val="0000FF"/>
                </a:solidFill>
                <a:effectLst>
                  <a:outerShdw blurRad="38100" dist="38100" dir="2700000" algn="tl">
                    <a:srgbClr val="C0C0C0"/>
                  </a:outerShdw>
                </a:effectLst>
                <a:latin typeface="Times New Roman" pitchFamily="18" charset="0"/>
              </a:rPr>
              <a:t>中的元素个数</a:t>
            </a:r>
            <a:r>
              <a:rPr lang="en-US" altLang="zh-CN" sz="3600" b="1" smtClean="0">
                <a:solidFill>
                  <a:srgbClr val="0000FF"/>
                </a:solidFill>
                <a:effectLst>
                  <a:outerShdw blurRad="38100" dist="38100" dir="2700000" algn="tl">
                    <a:srgbClr val="C0C0C0"/>
                  </a:outerShdw>
                </a:effectLst>
                <a:latin typeface="Times New Roman" pitchFamily="18" charset="0"/>
              </a:rPr>
              <a:t>, </a:t>
            </a:r>
            <a:r>
              <a:rPr lang="zh-CN" altLang="en-US" sz="3600" b="1" smtClean="0">
                <a:solidFill>
                  <a:srgbClr val="0000FF"/>
                </a:solidFill>
                <a:effectLst>
                  <a:outerShdw blurRad="38100" dist="38100" dir="2700000" algn="tl">
                    <a:srgbClr val="C0C0C0"/>
                  </a:outerShdw>
                </a:effectLst>
                <a:latin typeface="Times New Roman" pitchFamily="18" charset="0"/>
              </a:rPr>
              <a:t>这个原理可写成</a:t>
            </a:r>
          </a:p>
        </p:txBody>
      </p:sp>
      <p:sp>
        <p:nvSpPr>
          <p:cNvPr id="24474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44743" name="Rectangle 7"/>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4742" name="Object 6"/>
          <p:cNvGraphicFramePr>
            <a:graphicFrameLocks noChangeAspect="1"/>
          </p:cNvGraphicFramePr>
          <p:nvPr/>
        </p:nvGraphicFramePr>
        <p:xfrm>
          <a:off x="1258888" y="4538663"/>
          <a:ext cx="6494462" cy="762000"/>
        </p:xfrm>
        <a:graphic>
          <a:graphicData uri="http://schemas.openxmlformats.org/presentationml/2006/ole">
            <mc:AlternateContent xmlns:mc="http://schemas.openxmlformats.org/markup-compatibility/2006">
              <mc:Choice xmlns:v="urn:schemas-microsoft-com:vml" Requires="v">
                <p:oleObj spid="_x0000_s6215" name="公式" r:id="rId3" imgW="2057400" imgH="241300" progId="Equation.3">
                  <p:embed/>
                </p:oleObj>
              </mc:Choice>
              <mc:Fallback>
                <p:oleObj name="公式" r:id="rId3" imgW="20574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538663"/>
                        <a:ext cx="649446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5" name="Rectangle 9"/>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4746" name="Object 10"/>
          <p:cNvGraphicFramePr>
            <a:graphicFrameLocks noGrp="1" noChangeAspect="1"/>
          </p:cNvGraphicFramePr>
          <p:nvPr>
            <p:ph sz="half" idx="2"/>
          </p:nvPr>
        </p:nvGraphicFramePr>
        <p:xfrm>
          <a:off x="971550" y="5516563"/>
          <a:ext cx="6426200" cy="693737"/>
        </p:xfrm>
        <a:graphic>
          <a:graphicData uri="http://schemas.openxmlformats.org/presentationml/2006/ole">
            <mc:AlternateContent xmlns:mc="http://schemas.openxmlformats.org/markup-compatibility/2006">
              <mc:Choice xmlns:v="urn:schemas-microsoft-com:vml" Requires="v">
                <p:oleObj spid="_x0000_s6216" name="公式" r:id="rId5" imgW="2235200" imgH="241300" progId="Equation.3">
                  <p:embed/>
                </p:oleObj>
              </mc:Choice>
              <mc:Fallback>
                <p:oleObj name="公式" r:id="rId5" imgW="22352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5516563"/>
                        <a:ext cx="6426200"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strips(downRight)">
                                      <p:cBhvr>
                                        <p:cTn id="7" dur="500"/>
                                        <p:tgtEl>
                                          <p:spTgt spid="24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strips(downRight)">
                                      <p:cBhvr>
                                        <p:cTn id="12" dur="500"/>
                                        <p:tgtEl>
                                          <p:spTgt spid="24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44742"/>
                                        </p:tgtEl>
                                        <p:attrNameLst>
                                          <p:attrName>style.visibility</p:attrName>
                                        </p:attrNameLst>
                                      </p:cBhvr>
                                      <p:to>
                                        <p:strVal val="visible"/>
                                      </p:to>
                                    </p:set>
                                    <p:anim calcmode="lin" valueType="num">
                                      <p:cBhvr>
                                        <p:cTn id="17" dur="1000" fill="hold"/>
                                        <p:tgtEl>
                                          <p:spTgt spid="244742"/>
                                        </p:tgtEl>
                                        <p:attrNameLst>
                                          <p:attrName>ppt_w</p:attrName>
                                        </p:attrNameLst>
                                      </p:cBhvr>
                                      <p:tavLst>
                                        <p:tav tm="0">
                                          <p:val>
                                            <p:strVal val="#ppt_w*0.70"/>
                                          </p:val>
                                        </p:tav>
                                        <p:tav tm="100000">
                                          <p:val>
                                            <p:strVal val="#ppt_w"/>
                                          </p:val>
                                        </p:tav>
                                      </p:tavLst>
                                    </p:anim>
                                    <p:anim calcmode="lin" valueType="num">
                                      <p:cBhvr>
                                        <p:cTn id="18" dur="1000" fill="hold"/>
                                        <p:tgtEl>
                                          <p:spTgt spid="244742"/>
                                        </p:tgtEl>
                                        <p:attrNameLst>
                                          <p:attrName>ppt_h</p:attrName>
                                        </p:attrNameLst>
                                      </p:cBhvr>
                                      <p:tavLst>
                                        <p:tav tm="0">
                                          <p:val>
                                            <p:strVal val="#ppt_h"/>
                                          </p:val>
                                        </p:tav>
                                        <p:tav tm="100000">
                                          <p:val>
                                            <p:strVal val="#ppt_h"/>
                                          </p:val>
                                        </p:tav>
                                      </p:tavLst>
                                    </p:anim>
                                    <p:animEffect transition="in" filter="fade">
                                      <p:cBhvr>
                                        <p:cTn id="19" dur="1000"/>
                                        <p:tgtEl>
                                          <p:spTgt spid="2447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244746"/>
                                        </p:tgtEl>
                                        <p:attrNameLst>
                                          <p:attrName>style.visibility</p:attrName>
                                        </p:attrNameLst>
                                      </p:cBhvr>
                                      <p:to>
                                        <p:strVal val="visible"/>
                                      </p:to>
                                    </p:set>
                                    <p:anim calcmode="lin" valueType="num">
                                      <p:cBhvr>
                                        <p:cTn id="24" dur="1000" fill="hold"/>
                                        <p:tgtEl>
                                          <p:spTgt spid="244746"/>
                                        </p:tgtEl>
                                        <p:attrNameLst>
                                          <p:attrName>ppt_w</p:attrName>
                                        </p:attrNameLst>
                                      </p:cBhvr>
                                      <p:tavLst>
                                        <p:tav tm="0">
                                          <p:val>
                                            <p:strVal val="#ppt_w*0.70"/>
                                          </p:val>
                                        </p:tav>
                                        <p:tav tm="100000">
                                          <p:val>
                                            <p:strVal val="#ppt_w"/>
                                          </p:val>
                                        </p:tav>
                                      </p:tavLst>
                                    </p:anim>
                                    <p:anim calcmode="lin" valueType="num">
                                      <p:cBhvr>
                                        <p:cTn id="25" dur="1000" fill="hold"/>
                                        <p:tgtEl>
                                          <p:spTgt spid="244746"/>
                                        </p:tgtEl>
                                        <p:attrNameLst>
                                          <p:attrName>ppt_h</p:attrName>
                                        </p:attrNameLst>
                                      </p:cBhvr>
                                      <p:tavLst>
                                        <p:tav tm="0">
                                          <p:val>
                                            <p:strVal val="#ppt_h"/>
                                          </p:val>
                                        </p:tav>
                                        <p:tav tm="100000">
                                          <p:val>
                                            <p:strVal val="#ppt_h"/>
                                          </p:val>
                                        </p:tav>
                                      </p:tavLst>
                                    </p:anim>
                                    <p:animEffect transition="in" filter="fade">
                                      <p:cBhvr>
                                        <p:cTn id="26" dur="1000"/>
                                        <p:tgtEl>
                                          <p:spTgt spid="244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Slide Number Placeholder 7"/>
          <p:cNvSpPr>
            <a:spLocks noGrp="1"/>
          </p:cNvSpPr>
          <p:nvPr>
            <p:ph type="sldNum" sz="quarter" idx="12"/>
          </p:nvPr>
        </p:nvSpPr>
        <p:spPr/>
        <p:txBody>
          <a:bodyPr/>
          <a:lstStyle/>
          <a:p>
            <a:pPr>
              <a:defRPr/>
            </a:pPr>
            <a:fld id="{E67A8EC7-0DB2-499F-9130-BAE0DBE5B662}" type="slidenum">
              <a:rPr lang="en-US" altLang="zh-CN"/>
              <a:pPr>
                <a:defRPr/>
              </a:pPr>
              <a:t>50</a:t>
            </a:fld>
            <a:endParaRPr lang="en-US" altLang="zh-CN"/>
          </a:p>
        </p:txBody>
      </p:sp>
      <p:graphicFrame>
        <p:nvGraphicFramePr>
          <p:cNvPr id="369706" name="Group 42"/>
          <p:cNvGraphicFramePr>
            <a:graphicFrameLocks noGrp="1"/>
          </p:cNvGraphicFramePr>
          <p:nvPr>
            <p:ph sz="quarter" idx="3"/>
          </p:nvPr>
        </p:nvGraphicFramePr>
        <p:xfrm>
          <a:off x="2484438" y="3429000"/>
          <a:ext cx="3598862" cy="3024188"/>
        </p:xfrm>
        <a:graphic>
          <a:graphicData uri="http://schemas.openxmlformats.org/drawingml/2006/table">
            <a:tbl>
              <a:tblPr/>
              <a:tblGrid>
                <a:gridCol w="900112"/>
                <a:gridCol w="898525"/>
                <a:gridCol w="900113"/>
                <a:gridCol w="900112"/>
              </a:tblGrid>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r>
            </a:tbl>
          </a:graphicData>
        </a:graphic>
      </p:graphicFrame>
      <p:sp>
        <p:nvSpPr>
          <p:cNvPr id="369693" name="Rectangle 29"/>
          <p:cNvSpPr>
            <a:spLocks noGrp="1" noChangeArrowheads="1"/>
          </p:cNvSpPr>
          <p:nvPr>
            <p:ph type="body" idx="1"/>
          </p:nvPr>
        </p:nvSpPr>
        <p:spPr>
          <a:xfrm>
            <a:off x="468313" y="404813"/>
            <a:ext cx="8280400" cy="2303462"/>
          </a:xfrm>
        </p:spPr>
        <p:txBody>
          <a:bodyPr/>
          <a:lstStyle/>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rPr>
              <a:t>下面是</a:t>
            </a:r>
            <a:r>
              <a:rPr lang="zh-CN" altLang="en-US" sz="3600" b="1" smtClean="0">
                <a:solidFill>
                  <a:srgbClr val="FF0000"/>
                </a:solidFill>
                <a:effectLst>
                  <a:outerShdw blurRad="38100" dist="38100" dir="2700000" algn="tl">
                    <a:srgbClr val="C0C0C0"/>
                  </a:outerShdw>
                </a:effectLst>
              </a:rPr>
              <a:t>例</a:t>
            </a:r>
            <a:r>
              <a:rPr lang="en-US" altLang="zh-CN" sz="3600" b="1" smtClean="0">
                <a:solidFill>
                  <a:srgbClr val="FF0000"/>
                </a:solidFill>
                <a:effectLst>
                  <a:outerShdw blurRad="38100" dist="38100" dir="2700000" algn="tl">
                    <a:srgbClr val="C0C0C0"/>
                  </a:outerShdw>
                </a:effectLst>
              </a:rPr>
              <a:t>6.4</a:t>
            </a:r>
            <a:r>
              <a:rPr lang="zh-CN" altLang="en-US" sz="3600" b="1" smtClean="0">
                <a:effectLst>
                  <a:outerShdw blurRad="38100" dist="38100" dir="2700000" algn="tl">
                    <a:srgbClr val="C0C0C0"/>
                  </a:outerShdw>
                </a:effectLst>
              </a:rPr>
              <a:t>所对应棋盘</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行分别表示张</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王</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李</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赵四位老师</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列分别表示数</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理</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化</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英四门课程</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问题就是决定不进入阴影部分的</a:t>
            </a:r>
            <a:r>
              <a:rPr lang="en-US" altLang="zh-CN" sz="3600" b="1" smtClean="0">
                <a:solidFill>
                  <a:srgbClr val="FF0000"/>
                </a:solidFill>
                <a:effectLst>
                  <a:outerShdw blurRad="38100" dist="38100" dir="2700000" algn="tl">
                    <a:srgbClr val="C0C0C0"/>
                  </a:outerShdw>
                </a:effectLst>
              </a:rPr>
              <a:t>4</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布局的个数</a:t>
            </a:r>
            <a:r>
              <a:rPr lang="en-US" altLang="zh-CN" sz="3600" b="1" smtClean="0">
                <a:effectLst>
                  <a:outerShdw blurRad="38100" dist="38100" dir="2700000" algn="tl">
                    <a:srgbClr val="C0C0C0"/>
                  </a:outerShdw>
                </a:effectLst>
              </a:rPr>
              <a:t>:</a:t>
            </a:r>
          </a:p>
        </p:txBody>
      </p:sp>
      <p:sp>
        <p:nvSpPr>
          <p:cNvPr id="369707" name="Text Box 43"/>
          <p:cNvSpPr txBox="1">
            <a:spLocks noChangeArrowheads="1"/>
          </p:cNvSpPr>
          <p:nvPr/>
        </p:nvSpPr>
        <p:spPr bwMode="auto">
          <a:xfrm>
            <a:off x="1692275" y="3500438"/>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张</a:t>
            </a:r>
          </a:p>
        </p:txBody>
      </p:sp>
      <p:sp>
        <p:nvSpPr>
          <p:cNvPr id="369709" name="Text Box 45"/>
          <p:cNvSpPr txBox="1">
            <a:spLocks noChangeArrowheads="1"/>
          </p:cNvSpPr>
          <p:nvPr/>
        </p:nvSpPr>
        <p:spPr bwMode="auto">
          <a:xfrm>
            <a:off x="1692275" y="4221163"/>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王</a:t>
            </a:r>
          </a:p>
        </p:txBody>
      </p:sp>
      <p:sp>
        <p:nvSpPr>
          <p:cNvPr id="369710" name="Text Box 46"/>
          <p:cNvSpPr txBox="1">
            <a:spLocks noChangeArrowheads="1"/>
          </p:cNvSpPr>
          <p:nvPr/>
        </p:nvSpPr>
        <p:spPr bwMode="auto">
          <a:xfrm>
            <a:off x="1692275" y="5013325"/>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李</a:t>
            </a:r>
          </a:p>
        </p:txBody>
      </p:sp>
      <p:sp>
        <p:nvSpPr>
          <p:cNvPr id="369711" name="Text Box 47"/>
          <p:cNvSpPr txBox="1">
            <a:spLocks noChangeArrowheads="1"/>
          </p:cNvSpPr>
          <p:nvPr/>
        </p:nvSpPr>
        <p:spPr bwMode="auto">
          <a:xfrm>
            <a:off x="1692275" y="573405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赵</a:t>
            </a:r>
          </a:p>
        </p:txBody>
      </p:sp>
      <p:sp>
        <p:nvSpPr>
          <p:cNvPr id="369712" name="Text Box 48"/>
          <p:cNvSpPr txBox="1">
            <a:spLocks noChangeArrowheads="1"/>
          </p:cNvSpPr>
          <p:nvPr/>
        </p:nvSpPr>
        <p:spPr bwMode="auto">
          <a:xfrm>
            <a:off x="262731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数</a:t>
            </a:r>
          </a:p>
        </p:txBody>
      </p:sp>
      <p:sp>
        <p:nvSpPr>
          <p:cNvPr id="369713" name="Text Box 49"/>
          <p:cNvSpPr txBox="1">
            <a:spLocks noChangeArrowheads="1"/>
          </p:cNvSpPr>
          <p:nvPr/>
        </p:nvSpPr>
        <p:spPr bwMode="auto">
          <a:xfrm>
            <a:off x="3563938"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理</a:t>
            </a:r>
          </a:p>
        </p:txBody>
      </p:sp>
      <p:sp>
        <p:nvSpPr>
          <p:cNvPr id="369714" name="Text Box 50"/>
          <p:cNvSpPr txBox="1">
            <a:spLocks noChangeArrowheads="1"/>
          </p:cNvSpPr>
          <p:nvPr/>
        </p:nvSpPr>
        <p:spPr bwMode="auto">
          <a:xfrm>
            <a:off x="450056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化</a:t>
            </a:r>
          </a:p>
        </p:txBody>
      </p:sp>
      <p:sp>
        <p:nvSpPr>
          <p:cNvPr id="369715" name="Text Box 51"/>
          <p:cNvSpPr txBox="1">
            <a:spLocks noChangeArrowheads="1"/>
          </p:cNvSpPr>
          <p:nvPr/>
        </p:nvSpPr>
        <p:spPr bwMode="auto">
          <a:xfrm>
            <a:off x="536416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英</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9693">
                                            <p:txEl>
                                              <p:pRg st="0" end="0"/>
                                            </p:txEl>
                                          </p:spTgt>
                                        </p:tgtEl>
                                        <p:attrNameLst>
                                          <p:attrName>style.visibility</p:attrName>
                                        </p:attrNameLst>
                                      </p:cBhvr>
                                      <p:to>
                                        <p:strVal val="visible"/>
                                      </p:to>
                                    </p:set>
                                    <p:animEffect transition="in" filter="strips(downRight)">
                                      <p:cBhvr>
                                        <p:cTn id="7" dur="500"/>
                                        <p:tgtEl>
                                          <p:spTgt spid="3696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69706"/>
                                        </p:tgtEl>
                                        <p:attrNameLst>
                                          <p:attrName>style.visibility</p:attrName>
                                        </p:attrNameLst>
                                      </p:cBhvr>
                                      <p:to>
                                        <p:strVal val="visible"/>
                                      </p:to>
                                    </p:set>
                                    <p:anim calcmode="lin" valueType="num">
                                      <p:cBhvr additive="base">
                                        <p:cTn id="12" dur="500" fill="hold"/>
                                        <p:tgtEl>
                                          <p:spTgt spid="369706"/>
                                        </p:tgtEl>
                                        <p:attrNameLst>
                                          <p:attrName>ppt_x</p:attrName>
                                        </p:attrNameLst>
                                      </p:cBhvr>
                                      <p:tavLst>
                                        <p:tav tm="0">
                                          <p:val>
                                            <p:strVal val="#ppt_x"/>
                                          </p:val>
                                        </p:tav>
                                        <p:tav tm="100000">
                                          <p:val>
                                            <p:strVal val="#ppt_x"/>
                                          </p:val>
                                        </p:tav>
                                      </p:tavLst>
                                    </p:anim>
                                    <p:anim calcmode="lin" valueType="num">
                                      <p:cBhvr additive="base">
                                        <p:cTn id="13" dur="500" fill="hold"/>
                                        <p:tgtEl>
                                          <p:spTgt spid="36970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9707"/>
                                        </p:tgtEl>
                                        <p:attrNameLst>
                                          <p:attrName>style.visibility</p:attrName>
                                        </p:attrNameLst>
                                      </p:cBhvr>
                                      <p:to>
                                        <p:strVal val="visible"/>
                                      </p:to>
                                    </p:set>
                                    <p:anim calcmode="lin" valueType="num">
                                      <p:cBhvr additive="base">
                                        <p:cTn id="18" dur="500" fill="hold"/>
                                        <p:tgtEl>
                                          <p:spTgt spid="369707"/>
                                        </p:tgtEl>
                                        <p:attrNameLst>
                                          <p:attrName>ppt_x</p:attrName>
                                        </p:attrNameLst>
                                      </p:cBhvr>
                                      <p:tavLst>
                                        <p:tav tm="0">
                                          <p:val>
                                            <p:strVal val="0-#ppt_w/2"/>
                                          </p:val>
                                        </p:tav>
                                        <p:tav tm="100000">
                                          <p:val>
                                            <p:strVal val="#ppt_x"/>
                                          </p:val>
                                        </p:tav>
                                      </p:tavLst>
                                    </p:anim>
                                    <p:anim calcmode="lin" valueType="num">
                                      <p:cBhvr additive="base">
                                        <p:cTn id="19" dur="500" fill="hold"/>
                                        <p:tgtEl>
                                          <p:spTgt spid="36970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69709"/>
                                        </p:tgtEl>
                                        <p:attrNameLst>
                                          <p:attrName>style.visibility</p:attrName>
                                        </p:attrNameLst>
                                      </p:cBhvr>
                                      <p:to>
                                        <p:strVal val="visible"/>
                                      </p:to>
                                    </p:set>
                                    <p:anim calcmode="lin" valueType="num">
                                      <p:cBhvr additive="base">
                                        <p:cTn id="22" dur="500" fill="hold"/>
                                        <p:tgtEl>
                                          <p:spTgt spid="369709"/>
                                        </p:tgtEl>
                                        <p:attrNameLst>
                                          <p:attrName>ppt_x</p:attrName>
                                        </p:attrNameLst>
                                      </p:cBhvr>
                                      <p:tavLst>
                                        <p:tav tm="0">
                                          <p:val>
                                            <p:strVal val="0-#ppt_w/2"/>
                                          </p:val>
                                        </p:tav>
                                        <p:tav tm="100000">
                                          <p:val>
                                            <p:strVal val="#ppt_x"/>
                                          </p:val>
                                        </p:tav>
                                      </p:tavLst>
                                    </p:anim>
                                    <p:anim calcmode="lin" valueType="num">
                                      <p:cBhvr additive="base">
                                        <p:cTn id="23" dur="500" fill="hold"/>
                                        <p:tgtEl>
                                          <p:spTgt spid="36970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69710"/>
                                        </p:tgtEl>
                                        <p:attrNameLst>
                                          <p:attrName>style.visibility</p:attrName>
                                        </p:attrNameLst>
                                      </p:cBhvr>
                                      <p:to>
                                        <p:strVal val="visible"/>
                                      </p:to>
                                    </p:set>
                                    <p:anim calcmode="lin" valueType="num">
                                      <p:cBhvr additive="base">
                                        <p:cTn id="26" dur="500" fill="hold"/>
                                        <p:tgtEl>
                                          <p:spTgt spid="369710"/>
                                        </p:tgtEl>
                                        <p:attrNameLst>
                                          <p:attrName>ppt_x</p:attrName>
                                        </p:attrNameLst>
                                      </p:cBhvr>
                                      <p:tavLst>
                                        <p:tav tm="0">
                                          <p:val>
                                            <p:strVal val="0-#ppt_w/2"/>
                                          </p:val>
                                        </p:tav>
                                        <p:tav tm="100000">
                                          <p:val>
                                            <p:strVal val="#ppt_x"/>
                                          </p:val>
                                        </p:tav>
                                      </p:tavLst>
                                    </p:anim>
                                    <p:anim calcmode="lin" valueType="num">
                                      <p:cBhvr additive="base">
                                        <p:cTn id="27" dur="500" fill="hold"/>
                                        <p:tgtEl>
                                          <p:spTgt spid="369710"/>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369711"/>
                                        </p:tgtEl>
                                        <p:attrNameLst>
                                          <p:attrName>style.visibility</p:attrName>
                                        </p:attrNameLst>
                                      </p:cBhvr>
                                      <p:to>
                                        <p:strVal val="visible"/>
                                      </p:to>
                                    </p:set>
                                    <p:anim calcmode="lin" valueType="num">
                                      <p:cBhvr additive="base">
                                        <p:cTn id="30" dur="500" fill="hold"/>
                                        <p:tgtEl>
                                          <p:spTgt spid="369711"/>
                                        </p:tgtEl>
                                        <p:attrNameLst>
                                          <p:attrName>ppt_x</p:attrName>
                                        </p:attrNameLst>
                                      </p:cBhvr>
                                      <p:tavLst>
                                        <p:tav tm="0">
                                          <p:val>
                                            <p:strVal val="0-#ppt_w/2"/>
                                          </p:val>
                                        </p:tav>
                                        <p:tav tm="100000">
                                          <p:val>
                                            <p:strVal val="#ppt_x"/>
                                          </p:val>
                                        </p:tav>
                                      </p:tavLst>
                                    </p:anim>
                                    <p:anim calcmode="lin" valueType="num">
                                      <p:cBhvr additive="base">
                                        <p:cTn id="31" dur="500" fill="hold"/>
                                        <p:tgtEl>
                                          <p:spTgt spid="369711"/>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369712"/>
                                        </p:tgtEl>
                                        <p:attrNameLst>
                                          <p:attrName>style.visibility</p:attrName>
                                        </p:attrNameLst>
                                      </p:cBhvr>
                                      <p:to>
                                        <p:strVal val="visible"/>
                                      </p:to>
                                    </p:set>
                                    <p:anim calcmode="lin" valueType="num">
                                      <p:cBhvr additive="base">
                                        <p:cTn id="36" dur="500" fill="hold"/>
                                        <p:tgtEl>
                                          <p:spTgt spid="369712"/>
                                        </p:tgtEl>
                                        <p:attrNameLst>
                                          <p:attrName>ppt_x</p:attrName>
                                        </p:attrNameLst>
                                      </p:cBhvr>
                                      <p:tavLst>
                                        <p:tav tm="0">
                                          <p:val>
                                            <p:strVal val="#ppt_x"/>
                                          </p:val>
                                        </p:tav>
                                        <p:tav tm="100000">
                                          <p:val>
                                            <p:strVal val="#ppt_x"/>
                                          </p:val>
                                        </p:tav>
                                      </p:tavLst>
                                    </p:anim>
                                    <p:anim calcmode="lin" valueType="num">
                                      <p:cBhvr additive="base">
                                        <p:cTn id="37" dur="500" fill="hold"/>
                                        <p:tgtEl>
                                          <p:spTgt spid="369712"/>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369713"/>
                                        </p:tgtEl>
                                        <p:attrNameLst>
                                          <p:attrName>style.visibility</p:attrName>
                                        </p:attrNameLst>
                                      </p:cBhvr>
                                      <p:to>
                                        <p:strVal val="visible"/>
                                      </p:to>
                                    </p:set>
                                    <p:anim calcmode="lin" valueType="num">
                                      <p:cBhvr additive="base">
                                        <p:cTn id="40" dur="500" fill="hold"/>
                                        <p:tgtEl>
                                          <p:spTgt spid="369713"/>
                                        </p:tgtEl>
                                        <p:attrNameLst>
                                          <p:attrName>ppt_x</p:attrName>
                                        </p:attrNameLst>
                                      </p:cBhvr>
                                      <p:tavLst>
                                        <p:tav tm="0">
                                          <p:val>
                                            <p:strVal val="#ppt_x"/>
                                          </p:val>
                                        </p:tav>
                                        <p:tav tm="100000">
                                          <p:val>
                                            <p:strVal val="#ppt_x"/>
                                          </p:val>
                                        </p:tav>
                                      </p:tavLst>
                                    </p:anim>
                                    <p:anim calcmode="lin" valueType="num">
                                      <p:cBhvr additive="base">
                                        <p:cTn id="41" dur="500" fill="hold"/>
                                        <p:tgtEl>
                                          <p:spTgt spid="369713"/>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369714"/>
                                        </p:tgtEl>
                                        <p:attrNameLst>
                                          <p:attrName>style.visibility</p:attrName>
                                        </p:attrNameLst>
                                      </p:cBhvr>
                                      <p:to>
                                        <p:strVal val="visible"/>
                                      </p:to>
                                    </p:set>
                                    <p:anim calcmode="lin" valueType="num">
                                      <p:cBhvr additive="base">
                                        <p:cTn id="44" dur="500" fill="hold"/>
                                        <p:tgtEl>
                                          <p:spTgt spid="369714"/>
                                        </p:tgtEl>
                                        <p:attrNameLst>
                                          <p:attrName>ppt_x</p:attrName>
                                        </p:attrNameLst>
                                      </p:cBhvr>
                                      <p:tavLst>
                                        <p:tav tm="0">
                                          <p:val>
                                            <p:strVal val="#ppt_x"/>
                                          </p:val>
                                        </p:tav>
                                        <p:tav tm="100000">
                                          <p:val>
                                            <p:strVal val="#ppt_x"/>
                                          </p:val>
                                        </p:tav>
                                      </p:tavLst>
                                    </p:anim>
                                    <p:anim calcmode="lin" valueType="num">
                                      <p:cBhvr additive="base">
                                        <p:cTn id="45" dur="500" fill="hold"/>
                                        <p:tgtEl>
                                          <p:spTgt spid="36971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369715"/>
                                        </p:tgtEl>
                                        <p:attrNameLst>
                                          <p:attrName>style.visibility</p:attrName>
                                        </p:attrNameLst>
                                      </p:cBhvr>
                                      <p:to>
                                        <p:strVal val="visible"/>
                                      </p:to>
                                    </p:set>
                                    <p:anim calcmode="lin" valueType="num">
                                      <p:cBhvr additive="base">
                                        <p:cTn id="48" dur="500" fill="hold"/>
                                        <p:tgtEl>
                                          <p:spTgt spid="369715"/>
                                        </p:tgtEl>
                                        <p:attrNameLst>
                                          <p:attrName>ppt_x</p:attrName>
                                        </p:attrNameLst>
                                      </p:cBhvr>
                                      <p:tavLst>
                                        <p:tav tm="0">
                                          <p:val>
                                            <p:strVal val="#ppt_x"/>
                                          </p:val>
                                        </p:tav>
                                        <p:tav tm="100000">
                                          <p:val>
                                            <p:strVal val="#ppt_x"/>
                                          </p:val>
                                        </p:tav>
                                      </p:tavLst>
                                    </p:anim>
                                    <p:anim calcmode="lin" valueType="num">
                                      <p:cBhvr additive="base">
                                        <p:cTn id="49" dur="500" fill="hold"/>
                                        <p:tgtEl>
                                          <p:spTgt spid="3697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93" grpId="0" build="p" autoUpdateAnimBg="0"/>
      <p:bldP spid="369707" grpId="0"/>
      <p:bldP spid="369709" grpId="0"/>
      <p:bldP spid="369710" grpId="0"/>
      <p:bldP spid="369711" grpId="0"/>
      <p:bldP spid="369712" grpId="0"/>
      <p:bldP spid="369713" grpId="0"/>
      <p:bldP spid="369714" grpId="0"/>
      <p:bldP spid="3697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288C7CC4-581D-4DDB-959C-7B915FF1296F}" type="slidenum">
              <a:rPr lang="en-US" altLang="zh-CN"/>
              <a:pPr>
                <a:defRPr/>
              </a:pPr>
              <a:t>51</a:t>
            </a:fld>
            <a:endParaRPr lang="en-US" altLang="zh-CN"/>
          </a:p>
        </p:txBody>
      </p:sp>
      <p:sp>
        <p:nvSpPr>
          <p:cNvPr id="366596" name="Rectangle 4"/>
          <p:cNvSpPr>
            <a:spLocks noChangeArrowheads="1"/>
          </p:cNvSpPr>
          <p:nvPr/>
        </p:nvSpPr>
        <p:spPr bwMode="auto">
          <a:xfrm>
            <a:off x="539750" y="692150"/>
            <a:ext cx="8229600" cy="5616575"/>
          </a:xfrm>
          <a:prstGeom prst="rect">
            <a:avLst/>
          </a:prstGeom>
          <a:noFill/>
          <a:ln w="9525">
            <a:noFill/>
            <a:miter lim="800000"/>
            <a:headEnd/>
            <a:tailEnd/>
          </a:ln>
          <a:effectLst/>
        </p:spPr>
        <p:txBody>
          <a:bodyPr/>
          <a:lstStyle/>
          <a:p>
            <a:pPr marL="342900" indent="-342900">
              <a:spcBef>
                <a:spcPct val="20000"/>
              </a:spcBef>
              <a:defRPr/>
            </a:pPr>
            <a:r>
              <a:rPr lang="zh-CN" altLang="en-US" dirty="0">
                <a:solidFill>
                  <a:srgbClr val="FF0000"/>
                </a:solidFill>
                <a:effectLst>
                  <a:outerShdw blurRad="38100" dist="38100" dir="2700000" algn="tl">
                    <a:srgbClr val="C0C0C0"/>
                  </a:outerShdw>
                </a:effectLst>
                <a:ea typeface="宋体" pitchFamily="2" charset="-122"/>
              </a:rPr>
              <a:t>解</a:t>
            </a:r>
            <a:r>
              <a:rPr lang="zh-CN" altLang="en-US" dirty="0">
                <a:effectLst>
                  <a:outerShdw blurRad="38100" dist="38100" dir="2700000" algn="tl">
                    <a:srgbClr val="C0C0C0"/>
                  </a:outerShdw>
                </a:effectLst>
                <a:ea typeface="宋体" pitchFamily="2" charset="-122"/>
              </a:rPr>
              <a:t>  这个问题实际上是有禁位的排列</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其禁区就是刚才图中的阴影部分</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由上面的计算知道图</a:t>
            </a:r>
            <a:r>
              <a:rPr lang="en-US" altLang="zh-CN" dirty="0">
                <a:effectLst>
                  <a:outerShdw blurRad="38100" dist="38100" dir="2700000" algn="tl">
                    <a:srgbClr val="C0C0C0"/>
                  </a:outerShdw>
                </a:effectLst>
                <a:ea typeface="宋体" pitchFamily="2" charset="-122"/>
              </a:rPr>
              <a:t>6.5</a:t>
            </a:r>
            <a:r>
              <a:rPr lang="zh-CN" altLang="en-US" dirty="0">
                <a:effectLst>
                  <a:outerShdw blurRad="38100" dist="38100" dir="2700000" algn="tl">
                    <a:srgbClr val="C0C0C0"/>
                  </a:outerShdw>
                </a:effectLst>
                <a:ea typeface="宋体" pitchFamily="2" charset="-122"/>
              </a:rPr>
              <a:t>中的禁区棋盘多项式为</a:t>
            </a:r>
          </a:p>
          <a:p>
            <a:pPr marL="342900" indent="-342900" algn="ctr">
              <a:spcBef>
                <a:spcPct val="20000"/>
              </a:spcBef>
              <a:defRPr/>
            </a:pPr>
            <a:r>
              <a:rPr lang="en-US" altLang="zh-CN" dirty="0" smtClean="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+6</a:t>
            </a:r>
            <a:r>
              <a:rPr lang="en-US" altLang="zh-CN" i="1" dirty="0">
                <a:effectLst>
                  <a:outerShdw blurRad="38100" dist="38100" dir="2700000" algn="tl">
                    <a:srgbClr val="C0C0C0"/>
                  </a:outerShdw>
                </a:effectLst>
                <a:ea typeface="宋体" pitchFamily="2" charset="-122"/>
              </a:rPr>
              <a:t>x</a:t>
            </a:r>
            <a:r>
              <a:rPr lang="en-US" altLang="zh-CN" dirty="0">
                <a:effectLst>
                  <a:outerShdw blurRad="38100" dist="38100" dir="2700000" algn="tl">
                    <a:srgbClr val="C0C0C0"/>
                  </a:outerShdw>
                </a:effectLst>
                <a:ea typeface="宋体" pitchFamily="2" charset="-122"/>
              </a:rPr>
              <a:t>+10</a:t>
            </a:r>
            <a:r>
              <a:rPr lang="en-US" altLang="zh-CN" i="1" dirty="0">
                <a:effectLst>
                  <a:outerShdw blurRad="38100" dist="38100" dir="2700000" algn="tl">
                    <a:srgbClr val="C0C0C0"/>
                  </a:outerShdw>
                </a:effectLst>
                <a:ea typeface="宋体" pitchFamily="2" charset="-122"/>
              </a:rPr>
              <a:t>x</a:t>
            </a:r>
            <a:r>
              <a:rPr lang="en-US" altLang="zh-CN" baseline="30000" dirty="0">
                <a:effectLst>
                  <a:outerShdw blurRad="38100" dist="38100" dir="2700000" algn="tl">
                    <a:srgbClr val="C0C0C0"/>
                  </a:outerShdw>
                </a:effectLst>
                <a:ea typeface="宋体" pitchFamily="2" charset="-122"/>
              </a:rPr>
              <a:t>2</a:t>
            </a:r>
            <a:r>
              <a:rPr lang="en-US" altLang="zh-CN" dirty="0">
                <a:effectLst>
                  <a:outerShdw blurRad="38100" dist="38100" dir="2700000" algn="tl">
                    <a:srgbClr val="C0C0C0"/>
                  </a:outerShdw>
                </a:effectLst>
                <a:ea typeface="宋体" pitchFamily="2" charset="-122"/>
              </a:rPr>
              <a:t>+4</a:t>
            </a:r>
            <a:r>
              <a:rPr lang="en-US" altLang="zh-CN" i="1" dirty="0">
                <a:effectLst>
                  <a:outerShdw blurRad="38100" dist="38100" dir="2700000" algn="tl">
                    <a:srgbClr val="C0C0C0"/>
                  </a:outerShdw>
                </a:effectLst>
                <a:ea typeface="宋体" pitchFamily="2" charset="-122"/>
              </a:rPr>
              <a:t>x</a:t>
            </a:r>
            <a:r>
              <a:rPr lang="en-US" altLang="zh-CN" baseline="30000" dirty="0">
                <a:effectLst>
                  <a:outerShdw blurRad="38100" dist="38100" dir="2700000" algn="tl">
                    <a:srgbClr val="C0C0C0"/>
                  </a:outerShdw>
                </a:effectLst>
                <a:ea typeface="宋体" pitchFamily="2" charset="-122"/>
              </a:rPr>
              <a:t>3</a:t>
            </a:r>
          </a:p>
          <a:p>
            <a:pPr marL="342900" indent="-342900">
              <a:spcBef>
                <a:spcPct val="20000"/>
              </a:spcBef>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故有  </a:t>
            </a:r>
            <a:r>
              <a:rPr lang="en-US" altLang="zh-CN" dirty="0">
                <a:effectLst>
                  <a:outerShdw blurRad="38100" dist="38100" dir="2700000" algn="tl">
                    <a:srgbClr val="C0C0C0"/>
                  </a:outerShdw>
                </a:effectLst>
                <a:ea typeface="宋体" pitchFamily="2" charset="-122"/>
              </a:rPr>
              <a:t>r</a:t>
            </a:r>
            <a:r>
              <a:rPr lang="en-US" altLang="zh-CN" baseline="-25000" dirty="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=6, r</a:t>
            </a:r>
            <a:r>
              <a:rPr lang="en-US" altLang="zh-CN" baseline="-25000" dirty="0">
                <a:effectLst>
                  <a:outerShdw blurRad="38100" dist="38100" dir="2700000" algn="tl">
                    <a:srgbClr val="C0C0C0"/>
                  </a:outerShdw>
                </a:effectLst>
                <a:ea typeface="宋体" pitchFamily="2" charset="-122"/>
              </a:rPr>
              <a:t>2</a:t>
            </a:r>
            <a:r>
              <a:rPr lang="en-US" altLang="zh-CN" dirty="0">
                <a:effectLst>
                  <a:outerShdw blurRad="38100" dist="38100" dir="2700000" algn="tl">
                    <a:srgbClr val="C0C0C0"/>
                  </a:outerShdw>
                </a:effectLst>
                <a:ea typeface="宋体" pitchFamily="2" charset="-122"/>
              </a:rPr>
              <a:t>=10, r</a:t>
            </a:r>
            <a:r>
              <a:rPr lang="en-US" altLang="zh-CN" baseline="-25000" dirty="0">
                <a:effectLst>
                  <a:outerShdw blurRad="38100" dist="38100" dir="2700000" algn="tl">
                    <a:srgbClr val="C0C0C0"/>
                  </a:outerShdw>
                </a:effectLst>
                <a:ea typeface="宋体" pitchFamily="2" charset="-122"/>
              </a:rPr>
              <a:t>3</a:t>
            </a:r>
            <a:r>
              <a:rPr lang="en-US" altLang="zh-CN" dirty="0">
                <a:effectLst>
                  <a:outerShdw blurRad="38100" dist="38100" dir="2700000" algn="tl">
                    <a:srgbClr val="C0C0C0"/>
                  </a:outerShdw>
                </a:effectLst>
                <a:ea typeface="宋体" pitchFamily="2" charset="-122"/>
              </a:rPr>
              <a:t>=4, r</a:t>
            </a:r>
            <a:r>
              <a:rPr lang="en-US" altLang="zh-CN" baseline="-25000" dirty="0">
                <a:effectLst>
                  <a:outerShdw blurRad="38100" dist="38100" dir="2700000" algn="tl">
                    <a:srgbClr val="C0C0C0"/>
                  </a:outerShdw>
                </a:effectLst>
                <a:ea typeface="宋体" pitchFamily="2" charset="-122"/>
              </a:rPr>
              <a:t>4</a:t>
            </a:r>
            <a:r>
              <a:rPr lang="en-US" altLang="zh-CN" dirty="0">
                <a:effectLst>
                  <a:outerShdw blurRad="38100" dist="38100" dir="2700000" algn="tl">
                    <a:srgbClr val="C0C0C0"/>
                  </a:outerShdw>
                </a:effectLst>
                <a:ea typeface="宋体" pitchFamily="2" charset="-122"/>
              </a:rPr>
              <a:t>=0.</a:t>
            </a:r>
          </a:p>
          <a:p>
            <a:pPr marL="342900" indent="-342900">
              <a:spcBef>
                <a:spcPct val="20000"/>
              </a:spcBef>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因此</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由公式</a:t>
            </a:r>
            <a:r>
              <a:rPr lang="en-US" altLang="zh-CN" dirty="0">
                <a:effectLst>
                  <a:outerShdw blurRad="38100" dist="38100" dir="2700000" algn="tl">
                    <a:srgbClr val="C0C0C0"/>
                  </a:outerShdw>
                </a:effectLst>
                <a:ea typeface="宋体" pitchFamily="2" charset="-122"/>
              </a:rPr>
              <a:t>(6.5), </a:t>
            </a:r>
            <a:r>
              <a:rPr lang="zh-CN" altLang="en-US" dirty="0">
                <a:effectLst>
                  <a:outerShdw blurRad="38100" dist="38100" dir="2700000" algn="tl">
                    <a:srgbClr val="C0C0C0"/>
                  </a:outerShdw>
                </a:effectLst>
                <a:ea typeface="宋体" pitchFamily="2" charset="-122"/>
              </a:rPr>
              <a:t>所求安排方案数为</a:t>
            </a:r>
            <a:r>
              <a:rPr lang="en-US" altLang="zh-CN" dirty="0">
                <a:effectLst>
                  <a:outerShdw blurRad="38100" dist="38100" dir="2700000" algn="tl">
                    <a:srgbClr val="C0C0C0"/>
                  </a:outerShdw>
                </a:effectLst>
                <a:ea typeface="宋体" pitchFamily="2" charset="-122"/>
              </a:rPr>
              <a:t>:</a:t>
            </a:r>
          </a:p>
          <a:p>
            <a:pPr marL="342900" indent="-342900">
              <a:spcBef>
                <a:spcPct val="20000"/>
              </a:spcBef>
              <a:defRPr/>
            </a:pPr>
            <a:r>
              <a:rPr lang="en-US" altLang="zh-CN" dirty="0">
                <a:effectLst>
                  <a:outerShdw blurRad="38100" dist="38100" dir="2700000" algn="tl">
                    <a:srgbClr val="C0C0C0"/>
                  </a:outerShdw>
                </a:effectLst>
                <a:ea typeface="宋体" pitchFamily="2" charset="-122"/>
              </a:rPr>
              <a:t>             Q</a:t>
            </a:r>
            <a:r>
              <a:rPr lang="en-US" altLang="zh-CN" baseline="-25000" dirty="0">
                <a:effectLst>
                  <a:outerShdw blurRad="38100" dist="38100" dir="2700000" algn="tl">
                    <a:srgbClr val="C0C0C0"/>
                  </a:outerShdw>
                </a:effectLst>
                <a:ea typeface="宋体" pitchFamily="2" charset="-122"/>
              </a:rPr>
              <a:t>4</a:t>
            </a:r>
            <a:r>
              <a:rPr lang="en-US" altLang="zh-CN" dirty="0">
                <a:effectLst>
                  <a:outerShdw blurRad="38100" dist="38100" dir="2700000" algn="tl">
                    <a:srgbClr val="C0C0C0"/>
                  </a:outerShdw>
                </a:effectLst>
                <a:ea typeface="宋体" pitchFamily="2" charset="-122"/>
              </a:rPr>
              <a:t>=4!-</a:t>
            </a:r>
            <a:r>
              <a:rPr lang="en-US" altLang="zh-CN" dirty="0" smtClean="0">
                <a:effectLst>
                  <a:outerShdw blurRad="38100" dist="38100" dir="2700000" algn="tl">
                    <a:srgbClr val="C0C0C0"/>
                  </a:outerShdw>
                </a:effectLst>
                <a:ea typeface="宋体" pitchFamily="2" charset="-122"/>
              </a:rPr>
              <a:t>6</a:t>
            </a:r>
            <a:r>
              <a:rPr lang="en-US" altLang="zh-CN" dirty="0"/>
              <a:t>×</a:t>
            </a:r>
            <a:r>
              <a:rPr lang="en-US" altLang="zh-CN" dirty="0" smtClean="0">
                <a:effectLst>
                  <a:outerShdw blurRad="38100" dist="38100" dir="2700000" algn="tl">
                    <a:srgbClr val="C0C0C0"/>
                  </a:outerShdw>
                </a:effectLst>
                <a:ea typeface="宋体" pitchFamily="2" charset="-122"/>
              </a:rPr>
              <a:t>3</a:t>
            </a:r>
            <a:r>
              <a:rPr lang="en-US" altLang="zh-CN" dirty="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10</a:t>
            </a:r>
            <a:r>
              <a:rPr lang="en-US" altLang="zh-CN" dirty="0"/>
              <a:t>×</a:t>
            </a:r>
            <a:r>
              <a:rPr lang="en-US" altLang="zh-CN" dirty="0" smtClean="0">
                <a:effectLst>
                  <a:outerShdw blurRad="38100" dist="38100" dir="2700000" algn="tl">
                    <a:srgbClr val="C0C0C0"/>
                  </a:outerShdw>
                </a:effectLst>
                <a:ea typeface="宋体" pitchFamily="2" charset="-122"/>
              </a:rPr>
              <a:t>2</a:t>
            </a:r>
            <a:r>
              <a:rPr lang="en-US" altLang="zh-CN" dirty="0">
                <a:effectLst>
                  <a:outerShdw blurRad="38100" dist="38100" dir="2700000" algn="tl">
                    <a:srgbClr val="C0C0C0"/>
                  </a:outerShdw>
                </a:effectLst>
                <a:ea typeface="宋体" pitchFamily="2" charset="-122"/>
              </a:rPr>
              <a:t>!-4=4.</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66596">
                                            <p:txEl>
                                              <p:pRg st="0" end="0"/>
                                            </p:txEl>
                                          </p:spTgt>
                                        </p:tgtEl>
                                        <p:attrNameLst>
                                          <p:attrName>style.visibility</p:attrName>
                                        </p:attrNameLst>
                                      </p:cBhvr>
                                      <p:to>
                                        <p:strVal val="visible"/>
                                      </p:to>
                                    </p:set>
                                    <p:anim calcmode="lin" valueType="num">
                                      <p:cBhvr>
                                        <p:cTn id="7" dur="1000" fill="hold"/>
                                        <p:tgtEl>
                                          <p:spTgt spid="36659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6659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6659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66596">
                                            <p:txEl>
                                              <p:pRg st="1" end="1"/>
                                            </p:txEl>
                                          </p:spTgt>
                                        </p:tgtEl>
                                        <p:attrNameLst>
                                          <p:attrName>style.visibility</p:attrName>
                                        </p:attrNameLst>
                                      </p:cBhvr>
                                      <p:to>
                                        <p:strVal val="visible"/>
                                      </p:to>
                                    </p:set>
                                    <p:anim calcmode="lin" valueType="num">
                                      <p:cBhvr>
                                        <p:cTn id="14" dur="1000" fill="hold"/>
                                        <p:tgtEl>
                                          <p:spTgt spid="366596">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66596">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6659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66596">
                                            <p:txEl>
                                              <p:pRg st="2" end="2"/>
                                            </p:txEl>
                                          </p:spTgt>
                                        </p:tgtEl>
                                        <p:attrNameLst>
                                          <p:attrName>style.visibility</p:attrName>
                                        </p:attrNameLst>
                                      </p:cBhvr>
                                      <p:to>
                                        <p:strVal val="visible"/>
                                      </p:to>
                                    </p:set>
                                    <p:anim calcmode="lin" valueType="num">
                                      <p:cBhvr>
                                        <p:cTn id="21" dur="1000" fill="hold"/>
                                        <p:tgtEl>
                                          <p:spTgt spid="366596">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66596">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6659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66596">
                                            <p:txEl>
                                              <p:pRg st="3" end="3"/>
                                            </p:txEl>
                                          </p:spTgt>
                                        </p:tgtEl>
                                        <p:attrNameLst>
                                          <p:attrName>style.visibility</p:attrName>
                                        </p:attrNameLst>
                                      </p:cBhvr>
                                      <p:to>
                                        <p:strVal val="visible"/>
                                      </p:to>
                                    </p:set>
                                    <p:anim calcmode="lin" valueType="num">
                                      <p:cBhvr>
                                        <p:cTn id="28" dur="1000" fill="hold"/>
                                        <p:tgtEl>
                                          <p:spTgt spid="366596">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66596">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66596">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66596">
                                            <p:txEl>
                                              <p:pRg st="4" end="4"/>
                                            </p:txEl>
                                          </p:spTgt>
                                        </p:tgtEl>
                                        <p:attrNameLst>
                                          <p:attrName>style.visibility</p:attrName>
                                        </p:attrNameLst>
                                      </p:cBhvr>
                                      <p:to>
                                        <p:strVal val="visible"/>
                                      </p:to>
                                    </p:set>
                                    <p:anim calcmode="lin" valueType="num">
                                      <p:cBhvr>
                                        <p:cTn id="35" dur="1000" fill="hold"/>
                                        <p:tgtEl>
                                          <p:spTgt spid="366596">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66596">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665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p>
            <a:pPr>
              <a:defRPr/>
            </a:pPr>
            <a:fld id="{2EA92D06-0843-40FC-8B9C-857D6C1A00BC}" type="slidenum">
              <a:rPr lang="en-US" altLang="zh-CN"/>
              <a:pPr>
                <a:defRPr/>
              </a:pPr>
              <a:t>52</a:t>
            </a:fld>
            <a:endParaRPr lang="en-US" altLang="zh-CN"/>
          </a:p>
        </p:txBody>
      </p:sp>
      <p:sp>
        <p:nvSpPr>
          <p:cNvPr id="380932" name="Text Box 4"/>
          <p:cNvSpPr txBox="1">
            <a:spLocks noChangeArrowheads="1"/>
          </p:cNvSpPr>
          <p:nvPr/>
        </p:nvSpPr>
        <p:spPr bwMode="auto">
          <a:xfrm>
            <a:off x="34925" y="260350"/>
            <a:ext cx="9023350" cy="2041525"/>
          </a:xfrm>
          <a:prstGeom prst="rect">
            <a:avLst/>
          </a:prstGeom>
          <a:noFill/>
          <a:ln w="9525">
            <a:noFill/>
            <a:miter lim="800000"/>
            <a:headEnd/>
            <a:tailEnd/>
          </a:ln>
          <a:effectLst/>
        </p:spPr>
        <p:txBody>
          <a:bodyPr wrap="none">
            <a:spAutoFit/>
          </a:bodyPr>
          <a:lstStyle/>
          <a:p>
            <a:pPr>
              <a:defRPr/>
            </a:pPr>
            <a:r>
              <a:rPr lang="zh-CN" altLang="en-US" sz="3200" dirty="0">
                <a:solidFill>
                  <a:srgbClr val="0000FF"/>
                </a:solidFill>
                <a:effectLst>
                  <a:outerShdw blurRad="38100" dist="38100" dir="2700000" algn="tl">
                    <a:srgbClr val="C0C0C0"/>
                  </a:outerShdw>
                </a:effectLst>
                <a:ea typeface="宋体" pitchFamily="2" charset="-122"/>
              </a:rPr>
              <a:t>例</a:t>
            </a:r>
            <a:r>
              <a:rPr lang="zh-CN" altLang="en-US" sz="3200" dirty="0">
                <a:effectLst>
                  <a:outerShdw blurRad="38100" dist="38100" dir="2700000" algn="tl">
                    <a:srgbClr val="C0C0C0"/>
                  </a:outerShdw>
                </a:effectLst>
                <a:ea typeface="宋体" pitchFamily="2" charset="-122"/>
              </a:rPr>
              <a:t> 有</a:t>
            </a:r>
            <a:r>
              <a:rPr lang="zh-CN" altLang="en-US" sz="3200" dirty="0">
                <a:solidFill>
                  <a:srgbClr val="FF0000"/>
                </a:solidFill>
                <a:effectLst>
                  <a:outerShdw blurRad="38100" dist="38100" dir="2700000" algn="tl">
                    <a:srgbClr val="C0C0C0"/>
                  </a:outerShdw>
                </a:effectLst>
                <a:ea typeface="宋体" pitchFamily="2" charset="-122"/>
              </a:rPr>
              <a:t>红</a:t>
            </a:r>
            <a:r>
              <a:rPr lang="zh-CN" altLang="en-US" sz="3200" dirty="0">
                <a:effectLst>
                  <a:outerShdw blurRad="38100" dist="38100" dir="2700000" algn="tl">
                    <a:srgbClr val="C0C0C0"/>
                  </a:outerShdw>
                </a:effectLst>
                <a:ea typeface="宋体" pitchFamily="2" charset="-122"/>
              </a:rPr>
              <a:t>色和</a:t>
            </a:r>
            <a:r>
              <a:rPr lang="zh-CN" altLang="en-US" sz="3200" dirty="0">
                <a:solidFill>
                  <a:srgbClr val="00CC00"/>
                </a:solidFill>
                <a:effectLst>
                  <a:outerShdw blurRad="38100" dist="38100" dir="2700000" algn="tl">
                    <a:srgbClr val="C0C0C0"/>
                  </a:outerShdw>
                </a:effectLst>
                <a:ea typeface="宋体" pitchFamily="2" charset="-122"/>
              </a:rPr>
              <a:t>绿</a:t>
            </a:r>
            <a:r>
              <a:rPr lang="zh-CN" altLang="en-US" sz="3200" dirty="0">
                <a:effectLst>
                  <a:outerShdw blurRad="38100" dist="38100" dir="2700000" algn="tl">
                    <a:srgbClr val="C0C0C0"/>
                  </a:outerShdw>
                </a:effectLst>
                <a:ea typeface="宋体" pitchFamily="2" charset="-122"/>
              </a:rPr>
              <a:t>色的一对骰子，抛掷这对骰子</a:t>
            </a:r>
            <a:r>
              <a:rPr lang="en-US" altLang="zh-CN" sz="3200" dirty="0">
                <a:effectLst>
                  <a:outerShdw blurRad="38100" dist="38100" dir="2700000" algn="tl">
                    <a:srgbClr val="C0C0C0"/>
                  </a:outerShdw>
                </a:effectLst>
                <a:ea typeface="宋体" pitchFamily="2" charset="-122"/>
              </a:rPr>
              <a:t>6</a:t>
            </a:r>
            <a:r>
              <a:rPr lang="zh-CN" altLang="en-US" sz="3200" dirty="0">
                <a:effectLst>
                  <a:outerShdw blurRad="38100" dist="38100" dir="2700000" algn="tl">
                    <a:srgbClr val="C0C0C0"/>
                  </a:outerShdw>
                </a:effectLst>
                <a:ea typeface="宋体" pitchFamily="2" charset="-122"/>
              </a:rPr>
              <a:t>次，</a:t>
            </a:r>
          </a:p>
          <a:p>
            <a:pPr>
              <a:defRPr/>
            </a:pPr>
            <a:r>
              <a:rPr lang="zh-CN" altLang="en-US" sz="3200" dirty="0">
                <a:effectLst>
                  <a:outerShdw blurRad="38100" dist="38100" dir="2700000" algn="tl">
                    <a:srgbClr val="C0C0C0"/>
                  </a:outerShdw>
                </a:effectLst>
                <a:ea typeface="宋体" pitchFamily="2" charset="-122"/>
              </a:rPr>
              <a:t>假设已知有序对</a:t>
            </a:r>
            <a:r>
              <a:rPr lang="en-US" altLang="zh-CN" sz="3200" dirty="0">
                <a:effectLst>
                  <a:outerShdw blurRad="38100" dist="38100" dir="2700000" algn="tl">
                    <a:srgbClr val="C0C0C0"/>
                  </a:outerShdw>
                </a:effectLst>
                <a:ea typeface="宋体" pitchFamily="2" charset="-122"/>
              </a:rPr>
              <a:t>(</a:t>
            </a:r>
            <a:r>
              <a:rPr lang="en-US" altLang="zh-CN" sz="3200" dirty="0">
                <a:solidFill>
                  <a:srgbClr val="FF0000"/>
                </a:solidFill>
                <a:effectLst>
                  <a:outerShdw blurRad="38100" dist="38100" dir="2700000" algn="tl">
                    <a:srgbClr val="C0C0C0"/>
                  </a:outerShdw>
                </a:effectLst>
                <a:ea typeface="宋体" pitchFamily="2" charset="-122"/>
              </a:rPr>
              <a:t>1</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2</a:t>
            </a:r>
            <a:r>
              <a:rPr lang="en-US" altLang="zh-CN" sz="3200" dirty="0">
                <a:effectLst>
                  <a:outerShdw blurRad="38100" dist="38100" dir="2700000" algn="tl">
                    <a:srgbClr val="C0C0C0"/>
                  </a:outerShdw>
                </a:effectLst>
                <a:ea typeface="宋体" pitchFamily="2" charset="-122"/>
              </a:rPr>
              <a:t>), (</a:t>
            </a:r>
            <a:r>
              <a:rPr lang="en-US" altLang="zh-CN" sz="3200" dirty="0">
                <a:solidFill>
                  <a:srgbClr val="FF0000"/>
                </a:solidFill>
                <a:effectLst>
                  <a:outerShdw blurRad="38100" dist="38100" dir="2700000" algn="tl">
                    <a:srgbClr val="C0C0C0"/>
                  </a:outerShdw>
                </a:effectLst>
                <a:ea typeface="宋体" pitchFamily="2" charset="-122"/>
              </a:rPr>
              <a:t>2</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1</a:t>
            </a:r>
            <a:r>
              <a:rPr lang="en-US" altLang="zh-CN" sz="3200" dirty="0">
                <a:effectLst>
                  <a:outerShdw blurRad="38100" dist="38100" dir="2700000" algn="tl">
                    <a:srgbClr val="C0C0C0"/>
                  </a:outerShdw>
                </a:effectLst>
                <a:ea typeface="宋体" pitchFamily="2" charset="-122"/>
              </a:rPr>
              <a:t>), (</a:t>
            </a:r>
            <a:r>
              <a:rPr lang="en-US" altLang="zh-CN" sz="3200" dirty="0">
                <a:solidFill>
                  <a:srgbClr val="FF0000"/>
                </a:solidFill>
                <a:effectLst>
                  <a:outerShdw blurRad="38100" dist="38100" dir="2700000" algn="tl">
                    <a:srgbClr val="C0C0C0"/>
                  </a:outerShdw>
                </a:effectLst>
                <a:ea typeface="宋体" pitchFamily="2" charset="-122"/>
              </a:rPr>
              <a:t>2</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5</a:t>
            </a:r>
            <a:r>
              <a:rPr lang="en-US" altLang="zh-CN" sz="3200" dirty="0">
                <a:effectLst>
                  <a:outerShdw blurRad="38100" dist="38100" dir="2700000" algn="tl">
                    <a:srgbClr val="C0C0C0"/>
                  </a:outerShdw>
                </a:effectLst>
                <a:ea typeface="宋体" pitchFamily="2" charset="-122"/>
              </a:rPr>
              <a:t>),(</a:t>
            </a:r>
            <a:r>
              <a:rPr lang="en-US" altLang="zh-CN" sz="3200" dirty="0">
                <a:solidFill>
                  <a:srgbClr val="FF0000"/>
                </a:solidFill>
                <a:effectLst>
                  <a:outerShdw blurRad="38100" dist="38100" dir="2700000" algn="tl">
                    <a:srgbClr val="C0C0C0"/>
                  </a:outerShdw>
                </a:effectLst>
                <a:ea typeface="宋体" pitchFamily="2" charset="-122"/>
              </a:rPr>
              <a:t>3</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4</a:t>
            </a:r>
            <a:r>
              <a:rPr lang="en-US" altLang="zh-CN" sz="3200" dirty="0">
                <a:effectLst>
                  <a:outerShdw blurRad="38100" dist="38100" dir="2700000" algn="tl">
                    <a:srgbClr val="C0C0C0"/>
                  </a:outerShdw>
                </a:effectLst>
                <a:ea typeface="宋体" pitchFamily="2" charset="-122"/>
              </a:rPr>
              <a:t>),(</a:t>
            </a:r>
            <a:r>
              <a:rPr lang="en-US" altLang="zh-CN" sz="3200" dirty="0">
                <a:solidFill>
                  <a:srgbClr val="FF0000"/>
                </a:solidFill>
                <a:effectLst>
                  <a:outerShdw blurRad="38100" dist="38100" dir="2700000" algn="tl">
                    <a:srgbClr val="C0C0C0"/>
                  </a:outerShdw>
                </a:effectLst>
                <a:ea typeface="宋体" pitchFamily="2" charset="-122"/>
              </a:rPr>
              <a:t>4</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1</a:t>
            </a:r>
            <a:r>
              <a:rPr lang="en-US" altLang="zh-CN" sz="3200" dirty="0">
                <a:effectLst>
                  <a:outerShdw blurRad="38100" dist="38100" dir="2700000" algn="tl">
                    <a:srgbClr val="C0C0C0"/>
                  </a:outerShdw>
                </a:effectLst>
                <a:ea typeface="宋体" pitchFamily="2" charset="-122"/>
              </a:rPr>
              <a:t>),(</a:t>
            </a:r>
            <a:r>
              <a:rPr lang="en-US" altLang="zh-CN" sz="3200" dirty="0">
                <a:solidFill>
                  <a:srgbClr val="FF0000"/>
                </a:solidFill>
                <a:effectLst>
                  <a:outerShdw blurRad="38100" dist="38100" dir="2700000" algn="tl">
                    <a:srgbClr val="C0C0C0"/>
                  </a:outerShdw>
                </a:effectLst>
                <a:ea typeface="宋体" pitchFamily="2" charset="-122"/>
              </a:rPr>
              <a:t>4</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5</a:t>
            </a:r>
            <a:r>
              <a:rPr lang="en-US" altLang="zh-CN" sz="3200" dirty="0">
                <a:effectLst>
                  <a:outerShdw blurRad="38100" dist="38100" dir="2700000" algn="tl">
                    <a:srgbClr val="C0C0C0"/>
                  </a:outerShdw>
                </a:effectLst>
                <a:ea typeface="宋体" pitchFamily="2" charset="-122"/>
              </a:rPr>
              <a:t>)</a:t>
            </a:r>
            <a:r>
              <a:rPr lang="zh-CN" altLang="en-US" sz="3200" dirty="0">
                <a:effectLst>
                  <a:outerShdw blurRad="38100" dist="38100" dir="2700000" algn="tl">
                    <a:srgbClr val="C0C0C0"/>
                  </a:outerShdw>
                </a:effectLst>
                <a:ea typeface="宋体" pitchFamily="2" charset="-122"/>
              </a:rPr>
              <a:t>和</a:t>
            </a:r>
          </a:p>
          <a:p>
            <a:pPr>
              <a:defRPr/>
            </a:pPr>
            <a:r>
              <a:rPr lang="en-US" altLang="zh-CN" sz="3200" dirty="0">
                <a:effectLst>
                  <a:outerShdw blurRad="38100" dist="38100" dir="2700000" algn="tl">
                    <a:srgbClr val="C0C0C0"/>
                  </a:outerShdw>
                </a:effectLst>
                <a:ea typeface="宋体" pitchFamily="2" charset="-122"/>
              </a:rPr>
              <a:t>(</a:t>
            </a:r>
            <a:r>
              <a:rPr lang="en-US" altLang="zh-CN" sz="3200" dirty="0">
                <a:solidFill>
                  <a:srgbClr val="FF0000"/>
                </a:solidFill>
                <a:effectLst>
                  <a:outerShdw blurRad="38100" dist="38100" dir="2700000" algn="tl">
                    <a:srgbClr val="C0C0C0"/>
                  </a:outerShdw>
                </a:effectLst>
                <a:ea typeface="宋体" pitchFamily="2" charset="-122"/>
              </a:rPr>
              <a:t>6</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6</a:t>
            </a:r>
            <a:r>
              <a:rPr lang="en-US" altLang="zh-CN" sz="3200" dirty="0">
                <a:effectLst>
                  <a:outerShdw blurRad="38100" dist="38100" dir="2700000" algn="tl">
                    <a:srgbClr val="C0C0C0"/>
                  </a:outerShdw>
                </a:effectLst>
                <a:ea typeface="宋体" pitchFamily="2" charset="-122"/>
              </a:rPr>
              <a:t>)</a:t>
            </a:r>
            <a:r>
              <a:rPr lang="zh-CN" altLang="en-US" sz="3200" dirty="0">
                <a:effectLst>
                  <a:outerShdw blurRad="38100" dist="38100" dir="2700000" algn="tl">
                    <a:srgbClr val="C0C0C0"/>
                  </a:outerShdw>
                </a:effectLst>
                <a:ea typeface="宋体" pitchFamily="2" charset="-122"/>
              </a:rPr>
              <a:t>不会出现，求</a:t>
            </a:r>
            <a:r>
              <a:rPr lang="en-US" altLang="zh-CN" sz="3200" dirty="0">
                <a:effectLst>
                  <a:outerShdw blurRad="38100" dist="38100" dir="2700000" algn="tl">
                    <a:srgbClr val="C0C0C0"/>
                  </a:outerShdw>
                </a:effectLst>
                <a:ea typeface="宋体" pitchFamily="2" charset="-122"/>
              </a:rPr>
              <a:t>6</a:t>
            </a:r>
            <a:r>
              <a:rPr lang="zh-CN" altLang="en-US" sz="3200" dirty="0">
                <a:effectLst>
                  <a:outerShdw blurRad="38100" dist="38100" dir="2700000" algn="tl">
                    <a:srgbClr val="C0C0C0"/>
                  </a:outerShdw>
                </a:effectLst>
                <a:ea typeface="宋体" pitchFamily="2" charset="-122"/>
              </a:rPr>
              <a:t>次抛掷后，红色和绿色骰子都</a:t>
            </a:r>
          </a:p>
          <a:p>
            <a:pPr>
              <a:defRPr/>
            </a:pPr>
            <a:r>
              <a:rPr lang="zh-CN" altLang="en-US" sz="3200" dirty="0">
                <a:effectLst>
                  <a:outerShdw blurRad="38100" dist="38100" dir="2700000" algn="tl">
                    <a:srgbClr val="C0C0C0"/>
                  </a:outerShdw>
                </a:effectLst>
                <a:ea typeface="宋体" pitchFamily="2" charset="-122"/>
              </a:rPr>
              <a:t>掷出所有</a:t>
            </a:r>
            <a:r>
              <a:rPr lang="en-US" altLang="zh-CN" sz="3200" dirty="0">
                <a:effectLst>
                  <a:outerShdw blurRad="38100" dist="38100" dir="2700000" algn="tl">
                    <a:srgbClr val="C0C0C0"/>
                  </a:outerShdw>
                </a:effectLst>
                <a:ea typeface="宋体" pitchFamily="2" charset="-122"/>
              </a:rPr>
              <a:t>6</a:t>
            </a:r>
            <a:r>
              <a:rPr lang="zh-CN" altLang="en-US" sz="3200" dirty="0">
                <a:effectLst>
                  <a:outerShdw blurRad="38100" dist="38100" dir="2700000" algn="tl">
                    <a:srgbClr val="C0C0C0"/>
                  </a:outerShdw>
                </a:effectLst>
                <a:ea typeface="宋体" pitchFamily="2" charset="-122"/>
              </a:rPr>
              <a:t>个点数的抛掷种数</a:t>
            </a:r>
            <a:r>
              <a:rPr lang="en-US" altLang="zh-CN" sz="3200" i="1" dirty="0">
                <a:effectLst>
                  <a:outerShdw blurRad="38100" dist="38100" dir="2700000" algn="tl">
                    <a:srgbClr val="C0C0C0"/>
                  </a:outerShdw>
                </a:effectLst>
                <a:ea typeface="宋体" pitchFamily="2" charset="-122"/>
              </a:rPr>
              <a:t>a</a:t>
            </a:r>
            <a:r>
              <a:rPr lang="zh-CN" altLang="en-US" sz="3200" dirty="0">
                <a:effectLst>
                  <a:outerShdw blurRad="38100" dist="38100" dir="2700000" algn="tl">
                    <a:srgbClr val="C0C0C0"/>
                  </a:outerShdw>
                </a:effectLst>
                <a:ea typeface="宋体" pitchFamily="2" charset="-122"/>
              </a:rPr>
              <a:t>。</a:t>
            </a:r>
          </a:p>
        </p:txBody>
      </p:sp>
      <p:sp>
        <p:nvSpPr>
          <p:cNvPr id="380934" name="Text Box 6"/>
          <p:cNvSpPr txBox="1">
            <a:spLocks noChangeArrowheads="1"/>
          </p:cNvSpPr>
          <p:nvPr/>
        </p:nvSpPr>
        <p:spPr bwMode="auto">
          <a:xfrm>
            <a:off x="158750" y="2335213"/>
            <a:ext cx="8751888" cy="1066800"/>
          </a:xfrm>
          <a:prstGeom prst="rect">
            <a:avLst/>
          </a:prstGeom>
          <a:noFill/>
          <a:ln w="9525">
            <a:noFill/>
            <a:miter lim="800000"/>
            <a:headEnd/>
            <a:tailEnd/>
          </a:ln>
          <a:effectLst/>
        </p:spPr>
        <p:txBody>
          <a:bodyPr wrap="none">
            <a:spAutoFit/>
          </a:bodyPr>
          <a:lstStyle/>
          <a:p>
            <a:pPr>
              <a:defRPr/>
            </a:pPr>
            <a:r>
              <a:rPr lang="zh-CN" altLang="en-US" sz="3200">
                <a:effectLst>
                  <a:outerShdw blurRad="38100" dist="38100" dir="2700000" algn="tl">
                    <a:srgbClr val="C0C0C0"/>
                  </a:outerShdw>
                </a:effectLst>
                <a:ea typeface="宋体" pitchFamily="2" charset="-122"/>
              </a:rPr>
              <a:t>解：构造棋盘如下，其中行表示红色骰子上的输</a:t>
            </a:r>
          </a:p>
          <a:p>
            <a:pPr>
              <a:defRPr/>
            </a:pPr>
            <a:r>
              <a:rPr lang="zh-CN" altLang="en-US" sz="3200">
                <a:effectLst>
                  <a:outerShdw blurRad="38100" dist="38100" dir="2700000" algn="tl">
                    <a:srgbClr val="C0C0C0"/>
                  </a:outerShdw>
                </a:effectLst>
                <a:ea typeface="宋体" pitchFamily="2" charset="-122"/>
              </a:rPr>
              <a:t>出，列表示绿色骰子上的输出</a:t>
            </a:r>
          </a:p>
        </p:txBody>
      </p:sp>
      <p:pic>
        <p:nvPicPr>
          <p:cNvPr id="380935" name="Picture 7"/>
          <p:cNvPicPr>
            <a:picLocks noChangeAspect="1" noChangeArrowheads="1"/>
          </p:cNvPicPr>
          <p:nvPr/>
        </p:nvPicPr>
        <p:blipFill>
          <a:blip r:embed="rId2" cstate="print"/>
          <a:srcRect/>
          <a:stretch>
            <a:fillRect/>
          </a:stretch>
        </p:blipFill>
        <p:spPr bwMode="auto">
          <a:xfrm>
            <a:off x="1258888" y="3584575"/>
            <a:ext cx="2233612" cy="2233613"/>
          </a:xfrm>
          <a:prstGeom prst="rect">
            <a:avLst/>
          </a:prstGeom>
          <a:noFill/>
          <a:ln w="9525">
            <a:noFill/>
            <a:miter lim="800000"/>
            <a:headEnd/>
            <a:tailEnd/>
          </a:ln>
        </p:spPr>
      </p:pic>
      <p:sp>
        <p:nvSpPr>
          <p:cNvPr id="380936" name="Rectangle 8"/>
          <p:cNvSpPr>
            <a:spLocks noChangeArrowheads="1"/>
          </p:cNvSpPr>
          <p:nvPr/>
        </p:nvSpPr>
        <p:spPr bwMode="auto">
          <a:xfrm>
            <a:off x="1825625" y="3860800"/>
            <a:ext cx="26987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37" name="Rectangle 9"/>
          <p:cNvSpPr>
            <a:spLocks noChangeArrowheads="1"/>
          </p:cNvSpPr>
          <p:nvPr/>
        </p:nvSpPr>
        <p:spPr bwMode="auto">
          <a:xfrm>
            <a:off x="1500188" y="4162425"/>
            <a:ext cx="2889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38" name="Rectangle 10"/>
          <p:cNvSpPr>
            <a:spLocks noChangeArrowheads="1"/>
          </p:cNvSpPr>
          <p:nvPr/>
        </p:nvSpPr>
        <p:spPr bwMode="auto">
          <a:xfrm>
            <a:off x="2762250" y="4167188"/>
            <a:ext cx="287338"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39" name="Rectangle 11"/>
          <p:cNvSpPr>
            <a:spLocks noChangeArrowheads="1"/>
          </p:cNvSpPr>
          <p:nvPr/>
        </p:nvSpPr>
        <p:spPr bwMode="auto">
          <a:xfrm>
            <a:off x="2439988" y="4473575"/>
            <a:ext cx="2889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40" name="Rectangle 12"/>
          <p:cNvSpPr>
            <a:spLocks noChangeArrowheads="1"/>
          </p:cNvSpPr>
          <p:nvPr/>
        </p:nvSpPr>
        <p:spPr bwMode="auto">
          <a:xfrm>
            <a:off x="2771775" y="4787900"/>
            <a:ext cx="2635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41" name="Rectangle 13"/>
          <p:cNvSpPr>
            <a:spLocks noChangeArrowheads="1"/>
          </p:cNvSpPr>
          <p:nvPr/>
        </p:nvSpPr>
        <p:spPr bwMode="auto">
          <a:xfrm>
            <a:off x="1495425" y="4784725"/>
            <a:ext cx="2889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42" name="Rectangle 14"/>
          <p:cNvSpPr>
            <a:spLocks noChangeArrowheads="1"/>
          </p:cNvSpPr>
          <p:nvPr/>
        </p:nvSpPr>
        <p:spPr bwMode="auto">
          <a:xfrm>
            <a:off x="3059113" y="5410200"/>
            <a:ext cx="2889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2" name="Group 30"/>
          <p:cNvGrpSpPr>
            <a:grpSpLocks/>
          </p:cNvGrpSpPr>
          <p:nvPr/>
        </p:nvGrpSpPr>
        <p:grpSpPr bwMode="auto">
          <a:xfrm>
            <a:off x="4140200" y="3573463"/>
            <a:ext cx="2212975" cy="2176462"/>
            <a:chOff x="2711" y="2251"/>
            <a:chExt cx="1394" cy="1371"/>
          </a:xfrm>
        </p:grpSpPr>
        <p:pic>
          <p:nvPicPr>
            <p:cNvPr id="58386" name="Picture 15"/>
            <p:cNvPicPr>
              <a:picLocks noChangeAspect="1" noChangeArrowheads="1"/>
            </p:cNvPicPr>
            <p:nvPr/>
          </p:nvPicPr>
          <p:blipFill>
            <a:blip r:embed="rId3" cstate="print"/>
            <a:srcRect/>
            <a:stretch>
              <a:fillRect/>
            </a:stretch>
          </p:blipFill>
          <p:spPr bwMode="auto">
            <a:xfrm>
              <a:off x="2711" y="2251"/>
              <a:ext cx="1394" cy="1371"/>
            </a:xfrm>
            <a:prstGeom prst="rect">
              <a:avLst/>
            </a:prstGeom>
            <a:noFill/>
            <a:ln w="9525">
              <a:noFill/>
              <a:miter lim="800000"/>
              <a:headEnd/>
              <a:tailEnd/>
            </a:ln>
          </p:spPr>
        </p:pic>
        <p:sp>
          <p:nvSpPr>
            <p:cNvPr id="380956" name="Rectangle 28"/>
            <p:cNvSpPr>
              <a:spLocks noChangeArrowheads="1"/>
            </p:cNvSpPr>
            <p:nvPr/>
          </p:nvSpPr>
          <p:spPr bwMode="auto">
            <a:xfrm>
              <a:off x="2744" y="2840"/>
              <a:ext cx="91" cy="136"/>
            </a:xfrm>
            <a:prstGeom prst="rect">
              <a:avLst/>
            </a:prstGeom>
            <a:solidFill>
              <a:schemeClr val="bg1"/>
            </a:solidFill>
            <a:ln w="9525">
              <a:noFill/>
              <a:miter lim="800000"/>
              <a:headEnd/>
              <a:tailEnd/>
            </a:ln>
            <a:effectLst/>
          </p:spPr>
          <p:txBody>
            <a:bodyPr wrap="none" anchor="ctr"/>
            <a:lstStyle/>
            <a:p>
              <a:pPr algn="ctr"/>
              <a:r>
                <a:rPr lang="en-US" altLang="zh-CN" sz="1800">
                  <a:effectLst>
                    <a:outerShdw blurRad="38100" dist="38100" dir="2700000" algn="tl">
                      <a:srgbClr val="C0C0C0"/>
                    </a:outerShdw>
                  </a:effectLst>
                </a:rPr>
                <a:t>4</a:t>
              </a:r>
            </a:p>
          </p:txBody>
        </p:sp>
        <p:sp>
          <p:nvSpPr>
            <p:cNvPr id="380957" name="Rectangle 29"/>
            <p:cNvSpPr>
              <a:spLocks noChangeArrowheads="1"/>
            </p:cNvSpPr>
            <p:nvPr/>
          </p:nvSpPr>
          <p:spPr bwMode="auto">
            <a:xfrm>
              <a:off x="2744" y="3022"/>
              <a:ext cx="91" cy="136"/>
            </a:xfrm>
            <a:prstGeom prst="rect">
              <a:avLst/>
            </a:prstGeom>
            <a:solidFill>
              <a:schemeClr val="bg1"/>
            </a:solidFill>
            <a:ln w="9525">
              <a:noFill/>
              <a:miter lim="800000"/>
              <a:headEnd/>
              <a:tailEnd/>
            </a:ln>
            <a:effectLst/>
          </p:spPr>
          <p:txBody>
            <a:bodyPr wrap="none" anchor="ctr"/>
            <a:lstStyle/>
            <a:p>
              <a:pPr algn="ctr"/>
              <a:r>
                <a:rPr lang="en-US" altLang="zh-CN" sz="1800">
                  <a:effectLst>
                    <a:outerShdw blurRad="38100" dist="38100" dir="2700000" algn="tl">
                      <a:srgbClr val="C0C0C0"/>
                    </a:outerShdw>
                  </a:effectLst>
                </a:rPr>
                <a:t>3</a:t>
              </a:r>
            </a:p>
          </p:txBody>
        </p:sp>
      </p:grpSp>
      <p:sp>
        <p:nvSpPr>
          <p:cNvPr id="380959" name="Rectangle 31"/>
          <p:cNvSpPr>
            <a:spLocks noChangeArrowheads="1"/>
          </p:cNvSpPr>
          <p:nvPr/>
        </p:nvSpPr>
        <p:spPr bwMode="auto">
          <a:xfrm>
            <a:off x="5651500" y="3808413"/>
            <a:ext cx="288925" cy="287337"/>
          </a:xfrm>
          <a:prstGeom prst="rect">
            <a:avLst/>
          </a:prstGeom>
          <a:solidFill>
            <a:srgbClr val="0000FF"/>
          </a:solidFill>
          <a:ln w="28575">
            <a:solidFill>
              <a:srgbClr val="0000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60" name="Rectangle 32"/>
          <p:cNvSpPr>
            <a:spLocks noChangeArrowheads="1"/>
          </p:cNvSpPr>
          <p:nvPr/>
        </p:nvSpPr>
        <p:spPr bwMode="auto">
          <a:xfrm>
            <a:off x="4356100" y="4130675"/>
            <a:ext cx="647700" cy="574675"/>
          </a:xfrm>
          <a:prstGeom prst="rect">
            <a:avLst/>
          </a:prstGeom>
          <a:solidFill>
            <a:srgbClr val="0000FF"/>
          </a:solidFill>
          <a:ln w="28575">
            <a:solidFill>
              <a:srgbClr val="0000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61" name="Rectangle 33"/>
          <p:cNvSpPr>
            <a:spLocks noChangeArrowheads="1"/>
          </p:cNvSpPr>
          <p:nvPr/>
        </p:nvSpPr>
        <p:spPr bwMode="auto">
          <a:xfrm>
            <a:off x="5292725" y="4743450"/>
            <a:ext cx="358775" cy="288925"/>
          </a:xfrm>
          <a:prstGeom prst="rect">
            <a:avLst/>
          </a:prstGeom>
          <a:solidFill>
            <a:srgbClr val="0000FF"/>
          </a:solidFill>
          <a:ln w="28575">
            <a:solidFill>
              <a:srgbClr val="0000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62" name="Rectangle 34"/>
          <p:cNvSpPr>
            <a:spLocks noChangeArrowheads="1"/>
          </p:cNvSpPr>
          <p:nvPr/>
        </p:nvSpPr>
        <p:spPr bwMode="auto">
          <a:xfrm>
            <a:off x="5938838" y="5359400"/>
            <a:ext cx="288925" cy="287338"/>
          </a:xfrm>
          <a:prstGeom prst="rect">
            <a:avLst/>
          </a:prstGeom>
          <a:solidFill>
            <a:srgbClr val="0000FF"/>
          </a:solidFill>
          <a:ln w="28575">
            <a:solidFill>
              <a:srgbClr val="0000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32"/>
                                        </p:tgtEl>
                                        <p:attrNameLst>
                                          <p:attrName>style.visibility</p:attrName>
                                        </p:attrNameLst>
                                      </p:cBhvr>
                                      <p:to>
                                        <p:strVal val="visible"/>
                                      </p:to>
                                    </p:set>
                                    <p:animEffect transition="in" filter="blinds(horizontal)">
                                      <p:cBhvr>
                                        <p:cTn id="7" dur="500"/>
                                        <p:tgtEl>
                                          <p:spTgt spid="380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0934"/>
                                        </p:tgtEl>
                                        <p:attrNameLst>
                                          <p:attrName>style.visibility</p:attrName>
                                        </p:attrNameLst>
                                      </p:cBhvr>
                                      <p:to>
                                        <p:strVal val="visible"/>
                                      </p:to>
                                    </p:set>
                                    <p:animEffect transition="in" filter="blinds(horizontal)">
                                      <p:cBhvr>
                                        <p:cTn id="12" dur="500"/>
                                        <p:tgtEl>
                                          <p:spTgt spid="3809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0935"/>
                                        </p:tgtEl>
                                        <p:attrNameLst>
                                          <p:attrName>style.visibility</p:attrName>
                                        </p:attrNameLst>
                                      </p:cBhvr>
                                      <p:to>
                                        <p:strVal val="visible"/>
                                      </p:to>
                                    </p:set>
                                    <p:animEffect transition="in" filter="blinds(horizontal)">
                                      <p:cBhvr>
                                        <p:cTn id="17" dur="500"/>
                                        <p:tgtEl>
                                          <p:spTgt spid="3809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0936"/>
                                        </p:tgtEl>
                                        <p:attrNameLst>
                                          <p:attrName>style.visibility</p:attrName>
                                        </p:attrNameLst>
                                      </p:cBhvr>
                                      <p:to>
                                        <p:strVal val="visible"/>
                                      </p:to>
                                    </p:set>
                                    <p:animEffect transition="in" filter="box(in)">
                                      <p:cBhvr>
                                        <p:cTn id="22" dur="500"/>
                                        <p:tgtEl>
                                          <p:spTgt spid="3809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0937"/>
                                        </p:tgtEl>
                                        <p:attrNameLst>
                                          <p:attrName>style.visibility</p:attrName>
                                        </p:attrNameLst>
                                      </p:cBhvr>
                                      <p:to>
                                        <p:strVal val="visible"/>
                                      </p:to>
                                    </p:set>
                                    <p:animEffect transition="in" filter="box(in)">
                                      <p:cBhvr>
                                        <p:cTn id="27" dur="500"/>
                                        <p:tgtEl>
                                          <p:spTgt spid="3809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0938"/>
                                        </p:tgtEl>
                                        <p:attrNameLst>
                                          <p:attrName>style.visibility</p:attrName>
                                        </p:attrNameLst>
                                      </p:cBhvr>
                                      <p:to>
                                        <p:strVal val="visible"/>
                                      </p:to>
                                    </p:set>
                                    <p:animEffect transition="in" filter="box(in)">
                                      <p:cBhvr>
                                        <p:cTn id="32" dur="500"/>
                                        <p:tgtEl>
                                          <p:spTgt spid="3809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80939"/>
                                        </p:tgtEl>
                                        <p:attrNameLst>
                                          <p:attrName>style.visibility</p:attrName>
                                        </p:attrNameLst>
                                      </p:cBhvr>
                                      <p:to>
                                        <p:strVal val="visible"/>
                                      </p:to>
                                    </p:set>
                                    <p:animEffect transition="in" filter="box(in)">
                                      <p:cBhvr>
                                        <p:cTn id="37" dur="500"/>
                                        <p:tgtEl>
                                          <p:spTgt spid="3809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80941"/>
                                        </p:tgtEl>
                                        <p:attrNameLst>
                                          <p:attrName>style.visibility</p:attrName>
                                        </p:attrNameLst>
                                      </p:cBhvr>
                                      <p:to>
                                        <p:strVal val="visible"/>
                                      </p:to>
                                    </p:set>
                                    <p:animEffect transition="in" filter="box(in)">
                                      <p:cBhvr>
                                        <p:cTn id="42" dur="500"/>
                                        <p:tgtEl>
                                          <p:spTgt spid="3809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80940"/>
                                        </p:tgtEl>
                                        <p:attrNameLst>
                                          <p:attrName>style.visibility</p:attrName>
                                        </p:attrNameLst>
                                      </p:cBhvr>
                                      <p:to>
                                        <p:strVal val="visible"/>
                                      </p:to>
                                    </p:set>
                                    <p:animEffect transition="in" filter="box(in)">
                                      <p:cBhvr>
                                        <p:cTn id="47" dur="500"/>
                                        <p:tgtEl>
                                          <p:spTgt spid="3809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80942"/>
                                        </p:tgtEl>
                                        <p:attrNameLst>
                                          <p:attrName>style.visibility</p:attrName>
                                        </p:attrNameLst>
                                      </p:cBhvr>
                                      <p:to>
                                        <p:strVal val="visible"/>
                                      </p:to>
                                    </p:set>
                                    <p:animEffect transition="in" filter="box(in)">
                                      <p:cBhvr>
                                        <p:cTn id="52" dur="500"/>
                                        <p:tgtEl>
                                          <p:spTgt spid="38094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80959"/>
                                        </p:tgtEl>
                                        <p:attrNameLst>
                                          <p:attrName>style.visibility</p:attrName>
                                        </p:attrNameLst>
                                      </p:cBhvr>
                                      <p:to>
                                        <p:strVal val="visible"/>
                                      </p:to>
                                    </p:set>
                                    <p:animEffect transition="in" filter="blinds(horizontal)">
                                      <p:cBhvr>
                                        <p:cTn id="62" dur="500"/>
                                        <p:tgtEl>
                                          <p:spTgt spid="3809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80960"/>
                                        </p:tgtEl>
                                        <p:attrNameLst>
                                          <p:attrName>style.visibility</p:attrName>
                                        </p:attrNameLst>
                                      </p:cBhvr>
                                      <p:to>
                                        <p:strVal val="visible"/>
                                      </p:to>
                                    </p:set>
                                    <p:animEffect transition="in" filter="blinds(horizontal)">
                                      <p:cBhvr>
                                        <p:cTn id="67" dur="500"/>
                                        <p:tgtEl>
                                          <p:spTgt spid="3809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80961"/>
                                        </p:tgtEl>
                                        <p:attrNameLst>
                                          <p:attrName>style.visibility</p:attrName>
                                        </p:attrNameLst>
                                      </p:cBhvr>
                                      <p:to>
                                        <p:strVal val="visible"/>
                                      </p:to>
                                    </p:set>
                                    <p:animEffect transition="in" filter="blinds(horizontal)">
                                      <p:cBhvr>
                                        <p:cTn id="72" dur="500"/>
                                        <p:tgtEl>
                                          <p:spTgt spid="38096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80962"/>
                                        </p:tgtEl>
                                        <p:attrNameLst>
                                          <p:attrName>style.visibility</p:attrName>
                                        </p:attrNameLst>
                                      </p:cBhvr>
                                      <p:to>
                                        <p:strVal val="visible"/>
                                      </p:to>
                                    </p:set>
                                    <p:animEffect transition="in" filter="blinds(horizontal)">
                                      <p:cBhvr>
                                        <p:cTn id="77" dur="500"/>
                                        <p:tgtEl>
                                          <p:spTgt spid="38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2" grpId="0"/>
      <p:bldP spid="380934" grpId="0"/>
      <p:bldP spid="380936" grpId="0" animBg="1"/>
      <p:bldP spid="380937" grpId="0" animBg="1"/>
      <p:bldP spid="380938" grpId="0" animBg="1"/>
      <p:bldP spid="380939" grpId="0" animBg="1"/>
      <p:bldP spid="380940" grpId="0" animBg="1"/>
      <p:bldP spid="380941" grpId="0" animBg="1"/>
      <p:bldP spid="380942" grpId="0" animBg="1"/>
      <p:bldP spid="380959" grpId="0" animBg="1"/>
      <p:bldP spid="380960" grpId="0" animBg="1"/>
      <p:bldP spid="380961" grpId="0" animBg="1"/>
      <p:bldP spid="38096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7AE8C744-9C13-4B9B-AB64-50E40CF27E69}" type="slidenum">
              <a:rPr lang="en-US" altLang="zh-CN"/>
              <a:pPr>
                <a:defRPr/>
              </a:pPr>
              <a:t>53</a:t>
            </a:fld>
            <a:endParaRPr lang="en-US" altLang="zh-CN"/>
          </a:p>
        </p:txBody>
      </p:sp>
      <p:graphicFrame>
        <p:nvGraphicFramePr>
          <p:cNvPr id="381956" name="Object 4"/>
          <p:cNvGraphicFramePr>
            <a:graphicFrameLocks noChangeAspect="1"/>
          </p:cNvGraphicFramePr>
          <p:nvPr/>
        </p:nvGraphicFramePr>
        <p:xfrm>
          <a:off x="755650" y="163513"/>
          <a:ext cx="6553200" cy="2579687"/>
        </p:xfrm>
        <a:graphic>
          <a:graphicData uri="http://schemas.openxmlformats.org/presentationml/2006/ole">
            <mc:AlternateContent xmlns:mc="http://schemas.openxmlformats.org/markup-compatibility/2006">
              <mc:Choice xmlns:v="urn:schemas-microsoft-com:vml" Requires="v">
                <p:oleObj spid="_x0000_s59460" name="公式" r:id="rId3" imgW="2451100" imgH="965200" progId="Equation.3">
                  <p:embed/>
                </p:oleObj>
              </mc:Choice>
              <mc:Fallback>
                <p:oleObj name="公式" r:id="rId3" imgW="2451100" imgH="965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3513"/>
                        <a:ext cx="6553200" cy="2579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1957" name="Text Box 5"/>
          <p:cNvSpPr txBox="1">
            <a:spLocks noChangeArrowheads="1"/>
          </p:cNvSpPr>
          <p:nvPr/>
        </p:nvSpPr>
        <p:spPr bwMode="auto">
          <a:xfrm>
            <a:off x="179388" y="2703513"/>
            <a:ext cx="8864600" cy="1554162"/>
          </a:xfrm>
          <a:prstGeom prst="rect">
            <a:avLst/>
          </a:prstGeom>
          <a:noFill/>
          <a:ln w="9525">
            <a:noFill/>
            <a:miter lim="800000"/>
            <a:headEnd/>
            <a:tailEnd/>
          </a:ln>
          <a:effectLst/>
        </p:spPr>
        <p:txBody>
          <a:bodyPr wrap="none">
            <a:spAutoFit/>
          </a:bodyPr>
          <a:lstStyle/>
          <a:p>
            <a:pPr>
              <a:defRPr/>
            </a:pPr>
            <a:r>
              <a:rPr lang="zh-CN" altLang="en-US" sz="3200">
                <a:effectLst>
                  <a:outerShdw blurRad="38100" dist="38100" dir="2700000" algn="tl">
                    <a:srgbClr val="C0C0C0"/>
                  </a:outerShdw>
                </a:effectLst>
                <a:ea typeface="宋体" pitchFamily="2" charset="-122"/>
              </a:rPr>
              <a:t>设</a:t>
            </a:r>
            <a:r>
              <a:rPr lang="en-US" altLang="zh-CN" sz="3200" i="1">
                <a:effectLst>
                  <a:outerShdw blurRad="38100" dist="38100" dir="2700000" algn="tl">
                    <a:srgbClr val="C0C0C0"/>
                  </a:outerShdw>
                </a:effectLst>
                <a:ea typeface="宋体" pitchFamily="2" charset="-122"/>
              </a:rPr>
              <a:t>A</a:t>
            </a:r>
            <a:r>
              <a:rPr lang="en-US" altLang="zh-CN" sz="3200" i="1" baseline="-25000">
                <a:effectLst>
                  <a:outerShdw blurRad="38100" dist="38100" dir="2700000" algn="tl">
                    <a:srgbClr val="C0C0C0"/>
                  </a:outerShdw>
                </a:effectLst>
                <a:ea typeface="宋体" pitchFamily="2" charset="-122"/>
              </a:rPr>
              <a:t>i</a:t>
            </a:r>
            <a:r>
              <a:rPr lang="zh-CN" altLang="en-US" sz="3200">
                <a:effectLst>
                  <a:outerShdw blurRad="38100" dist="38100" dir="2700000" algn="tl">
                    <a:srgbClr val="C0C0C0"/>
                  </a:outerShdw>
                </a:effectLst>
                <a:ea typeface="宋体" pitchFamily="2" charset="-122"/>
              </a:rPr>
              <a:t>为抛掷骰子</a:t>
            </a:r>
            <a:r>
              <a:rPr lang="en-US" altLang="zh-CN" sz="3200">
                <a:effectLst>
                  <a:outerShdw blurRad="38100" dist="38100" dir="2700000" algn="tl">
                    <a:srgbClr val="C0C0C0"/>
                  </a:outerShdw>
                </a:effectLst>
                <a:ea typeface="宋体" pitchFamily="2" charset="-122"/>
              </a:rPr>
              <a:t>6</a:t>
            </a:r>
            <a:r>
              <a:rPr lang="zh-CN" altLang="en-US" sz="3200">
                <a:effectLst>
                  <a:outerShdw blurRad="38100" dist="38100" dir="2700000" algn="tl">
                    <a:srgbClr val="C0C0C0"/>
                  </a:outerShdw>
                </a:effectLst>
                <a:ea typeface="宋体" pitchFamily="2" charset="-122"/>
              </a:rPr>
              <a:t>次后，</a:t>
            </a:r>
            <a:r>
              <a:rPr lang="en-US" altLang="zh-CN" sz="3200">
                <a:effectLst>
                  <a:outerShdw blurRad="38100" dist="38100" dir="2700000" algn="tl">
                    <a:srgbClr val="C0C0C0"/>
                  </a:outerShdw>
                </a:effectLst>
                <a:ea typeface="宋体" pitchFamily="2" charset="-122"/>
              </a:rPr>
              <a:t>6</a:t>
            </a:r>
            <a:r>
              <a:rPr lang="zh-CN" altLang="en-US" sz="3200">
                <a:effectLst>
                  <a:outerShdw blurRad="38100" dist="38100" dir="2700000" algn="tl">
                    <a:srgbClr val="C0C0C0"/>
                  </a:outerShdw>
                </a:effectLst>
                <a:ea typeface="宋体" pitchFamily="2" charset="-122"/>
              </a:rPr>
              <a:t>个点数都出现在红色骰</a:t>
            </a:r>
          </a:p>
          <a:p>
            <a:pPr>
              <a:defRPr/>
            </a:pPr>
            <a:r>
              <a:rPr lang="zh-CN" altLang="en-US" sz="3200">
                <a:effectLst>
                  <a:outerShdw blurRad="38100" dist="38100" dir="2700000" algn="tl">
                    <a:srgbClr val="C0C0C0"/>
                  </a:outerShdw>
                </a:effectLst>
                <a:ea typeface="宋体" pitchFamily="2" charset="-122"/>
              </a:rPr>
              <a:t>子和绿色骰子上，但红色骰子上的点数为</a:t>
            </a:r>
            <a:r>
              <a:rPr lang="en-US" altLang="zh-CN" sz="3200" i="1">
                <a:effectLst>
                  <a:outerShdw blurRad="38100" dist="38100" dir="2700000" algn="tl">
                    <a:srgbClr val="C0C0C0"/>
                  </a:outerShdw>
                </a:effectLst>
                <a:ea typeface="宋体" pitchFamily="2" charset="-122"/>
              </a:rPr>
              <a:t>i</a:t>
            </a:r>
            <a:r>
              <a:rPr lang="zh-CN" altLang="en-US" sz="3200">
                <a:effectLst>
                  <a:outerShdw blurRad="38100" dist="38100" dir="2700000" algn="tl">
                    <a:srgbClr val="C0C0C0"/>
                  </a:outerShdw>
                </a:effectLst>
                <a:ea typeface="宋体" pitchFamily="2" charset="-122"/>
              </a:rPr>
              <a:t>时，其</a:t>
            </a:r>
          </a:p>
          <a:p>
            <a:pPr>
              <a:defRPr/>
            </a:pPr>
            <a:r>
              <a:rPr lang="zh-CN" altLang="en-US" sz="3200">
                <a:effectLst>
                  <a:outerShdw blurRad="38100" dist="38100" dir="2700000" algn="tl">
                    <a:srgbClr val="C0C0C0"/>
                  </a:outerShdw>
                </a:effectLst>
                <a:ea typeface="宋体" pitchFamily="2" charset="-122"/>
              </a:rPr>
              <a:t>对应的绿色骰子上的点数为一个禁用数字。则</a:t>
            </a:r>
          </a:p>
        </p:txBody>
      </p:sp>
      <p:graphicFrame>
        <p:nvGraphicFramePr>
          <p:cNvPr id="381958" name="Object 6"/>
          <p:cNvGraphicFramePr>
            <a:graphicFrameLocks noChangeAspect="1"/>
          </p:cNvGraphicFramePr>
          <p:nvPr>
            <p:extLst>
              <p:ext uri="{D42A27DB-BD31-4B8C-83A1-F6EECF244321}">
                <p14:modId xmlns:p14="http://schemas.microsoft.com/office/powerpoint/2010/main" val="1542019635"/>
              </p:ext>
            </p:extLst>
          </p:nvPr>
        </p:nvGraphicFramePr>
        <p:xfrm>
          <a:off x="449263" y="4310063"/>
          <a:ext cx="8027987" cy="2293937"/>
        </p:xfrm>
        <a:graphic>
          <a:graphicData uri="http://schemas.openxmlformats.org/presentationml/2006/ole">
            <mc:AlternateContent xmlns:mc="http://schemas.openxmlformats.org/markup-compatibility/2006">
              <mc:Choice xmlns:v="urn:schemas-microsoft-com:vml" Requires="v">
                <p:oleObj spid="_x0000_s59461" name="Equation" r:id="rId5" imgW="2755900" imgH="787400" progId="Equation.3">
                  <p:embed/>
                </p:oleObj>
              </mc:Choice>
              <mc:Fallback>
                <p:oleObj name="Equation" r:id="rId5" imgW="2755900" imgH="787400" progId="Equation.3">
                  <p:embed/>
                  <p:pic>
                    <p:nvPicPr>
                      <p:cNvPr id="0" name="Object 6"/>
                      <p:cNvPicPr>
                        <a:picLocks noChangeAspect="1" noChangeArrowheads="1"/>
                      </p:cNvPicPr>
                      <p:nvPr/>
                    </p:nvPicPr>
                    <p:blipFill>
                      <a:blip r:embed="rId6"/>
                      <a:srcRect/>
                      <a:stretch>
                        <a:fillRect/>
                      </a:stretch>
                    </p:blipFill>
                    <p:spPr bwMode="auto">
                      <a:xfrm>
                        <a:off x="449263" y="4310063"/>
                        <a:ext cx="8027987" cy="229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1956"/>
                                        </p:tgtEl>
                                        <p:attrNameLst>
                                          <p:attrName>style.visibility</p:attrName>
                                        </p:attrNameLst>
                                      </p:cBhvr>
                                      <p:to>
                                        <p:strVal val="visible"/>
                                      </p:to>
                                    </p:set>
                                    <p:animEffect transition="in" filter="blinds(horizontal)">
                                      <p:cBhvr>
                                        <p:cTn id="7" dur="500"/>
                                        <p:tgtEl>
                                          <p:spTgt spid="3819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1957"/>
                                        </p:tgtEl>
                                        <p:attrNameLst>
                                          <p:attrName>style.visibility</p:attrName>
                                        </p:attrNameLst>
                                      </p:cBhvr>
                                      <p:to>
                                        <p:strVal val="visible"/>
                                      </p:to>
                                    </p:set>
                                    <p:animEffect transition="in" filter="blinds(horizontal)">
                                      <p:cBhvr>
                                        <p:cTn id="12" dur="500"/>
                                        <p:tgtEl>
                                          <p:spTgt spid="3819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1958"/>
                                        </p:tgtEl>
                                        <p:attrNameLst>
                                          <p:attrName>style.visibility</p:attrName>
                                        </p:attrNameLst>
                                      </p:cBhvr>
                                      <p:to>
                                        <p:strVal val="visible"/>
                                      </p:to>
                                    </p:set>
                                    <p:animEffect transition="in" filter="blinds(horizontal)">
                                      <p:cBhvr>
                                        <p:cTn id="17" dur="500"/>
                                        <p:tgtEl>
                                          <p:spTgt spid="381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60C2500-AB62-4DE8-864F-8C1C62883329}" type="slidenum">
              <a:rPr lang="en-US" altLang="zh-CN"/>
              <a:pPr/>
              <a:t>54</a:t>
            </a:fld>
            <a:endParaRPr lang="en-US" altLang="zh-CN"/>
          </a:p>
        </p:txBody>
      </p:sp>
      <p:sp>
        <p:nvSpPr>
          <p:cNvPr id="360450" name="Rectangle 2"/>
          <p:cNvSpPr>
            <a:spLocks noGrp="1" noChangeArrowheads="1"/>
          </p:cNvSpPr>
          <p:nvPr>
            <p:ph type="title"/>
          </p:nvPr>
        </p:nvSpPr>
        <p:spPr>
          <a:xfrm>
            <a:off x="457200" y="188913"/>
            <a:ext cx="8229600" cy="1143000"/>
          </a:xfrm>
        </p:spPr>
        <p:txBody>
          <a:bodyPr/>
          <a:lstStyle/>
          <a:p>
            <a:r>
              <a:rPr lang="en-US" altLang="zh-CN" b="1">
                <a:solidFill>
                  <a:srgbClr val="FF0000"/>
                </a:solidFill>
                <a:effectLst>
                  <a:outerShdw blurRad="38100" dist="38100" dir="2700000" algn="tl">
                    <a:srgbClr val="C0C0C0"/>
                  </a:outerShdw>
                </a:effectLst>
                <a:latin typeface="Times New Roman" pitchFamily="18" charset="0"/>
              </a:rPr>
              <a:t>II. </a:t>
            </a:r>
            <a:r>
              <a:rPr lang="zh-CN" altLang="en-US" b="1">
                <a:solidFill>
                  <a:srgbClr val="FF0000"/>
                </a:solidFill>
                <a:effectLst>
                  <a:outerShdw blurRad="38100" dist="38100" dir="2700000" algn="tl">
                    <a:srgbClr val="C0C0C0"/>
                  </a:outerShdw>
                </a:effectLst>
                <a:latin typeface="Times New Roman" pitchFamily="18" charset="0"/>
              </a:rPr>
              <a:t>鸽巢原理</a:t>
            </a:r>
          </a:p>
        </p:txBody>
      </p:sp>
      <p:sp>
        <p:nvSpPr>
          <p:cNvPr id="360452" name="Rectangle 4"/>
          <p:cNvSpPr>
            <a:spLocks noChangeArrowheads="1"/>
          </p:cNvSpPr>
          <p:nvPr/>
        </p:nvSpPr>
        <p:spPr bwMode="auto">
          <a:xfrm>
            <a:off x="611188" y="1196975"/>
            <a:ext cx="8064500" cy="4752975"/>
          </a:xfrm>
          <a:prstGeom prst="rect">
            <a:avLst/>
          </a:prstGeom>
          <a:noFill/>
          <a:ln w="9525">
            <a:noFill/>
            <a:miter lim="800000"/>
            <a:headEnd/>
            <a:tailEnd/>
          </a:ln>
          <a:effectLst/>
        </p:spPr>
        <p:txBody>
          <a:bodyPr/>
          <a:lstStyle/>
          <a:p>
            <a:pPr marL="342900" indent="-342900">
              <a:spcBef>
                <a:spcPct val="20000"/>
              </a:spcBef>
              <a:buClr>
                <a:srgbClr val="FF0000"/>
              </a:buClr>
              <a:buFont typeface="Wingdings" pitchFamily="2" charset="2"/>
              <a:buNone/>
            </a:pPr>
            <a:r>
              <a:rPr lang="zh-CN" altLang="en-US">
                <a:solidFill>
                  <a:srgbClr val="FF0000"/>
                </a:solidFill>
                <a:effectLst>
                  <a:outerShdw blurRad="38100" dist="38100" dir="2700000" algn="tl">
                    <a:srgbClr val="C0C0C0"/>
                  </a:outerShdw>
                </a:effectLst>
              </a:rPr>
              <a:t>定理</a:t>
            </a:r>
            <a:r>
              <a:rPr lang="en-US" altLang="zh-CN">
                <a:solidFill>
                  <a:srgbClr val="FF0000"/>
                </a:solidFill>
                <a:effectLst>
                  <a:outerShdw blurRad="38100" dist="38100" dir="2700000" algn="tl">
                    <a:srgbClr val="C0C0C0"/>
                  </a:outerShdw>
                </a:effectLst>
              </a:rPr>
              <a:t>1</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ea typeface="楷体_GB2312" pitchFamily="49" charset="-122"/>
              </a:rPr>
              <a:t>若有</a:t>
            </a:r>
            <a:r>
              <a:rPr lang="en-US" altLang="zh-CN" i="1">
                <a:solidFill>
                  <a:srgbClr val="0000FF"/>
                </a:solidFill>
                <a:effectLst>
                  <a:outerShdw blurRad="38100" dist="38100" dir="2700000" algn="tl">
                    <a:srgbClr val="C0C0C0"/>
                  </a:outerShdw>
                </a:effectLst>
                <a:ea typeface="楷体_GB2312" pitchFamily="49" charset="-122"/>
              </a:rPr>
              <a:t>n</a:t>
            </a:r>
            <a:r>
              <a:rPr lang="en-US" altLang="zh-CN">
                <a:solidFill>
                  <a:srgbClr val="0000FF"/>
                </a:solidFill>
                <a:effectLst>
                  <a:outerShdw blurRad="38100" dist="38100" dir="2700000" algn="tl">
                    <a:srgbClr val="C0C0C0"/>
                  </a:outerShdw>
                </a:effectLst>
                <a:ea typeface="楷体_GB2312" pitchFamily="49" charset="-122"/>
              </a:rPr>
              <a:t>+1</a:t>
            </a:r>
            <a:r>
              <a:rPr lang="zh-CN" altLang="en-US">
                <a:effectLst>
                  <a:outerShdw blurRad="38100" dist="38100" dir="2700000" algn="tl">
                    <a:srgbClr val="C0C0C0"/>
                  </a:outerShdw>
                </a:effectLst>
                <a:ea typeface="楷体_GB2312" pitchFamily="49" charset="-122"/>
              </a:rPr>
              <a:t>只鸽子飞回</a:t>
            </a:r>
            <a:r>
              <a:rPr lang="en-US" altLang="zh-CN" i="1">
                <a:solidFill>
                  <a:srgbClr val="0000FF"/>
                </a:solidFill>
                <a:effectLst>
                  <a:outerShdw blurRad="38100" dist="38100" dir="2700000" algn="tl">
                    <a:srgbClr val="C0C0C0"/>
                  </a:outerShdw>
                </a:effectLst>
                <a:ea typeface="楷体_GB2312" pitchFamily="49" charset="-122"/>
              </a:rPr>
              <a:t>n</a:t>
            </a:r>
            <a:r>
              <a:rPr lang="zh-CN" altLang="en-US">
                <a:effectLst>
                  <a:outerShdw blurRad="38100" dist="38100" dir="2700000" algn="tl">
                    <a:srgbClr val="C0C0C0"/>
                  </a:outerShdw>
                </a:effectLst>
                <a:ea typeface="楷体_GB2312" pitchFamily="49" charset="-122"/>
              </a:rPr>
              <a:t>个鸽巢</a:t>
            </a:r>
            <a:r>
              <a:rPr lang="en-US" altLang="zh-CN">
                <a:effectLst>
                  <a:outerShdw blurRad="38100" dist="38100" dir="2700000" algn="tl">
                    <a:srgbClr val="C0C0C0"/>
                  </a:outerShdw>
                </a:effectLst>
                <a:ea typeface="楷体_GB2312" pitchFamily="49" charset="-122"/>
              </a:rPr>
              <a:t>,</a:t>
            </a:r>
            <a:r>
              <a:rPr lang="zh-CN" altLang="en-US">
                <a:effectLst>
                  <a:outerShdw blurRad="38100" dist="38100" dir="2700000" algn="tl">
                    <a:srgbClr val="C0C0C0"/>
                  </a:outerShdw>
                </a:effectLst>
                <a:ea typeface="楷体_GB2312" pitchFamily="49" charset="-122"/>
              </a:rPr>
              <a:t>则至少有两只鸽子飞入了同一个鸽巢</a:t>
            </a:r>
            <a:r>
              <a:rPr lang="en-US" altLang="zh-CN">
                <a:effectLst>
                  <a:outerShdw blurRad="38100" dist="38100" dir="2700000" algn="tl">
                    <a:srgbClr val="C0C0C0"/>
                  </a:outerShdw>
                </a:effectLst>
                <a:ea typeface="楷体_GB2312" pitchFamily="49" charset="-122"/>
              </a:rPr>
              <a:t>.</a:t>
            </a:r>
          </a:p>
          <a:p>
            <a:pPr marL="342900" indent="-342900">
              <a:spcBef>
                <a:spcPct val="20000"/>
              </a:spcBef>
              <a:buClr>
                <a:srgbClr val="FF0000"/>
              </a:buClr>
              <a:buFont typeface="Wingdings" pitchFamily="2" charset="2"/>
              <a:buChar char="l"/>
            </a:pPr>
            <a:r>
              <a:rPr lang="zh-CN" altLang="en-US">
                <a:effectLst>
                  <a:outerShdw blurRad="38100" dist="38100" dir="2700000" algn="tl">
                    <a:srgbClr val="C0C0C0"/>
                  </a:outerShdw>
                </a:effectLst>
              </a:rPr>
              <a:t>这个原理的证明非常容易</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只要使用反证法马上就可以得到结论</a:t>
            </a:r>
            <a:r>
              <a:rPr lang="en-US" altLang="zh-CN">
                <a:effectLst>
                  <a:outerShdw blurRad="38100" dist="38100" dir="2700000" algn="tl">
                    <a:srgbClr val="C0C0C0"/>
                  </a:outerShdw>
                </a:effectLst>
              </a:rPr>
              <a:t>. </a:t>
            </a:r>
          </a:p>
          <a:p>
            <a:pPr marL="342900" indent="-342900">
              <a:spcBef>
                <a:spcPct val="20000"/>
              </a:spcBef>
              <a:buClr>
                <a:srgbClr val="FF0000"/>
              </a:buClr>
              <a:buFont typeface="Wingdings" pitchFamily="2" charset="2"/>
              <a:buChar char="l"/>
            </a:pPr>
            <a:r>
              <a:rPr lang="zh-CN" altLang="en-US">
                <a:effectLst>
                  <a:outerShdw blurRad="38100" dist="38100" dir="2700000" algn="tl">
                    <a:srgbClr val="C0C0C0"/>
                  </a:outerShdw>
                </a:effectLst>
              </a:rPr>
              <a:t>这个原理也可以表述为</a:t>
            </a:r>
            <a:r>
              <a:rPr lang="en-US" altLang="zh-CN">
                <a:effectLst>
                  <a:outerShdw blurRad="38100" dist="38100" dir="2700000" algn="tl">
                    <a:srgbClr val="C0C0C0"/>
                  </a:outerShdw>
                </a:effectLst>
              </a:rPr>
              <a:t>: </a:t>
            </a:r>
          </a:p>
          <a:p>
            <a:pPr marL="342900" indent="-342900">
              <a:spcBef>
                <a:spcPct val="20000"/>
              </a:spcBef>
              <a:buClr>
                <a:srgbClr val="FF0000"/>
              </a:buClr>
              <a:buFont typeface="Wingdings" pitchFamily="2" charset="2"/>
              <a:buNone/>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ea typeface="楷体_GB2312" pitchFamily="49" charset="-122"/>
              </a:rPr>
              <a:t>如果把</a:t>
            </a:r>
            <a:r>
              <a:rPr lang="en-US" altLang="zh-CN" i="1">
                <a:solidFill>
                  <a:srgbClr val="0000FF"/>
                </a:solidFill>
                <a:effectLst>
                  <a:outerShdw blurRad="38100" dist="38100" dir="2700000" algn="tl">
                    <a:srgbClr val="C0C0C0"/>
                  </a:outerShdw>
                </a:effectLst>
                <a:ea typeface="楷体_GB2312" pitchFamily="49" charset="-122"/>
              </a:rPr>
              <a:t>n</a:t>
            </a:r>
            <a:r>
              <a:rPr lang="en-US" altLang="zh-CN">
                <a:solidFill>
                  <a:srgbClr val="0000FF"/>
                </a:solidFill>
                <a:effectLst>
                  <a:outerShdw blurRad="38100" dist="38100" dir="2700000" algn="tl">
                    <a:srgbClr val="C0C0C0"/>
                  </a:outerShdw>
                </a:effectLst>
                <a:ea typeface="楷体_GB2312" pitchFamily="49" charset="-122"/>
              </a:rPr>
              <a:t>+1</a:t>
            </a:r>
            <a:r>
              <a:rPr lang="zh-CN" altLang="en-US">
                <a:effectLst>
                  <a:outerShdw blurRad="38100" dist="38100" dir="2700000" algn="tl">
                    <a:srgbClr val="C0C0C0"/>
                  </a:outerShdw>
                </a:effectLst>
                <a:ea typeface="楷体_GB2312" pitchFamily="49" charset="-122"/>
              </a:rPr>
              <a:t>件东西放入</a:t>
            </a:r>
            <a:r>
              <a:rPr lang="en-US" altLang="zh-CN" i="1">
                <a:solidFill>
                  <a:srgbClr val="0000FF"/>
                </a:solidFill>
                <a:effectLst>
                  <a:outerShdw blurRad="38100" dist="38100" dir="2700000" algn="tl">
                    <a:srgbClr val="C0C0C0"/>
                  </a:outerShdw>
                </a:effectLst>
                <a:ea typeface="楷体_GB2312" pitchFamily="49" charset="-122"/>
              </a:rPr>
              <a:t>n</a:t>
            </a:r>
            <a:r>
              <a:rPr lang="zh-CN" altLang="en-US">
                <a:effectLst>
                  <a:outerShdw blurRad="38100" dist="38100" dir="2700000" algn="tl">
                    <a:srgbClr val="C0C0C0"/>
                  </a:outerShdw>
                </a:effectLst>
                <a:ea typeface="楷体_GB2312" pitchFamily="49" charset="-122"/>
              </a:rPr>
              <a:t>个盒子中</a:t>
            </a:r>
            <a:r>
              <a:rPr lang="en-US" altLang="zh-CN">
                <a:effectLst>
                  <a:outerShdw blurRad="38100" dist="38100" dir="2700000" algn="tl">
                    <a:srgbClr val="C0C0C0"/>
                  </a:outerShdw>
                </a:effectLst>
                <a:ea typeface="楷体_GB2312" pitchFamily="49" charset="-122"/>
              </a:rPr>
              <a:t>, </a:t>
            </a:r>
            <a:r>
              <a:rPr lang="zh-CN" altLang="en-US">
                <a:effectLst>
                  <a:outerShdw blurRad="38100" dist="38100" dir="2700000" algn="tl">
                    <a:srgbClr val="C0C0C0"/>
                  </a:outerShdw>
                </a:effectLst>
                <a:ea typeface="楷体_GB2312" pitchFamily="49" charset="-122"/>
              </a:rPr>
              <a:t>则至少有一个盒子里面有不少于两件的东西</a:t>
            </a:r>
            <a:r>
              <a:rPr lang="en-US" altLang="zh-CN">
                <a:effectLst>
                  <a:outerShdw blurRad="38100" dist="38100" dir="2700000" algn="tl">
                    <a:srgbClr val="C0C0C0"/>
                  </a:outerShdw>
                </a:effectLst>
                <a:ea typeface="楷体_GB2312" pitchFamily="49" charset="-122"/>
              </a:rPr>
              <a:t>.</a:t>
            </a:r>
            <a:r>
              <a:rPr lang="en-US" altLang="zh-CN" b="0">
                <a:effectLst/>
                <a:ea typeface="楷体_GB2312" pitchFamily="49"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0452">
                                            <p:txEl>
                                              <p:pRg st="0" end="0"/>
                                            </p:txEl>
                                          </p:spTgt>
                                        </p:tgtEl>
                                        <p:attrNameLst>
                                          <p:attrName>style.visibility</p:attrName>
                                        </p:attrNameLst>
                                      </p:cBhvr>
                                      <p:to>
                                        <p:strVal val="visible"/>
                                      </p:to>
                                    </p:set>
                                    <p:animEffect transition="in" filter="strips(downRight)">
                                      <p:cBhvr>
                                        <p:cTn id="7" dur="500"/>
                                        <p:tgtEl>
                                          <p:spTgt spid="3604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0452">
                                            <p:txEl>
                                              <p:pRg st="1" end="1"/>
                                            </p:txEl>
                                          </p:spTgt>
                                        </p:tgtEl>
                                        <p:attrNameLst>
                                          <p:attrName>style.visibility</p:attrName>
                                        </p:attrNameLst>
                                      </p:cBhvr>
                                      <p:to>
                                        <p:strVal val="visible"/>
                                      </p:to>
                                    </p:set>
                                    <p:animEffect transition="in" filter="strips(downRight)">
                                      <p:cBhvr>
                                        <p:cTn id="12" dur="500"/>
                                        <p:tgtEl>
                                          <p:spTgt spid="3604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0452">
                                            <p:txEl>
                                              <p:pRg st="2" end="2"/>
                                            </p:txEl>
                                          </p:spTgt>
                                        </p:tgtEl>
                                        <p:attrNameLst>
                                          <p:attrName>style.visibility</p:attrName>
                                        </p:attrNameLst>
                                      </p:cBhvr>
                                      <p:to>
                                        <p:strVal val="visible"/>
                                      </p:to>
                                    </p:set>
                                    <p:animEffect transition="in" filter="strips(downRight)">
                                      <p:cBhvr>
                                        <p:cTn id="17" dur="500"/>
                                        <p:tgtEl>
                                          <p:spTgt spid="3604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0452">
                                            <p:txEl>
                                              <p:pRg st="3" end="3"/>
                                            </p:txEl>
                                          </p:spTgt>
                                        </p:tgtEl>
                                        <p:attrNameLst>
                                          <p:attrName>style.visibility</p:attrName>
                                        </p:attrNameLst>
                                      </p:cBhvr>
                                      <p:to>
                                        <p:strVal val="visible"/>
                                      </p:to>
                                    </p:set>
                                    <p:animEffect transition="in" filter="strips(downRight)">
                                      <p:cBhvr>
                                        <p:cTn id="22" dur="500"/>
                                        <p:tgtEl>
                                          <p:spTgt spid="3604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947EEA26-ACE7-4038-9BF3-376BCB7740ED}" type="slidenum">
              <a:rPr lang="en-US" altLang="zh-CN"/>
              <a:pPr/>
              <a:t>55</a:t>
            </a:fld>
            <a:endParaRPr lang="en-US" altLang="zh-CN"/>
          </a:p>
        </p:txBody>
      </p:sp>
      <p:sp>
        <p:nvSpPr>
          <p:cNvPr id="361476" name="Rectangle 4"/>
          <p:cNvSpPr>
            <a:spLocks noChangeArrowheads="1"/>
          </p:cNvSpPr>
          <p:nvPr/>
        </p:nvSpPr>
        <p:spPr bwMode="auto">
          <a:xfrm>
            <a:off x="539750" y="692150"/>
            <a:ext cx="8064500" cy="5616575"/>
          </a:xfrm>
          <a:prstGeom prst="rect">
            <a:avLst/>
          </a:prstGeom>
          <a:noFill/>
          <a:ln w="9525">
            <a:noFill/>
            <a:miter lim="800000"/>
            <a:headEnd/>
            <a:tailEnd/>
          </a:ln>
          <a:effectLst/>
        </p:spPr>
        <p:txBody>
          <a:bodyPr/>
          <a:lstStyle/>
          <a:p>
            <a:pPr marL="342900" indent="-342900">
              <a:buClr>
                <a:srgbClr val="FF0000"/>
              </a:buClr>
              <a:buFont typeface="Wingdings" pitchFamily="2" charset="2"/>
              <a:buChar char="l"/>
            </a:pPr>
            <a:r>
              <a:rPr lang="zh-CN" altLang="en-US">
                <a:effectLst>
                  <a:outerShdw blurRad="38100" dist="38100" dir="2700000" algn="tl">
                    <a:srgbClr val="C0C0C0"/>
                  </a:outerShdw>
                </a:effectLst>
                <a:latin typeface="Arial" charset="0"/>
              </a:rPr>
              <a:t>鸽巢原理不能用来寻找究竟是哪个盒子含有两件或更多件东西</a:t>
            </a:r>
            <a:r>
              <a:rPr lang="en-US" altLang="zh-CN">
                <a:effectLst>
                  <a:outerShdw blurRad="38100" dist="38100" dir="2700000" algn="tl">
                    <a:srgbClr val="C0C0C0"/>
                  </a:outerShdw>
                </a:effectLst>
                <a:latin typeface="Arial" charset="0"/>
              </a:rPr>
              <a:t>.</a:t>
            </a:r>
          </a:p>
          <a:p>
            <a:pPr marL="342900" indent="-342900">
              <a:buClr>
                <a:srgbClr val="FF0000"/>
              </a:buClr>
              <a:buFont typeface="Wingdings" pitchFamily="2" charset="2"/>
              <a:buChar char="l"/>
            </a:pPr>
            <a:r>
              <a:rPr lang="zh-CN" altLang="en-US">
                <a:effectLst>
                  <a:outerShdw blurRad="38100" dist="38100" dir="2700000" algn="tl">
                    <a:srgbClr val="C0C0C0"/>
                  </a:outerShdw>
                </a:effectLst>
                <a:latin typeface="Arial" charset="0"/>
              </a:rPr>
              <a:t>该原理只能证明某种安排或某种现象</a:t>
            </a:r>
            <a:r>
              <a:rPr lang="zh-CN" altLang="en-US">
                <a:solidFill>
                  <a:srgbClr val="0000FF"/>
                </a:solidFill>
                <a:effectLst>
                  <a:outerShdw blurRad="38100" dist="38100" dir="2700000" algn="tl">
                    <a:srgbClr val="C0C0C0"/>
                  </a:outerShdw>
                </a:effectLst>
                <a:latin typeface="Arial" charset="0"/>
              </a:rPr>
              <a:t>存在</a:t>
            </a:r>
            <a:r>
              <a:rPr lang="en-US" altLang="zh-CN">
                <a:effectLst>
                  <a:outerShdw blurRad="38100" dist="38100" dir="2700000" algn="tl">
                    <a:srgbClr val="C0C0C0"/>
                  </a:outerShdw>
                </a:effectLst>
                <a:latin typeface="Arial" charset="0"/>
              </a:rPr>
              <a:t>,</a:t>
            </a:r>
            <a:r>
              <a:rPr lang="zh-CN" altLang="en-US">
                <a:effectLst>
                  <a:outerShdw blurRad="38100" dist="38100" dir="2700000" algn="tl">
                    <a:srgbClr val="C0C0C0"/>
                  </a:outerShdw>
                </a:effectLst>
                <a:latin typeface="Arial" charset="0"/>
              </a:rPr>
              <a:t>而并未指出怎样</a:t>
            </a:r>
            <a:r>
              <a:rPr lang="zh-CN" altLang="en-US">
                <a:solidFill>
                  <a:srgbClr val="0000FF"/>
                </a:solidFill>
                <a:effectLst>
                  <a:outerShdw blurRad="38100" dist="38100" dir="2700000" algn="tl">
                    <a:srgbClr val="C0C0C0"/>
                  </a:outerShdw>
                </a:effectLst>
                <a:latin typeface="Arial" charset="0"/>
              </a:rPr>
              <a:t>构造</a:t>
            </a:r>
            <a:r>
              <a:rPr lang="zh-CN" altLang="en-US">
                <a:effectLst>
                  <a:outerShdw blurRad="38100" dist="38100" dir="2700000" algn="tl">
                    <a:srgbClr val="C0C0C0"/>
                  </a:outerShdw>
                </a:effectLst>
                <a:latin typeface="Arial" charset="0"/>
              </a:rPr>
              <a:t>这种安排或怎样寻找这种现象出现的场合</a:t>
            </a:r>
            <a:r>
              <a:rPr lang="en-US" altLang="zh-CN">
                <a:effectLst>
                  <a:outerShdw blurRad="38100" dist="38100" dir="2700000" algn="tl">
                    <a:srgbClr val="C0C0C0"/>
                  </a:outerShdw>
                </a:effectLst>
                <a:latin typeface="Arial" charset="0"/>
              </a:rPr>
              <a:t>.</a:t>
            </a:r>
          </a:p>
          <a:p>
            <a:pPr marL="342900" indent="-342900">
              <a:buClr>
                <a:srgbClr val="FF0000"/>
              </a:buClr>
              <a:buFont typeface="Wingdings" pitchFamily="2" charset="2"/>
              <a:buChar char="l"/>
            </a:pPr>
            <a:r>
              <a:rPr lang="zh-CN" altLang="en-US">
                <a:effectLst>
                  <a:outerShdw blurRad="38100" dist="38100" dir="2700000" algn="tl">
                    <a:srgbClr val="C0C0C0"/>
                  </a:outerShdw>
                </a:effectLst>
                <a:latin typeface="Arial" charset="0"/>
              </a:rPr>
              <a:t>从鸽巢原理出发</a:t>
            </a:r>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对于许多实际问题</a:t>
            </a:r>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我们可以导出非常有趣的结果</a:t>
            </a:r>
            <a:r>
              <a:rPr lang="en-US" altLang="zh-CN">
                <a:effectLst>
                  <a:outerShdw blurRad="38100" dist="38100" dir="2700000" algn="tl">
                    <a:srgbClr val="C0C0C0"/>
                  </a:outerShdw>
                </a:effectLst>
                <a:latin typeface="Arial" charset="0"/>
              </a:rPr>
              <a:t>. </a:t>
            </a:r>
          </a:p>
          <a:p>
            <a:pPr marL="342900" indent="-342900">
              <a:buClr>
                <a:srgbClr val="FF0000"/>
              </a:buClr>
              <a:buFont typeface="Wingdings" pitchFamily="2" charset="2"/>
              <a:buChar char="l"/>
            </a:pPr>
            <a:r>
              <a:rPr lang="zh-CN" altLang="en-US">
                <a:effectLst>
                  <a:outerShdw blurRad="38100" dist="38100" dir="2700000" algn="tl">
                    <a:srgbClr val="C0C0C0"/>
                  </a:outerShdw>
                </a:effectLst>
                <a:latin typeface="Arial" charset="0"/>
              </a:rPr>
              <a:t>利用鸽巢原理解决实际问题的关键是要看出这是一个</a:t>
            </a:r>
            <a:r>
              <a:rPr lang="zh-CN" altLang="en-US">
                <a:solidFill>
                  <a:srgbClr val="0000FF"/>
                </a:solidFill>
                <a:effectLst>
                  <a:outerShdw blurRad="38100" dist="38100" dir="2700000" algn="tl">
                    <a:srgbClr val="C0C0C0"/>
                  </a:outerShdw>
                </a:effectLst>
                <a:latin typeface="Arial" charset="0"/>
              </a:rPr>
              <a:t>鸽巢问题</a:t>
            </a:r>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建立“</a:t>
            </a:r>
            <a:r>
              <a:rPr lang="zh-CN" altLang="en-US">
                <a:solidFill>
                  <a:srgbClr val="0000FF"/>
                </a:solidFill>
                <a:effectLst>
                  <a:outerShdw blurRad="38100" dist="38100" dir="2700000" algn="tl">
                    <a:srgbClr val="C0C0C0"/>
                  </a:outerShdw>
                </a:effectLst>
                <a:latin typeface="Arial" charset="0"/>
              </a:rPr>
              <a:t>鸽巢</a:t>
            </a:r>
            <a:r>
              <a:rPr lang="zh-CN" altLang="en-US">
                <a:effectLst>
                  <a:outerShdw blurRad="38100" dist="38100" dir="2700000" algn="tl">
                    <a:srgbClr val="C0C0C0"/>
                  </a:outerShdw>
                </a:effectLst>
                <a:latin typeface="Arial" charset="0"/>
              </a:rPr>
              <a:t>”，寻找“</a:t>
            </a:r>
            <a:r>
              <a:rPr lang="zh-CN" altLang="en-US">
                <a:solidFill>
                  <a:srgbClr val="0000FF"/>
                </a:solidFill>
                <a:effectLst>
                  <a:outerShdw blurRad="38100" dist="38100" dir="2700000" algn="tl">
                    <a:srgbClr val="C0C0C0"/>
                  </a:outerShdw>
                </a:effectLst>
                <a:latin typeface="Arial" charset="0"/>
              </a:rPr>
              <a:t>鸽子</a:t>
            </a:r>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1476">
                                            <p:txEl>
                                              <p:pRg st="0" end="0"/>
                                            </p:txEl>
                                          </p:spTgt>
                                        </p:tgtEl>
                                        <p:attrNameLst>
                                          <p:attrName>style.visibility</p:attrName>
                                        </p:attrNameLst>
                                      </p:cBhvr>
                                      <p:to>
                                        <p:strVal val="visible"/>
                                      </p:to>
                                    </p:set>
                                    <p:animEffect transition="in" filter="strips(downRight)">
                                      <p:cBhvr>
                                        <p:cTn id="7" dur="500"/>
                                        <p:tgtEl>
                                          <p:spTgt spid="3614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1476">
                                            <p:txEl>
                                              <p:pRg st="1" end="1"/>
                                            </p:txEl>
                                          </p:spTgt>
                                        </p:tgtEl>
                                        <p:attrNameLst>
                                          <p:attrName>style.visibility</p:attrName>
                                        </p:attrNameLst>
                                      </p:cBhvr>
                                      <p:to>
                                        <p:strVal val="visible"/>
                                      </p:to>
                                    </p:set>
                                    <p:animEffect transition="in" filter="strips(downRight)">
                                      <p:cBhvr>
                                        <p:cTn id="12" dur="500"/>
                                        <p:tgtEl>
                                          <p:spTgt spid="3614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1476">
                                            <p:txEl>
                                              <p:pRg st="2" end="2"/>
                                            </p:txEl>
                                          </p:spTgt>
                                        </p:tgtEl>
                                        <p:attrNameLst>
                                          <p:attrName>style.visibility</p:attrName>
                                        </p:attrNameLst>
                                      </p:cBhvr>
                                      <p:to>
                                        <p:strVal val="visible"/>
                                      </p:to>
                                    </p:set>
                                    <p:animEffect transition="in" filter="strips(downRight)">
                                      <p:cBhvr>
                                        <p:cTn id="17" dur="500"/>
                                        <p:tgtEl>
                                          <p:spTgt spid="3614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1476">
                                            <p:txEl>
                                              <p:pRg st="3" end="3"/>
                                            </p:txEl>
                                          </p:spTgt>
                                        </p:tgtEl>
                                        <p:attrNameLst>
                                          <p:attrName>style.visibility</p:attrName>
                                        </p:attrNameLst>
                                      </p:cBhvr>
                                      <p:to>
                                        <p:strVal val="visible"/>
                                      </p:to>
                                    </p:set>
                                    <p:animEffect transition="in" filter="strips(downRight)">
                                      <p:cBhvr>
                                        <p:cTn id="22" dur="500"/>
                                        <p:tgtEl>
                                          <p:spTgt spid="3614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F39007E-2814-43CC-9EE0-1052EBE41886}" type="slidenum">
              <a:rPr lang="en-US" altLang="zh-CN"/>
              <a:pPr/>
              <a:t>56</a:t>
            </a:fld>
            <a:endParaRPr lang="en-US" altLang="zh-CN"/>
          </a:p>
        </p:txBody>
      </p:sp>
      <p:sp>
        <p:nvSpPr>
          <p:cNvPr id="362499" name="Rectangle 3"/>
          <p:cNvSpPr>
            <a:spLocks noGrp="1" noChangeArrowheads="1"/>
          </p:cNvSpPr>
          <p:nvPr>
            <p:ph type="body" idx="1"/>
          </p:nvPr>
        </p:nvSpPr>
        <p:spPr>
          <a:xfrm>
            <a:off x="395288" y="547688"/>
            <a:ext cx="8229600" cy="5976937"/>
          </a:xfrm>
        </p:spPr>
        <p:txBody>
          <a:bodyPr/>
          <a:lstStyle/>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如果有</a:t>
            </a:r>
            <a:r>
              <a:rPr lang="en-US" altLang="zh-CN" sz="3600" b="1" dirty="0">
                <a:solidFill>
                  <a:srgbClr val="0000FF"/>
                </a:solidFill>
                <a:effectLst>
                  <a:outerShdw blurRad="38100" dist="38100" dir="2700000" algn="tl">
                    <a:srgbClr val="C0C0C0"/>
                  </a:outerShdw>
                </a:effectLst>
                <a:latin typeface="Times New Roman" pitchFamily="18" charset="0"/>
              </a:rPr>
              <a:t>13</a:t>
            </a:r>
            <a:r>
              <a:rPr lang="zh-CN" altLang="en-US" sz="3600" b="1" dirty="0">
                <a:effectLst>
                  <a:outerShdw blurRad="38100" dist="38100" dir="2700000" algn="tl">
                    <a:srgbClr val="C0C0C0"/>
                  </a:outerShdw>
                </a:effectLst>
                <a:latin typeface="Times New Roman" pitchFamily="18" charset="0"/>
              </a:rPr>
              <a:t>个人，则其中必然有两个人出生在同一个月</a:t>
            </a:r>
            <a:r>
              <a:rPr lang="en-US" altLang="zh-CN" sz="3600" b="1" dirty="0">
                <a:effectLst>
                  <a:outerShdw blurRad="38100" dist="38100" dir="2700000" algn="tl">
                    <a:srgbClr val="C0C0C0"/>
                  </a:outerShdw>
                </a:effectLst>
                <a:latin typeface="Times New Roman" pitchFamily="18" charset="0"/>
              </a:rPr>
              <a:t>.</a:t>
            </a:r>
          </a:p>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如果鞋架上放</a:t>
            </a:r>
            <a:r>
              <a:rPr lang="en-US" altLang="zh-CN" sz="3600" b="1" dirty="0">
                <a:solidFill>
                  <a:srgbClr val="0000FF"/>
                </a:solidFill>
                <a:effectLst>
                  <a:outerShdw blurRad="38100" dist="38100" dir="2700000" algn="tl">
                    <a:srgbClr val="C0C0C0"/>
                  </a:outerShdw>
                </a:effectLst>
                <a:latin typeface="Times New Roman" pitchFamily="18" charset="0"/>
              </a:rPr>
              <a:t>10</a:t>
            </a:r>
            <a:r>
              <a:rPr lang="zh-CN" altLang="en-US" sz="3600" b="1" dirty="0">
                <a:effectLst>
                  <a:outerShdw blurRad="38100" dist="38100" dir="2700000" algn="tl">
                    <a:srgbClr val="C0C0C0"/>
                  </a:outerShdw>
                </a:effectLst>
                <a:latin typeface="Times New Roman" pitchFamily="18" charset="0"/>
              </a:rPr>
              <a:t>双鞋</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从中任意取</a:t>
            </a:r>
            <a:r>
              <a:rPr lang="en-US" altLang="zh-CN" sz="3600" b="1" dirty="0">
                <a:solidFill>
                  <a:srgbClr val="0000FF"/>
                </a:solidFill>
                <a:effectLst>
                  <a:outerShdw blurRad="38100" dist="38100" dir="2700000" algn="tl">
                    <a:srgbClr val="C0C0C0"/>
                  </a:outerShdw>
                </a:effectLst>
                <a:latin typeface="Times New Roman" pitchFamily="18" charset="0"/>
              </a:rPr>
              <a:t>11</a:t>
            </a:r>
            <a:r>
              <a:rPr lang="zh-CN" altLang="en-US" sz="3600" b="1" dirty="0">
                <a:effectLst>
                  <a:outerShdw blurRad="38100" dist="38100" dir="2700000" algn="tl">
                    <a:srgbClr val="C0C0C0"/>
                  </a:outerShdw>
                </a:effectLst>
                <a:latin typeface="Times New Roman" pitchFamily="18" charset="0"/>
              </a:rPr>
              <a:t>只</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其中至少有两只恰好是配对的</a:t>
            </a:r>
            <a:r>
              <a:rPr lang="en-US" altLang="zh-CN" sz="3600" b="1" dirty="0">
                <a:effectLst>
                  <a:outerShdw blurRad="38100" dist="38100" dir="2700000" algn="tl">
                    <a:srgbClr val="C0C0C0"/>
                  </a:outerShdw>
                </a:effectLst>
                <a:latin typeface="Times New Roman" pitchFamily="18" charset="0"/>
              </a:rPr>
              <a:t>.</a:t>
            </a:r>
          </a:p>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3.</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从整数</a:t>
            </a:r>
            <a:r>
              <a:rPr lang="en-US" altLang="zh-CN" sz="3600" b="1" dirty="0">
                <a:solidFill>
                  <a:srgbClr val="0000FF"/>
                </a:solidFill>
                <a:effectLst>
                  <a:outerShdw blurRad="38100" dist="38100" dir="2700000" algn="tl">
                    <a:srgbClr val="C0C0C0"/>
                  </a:outerShdw>
                </a:effectLst>
                <a:latin typeface="Times New Roman" pitchFamily="18" charset="0"/>
              </a:rPr>
              <a:t>1,2,…,100</a:t>
            </a:r>
            <a:r>
              <a:rPr lang="zh-CN" altLang="en-US" sz="3600" b="1" dirty="0">
                <a:effectLst>
                  <a:outerShdw blurRad="38100" dist="38100" dir="2700000" algn="tl">
                    <a:srgbClr val="C0C0C0"/>
                  </a:outerShdw>
                </a:effectLst>
                <a:latin typeface="Times New Roman" pitchFamily="18" charset="0"/>
              </a:rPr>
              <a:t>中任选</a:t>
            </a:r>
            <a:r>
              <a:rPr lang="en-US" altLang="zh-CN" sz="3600" b="1" dirty="0">
                <a:solidFill>
                  <a:srgbClr val="0000FF"/>
                </a:solidFill>
                <a:effectLst>
                  <a:outerShdw blurRad="38100" dist="38100" dir="2700000" algn="tl">
                    <a:srgbClr val="C0C0C0"/>
                  </a:outerShdw>
                </a:effectLst>
                <a:latin typeface="Times New Roman" pitchFamily="18" charset="0"/>
              </a:rPr>
              <a:t>51</a:t>
            </a:r>
            <a:r>
              <a:rPr lang="zh-CN" altLang="en-US" sz="3600" b="1" dirty="0">
                <a:effectLst>
                  <a:outerShdw blurRad="38100" dist="38100" dir="2700000" algn="tl">
                    <a:srgbClr val="C0C0C0"/>
                  </a:outerShdw>
                </a:effectLst>
                <a:latin typeface="Times New Roman" pitchFamily="18" charset="0"/>
              </a:rPr>
              <a:t>个数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证明在所选的数中间必然存在两个整数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其中之一可以被另一个整除</a:t>
            </a:r>
            <a:r>
              <a:rPr lang="en-US" altLang="zh-CN" sz="3600" b="1" dirty="0">
                <a:effectLst>
                  <a:outerShdw blurRad="38100" dist="38100" dir="2700000" algn="tl">
                    <a:srgbClr val="C0C0C0"/>
                  </a:outerShdw>
                </a:effectLst>
                <a:latin typeface="Times New Roman" pitchFamily="18" charset="0"/>
              </a:rPr>
              <a:t>.</a:t>
            </a:r>
          </a:p>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证明</a:t>
            </a:r>
            <a:r>
              <a:rPr lang="zh-CN" altLang="en-US" sz="3600" b="1" dirty="0">
                <a:effectLst>
                  <a:outerShdw blurRad="38100" dist="38100" dir="2700000" algn="tl">
                    <a:srgbClr val="C0C0C0"/>
                  </a:outerShdw>
                </a:effectLst>
                <a:latin typeface="Times New Roman" pitchFamily="18" charset="0"/>
              </a:rPr>
              <a:t> 对于任何一个整数</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总可以把</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zh-CN" altLang="en-US" sz="3600" b="1" dirty="0">
                <a:effectLst>
                  <a:outerShdw blurRad="38100" dist="38100" dir="2700000" algn="tl">
                    <a:srgbClr val="C0C0C0"/>
                  </a:outerShdw>
                </a:effectLst>
                <a:latin typeface="Times New Roman" pitchFamily="18" charset="0"/>
              </a:rPr>
              <a:t>写成</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rPr>
              <a:t>2</a:t>
            </a:r>
            <a:r>
              <a:rPr lang="en-US" altLang="zh-CN" sz="3600" b="1" i="1" baseline="30000" dirty="0" smtClean="0">
                <a:solidFill>
                  <a:srgbClr val="0000FF"/>
                </a:solidFill>
                <a:effectLst>
                  <a:outerShdw blurRad="38100" dist="38100" dir="2700000" algn="tl">
                    <a:srgbClr val="C0C0C0"/>
                  </a:outerShdw>
                </a:effectLst>
                <a:latin typeface="Times New Roman" pitchFamily="18" charset="0"/>
              </a:rPr>
              <a:t>n</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形式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其中</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是奇数</a:t>
            </a:r>
            <a:r>
              <a:rPr lang="en-US" altLang="zh-CN" sz="3600" b="1" dirty="0">
                <a:effectLst>
                  <a:outerShdw blurRad="38100" dist="38100" dir="2700000" algn="tl">
                    <a:srgbClr val="C0C0C0"/>
                  </a:outerShdw>
                </a:effectLst>
                <a:latin typeface="Times New Roman" pitchFamily="18" charset="0"/>
              </a:rPr>
              <a:t>, </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0</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dirty="0">
                <a:latin typeface="Times New Roman" pitchFamily="18" charset="0"/>
              </a:rPr>
              <a:t> </a:t>
            </a:r>
          </a:p>
        </p:txBody>
      </p:sp>
      <p:sp>
        <p:nvSpPr>
          <p:cNvPr id="362501"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2505"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strips(downRight)">
                                      <p:cBhvr>
                                        <p:cTn id="7" dur="500"/>
                                        <p:tgtEl>
                                          <p:spTgt spid="362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2499">
                                            <p:txEl>
                                              <p:pRg st="1" end="1"/>
                                            </p:txEl>
                                          </p:spTgt>
                                        </p:tgtEl>
                                        <p:attrNameLst>
                                          <p:attrName>style.visibility</p:attrName>
                                        </p:attrNameLst>
                                      </p:cBhvr>
                                      <p:to>
                                        <p:strVal val="visible"/>
                                      </p:to>
                                    </p:set>
                                    <p:animEffect transition="in" filter="strips(downRight)">
                                      <p:cBhvr>
                                        <p:cTn id="12" dur="500"/>
                                        <p:tgtEl>
                                          <p:spTgt spid="362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2499">
                                            <p:txEl>
                                              <p:pRg st="2" end="2"/>
                                            </p:txEl>
                                          </p:spTgt>
                                        </p:tgtEl>
                                        <p:attrNameLst>
                                          <p:attrName>style.visibility</p:attrName>
                                        </p:attrNameLst>
                                      </p:cBhvr>
                                      <p:to>
                                        <p:strVal val="visible"/>
                                      </p:to>
                                    </p:set>
                                    <p:animEffect transition="in" filter="strips(downRight)">
                                      <p:cBhvr>
                                        <p:cTn id="17" dur="500"/>
                                        <p:tgtEl>
                                          <p:spTgt spid="362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2499">
                                            <p:txEl>
                                              <p:pRg st="3" end="3"/>
                                            </p:txEl>
                                          </p:spTgt>
                                        </p:tgtEl>
                                        <p:attrNameLst>
                                          <p:attrName>style.visibility</p:attrName>
                                        </p:attrNameLst>
                                      </p:cBhvr>
                                      <p:to>
                                        <p:strVal val="visible"/>
                                      </p:to>
                                    </p:set>
                                    <p:animEffect transition="in" filter="strips(downRight)">
                                      <p:cBhvr>
                                        <p:cTn id="22" dur="500"/>
                                        <p:tgtEl>
                                          <p:spTgt spid="362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27E3E86-5609-40C1-B83E-16F66E916843}" type="slidenum">
              <a:rPr lang="en-US" altLang="zh-CN"/>
              <a:pPr/>
              <a:t>57</a:t>
            </a:fld>
            <a:endParaRPr lang="en-US" altLang="zh-CN"/>
          </a:p>
        </p:txBody>
      </p:sp>
      <p:sp>
        <p:nvSpPr>
          <p:cNvPr id="414722" name="Rectangle 2"/>
          <p:cNvSpPr>
            <a:spLocks noGrp="1" noChangeArrowheads="1"/>
          </p:cNvSpPr>
          <p:nvPr>
            <p:ph type="body" idx="1"/>
          </p:nvPr>
        </p:nvSpPr>
        <p:spPr>
          <a:xfrm>
            <a:off x="395288" y="692150"/>
            <a:ext cx="8229600" cy="5761038"/>
          </a:xfrm>
        </p:spPr>
        <p:txBody>
          <a:bodyPr/>
          <a:lstStyle/>
          <a:p>
            <a:pPr>
              <a:spcBef>
                <a:spcPct val="0"/>
              </a:spcBef>
              <a:buClr>
                <a:srgbClr val="FF0000"/>
              </a:buClr>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到</a:t>
            </a:r>
            <a:r>
              <a:rPr lang="en-US" altLang="zh-CN" sz="3600" b="1">
                <a:solidFill>
                  <a:srgbClr val="0000FF"/>
                </a:solidFill>
                <a:effectLst>
                  <a:outerShdw blurRad="38100" dist="38100" dir="2700000" algn="tl">
                    <a:srgbClr val="C0C0C0"/>
                  </a:outerShdw>
                </a:effectLst>
                <a:latin typeface="Times New Roman" pitchFamily="18" charset="0"/>
              </a:rPr>
              <a:t>100</a:t>
            </a:r>
            <a:r>
              <a:rPr lang="zh-CN" altLang="en-US" sz="3600" b="1">
                <a:effectLst>
                  <a:outerShdw blurRad="38100" dist="38100" dir="2700000" algn="tl">
                    <a:srgbClr val="C0C0C0"/>
                  </a:outerShdw>
                </a:effectLst>
                <a:latin typeface="Times New Roman" pitchFamily="18" charset="0"/>
              </a:rPr>
              <a:t>之间一共有</a:t>
            </a:r>
            <a:r>
              <a:rPr lang="en-US" altLang="zh-CN" sz="3600" b="1">
                <a:solidFill>
                  <a:srgbClr val="0000FF"/>
                </a:solidFill>
                <a:effectLst>
                  <a:outerShdw blurRad="38100" dist="38100" dir="2700000" algn="tl">
                    <a:srgbClr val="C0C0C0"/>
                  </a:outerShdw>
                </a:effectLst>
                <a:latin typeface="Times New Roman" pitchFamily="18" charset="0"/>
              </a:rPr>
              <a:t>50</a:t>
            </a:r>
            <a:r>
              <a:rPr lang="zh-CN" altLang="en-US" sz="3600" b="1">
                <a:effectLst>
                  <a:outerShdw blurRad="38100" dist="38100" dir="2700000" algn="tl">
                    <a:srgbClr val="C0C0C0"/>
                  </a:outerShdw>
                </a:effectLst>
                <a:latin typeface="Times New Roman" pitchFamily="18" charset="0"/>
              </a:rPr>
              <a:t>个奇数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由所选的</a:t>
            </a:r>
            <a:r>
              <a:rPr lang="en-US" altLang="zh-CN" sz="3600" b="1">
                <a:solidFill>
                  <a:srgbClr val="0000FF"/>
                </a:solidFill>
                <a:effectLst>
                  <a:outerShdw blurRad="38100" dist="38100" dir="2700000" algn="tl">
                    <a:srgbClr val="C0C0C0"/>
                  </a:outerShdw>
                </a:effectLst>
                <a:latin typeface="Times New Roman" pitchFamily="18" charset="0"/>
              </a:rPr>
              <a:t>51</a:t>
            </a:r>
            <a:r>
              <a:rPr lang="zh-CN" altLang="en-US" sz="3600" b="1">
                <a:effectLst>
                  <a:outerShdw blurRad="38100" dist="38100" dir="2700000" algn="tl">
                    <a:srgbClr val="C0C0C0"/>
                  </a:outerShdw>
                </a:effectLst>
                <a:latin typeface="Times New Roman" pitchFamily="18" charset="0"/>
              </a:rPr>
              <a:t>个数利用上述方式可以得到</a:t>
            </a:r>
            <a:r>
              <a:rPr lang="en-US" altLang="zh-CN" sz="3600" b="1">
                <a:solidFill>
                  <a:srgbClr val="0000FF"/>
                </a:solidFill>
                <a:effectLst>
                  <a:outerShdw blurRad="38100" dist="38100" dir="2700000" algn="tl">
                    <a:srgbClr val="C0C0C0"/>
                  </a:outerShdw>
                </a:effectLst>
                <a:latin typeface="Times New Roman" pitchFamily="18" charset="0"/>
              </a:rPr>
              <a:t>51</a:t>
            </a:r>
            <a:r>
              <a:rPr lang="zh-CN" altLang="en-US" sz="3600" b="1">
                <a:effectLst>
                  <a:outerShdw blurRad="38100" dist="38100" dir="2700000" algn="tl">
                    <a:srgbClr val="C0C0C0"/>
                  </a:outerShdw>
                </a:effectLst>
                <a:latin typeface="Times New Roman" pitchFamily="18" charset="0"/>
              </a:rPr>
              <a:t>个奇数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其中必然有两个相同</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设这两个数为</a:t>
            </a:r>
            <a:r>
              <a:rPr lang="en-US" altLang="zh-CN" sz="3600" b="1">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baseline="30000">
                <a:solidFill>
                  <a:srgbClr val="0000FF"/>
                </a:solidFill>
                <a:effectLst>
                  <a:outerShdw blurRad="38100" dist="38100" dir="2700000" algn="tl">
                    <a:srgbClr val="C0C0C0"/>
                  </a:outerShdw>
                </a:effectLst>
                <a:latin typeface="Times New Roman" pitchFamily="18" charset="0"/>
              </a:rPr>
              <a:t>r</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solidFill>
                  <a:srgbClr val="0000FF"/>
                </a:solidFill>
                <a:effectLst>
                  <a:outerShdw blurRad="38100" dist="38100" dir="2700000" algn="tl">
                    <a:srgbClr val="C0C0C0"/>
                  </a:outerShdw>
                </a:effectLst>
                <a:latin typeface="Times New Roman" pitchFamily="18" charset="0"/>
              </a:rPr>
              <a:t>, y=2</a:t>
            </a:r>
            <a:r>
              <a:rPr lang="en-US" altLang="zh-CN" sz="3600" b="1" baseline="30000">
                <a:solidFill>
                  <a:srgbClr val="0000FF"/>
                </a:solidFill>
                <a:effectLst>
                  <a:outerShdw blurRad="38100" dist="38100" dir="2700000" algn="tl">
                    <a:srgbClr val="C0C0C0"/>
                  </a:outerShdw>
                </a:effectLst>
                <a:latin typeface="Times New Roman" pitchFamily="18" charset="0"/>
              </a:rPr>
              <a:t>s</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如果</a:t>
            </a:r>
            <a:r>
              <a:rPr lang="en-US" altLang="zh-CN" sz="3600" b="1" i="1">
                <a:solidFill>
                  <a:srgbClr val="0000FF"/>
                </a:solidFill>
                <a:effectLst>
                  <a:outerShdw blurRad="38100" dist="38100" dir="2700000" algn="tl">
                    <a:srgbClr val="C0C0C0"/>
                  </a:outerShdw>
                </a:effectLst>
                <a:latin typeface="Times New Roman" pitchFamily="18" charset="0"/>
              </a:rPr>
              <a:t>r</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s</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那么</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|y;</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如果</a:t>
            </a:r>
            <a:r>
              <a:rPr lang="en-US" altLang="zh-CN" sz="3600" b="1" i="1">
                <a:solidFill>
                  <a:srgbClr val="0000FF"/>
                </a:solidFill>
                <a:effectLst>
                  <a:outerShdw blurRad="38100" dist="38100" dir="2700000" algn="tl">
                    <a:srgbClr val="C0C0C0"/>
                  </a:outerShdw>
                </a:effectLst>
                <a:latin typeface="Times New Roman" pitchFamily="18" charset="0"/>
              </a:rPr>
              <a:t>r</a:t>
            </a:r>
            <a:r>
              <a:rPr lang="en-US" altLang="zh-CN" sz="3600" b="1">
                <a:solidFill>
                  <a:srgbClr val="0000FF"/>
                </a:solidFill>
                <a:effectLst>
                  <a:outerShdw blurRad="38100" dist="38100" dir="2700000" algn="tl">
                    <a:srgbClr val="C0C0C0"/>
                  </a:outerShdw>
                </a:effectLst>
                <a:latin typeface="Times New Roman" pitchFamily="18" charset="0"/>
              </a:rPr>
              <a:t>&gt;</a:t>
            </a:r>
            <a:r>
              <a:rPr lang="en-US" altLang="zh-CN" sz="3600" b="1" i="1">
                <a:solidFill>
                  <a:srgbClr val="0000FF"/>
                </a:solidFill>
                <a:effectLst>
                  <a:outerShdw blurRad="38100" dist="38100" dir="2700000" algn="tl">
                    <a:srgbClr val="C0C0C0"/>
                  </a:outerShdw>
                </a:effectLst>
                <a:latin typeface="Times New Roman" pitchFamily="18" charset="0"/>
              </a:rPr>
              <a:t>s</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那么</a:t>
            </a:r>
            <a:r>
              <a:rPr lang="en-US" altLang="zh-CN" sz="3600" b="1" i="1">
                <a:solidFill>
                  <a:srgbClr val="0000FF"/>
                </a:solidFill>
                <a:effectLst>
                  <a:outerShdw blurRad="38100" dist="38100" dir="2700000" algn="tl">
                    <a:srgbClr val="C0C0C0"/>
                  </a:outerShdw>
                </a:effectLst>
                <a:latin typeface="Times New Roman" pitchFamily="18" charset="0"/>
              </a:rPr>
              <a:t>y</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p>
          <a:p>
            <a:pPr>
              <a:spcBef>
                <a:spcPct val="0"/>
              </a:spcBef>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本例中</a:t>
            </a:r>
            <a:r>
              <a:rPr lang="en-US" altLang="zh-CN" sz="3600" b="1">
                <a:effectLst>
                  <a:outerShdw blurRad="38100" dist="38100" dir="2700000" algn="tl">
                    <a:srgbClr val="C0C0C0"/>
                  </a:outerShdw>
                </a:effectLst>
                <a:latin typeface="Times New Roman" pitchFamily="18" charset="0"/>
              </a:rPr>
              <a:t>: </a:t>
            </a:r>
            <a:r>
              <a:rPr lang="zh-CN" altLang="en-US" sz="3600" b="1">
                <a:solidFill>
                  <a:srgbClr val="FF0000"/>
                </a:solidFill>
                <a:effectLst>
                  <a:outerShdw blurRad="38100" dist="38100" dir="2700000" algn="tl">
                    <a:srgbClr val="C0C0C0"/>
                  </a:outerShdw>
                </a:effectLst>
                <a:latin typeface="Times New Roman" pitchFamily="18" charset="0"/>
              </a:rPr>
              <a:t>鸽子</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去掉</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因子得到的奇数</a:t>
            </a:r>
            <a:r>
              <a:rPr lang="en-US" altLang="zh-CN" sz="3600" b="1">
                <a:effectLst>
                  <a:outerShdw blurRad="38100" dist="38100" dir="2700000" algn="tl">
                    <a:srgbClr val="C0C0C0"/>
                  </a:outerShdw>
                </a:effectLst>
                <a:latin typeface="Times New Roman" pitchFamily="18" charset="0"/>
              </a:rPr>
              <a:t>; </a:t>
            </a:r>
          </a:p>
          <a:p>
            <a:pPr>
              <a:spcBef>
                <a:spcPct val="0"/>
              </a:spcBef>
              <a:buClr>
                <a:srgbClr val="FF0000"/>
              </a:buClr>
              <a:buFont typeface="Wingdings" pitchFamily="2" charset="2"/>
              <a:buNone/>
            </a:pPr>
            <a:r>
              <a:rPr lang="en-US" altLang="zh-CN" sz="3600" b="1">
                <a:effectLst>
                  <a:outerShdw blurRad="38100" dist="38100" dir="2700000" algn="tl">
                    <a:srgbClr val="C0C0C0"/>
                  </a:outerShdw>
                </a:effectLst>
                <a:latin typeface="Times New Roman" pitchFamily="18" charset="0"/>
              </a:rPr>
              <a:t>                 </a:t>
            </a:r>
            <a:r>
              <a:rPr lang="zh-CN" altLang="en-US" sz="3600" b="1">
                <a:solidFill>
                  <a:srgbClr val="FF0000"/>
                </a:solidFill>
                <a:effectLst>
                  <a:outerShdw blurRad="38100" dist="38100" dir="2700000" algn="tl">
                    <a:srgbClr val="C0C0C0"/>
                  </a:outerShdw>
                </a:effectLst>
                <a:latin typeface="Times New Roman" pitchFamily="18" charset="0"/>
              </a:rPr>
              <a:t>鸽巢</a:t>
            </a:r>
            <a:r>
              <a:rPr lang="en-US" altLang="zh-CN" sz="3600" b="1">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到</a:t>
            </a:r>
            <a:r>
              <a:rPr lang="en-US" altLang="zh-CN" sz="3600" b="1">
                <a:solidFill>
                  <a:srgbClr val="0000FF"/>
                </a:solidFill>
                <a:effectLst>
                  <a:outerShdw blurRad="38100" dist="38100" dir="2700000" algn="tl">
                    <a:srgbClr val="C0C0C0"/>
                  </a:outerShdw>
                </a:effectLst>
                <a:latin typeface="Times New Roman" pitchFamily="18" charset="0"/>
              </a:rPr>
              <a:t>100</a:t>
            </a:r>
            <a:r>
              <a:rPr lang="zh-CN" altLang="en-US" sz="3600" b="1">
                <a:effectLst>
                  <a:outerShdw blurRad="38100" dist="38100" dir="2700000" algn="tl">
                    <a:srgbClr val="C0C0C0"/>
                  </a:outerShdw>
                </a:effectLst>
                <a:latin typeface="Times New Roman" pitchFamily="18" charset="0"/>
              </a:rPr>
              <a:t>之间奇数</a:t>
            </a:r>
            <a:r>
              <a:rPr lang="en-US" altLang="zh-CN" sz="3600" b="1">
                <a:effectLst>
                  <a:outerShdw blurRad="38100" dist="38100" dir="2700000" algn="tl">
                    <a:srgbClr val="C0C0C0"/>
                  </a:outerShdw>
                </a:effectLst>
                <a:latin typeface="Times New Roman" pitchFamily="18" charset="0"/>
              </a:rPr>
              <a:t>.</a:t>
            </a:r>
          </a:p>
          <a:p>
            <a:pPr>
              <a:spcBef>
                <a:spcPct val="0"/>
              </a:spcBef>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这个例子可以推广到从</a:t>
            </a:r>
            <a:r>
              <a:rPr lang="en-US" altLang="zh-CN" sz="3600" b="1">
                <a:solidFill>
                  <a:srgbClr val="0000FF"/>
                </a:solidFill>
                <a:effectLst>
                  <a:outerShdw blurRad="38100" dist="38100" dir="2700000" algn="tl">
                    <a:srgbClr val="C0C0C0"/>
                  </a:outerShdw>
                </a:effectLst>
                <a:latin typeface="Times New Roman" pitchFamily="18" charset="0"/>
              </a:rPr>
              <a:t>1,2,…,2</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中任意取</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其中必然存在两个数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其中一个整除另外一个</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证法类似</a:t>
            </a:r>
            <a:r>
              <a:rPr lang="en-US" altLang="zh-CN" sz="3600" b="1">
                <a:effectLst>
                  <a:outerShdw blurRad="38100" dist="38100" dir="2700000" algn="tl">
                    <a:srgbClr val="C0C0C0"/>
                  </a:outerShdw>
                </a:effectLst>
                <a:latin typeface="Times New Roman" pitchFamily="18" charset="0"/>
              </a:rPr>
              <a:t>.</a:t>
            </a:r>
          </a:p>
        </p:txBody>
      </p:sp>
      <p:sp>
        <p:nvSpPr>
          <p:cNvPr id="414723" name="Rectangle 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14724" name="Rectangle 4"/>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4722">
                                            <p:txEl>
                                              <p:pRg st="0" end="0"/>
                                            </p:txEl>
                                          </p:spTgt>
                                        </p:tgtEl>
                                        <p:attrNameLst>
                                          <p:attrName>style.visibility</p:attrName>
                                        </p:attrNameLst>
                                      </p:cBhvr>
                                      <p:to>
                                        <p:strVal val="visible"/>
                                      </p:to>
                                    </p:set>
                                    <p:animEffect transition="in" filter="strips(downRight)">
                                      <p:cBhvr>
                                        <p:cTn id="7" dur="500"/>
                                        <p:tgtEl>
                                          <p:spTgt spid="414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4722">
                                            <p:txEl>
                                              <p:pRg st="1" end="1"/>
                                            </p:txEl>
                                          </p:spTgt>
                                        </p:tgtEl>
                                        <p:attrNameLst>
                                          <p:attrName>style.visibility</p:attrName>
                                        </p:attrNameLst>
                                      </p:cBhvr>
                                      <p:to>
                                        <p:strVal val="visible"/>
                                      </p:to>
                                    </p:set>
                                    <p:animEffect transition="in" filter="strips(downRight)">
                                      <p:cBhvr>
                                        <p:cTn id="12" dur="500"/>
                                        <p:tgtEl>
                                          <p:spTgt spid="4147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14722">
                                            <p:txEl>
                                              <p:pRg st="2" end="2"/>
                                            </p:txEl>
                                          </p:spTgt>
                                        </p:tgtEl>
                                        <p:attrNameLst>
                                          <p:attrName>style.visibility</p:attrName>
                                        </p:attrNameLst>
                                      </p:cBhvr>
                                      <p:to>
                                        <p:strVal val="visible"/>
                                      </p:to>
                                    </p:set>
                                    <p:animEffect transition="in" filter="strips(downRight)">
                                      <p:cBhvr>
                                        <p:cTn id="17" dur="500"/>
                                        <p:tgtEl>
                                          <p:spTgt spid="4147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14722">
                                            <p:txEl>
                                              <p:pRg st="3" end="3"/>
                                            </p:txEl>
                                          </p:spTgt>
                                        </p:tgtEl>
                                        <p:attrNameLst>
                                          <p:attrName>style.visibility</p:attrName>
                                        </p:attrNameLst>
                                      </p:cBhvr>
                                      <p:to>
                                        <p:strVal val="visible"/>
                                      </p:to>
                                    </p:set>
                                    <p:animEffect transition="in" filter="strips(downRight)">
                                      <p:cBhvr>
                                        <p:cTn id="22" dur="500"/>
                                        <p:tgtEl>
                                          <p:spTgt spid="4147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AD8F2C9-2F75-4245-A952-D90EFDDCB7EB}" type="slidenum">
              <a:rPr lang="en-US" altLang="zh-CN"/>
              <a:pPr/>
              <a:t>58</a:t>
            </a:fld>
            <a:endParaRPr lang="en-US" altLang="zh-CN"/>
          </a:p>
        </p:txBody>
      </p:sp>
      <p:sp>
        <p:nvSpPr>
          <p:cNvPr id="415746" name="Rectangle 2"/>
          <p:cNvSpPr>
            <a:spLocks noGrp="1" noChangeArrowheads="1"/>
          </p:cNvSpPr>
          <p:nvPr>
            <p:ph type="body" idx="1"/>
          </p:nvPr>
        </p:nvSpPr>
        <p:spPr>
          <a:xfrm>
            <a:off x="395288" y="547688"/>
            <a:ext cx="8229600" cy="5545137"/>
          </a:xfrm>
        </p:spPr>
        <p:txBody>
          <a:bodyPr/>
          <a:lstStyle/>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4.</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在一个边长为</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的正三角形中任意取</a:t>
            </a:r>
          </a:p>
          <a:p>
            <a:pPr>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rPr>
              <a:t>5</a:t>
            </a:r>
            <a:r>
              <a:rPr lang="zh-CN" altLang="en-US" sz="3600" b="1" dirty="0">
                <a:effectLst>
                  <a:outerShdw blurRad="38100" dist="38100" dir="2700000" algn="tl">
                    <a:srgbClr val="C0C0C0"/>
                  </a:outerShdw>
                </a:effectLst>
                <a:latin typeface="Times New Roman" pitchFamily="18" charset="0"/>
              </a:rPr>
              <a:t>个点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必然有两个点之间距离不超过</a:t>
            </a:r>
            <a:r>
              <a:rPr lang="en-US" altLang="zh-CN" sz="3600" b="1" dirty="0">
                <a:solidFill>
                  <a:srgbClr val="0000FF"/>
                </a:solidFill>
                <a:effectLst>
                  <a:outerShdw blurRad="38100" dist="38100" dir="2700000" algn="tl">
                    <a:srgbClr val="C0C0C0"/>
                  </a:outerShdw>
                </a:effectLst>
                <a:latin typeface="Times New Roman" pitchFamily="18" charset="0"/>
              </a:rPr>
              <a:t>1/2</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在边长为</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的正六边形中</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任意选取</a:t>
            </a:r>
            <a:r>
              <a:rPr lang="en-US" altLang="zh-CN" sz="3600" b="1" dirty="0">
                <a:solidFill>
                  <a:srgbClr val="0000FF"/>
                </a:solidFill>
                <a:effectLst>
                  <a:outerShdw blurRad="38100" dist="38100" dir="2700000" algn="tl">
                    <a:srgbClr val="C0C0C0"/>
                  </a:outerShdw>
                </a:effectLst>
                <a:latin typeface="Times New Roman" pitchFamily="18" charset="0"/>
              </a:rPr>
              <a:t>7</a:t>
            </a:r>
            <a:r>
              <a:rPr lang="zh-CN" altLang="en-US" sz="3600" b="1" dirty="0">
                <a:effectLst>
                  <a:outerShdw blurRad="38100" dist="38100" dir="2700000" algn="tl">
                    <a:srgbClr val="C0C0C0"/>
                  </a:outerShdw>
                </a:effectLst>
                <a:latin typeface="Times New Roman" pitchFamily="18" charset="0"/>
              </a:rPr>
              <a:t>个点</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必然有两个点之间的距离不超过</a:t>
            </a:r>
            <a:r>
              <a:rPr lang="en-US" altLang="zh-CN" sz="3600" b="1" dirty="0">
                <a:solidFill>
                  <a:srgbClr val="0000FF"/>
                </a:solidFill>
                <a:effectLst>
                  <a:outerShdw blurRad="38100" dist="38100" dir="2700000" algn="tl">
                    <a:srgbClr val="C0C0C0"/>
                  </a:outerShdw>
                </a:effectLst>
                <a:latin typeface="Times New Roman" pitchFamily="18" charset="0"/>
              </a:rPr>
              <a:t>1.</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只要通过画图</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找出相应的鸽子和鸽巢</a:t>
            </a:r>
          </a:p>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   就可以解决问题</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利用鸽巢原理解决问题的关键在于</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en-US" altLang="zh-CN" sz="3600" b="1" dirty="0">
                <a:effectLst>
                  <a:outerShdw blurRad="38100" dist="38100" dir="2700000" algn="tl">
                    <a:srgbClr val="C0C0C0"/>
                  </a:outerShdw>
                </a:effectLst>
                <a:latin typeface="Times New Roman" pitchFamily="18" charset="0"/>
              </a:rPr>
              <a:t>      </a:t>
            </a:r>
            <a:r>
              <a:rPr lang="zh-CN" altLang="en-US" sz="4000" b="1" dirty="0">
                <a:solidFill>
                  <a:srgbClr val="0000FF"/>
                </a:solidFill>
                <a:effectLst>
                  <a:outerShdw blurRad="38100" dist="38100" dir="2700000" algn="tl">
                    <a:srgbClr val="C0C0C0"/>
                  </a:outerShdw>
                </a:effectLst>
                <a:latin typeface="Times New Roman" pitchFamily="18" charset="0"/>
              </a:rPr>
              <a:t>辨认问题</a:t>
            </a:r>
            <a:r>
              <a:rPr lang="en-US" altLang="zh-CN" sz="4000" b="1" dirty="0">
                <a:solidFill>
                  <a:srgbClr val="0000FF"/>
                </a:solidFill>
                <a:effectLst>
                  <a:outerShdw blurRad="38100" dist="38100" dir="2700000" algn="tl">
                    <a:srgbClr val="C0C0C0"/>
                  </a:outerShdw>
                </a:effectLst>
                <a:latin typeface="Times New Roman" pitchFamily="18" charset="0"/>
              </a:rPr>
              <a:t>, </a:t>
            </a:r>
            <a:r>
              <a:rPr lang="zh-CN" altLang="en-US" sz="4000" b="1" dirty="0">
                <a:solidFill>
                  <a:srgbClr val="0000FF"/>
                </a:solidFill>
                <a:effectLst>
                  <a:outerShdw blurRad="38100" dist="38100" dir="2700000" algn="tl">
                    <a:srgbClr val="C0C0C0"/>
                  </a:outerShdw>
                </a:effectLst>
                <a:latin typeface="Times New Roman" pitchFamily="18" charset="0"/>
              </a:rPr>
              <a:t>建立鸽巢</a:t>
            </a:r>
            <a:r>
              <a:rPr lang="en-US" altLang="zh-CN" sz="4000" b="1" dirty="0">
                <a:solidFill>
                  <a:srgbClr val="0000FF"/>
                </a:solidFill>
                <a:effectLst>
                  <a:outerShdw blurRad="38100" dist="38100" dir="2700000" algn="tl">
                    <a:srgbClr val="C0C0C0"/>
                  </a:outerShdw>
                </a:effectLst>
                <a:latin typeface="Times New Roman" pitchFamily="18" charset="0"/>
              </a:rPr>
              <a:t>, </a:t>
            </a:r>
            <a:r>
              <a:rPr lang="zh-CN" altLang="en-US" sz="4000" b="1" dirty="0">
                <a:solidFill>
                  <a:srgbClr val="0000FF"/>
                </a:solidFill>
                <a:effectLst>
                  <a:outerShdw blurRad="38100" dist="38100" dir="2700000" algn="tl">
                    <a:srgbClr val="C0C0C0"/>
                  </a:outerShdw>
                </a:effectLst>
                <a:latin typeface="Times New Roman" pitchFamily="18" charset="0"/>
              </a:rPr>
              <a:t>寻找鸽子</a:t>
            </a:r>
            <a:r>
              <a:rPr lang="en-US" altLang="zh-CN" sz="4000" b="1" dirty="0">
                <a:solidFill>
                  <a:srgbClr val="0000FF"/>
                </a:solidFill>
                <a:effectLst>
                  <a:outerShdw blurRad="38100" dist="38100" dir="2700000" algn="tl">
                    <a:srgbClr val="C0C0C0"/>
                  </a:outerShdw>
                </a:effectLst>
                <a:latin typeface="Times New Roman" pitchFamily="18" charset="0"/>
              </a:rPr>
              <a:t>.</a:t>
            </a:r>
          </a:p>
        </p:txBody>
      </p:sp>
      <p:sp>
        <p:nvSpPr>
          <p:cNvPr id="415747" name="Rectangle 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15748" name="Rectangle 4"/>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5746">
                                            <p:txEl>
                                              <p:pRg st="0" end="0"/>
                                            </p:txEl>
                                          </p:spTgt>
                                        </p:tgtEl>
                                        <p:attrNameLst>
                                          <p:attrName>style.visibility</p:attrName>
                                        </p:attrNameLst>
                                      </p:cBhvr>
                                      <p:to>
                                        <p:strVal val="visible"/>
                                      </p:to>
                                    </p:set>
                                    <p:animEffect transition="in" filter="strips(downRight)">
                                      <p:cBhvr>
                                        <p:cTn id="7" dur="500"/>
                                        <p:tgtEl>
                                          <p:spTgt spid="4157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5746">
                                            <p:txEl>
                                              <p:pRg st="1" end="1"/>
                                            </p:txEl>
                                          </p:spTgt>
                                        </p:tgtEl>
                                        <p:attrNameLst>
                                          <p:attrName>style.visibility</p:attrName>
                                        </p:attrNameLst>
                                      </p:cBhvr>
                                      <p:to>
                                        <p:strVal val="visible"/>
                                      </p:to>
                                    </p:set>
                                    <p:animEffect transition="in" filter="strips(downRight)">
                                      <p:cBhvr>
                                        <p:cTn id="12" dur="500"/>
                                        <p:tgtEl>
                                          <p:spTgt spid="4157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15746">
                                            <p:txEl>
                                              <p:pRg st="2" end="2"/>
                                            </p:txEl>
                                          </p:spTgt>
                                        </p:tgtEl>
                                        <p:attrNameLst>
                                          <p:attrName>style.visibility</p:attrName>
                                        </p:attrNameLst>
                                      </p:cBhvr>
                                      <p:to>
                                        <p:strVal val="visible"/>
                                      </p:to>
                                    </p:set>
                                    <p:animEffect transition="in" filter="strips(downRight)">
                                      <p:cBhvr>
                                        <p:cTn id="17" dur="500"/>
                                        <p:tgtEl>
                                          <p:spTgt spid="4157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15746">
                                            <p:txEl>
                                              <p:pRg st="3" end="3"/>
                                            </p:txEl>
                                          </p:spTgt>
                                        </p:tgtEl>
                                        <p:attrNameLst>
                                          <p:attrName>style.visibility</p:attrName>
                                        </p:attrNameLst>
                                      </p:cBhvr>
                                      <p:to>
                                        <p:strVal val="visible"/>
                                      </p:to>
                                    </p:set>
                                    <p:animEffect transition="in" filter="strips(downRight)">
                                      <p:cBhvr>
                                        <p:cTn id="22" dur="500"/>
                                        <p:tgtEl>
                                          <p:spTgt spid="4157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15746">
                                            <p:txEl>
                                              <p:pRg st="4" end="4"/>
                                            </p:txEl>
                                          </p:spTgt>
                                        </p:tgtEl>
                                        <p:attrNameLst>
                                          <p:attrName>style.visibility</p:attrName>
                                        </p:attrNameLst>
                                      </p:cBhvr>
                                      <p:to>
                                        <p:strVal val="visible"/>
                                      </p:to>
                                    </p:set>
                                    <p:animEffect transition="in" filter="strips(downRight)">
                                      <p:cBhvr>
                                        <p:cTn id="27" dur="500"/>
                                        <p:tgtEl>
                                          <p:spTgt spid="4157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15746">
                                            <p:txEl>
                                              <p:pRg st="5" end="5"/>
                                            </p:txEl>
                                          </p:spTgt>
                                        </p:tgtEl>
                                        <p:attrNameLst>
                                          <p:attrName>style.visibility</p:attrName>
                                        </p:attrNameLst>
                                      </p:cBhvr>
                                      <p:to>
                                        <p:strVal val="visible"/>
                                      </p:to>
                                    </p:set>
                                    <p:animEffect transition="in" filter="strips(downRight)">
                                      <p:cBhvr>
                                        <p:cTn id="32" dur="500"/>
                                        <p:tgtEl>
                                          <p:spTgt spid="4157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15746">
                                            <p:txEl>
                                              <p:pRg st="6" end="6"/>
                                            </p:txEl>
                                          </p:spTgt>
                                        </p:tgtEl>
                                        <p:attrNameLst>
                                          <p:attrName>style.visibility</p:attrName>
                                        </p:attrNameLst>
                                      </p:cBhvr>
                                      <p:to>
                                        <p:strVal val="visible"/>
                                      </p:to>
                                    </p:set>
                                    <p:animEffect transition="in" filter="strips(downRight)">
                                      <p:cBhvr>
                                        <p:cTn id="37" dur="500"/>
                                        <p:tgtEl>
                                          <p:spTgt spid="41574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15746">
                                            <p:txEl>
                                              <p:pRg st="7" end="7"/>
                                            </p:txEl>
                                          </p:spTgt>
                                        </p:tgtEl>
                                        <p:attrNameLst>
                                          <p:attrName>style.visibility</p:attrName>
                                        </p:attrNameLst>
                                      </p:cBhvr>
                                      <p:to>
                                        <p:strVal val="visible"/>
                                      </p:to>
                                    </p:set>
                                    <p:animEffect transition="in" filter="strips(downRight)">
                                      <p:cBhvr>
                                        <p:cTn id="42" dur="500"/>
                                        <p:tgtEl>
                                          <p:spTgt spid="4157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D08A3AEC-3D4B-4501-985B-BD021353871B}" type="slidenum">
              <a:rPr lang="en-US" altLang="zh-CN"/>
              <a:pPr/>
              <a:t>59</a:t>
            </a:fld>
            <a:endParaRPr lang="en-US" altLang="zh-CN"/>
          </a:p>
        </p:txBody>
      </p:sp>
      <p:sp>
        <p:nvSpPr>
          <p:cNvPr id="444420" name="Text Box 4"/>
          <p:cNvSpPr txBox="1">
            <a:spLocks noChangeArrowheads="1"/>
          </p:cNvSpPr>
          <p:nvPr/>
        </p:nvSpPr>
        <p:spPr bwMode="auto">
          <a:xfrm>
            <a:off x="395288" y="115888"/>
            <a:ext cx="7969250" cy="1190625"/>
          </a:xfrm>
          <a:prstGeom prst="rect">
            <a:avLst/>
          </a:prstGeom>
          <a:noFill/>
          <a:ln w="9525">
            <a:noFill/>
            <a:miter lim="800000"/>
            <a:headEnd/>
            <a:tailEnd/>
          </a:ln>
          <a:effectLst/>
        </p:spPr>
        <p:txBody>
          <a:bodyPr wrap="none">
            <a:spAutoFit/>
          </a:bodyPr>
          <a:lstStyle/>
          <a:p>
            <a:r>
              <a:rPr lang="zh-CN" altLang="en-US">
                <a:solidFill>
                  <a:srgbClr val="FF0000"/>
                </a:solidFill>
                <a:effectLst>
                  <a:outerShdw blurRad="38100" dist="38100" dir="2700000" algn="tl">
                    <a:srgbClr val="C0C0C0"/>
                  </a:outerShdw>
                </a:effectLst>
                <a:latin typeface="Arial" charset="0"/>
              </a:rPr>
              <a:t>例</a:t>
            </a:r>
            <a:r>
              <a:rPr lang="en-US" altLang="zh-CN">
                <a:solidFill>
                  <a:srgbClr val="FF0000"/>
                </a:solidFill>
                <a:effectLst>
                  <a:outerShdw blurRad="38100" dist="38100" dir="2700000" algn="tl">
                    <a:srgbClr val="C0C0C0"/>
                  </a:outerShdw>
                </a:effectLst>
              </a:rPr>
              <a:t>5</a:t>
            </a:r>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rPr>
              <a:t>在</a:t>
            </a:r>
            <a:r>
              <a:rPr lang="en-US" altLang="zh-CN">
                <a:effectLst>
                  <a:outerShdw blurRad="38100" dist="38100" dir="2700000" algn="tl">
                    <a:srgbClr val="C0C0C0"/>
                  </a:outerShdw>
                </a:effectLst>
              </a:rPr>
              <a:t>{1,2,…,2</a:t>
            </a:r>
            <a:r>
              <a:rPr lang="en-US" altLang="zh-CN" i="1">
                <a:effectLst>
                  <a:outerShdw blurRad="38100" dist="38100" dir="2700000" algn="tl">
                    <a:srgbClr val="C0C0C0"/>
                  </a:outerShdw>
                </a:effectLst>
              </a:rPr>
              <a:t>n</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中任取</a:t>
            </a:r>
            <a:r>
              <a:rPr lang="en-US" altLang="zh-CN" i="1">
                <a:effectLst>
                  <a:outerShdw blurRad="38100" dist="38100" dir="2700000" algn="tl">
                    <a:srgbClr val="C0C0C0"/>
                  </a:outerShdw>
                </a:effectLst>
              </a:rPr>
              <a:t>n</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个数，其中</a:t>
            </a:r>
          </a:p>
          <a:p>
            <a:r>
              <a:rPr lang="zh-CN" altLang="en-US">
                <a:effectLst>
                  <a:outerShdw blurRad="38100" dist="38100" dir="2700000" algn="tl">
                    <a:srgbClr val="C0C0C0"/>
                  </a:outerShdw>
                </a:effectLst>
              </a:rPr>
              <a:t>必有两个数，其和为</a:t>
            </a:r>
            <a:r>
              <a:rPr lang="en-US" altLang="zh-CN">
                <a:effectLst>
                  <a:outerShdw blurRad="38100" dist="38100" dir="2700000" algn="tl">
                    <a:srgbClr val="C0C0C0"/>
                  </a:outerShdw>
                </a:effectLst>
              </a:rPr>
              <a:t>2</a:t>
            </a:r>
            <a:r>
              <a:rPr lang="en-US" altLang="zh-CN" i="1">
                <a:effectLst>
                  <a:outerShdw blurRad="38100" dist="38100" dir="2700000" algn="tl">
                    <a:srgbClr val="C0C0C0"/>
                  </a:outerShdw>
                </a:effectLst>
              </a:rPr>
              <a:t>n</a:t>
            </a:r>
            <a:r>
              <a:rPr lang="zh-CN" altLang="en-US">
                <a:effectLst>
                  <a:outerShdw blurRad="38100" dist="38100" dir="2700000" algn="tl">
                    <a:srgbClr val="C0C0C0"/>
                  </a:outerShdw>
                </a:effectLst>
              </a:rPr>
              <a:t>。</a:t>
            </a:r>
            <a:endParaRPr lang="zh-CN" altLang="en-US">
              <a:effectLst>
                <a:outerShdw blurRad="38100" dist="38100" dir="2700000" algn="tl">
                  <a:srgbClr val="C0C0C0"/>
                </a:outerShdw>
              </a:effectLst>
              <a:latin typeface="Arial" charset="0"/>
            </a:endParaRPr>
          </a:p>
        </p:txBody>
      </p:sp>
      <p:sp>
        <p:nvSpPr>
          <p:cNvPr id="444421" name="Text Box 5"/>
          <p:cNvSpPr txBox="1">
            <a:spLocks noChangeArrowheads="1"/>
          </p:cNvSpPr>
          <p:nvPr/>
        </p:nvSpPr>
        <p:spPr bwMode="auto">
          <a:xfrm>
            <a:off x="303213" y="1268413"/>
            <a:ext cx="7065962" cy="641350"/>
          </a:xfrm>
          <a:prstGeom prst="rect">
            <a:avLst/>
          </a:prstGeom>
          <a:noFill/>
          <a:ln w="9525">
            <a:noFill/>
            <a:miter lim="800000"/>
            <a:headEnd/>
            <a:tailEnd/>
          </a:ln>
          <a:effectLst/>
        </p:spPr>
        <p:txBody>
          <a:bodyPr wrap="none">
            <a:spAutoFit/>
          </a:bodyPr>
          <a:lstStyle/>
          <a:p>
            <a:r>
              <a:rPr lang="zh-CN" altLang="en-US">
                <a:effectLst>
                  <a:outerShdw blurRad="38100" dist="38100" dir="2700000" algn="tl">
                    <a:srgbClr val="C0C0C0"/>
                  </a:outerShdw>
                </a:effectLst>
                <a:latin typeface="Arial" charset="0"/>
              </a:rPr>
              <a:t>解：鸽子为集合中的元素，鸽巢为</a:t>
            </a:r>
          </a:p>
        </p:txBody>
      </p:sp>
      <p:graphicFrame>
        <p:nvGraphicFramePr>
          <p:cNvPr id="444423" name="Object 7"/>
          <p:cNvGraphicFramePr>
            <a:graphicFrameLocks noChangeAspect="1"/>
          </p:cNvGraphicFramePr>
          <p:nvPr/>
        </p:nvGraphicFramePr>
        <p:xfrm>
          <a:off x="323850" y="1916113"/>
          <a:ext cx="8569325" cy="700087"/>
        </p:xfrm>
        <a:graphic>
          <a:graphicData uri="http://schemas.openxmlformats.org/presentationml/2006/ole">
            <mc:AlternateContent xmlns:mc="http://schemas.openxmlformats.org/markup-compatibility/2006">
              <mc:Choice xmlns:v="urn:schemas-microsoft-com:vml" Requires="v">
                <p:oleObj spid="_x0000_s77890" name="公式" r:id="rId3" imgW="2641600" imgH="215900" progId="Equation.3">
                  <p:embed/>
                </p:oleObj>
              </mc:Choice>
              <mc:Fallback>
                <p:oleObj name="公式" r:id="rId3" imgW="2641600" imgH="2159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916113"/>
                        <a:ext cx="8569325"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4424" name="Text Box 8"/>
          <p:cNvSpPr txBox="1">
            <a:spLocks noChangeArrowheads="1"/>
          </p:cNvSpPr>
          <p:nvPr/>
        </p:nvSpPr>
        <p:spPr bwMode="auto">
          <a:xfrm>
            <a:off x="179388" y="3175000"/>
            <a:ext cx="8756650" cy="1190625"/>
          </a:xfrm>
          <a:prstGeom prst="rect">
            <a:avLst/>
          </a:prstGeom>
          <a:noFill/>
          <a:ln w="9525">
            <a:noFill/>
            <a:miter lim="800000"/>
            <a:headEnd/>
            <a:tailEnd/>
          </a:ln>
          <a:effectLst/>
        </p:spPr>
        <p:txBody>
          <a:bodyPr wrap="none">
            <a:spAutoFit/>
          </a:bodyPr>
          <a:lstStyle/>
          <a:p>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6</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任取</a:t>
            </a:r>
            <a:r>
              <a:rPr lang="en-US" altLang="zh-CN">
                <a:effectLst>
                  <a:outerShdw blurRad="38100" dist="38100" dir="2700000" algn="tl">
                    <a:srgbClr val="C0C0C0"/>
                  </a:outerShdw>
                </a:effectLst>
              </a:rPr>
              <a:t>11</a:t>
            </a:r>
            <a:r>
              <a:rPr lang="zh-CN" altLang="en-US">
                <a:effectLst>
                  <a:outerShdw blurRad="38100" dist="38100" dir="2700000" algn="tl">
                    <a:srgbClr val="C0C0C0"/>
                  </a:outerShdw>
                </a:effectLst>
              </a:rPr>
              <a:t>个正整数，其中必有两个数，其</a:t>
            </a:r>
          </a:p>
          <a:p>
            <a:r>
              <a:rPr lang="zh-CN" altLang="en-US">
                <a:effectLst>
                  <a:outerShdw blurRad="38100" dist="38100" dir="2700000" algn="tl">
                    <a:srgbClr val="C0C0C0"/>
                  </a:outerShdw>
                </a:effectLst>
              </a:rPr>
              <a:t>差被</a:t>
            </a:r>
            <a:r>
              <a:rPr lang="en-US" altLang="zh-CN">
                <a:effectLst>
                  <a:outerShdw blurRad="38100" dist="38100" dir="2700000" algn="tl">
                    <a:srgbClr val="C0C0C0"/>
                  </a:outerShdw>
                </a:effectLst>
              </a:rPr>
              <a:t>10</a:t>
            </a:r>
            <a:r>
              <a:rPr lang="zh-CN" altLang="en-US">
                <a:effectLst>
                  <a:outerShdw blurRad="38100" dist="38100" dir="2700000" algn="tl">
                    <a:srgbClr val="C0C0C0"/>
                  </a:outerShdw>
                </a:effectLst>
              </a:rPr>
              <a:t>整除。</a:t>
            </a:r>
          </a:p>
        </p:txBody>
      </p:sp>
      <p:sp>
        <p:nvSpPr>
          <p:cNvPr id="444425" name="Text Box 9"/>
          <p:cNvSpPr txBox="1">
            <a:spLocks noChangeArrowheads="1"/>
          </p:cNvSpPr>
          <p:nvPr/>
        </p:nvSpPr>
        <p:spPr bwMode="auto">
          <a:xfrm>
            <a:off x="231775" y="4371975"/>
            <a:ext cx="2470150" cy="641350"/>
          </a:xfrm>
          <a:prstGeom prst="rect">
            <a:avLst/>
          </a:prstGeom>
          <a:noFill/>
          <a:ln w="9525">
            <a:noFill/>
            <a:miter lim="800000"/>
            <a:headEnd/>
            <a:tailEnd/>
          </a:ln>
          <a:effectLst/>
        </p:spPr>
        <p:txBody>
          <a:bodyPr wrap="none">
            <a:spAutoFit/>
          </a:bodyPr>
          <a:lstStyle/>
          <a:p>
            <a:r>
              <a:rPr lang="zh-CN" altLang="en-US">
                <a:effectLst>
                  <a:outerShdw blurRad="38100" dist="38100" dir="2700000" algn="tl">
                    <a:srgbClr val="C0C0C0"/>
                  </a:outerShdw>
                </a:effectLst>
              </a:rPr>
              <a:t>解：鸽巢为</a:t>
            </a:r>
          </a:p>
        </p:txBody>
      </p:sp>
      <p:graphicFrame>
        <p:nvGraphicFramePr>
          <p:cNvPr id="444426" name="Object 10"/>
          <p:cNvGraphicFramePr>
            <a:graphicFrameLocks noChangeAspect="1"/>
          </p:cNvGraphicFramePr>
          <p:nvPr/>
        </p:nvGraphicFramePr>
        <p:xfrm>
          <a:off x="611188" y="5143500"/>
          <a:ext cx="6408737" cy="806450"/>
        </p:xfrm>
        <a:graphic>
          <a:graphicData uri="http://schemas.openxmlformats.org/presentationml/2006/ole">
            <mc:AlternateContent xmlns:mc="http://schemas.openxmlformats.org/markup-compatibility/2006">
              <mc:Choice xmlns:v="urn:schemas-microsoft-com:vml" Requires="v">
                <p:oleObj spid="_x0000_s77891" name="公式" r:id="rId5" imgW="1816100" imgH="228600" progId="Equation.3">
                  <p:embed/>
                </p:oleObj>
              </mc:Choice>
              <mc:Fallback>
                <p:oleObj name="公式" r:id="rId5" imgW="18161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5143500"/>
                        <a:ext cx="6408737"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blinds(horizontal)">
                                      <p:cBhvr>
                                        <p:cTn id="7" dur="500"/>
                                        <p:tgtEl>
                                          <p:spTgt spid="4444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4421"/>
                                        </p:tgtEl>
                                        <p:attrNameLst>
                                          <p:attrName>style.visibility</p:attrName>
                                        </p:attrNameLst>
                                      </p:cBhvr>
                                      <p:to>
                                        <p:strVal val="visible"/>
                                      </p:to>
                                    </p:set>
                                    <p:animEffect transition="in" filter="blinds(horizontal)">
                                      <p:cBhvr>
                                        <p:cTn id="12" dur="500"/>
                                        <p:tgtEl>
                                          <p:spTgt spid="4444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4423"/>
                                        </p:tgtEl>
                                        <p:attrNameLst>
                                          <p:attrName>style.visibility</p:attrName>
                                        </p:attrNameLst>
                                      </p:cBhvr>
                                      <p:to>
                                        <p:strVal val="visible"/>
                                      </p:to>
                                    </p:set>
                                    <p:animEffect transition="in" filter="blinds(horizontal)">
                                      <p:cBhvr>
                                        <p:cTn id="17" dur="500"/>
                                        <p:tgtEl>
                                          <p:spTgt spid="4444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4424"/>
                                        </p:tgtEl>
                                        <p:attrNameLst>
                                          <p:attrName>style.visibility</p:attrName>
                                        </p:attrNameLst>
                                      </p:cBhvr>
                                      <p:to>
                                        <p:strVal val="visible"/>
                                      </p:to>
                                    </p:set>
                                    <p:animEffect transition="in" filter="blinds(horizontal)">
                                      <p:cBhvr>
                                        <p:cTn id="22" dur="500"/>
                                        <p:tgtEl>
                                          <p:spTgt spid="4444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4425"/>
                                        </p:tgtEl>
                                        <p:attrNameLst>
                                          <p:attrName>style.visibility</p:attrName>
                                        </p:attrNameLst>
                                      </p:cBhvr>
                                      <p:to>
                                        <p:strVal val="visible"/>
                                      </p:to>
                                    </p:set>
                                    <p:animEffect transition="in" filter="blinds(horizontal)">
                                      <p:cBhvr>
                                        <p:cTn id="27" dur="500"/>
                                        <p:tgtEl>
                                          <p:spTgt spid="4444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4426"/>
                                        </p:tgtEl>
                                        <p:attrNameLst>
                                          <p:attrName>style.visibility</p:attrName>
                                        </p:attrNameLst>
                                      </p:cBhvr>
                                      <p:to>
                                        <p:strVal val="visible"/>
                                      </p:to>
                                    </p:set>
                                    <p:animEffect transition="in" filter="blinds(horizontal)">
                                      <p:cBhvr>
                                        <p:cTn id="32" dur="500"/>
                                        <p:tgtEl>
                                          <p:spTgt spid="444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0" grpId="0"/>
      <p:bldP spid="444421" grpId="0"/>
      <p:bldP spid="444424" grpId="0"/>
      <p:bldP spid="4444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E3C05ED-5C67-4A6D-9931-C1F77C345A97}" type="slidenum">
              <a:rPr lang="en-US" altLang="zh-CN"/>
              <a:pPr>
                <a:defRPr/>
              </a:pPr>
              <a:t>6</a:t>
            </a:fld>
            <a:endParaRPr lang="en-US" altLang="zh-CN"/>
          </a:p>
        </p:txBody>
      </p:sp>
      <p:sp>
        <p:nvSpPr>
          <p:cNvPr id="245763" name="Rectangle 3"/>
          <p:cNvSpPr>
            <a:spLocks noGrp="1" noChangeArrowheads="1"/>
          </p:cNvSpPr>
          <p:nvPr>
            <p:ph type="body" idx="1"/>
          </p:nvPr>
        </p:nvSpPr>
        <p:spPr>
          <a:xfrm>
            <a:off x="395288" y="692150"/>
            <a:ext cx="8229600" cy="5689600"/>
          </a:xfrm>
        </p:spPr>
        <p:txBody>
          <a:bodyPr/>
          <a:lstStyle/>
          <a:p>
            <a:pPr marL="609600" indent="-609600" algn="just" eaLnBrk="1" hangingPunct="1">
              <a:buFontTx/>
              <a:buNone/>
              <a:defRPr/>
            </a:pPr>
            <a:r>
              <a:rPr lang="en-US" altLang="zh-CN" sz="3600" b="1" dirty="0" smtClean="0">
                <a:solidFill>
                  <a:srgbClr val="FF0000"/>
                </a:solidFill>
                <a:effectLst>
                  <a:outerShdw blurRad="38100" dist="38100" dir="2700000" algn="tl">
                    <a:srgbClr val="C0C0C0"/>
                  </a:outerShdw>
                </a:effectLst>
                <a:cs typeface="Arial" charset="0"/>
              </a:rPr>
              <a:t>● </a:t>
            </a:r>
            <a:r>
              <a:rPr lang="zh-CN" altLang="en-US" sz="4000" b="1" dirty="0" smtClean="0">
                <a:effectLst>
                  <a:outerShdw blurRad="38100" dist="38100" dir="2700000" algn="tl">
                    <a:srgbClr val="C0C0C0"/>
                  </a:outerShdw>
                </a:effectLst>
              </a:rPr>
              <a:t>我们的目的并不仅仅是讨论这样一个简单的原理</a:t>
            </a:r>
            <a:r>
              <a:rPr lang="en-US" altLang="zh-CN" sz="4000" b="1" dirty="0" smtClean="0">
                <a:effectLst>
                  <a:outerShdw blurRad="38100" dist="38100" dir="2700000" algn="tl">
                    <a:srgbClr val="C0C0C0"/>
                  </a:outerShdw>
                </a:effectLst>
              </a:rPr>
              <a:t>, </a:t>
            </a:r>
            <a:r>
              <a:rPr lang="zh-CN" altLang="en-US" sz="4000" b="1" dirty="0" smtClean="0">
                <a:effectLst>
                  <a:outerShdw blurRad="38100" dist="38100" dir="2700000" algn="tl">
                    <a:srgbClr val="C0C0C0"/>
                  </a:outerShdw>
                </a:effectLst>
              </a:rPr>
              <a:t>而是讨论这个原理的一个重要推广</a:t>
            </a:r>
            <a:r>
              <a:rPr lang="en-US" altLang="zh-CN" sz="4000" b="1" dirty="0" smtClean="0">
                <a:effectLst>
                  <a:outerShdw blurRad="38100" dist="38100" dir="2700000" algn="tl">
                    <a:srgbClr val="C0C0C0"/>
                  </a:outerShdw>
                </a:effectLst>
              </a:rPr>
              <a:t>, </a:t>
            </a:r>
            <a:r>
              <a:rPr lang="zh-CN" altLang="en-US" sz="4000" b="1" dirty="0" smtClean="0">
                <a:effectLst>
                  <a:outerShdw blurRad="38100" dist="38100" dir="2700000" algn="tl">
                    <a:srgbClr val="C0C0C0"/>
                  </a:outerShdw>
                </a:effectLst>
              </a:rPr>
              <a:t>称之为</a:t>
            </a:r>
            <a:r>
              <a:rPr lang="zh-CN" altLang="en-US" sz="4000" b="1" dirty="0" smtClean="0">
                <a:solidFill>
                  <a:srgbClr val="0000FF"/>
                </a:solidFill>
                <a:effectLst>
                  <a:outerShdw blurRad="38100" dist="38100" dir="2700000" algn="tl">
                    <a:srgbClr val="C0C0C0"/>
                  </a:outerShdw>
                </a:effectLst>
              </a:rPr>
              <a:t>容斥原理</a:t>
            </a:r>
            <a:r>
              <a:rPr lang="en-US" altLang="zh-CN" sz="4000" b="1" dirty="0" smtClean="0">
                <a:effectLst>
                  <a:outerShdw blurRad="38100" dist="38100" dir="2700000" algn="tl">
                    <a:srgbClr val="C0C0C0"/>
                  </a:outerShdw>
                </a:effectLst>
              </a:rPr>
              <a:t>,</a:t>
            </a:r>
            <a:r>
              <a:rPr lang="zh-CN" altLang="en-US" sz="4000" b="1" dirty="0" smtClean="0">
                <a:effectLst>
                  <a:outerShdw blurRad="38100" dist="38100" dir="2700000" algn="tl">
                    <a:srgbClr val="C0C0C0"/>
                  </a:outerShdw>
                </a:effectLst>
              </a:rPr>
              <a:t>并且将它运用到若干问题上去</a:t>
            </a:r>
            <a:r>
              <a:rPr lang="en-US" altLang="zh-CN" sz="4000" b="1" dirty="0" smtClean="0">
                <a:effectLst>
                  <a:outerShdw blurRad="38100" dist="38100" dir="2700000" algn="tl">
                    <a:srgbClr val="C0C0C0"/>
                  </a:outerShdw>
                </a:effectLst>
              </a:rPr>
              <a:t>, </a:t>
            </a:r>
            <a:r>
              <a:rPr lang="zh-CN" altLang="en-US" sz="4000" b="1" dirty="0" smtClean="0">
                <a:effectLst>
                  <a:outerShdw blurRad="38100" dist="38100" dir="2700000" algn="tl">
                    <a:srgbClr val="C0C0C0"/>
                  </a:outerShdw>
                </a:effectLst>
              </a:rPr>
              <a:t>其中包括：</a:t>
            </a:r>
          </a:p>
          <a:p>
            <a:pPr marL="609600" indent="-609600" algn="just" eaLnBrk="1" hangingPunct="1">
              <a:buFontTx/>
              <a:buNone/>
              <a:defRPr/>
            </a:pPr>
            <a:r>
              <a:rPr lang="zh-CN" altLang="en-US" sz="4000" b="1" dirty="0" smtClean="0">
                <a:effectLst>
                  <a:outerShdw blurRad="38100" dist="38100" dir="2700000" algn="tl">
                    <a:srgbClr val="C0C0C0"/>
                  </a:outerShdw>
                </a:effectLst>
              </a:rPr>
              <a:t> </a:t>
            </a:r>
            <a:r>
              <a:rPr lang="en-US" altLang="zh-CN" sz="4000" b="1" dirty="0" smtClean="0">
                <a:effectLst>
                  <a:outerShdw blurRad="38100" dist="38100" dir="2700000" algn="tl">
                    <a:srgbClr val="C0C0C0"/>
                  </a:outerShdw>
                </a:effectLst>
              </a:rPr>
              <a:t>     </a:t>
            </a:r>
            <a:r>
              <a:rPr lang="zh-CN" altLang="en-US" sz="4000" b="1" dirty="0" smtClean="0">
                <a:solidFill>
                  <a:srgbClr val="0000FF"/>
                </a:solidFill>
                <a:effectLst>
                  <a:outerShdw blurRad="38100" dist="38100" dir="2700000" algn="tl">
                    <a:srgbClr val="C0C0C0"/>
                  </a:outerShdw>
                </a:effectLst>
              </a:rPr>
              <a:t>错位排列、有限制的排列、禁</a:t>
            </a:r>
          </a:p>
          <a:p>
            <a:pPr marL="609600" indent="-609600" algn="just" eaLnBrk="1" hangingPunct="1">
              <a:buFontTx/>
              <a:buNone/>
              <a:defRPr/>
            </a:pPr>
            <a:r>
              <a:rPr lang="zh-CN" altLang="en-US" sz="4000" b="1" dirty="0" smtClean="0">
                <a:solidFill>
                  <a:srgbClr val="0000FF"/>
                </a:solidFill>
                <a:effectLst>
                  <a:outerShdw blurRad="38100" dist="38100" dir="2700000" algn="tl">
                    <a:srgbClr val="C0C0C0"/>
                  </a:outerShdw>
                </a:effectLst>
              </a:rPr>
              <a:t>位排列和棋阵多项式</a:t>
            </a:r>
            <a:r>
              <a:rPr lang="zh-CN" altLang="en-US" sz="4000" b="1" dirty="0" smtClean="0">
                <a:effectLst>
                  <a:outerShdw blurRad="38100" dist="38100" dir="2700000" algn="tl">
                    <a:srgbClr val="C0C0C0"/>
                  </a:outerShdw>
                </a:effectLst>
              </a:rPr>
              <a:t>等</a:t>
            </a:r>
            <a:r>
              <a:rPr lang="en-US" altLang="zh-CN" sz="4000" b="1" dirty="0" smtClean="0">
                <a:effectLst>
                  <a:outerShdw blurRad="38100" dist="38100" dir="2700000" algn="tl">
                    <a:srgbClr val="C0C0C0"/>
                  </a:outerShdw>
                </a:effectLst>
              </a:rPr>
              <a:t>.</a:t>
            </a:r>
          </a:p>
        </p:txBody>
      </p:sp>
      <p:sp>
        <p:nvSpPr>
          <p:cNvPr id="245765" name="Rectangle 5"/>
          <p:cNvSpPr>
            <a:spLocks noChangeArrowheads="1"/>
          </p:cNvSpPr>
          <p:nvPr/>
        </p:nvSpPr>
        <p:spPr bwMode="auto">
          <a:xfrm>
            <a:off x="0" y="3081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strips(downRight)">
                                      <p:cBhvr>
                                        <p:cTn id="7" dur="500"/>
                                        <p:tgtEl>
                                          <p:spTgt spid="24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strips(downRight)">
                                      <p:cBhvr>
                                        <p:cTn id="12" dur="500"/>
                                        <p:tgtEl>
                                          <p:spTgt spid="245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strips(downRight)">
                                      <p:cBhvr>
                                        <p:cTn id="17" dur="500"/>
                                        <p:tgtEl>
                                          <p:spTgt spid="245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F34A0838-D6A7-4A2A-BBCC-F4C92A6CAA0D}" type="slidenum">
              <a:rPr lang="en-US" altLang="zh-CN"/>
              <a:pPr/>
              <a:t>60</a:t>
            </a:fld>
            <a:endParaRPr lang="en-US" altLang="zh-CN"/>
          </a:p>
        </p:txBody>
      </p:sp>
      <p:sp>
        <p:nvSpPr>
          <p:cNvPr id="445444" name="Text Box 4"/>
          <p:cNvSpPr txBox="1">
            <a:spLocks noChangeArrowheads="1"/>
          </p:cNvSpPr>
          <p:nvPr/>
        </p:nvSpPr>
        <p:spPr bwMode="auto">
          <a:xfrm>
            <a:off x="107950" y="254000"/>
            <a:ext cx="8750300" cy="1554163"/>
          </a:xfrm>
          <a:prstGeom prst="rect">
            <a:avLst/>
          </a:prstGeom>
          <a:noFill/>
          <a:ln w="9525">
            <a:noFill/>
            <a:miter lim="800000"/>
            <a:headEnd/>
            <a:tailEnd/>
          </a:ln>
          <a:effectLst/>
        </p:spPr>
        <p:txBody>
          <a:bodyPr wrap="none">
            <a:spAutoFit/>
          </a:bodyPr>
          <a:lstStyle/>
          <a:p>
            <a:r>
              <a:rPr lang="zh-CN" altLang="en-US" sz="3200">
                <a:solidFill>
                  <a:srgbClr val="FF0000"/>
                </a:solidFill>
                <a:effectLst>
                  <a:outerShdw blurRad="38100" dist="38100" dir="2700000" algn="tl">
                    <a:srgbClr val="C0C0C0"/>
                  </a:outerShdw>
                </a:effectLst>
              </a:rPr>
              <a:t>例</a:t>
            </a:r>
            <a:r>
              <a:rPr lang="en-US" altLang="zh-CN" sz="3200">
                <a:solidFill>
                  <a:srgbClr val="FF0000"/>
                </a:solidFill>
                <a:effectLst>
                  <a:outerShdw blurRad="38100" dist="38100" dir="2700000" algn="tl">
                    <a:srgbClr val="C0C0C0"/>
                  </a:outerShdw>
                </a:effectLst>
              </a:rPr>
              <a:t>7</a:t>
            </a:r>
            <a:r>
              <a:rPr lang="en-US" altLang="zh-CN" sz="3200">
                <a:effectLst>
                  <a:outerShdw blurRad="38100" dist="38100" dir="2700000" algn="tl">
                    <a:srgbClr val="C0C0C0"/>
                  </a:outerShdw>
                </a:effectLst>
              </a:rPr>
              <a:t> </a:t>
            </a:r>
            <a:r>
              <a:rPr lang="zh-CN" altLang="en-US" sz="3200">
                <a:effectLst>
                  <a:outerShdw blurRad="38100" dist="38100" dir="2700000" algn="tl">
                    <a:srgbClr val="C0C0C0"/>
                  </a:outerShdw>
                </a:effectLst>
              </a:rPr>
              <a:t>一人参加某类竞赛，要求在</a:t>
            </a:r>
            <a:r>
              <a:rPr lang="en-US" altLang="zh-CN" sz="3200">
                <a:solidFill>
                  <a:srgbClr val="0000FF"/>
                </a:solidFill>
                <a:effectLst>
                  <a:outerShdw blurRad="38100" dist="38100" dir="2700000" algn="tl">
                    <a:srgbClr val="C0C0C0"/>
                  </a:outerShdw>
                </a:effectLst>
              </a:rPr>
              <a:t>11</a:t>
            </a:r>
            <a:r>
              <a:rPr lang="zh-CN" altLang="en-US" sz="3200">
                <a:solidFill>
                  <a:srgbClr val="0000FF"/>
                </a:solidFill>
                <a:effectLst>
                  <a:outerShdw blurRad="38100" dist="38100" dir="2700000" algn="tl">
                    <a:srgbClr val="C0C0C0"/>
                  </a:outerShdw>
                </a:effectLst>
              </a:rPr>
              <a:t>周</a:t>
            </a:r>
            <a:r>
              <a:rPr lang="zh-CN" altLang="en-US" sz="3200">
                <a:effectLst>
                  <a:outerShdw blurRad="38100" dist="38100" dir="2700000" algn="tl">
                    <a:srgbClr val="C0C0C0"/>
                  </a:outerShdw>
                </a:effectLst>
              </a:rPr>
              <a:t>内每天至少</a:t>
            </a:r>
          </a:p>
          <a:p>
            <a:r>
              <a:rPr lang="zh-CN" altLang="en-US" sz="3200">
                <a:effectLst>
                  <a:outerShdw blurRad="38100" dist="38100" dir="2700000" algn="tl">
                    <a:srgbClr val="C0C0C0"/>
                  </a:outerShdw>
                </a:effectLst>
              </a:rPr>
              <a:t>安排赛一次，每周比赛不能超过</a:t>
            </a:r>
            <a:r>
              <a:rPr lang="en-US" altLang="zh-CN" sz="3200">
                <a:solidFill>
                  <a:srgbClr val="0000FF"/>
                </a:solidFill>
                <a:effectLst>
                  <a:outerShdw blurRad="38100" dist="38100" dir="2700000" algn="tl">
                    <a:srgbClr val="C0C0C0"/>
                  </a:outerShdw>
                </a:effectLst>
              </a:rPr>
              <a:t>12</a:t>
            </a:r>
            <a:r>
              <a:rPr lang="zh-CN" altLang="en-US" sz="3200">
                <a:solidFill>
                  <a:srgbClr val="0000FF"/>
                </a:solidFill>
                <a:effectLst>
                  <a:outerShdw blurRad="38100" dist="38100" dir="2700000" algn="tl">
                    <a:srgbClr val="C0C0C0"/>
                  </a:outerShdw>
                </a:effectLst>
              </a:rPr>
              <a:t>次</a:t>
            </a:r>
            <a:r>
              <a:rPr lang="zh-CN" altLang="en-US" sz="3200">
                <a:effectLst>
                  <a:outerShdw blurRad="38100" dist="38100" dir="2700000" algn="tl">
                    <a:srgbClr val="C0C0C0"/>
                  </a:outerShdw>
                </a:effectLst>
              </a:rPr>
              <a:t>，证明：无</a:t>
            </a:r>
          </a:p>
          <a:p>
            <a:r>
              <a:rPr lang="zh-CN" altLang="en-US" sz="3200">
                <a:effectLst>
                  <a:outerShdw blurRad="38100" dist="38100" dir="2700000" algn="tl">
                    <a:srgbClr val="C0C0C0"/>
                  </a:outerShdw>
                </a:effectLst>
              </a:rPr>
              <a:t>论如何安排，必存在相继的若干天中比赛</a:t>
            </a:r>
            <a:r>
              <a:rPr lang="en-US" altLang="zh-CN" sz="3200">
                <a:solidFill>
                  <a:srgbClr val="0000FF"/>
                </a:solidFill>
                <a:effectLst>
                  <a:outerShdw blurRad="38100" dist="38100" dir="2700000" algn="tl">
                    <a:srgbClr val="C0C0C0"/>
                  </a:outerShdw>
                </a:effectLst>
              </a:rPr>
              <a:t>21</a:t>
            </a:r>
            <a:r>
              <a:rPr lang="zh-CN" altLang="en-US" sz="3200">
                <a:solidFill>
                  <a:srgbClr val="0000FF"/>
                </a:solidFill>
                <a:effectLst>
                  <a:outerShdw blurRad="38100" dist="38100" dir="2700000" algn="tl">
                    <a:srgbClr val="C0C0C0"/>
                  </a:outerShdw>
                </a:effectLst>
              </a:rPr>
              <a:t>次</a:t>
            </a:r>
            <a:r>
              <a:rPr lang="zh-CN" altLang="en-US" sz="3200">
                <a:effectLst>
                  <a:outerShdw blurRad="38100" dist="38100" dir="2700000" algn="tl">
                    <a:srgbClr val="C0C0C0"/>
                  </a:outerShdw>
                </a:effectLst>
              </a:rPr>
              <a:t>。</a:t>
            </a:r>
          </a:p>
        </p:txBody>
      </p:sp>
      <p:sp>
        <p:nvSpPr>
          <p:cNvPr id="445445" name="Text Box 5"/>
          <p:cNvSpPr txBox="1">
            <a:spLocks noChangeArrowheads="1"/>
          </p:cNvSpPr>
          <p:nvPr/>
        </p:nvSpPr>
        <p:spPr bwMode="auto">
          <a:xfrm>
            <a:off x="-36513" y="1700213"/>
            <a:ext cx="9147176"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证明：设第</a:t>
            </a:r>
            <a:r>
              <a:rPr lang="en-US" altLang="zh-CN" sz="3200" i="1">
                <a:effectLst>
                  <a:outerShdw blurRad="38100" dist="38100" dir="2700000" algn="tl">
                    <a:srgbClr val="C0C0C0"/>
                  </a:outerShdw>
                </a:effectLst>
              </a:rPr>
              <a:t>i</a:t>
            </a:r>
            <a:r>
              <a:rPr lang="zh-CN" altLang="en-US" sz="3200">
                <a:effectLst>
                  <a:outerShdw blurRad="38100" dist="38100" dir="2700000" algn="tl">
                    <a:srgbClr val="C0C0C0"/>
                  </a:outerShdw>
                </a:effectLst>
              </a:rPr>
              <a:t>天赛</a:t>
            </a:r>
            <a:r>
              <a:rPr lang="en-US" altLang="zh-CN" sz="3200" i="1">
                <a:effectLst>
                  <a:outerShdw blurRad="38100" dist="38100" dir="2700000" algn="tl">
                    <a:srgbClr val="C0C0C0"/>
                  </a:outerShdw>
                </a:effectLst>
              </a:rPr>
              <a:t>a</a:t>
            </a:r>
            <a:r>
              <a:rPr lang="en-US" altLang="zh-CN" sz="3200" i="1" baseline="-25000">
                <a:effectLst>
                  <a:outerShdw blurRad="38100" dist="38100" dir="2700000" algn="tl">
                    <a:srgbClr val="C0C0C0"/>
                  </a:outerShdw>
                </a:effectLst>
              </a:rPr>
              <a:t>i</a:t>
            </a:r>
            <a:r>
              <a:rPr lang="zh-CN" altLang="en-US" sz="3200">
                <a:effectLst>
                  <a:outerShdw blurRad="38100" dist="38100" dir="2700000" algn="tl">
                    <a:srgbClr val="C0C0C0"/>
                  </a:outerShdw>
                </a:effectLst>
              </a:rPr>
              <a:t>次，</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i</a:t>
            </a:r>
            <a:r>
              <a:rPr lang="zh-CN" altLang="en-US" sz="3200">
                <a:effectLst>
                  <a:outerShdw blurRad="38100" dist="38100" dir="2700000" algn="tl">
                    <a:srgbClr val="C0C0C0"/>
                  </a:outerShdw>
                </a:effectLst>
              </a:rPr>
              <a:t>为前</a:t>
            </a:r>
            <a:r>
              <a:rPr lang="en-US" altLang="zh-CN" sz="3200" i="1">
                <a:effectLst>
                  <a:outerShdw blurRad="38100" dist="38100" dir="2700000" algn="tl">
                    <a:srgbClr val="C0C0C0"/>
                  </a:outerShdw>
                </a:effectLst>
              </a:rPr>
              <a:t>i</a:t>
            </a:r>
            <a:r>
              <a:rPr lang="zh-CN" altLang="en-US" sz="3200">
                <a:effectLst>
                  <a:outerShdw blurRad="38100" dist="38100" dir="2700000" algn="tl">
                    <a:srgbClr val="C0C0C0"/>
                  </a:outerShdw>
                </a:effectLst>
              </a:rPr>
              <a:t>天比赛的总次数，即</a:t>
            </a:r>
          </a:p>
        </p:txBody>
      </p:sp>
      <p:graphicFrame>
        <p:nvGraphicFramePr>
          <p:cNvPr id="445446" name="Object 6"/>
          <p:cNvGraphicFramePr>
            <a:graphicFrameLocks noChangeAspect="1"/>
          </p:cNvGraphicFramePr>
          <p:nvPr/>
        </p:nvGraphicFramePr>
        <p:xfrm>
          <a:off x="971550" y="2205038"/>
          <a:ext cx="6192838" cy="684212"/>
        </p:xfrm>
        <a:graphic>
          <a:graphicData uri="http://schemas.openxmlformats.org/presentationml/2006/ole">
            <mc:AlternateContent xmlns:mc="http://schemas.openxmlformats.org/markup-compatibility/2006">
              <mc:Choice xmlns:v="urn:schemas-microsoft-com:vml" Requires="v">
                <p:oleObj spid="_x0000_s78972" name="公式" r:id="rId3" imgW="2070100" imgH="228600" progId="Equation.3">
                  <p:embed/>
                </p:oleObj>
              </mc:Choice>
              <mc:Fallback>
                <p:oleObj name="公式" r:id="rId3" imgW="20701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205038"/>
                        <a:ext cx="6192838"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5447" name="Text Box 7"/>
          <p:cNvSpPr txBox="1">
            <a:spLocks noChangeArrowheads="1"/>
          </p:cNvSpPr>
          <p:nvPr/>
        </p:nvSpPr>
        <p:spPr bwMode="auto">
          <a:xfrm>
            <a:off x="447675" y="2781300"/>
            <a:ext cx="592138"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且</a:t>
            </a:r>
          </a:p>
        </p:txBody>
      </p:sp>
      <p:graphicFrame>
        <p:nvGraphicFramePr>
          <p:cNvPr id="445448" name="Object 8"/>
          <p:cNvGraphicFramePr>
            <a:graphicFrameLocks noChangeAspect="1"/>
          </p:cNvGraphicFramePr>
          <p:nvPr/>
        </p:nvGraphicFramePr>
        <p:xfrm>
          <a:off x="1331913" y="2852738"/>
          <a:ext cx="6769100" cy="701675"/>
        </p:xfrm>
        <a:graphic>
          <a:graphicData uri="http://schemas.openxmlformats.org/presentationml/2006/ole">
            <mc:AlternateContent xmlns:mc="http://schemas.openxmlformats.org/markup-compatibility/2006">
              <mc:Choice xmlns:v="urn:schemas-microsoft-com:vml" Requires="v">
                <p:oleObj spid="_x0000_s78973" name="公式" r:id="rId5" imgW="2209800" imgH="228600" progId="Equation.3">
                  <p:embed/>
                </p:oleObj>
              </mc:Choice>
              <mc:Fallback>
                <p:oleObj name="公式" r:id="rId5" imgW="22098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852738"/>
                        <a:ext cx="676910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49" name="Object 9"/>
          <p:cNvGraphicFramePr>
            <a:graphicFrameLocks noChangeAspect="1"/>
          </p:cNvGraphicFramePr>
          <p:nvPr>
            <p:extLst>
              <p:ext uri="{D42A27DB-BD31-4B8C-83A1-F6EECF244321}">
                <p14:modId xmlns:p14="http://schemas.microsoft.com/office/powerpoint/2010/main" val="3945660872"/>
              </p:ext>
            </p:extLst>
          </p:nvPr>
        </p:nvGraphicFramePr>
        <p:xfrm>
          <a:off x="884238" y="3554413"/>
          <a:ext cx="7859712" cy="741362"/>
        </p:xfrm>
        <a:graphic>
          <a:graphicData uri="http://schemas.openxmlformats.org/presentationml/2006/ole">
            <mc:AlternateContent xmlns:mc="http://schemas.openxmlformats.org/markup-compatibility/2006">
              <mc:Choice xmlns:v="urn:schemas-microsoft-com:vml" Requires="v">
                <p:oleObj spid="_x0000_s78974" name="公式" r:id="rId7" imgW="2565400" imgH="241300" progId="Equation.3">
                  <p:embed/>
                </p:oleObj>
              </mc:Choice>
              <mc:Fallback>
                <p:oleObj name="公式" r:id="rId7" imgW="2565400" imgH="241300" progId="Equation.3">
                  <p:embed/>
                  <p:pic>
                    <p:nvPicPr>
                      <p:cNvPr id="0" name="Picture 4"/>
                      <p:cNvPicPr>
                        <a:picLocks noChangeAspect="1" noChangeArrowheads="1"/>
                      </p:cNvPicPr>
                      <p:nvPr/>
                    </p:nvPicPr>
                    <p:blipFill>
                      <a:blip r:embed="rId8"/>
                      <a:srcRect/>
                      <a:stretch>
                        <a:fillRect/>
                      </a:stretch>
                    </p:blipFill>
                    <p:spPr bwMode="auto">
                      <a:xfrm>
                        <a:off x="884238" y="3554413"/>
                        <a:ext cx="7859712" cy="74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5450" name="Text Box 10"/>
          <p:cNvSpPr txBox="1">
            <a:spLocks noChangeArrowheads="1"/>
          </p:cNvSpPr>
          <p:nvPr/>
        </p:nvSpPr>
        <p:spPr bwMode="auto">
          <a:xfrm>
            <a:off x="158750" y="3500438"/>
            <a:ext cx="592138"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而</a:t>
            </a:r>
          </a:p>
        </p:txBody>
      </p:sp>
      <p:graphicFrame>
        <p:nvGraphicFramePr>
          <p:cNvPr id="445451" name="Object 11"/>
          <p:cNvGraphicFramePr>
            <a:graphicFrameLocks noChangeAspect="1"/>
          </p:cNvGraphicFramePr>
          <p:nvPr>
            <p:extLst>
              <p:ext uri="{D42A27DB-BD31-4B8C-83A1-F6EECF244321}">
                <p14:modId xmlns:p14="http://schemas.microsoft.com/office/powerpoint/2010/main" val="602079477"/>
              </p:ext>
            </p:extLst>
          </p:nvPr>
        </p:nvGraphicFramePr>
        <p:xfrm>
          <a:off x="128588" y="4057650"/>
          <a:ext cx="8761412" cy="739775"/>
        </p:xfrm>
        <a:graphic>
          <a:graphicData uri="http://schemas.openxmlformats.org/presentationml/2006/ole">
            <mc:AlternateContent xmlns:mc="http://schemas.openxmlformats.org/markup-compatibility/2006">
              <mc:Choice xmlns:v="urn:schemas-microsoft-com:vml" Requires="v">
                <p:oleObj spid="_x0000_s78975" name="公式" r:id="rId9" imgW="2959100" imgH="241300" progId="Equation.3">
                  <p:embed/>
                </p:oleObj>
              </mc:Choice>
              <mc:Fallback>
                <p:oleObj name="公式" r:id="rId9" imgW="2959100" imgH="241300" progId="Equation.3">
                  <p:embed/>
                  <p:pic>
                    <p:nvPicPr>
                      <p:cNvPr id="0" name="Picture 5"/>
                      <p:cNvPicPr>
                        <a:picLocks noChangeAspect="1" noChangeArrowheads="1"/>
                      </p:cNvPicPr>
                      <p:nvPr/>
                    </p:nvPicPr>
                    <p:blipFill>
                      <a:blip r:embed="rId10"/>
                      <a:srcRect/>
                      <a:stretch>
                        <a:fillRect/>
                      </a:stretch>
                    </p:blipFill>
                    <p:spPr bwMode="auto">
                      <a:xfrm>
                        <a:off x="128588" y="4057650"/>
                        <a:ext cx="8761412"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5452" name="Text Box 12"/>
          <p:cNvSpPr txBox="1">
            <a:spLocks noChangeArrowheads="1"/>
          </p:cNvSpPr>
          <p:nvPr/>
        </p:nvSpPr>
        <p:spPr bwMode="auto">
          <a:xfrm>
            <a:off x="231775" y="4724400"/>
            <a:ext cx="6110288"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所以存在</a:t>
            </a:r>
            <a:r>
              <a:rPr lang="en-US" altLang="zh-CN" sz="3200" i="1">
                <a:effectLst>
                  <a:outerShdw blurRad="38100" dist="38100" dir="2700000" algn="tl">
                    <a:srgbClr val="C0C0C0"/>
                  </a:outerShdw>
                </a:effectLst>
              </a:rPr>
              <a:t>k</a:t>
            </a:r>
            <a:r>
              <a:rPr lang="zh-CN" altLang="en-US" sz="3200">
                <a:effectLst>
                  <a:outerShdw blurRad="38100" dist="38100" dir="2700000" algn="tl">
                    <a:srgbClr val="C0C0C0"/>
                  </a:outerShdw>
                </a:effectLst>
              </a:rPr>
              <a:t>和</a:t>
            </a:r>
            <a:r>
              <a:rPr lang="en-US" altLang="zh-CN" sz="3200" i="1">
                <a:effectLst>
                  <a:outerShdw blurRad="38100" dist="38100" dir="2700000" algn="tl">
                    <a:srgbClr val="C0C0C0"/>
                  </a:outerShdw>
                </a:effectLst>
              </a:rPr>
              <a:t>l</a:t>
            </a:r>
            <a:r>
              <a:rPr lang="en-US" altLang="zh-CN" sz="3200">
                <a:effectLst>
                  <a:outerShdw blurRad="38100" dist="38100" dir="2700000" algn="tl">
                    <a:srgbClr val="C0C0C0"/>
                  </a:outerShdw>
                </a:effectLst>
              </a:rPr>
              <a:t>(</a:t>
            </a:r>
            <a:r>
              <a:rPr lang="en-US" altLang="zh-CN" sz="3200" i="1">
                <a:effectLst>
                  <a:outerShdw blurRad="38100" dist="38100" dir="2700000" algn="tl">
                    <a:srgbClr val="C0C0C0"/>
                  </a:outerShdw>
                </a:effectLst>
              </a:rPr>
              <a:t>k</a:t>
            </a:r>
            <a:r>
              <a:rPr lang="en-US" altLang="zh-CN" sz="3200">
                <a:effectLst>
                  <a:outerShdw blurRad="38100" dist="38100" dir="2700000" algn="tl">
                    <a:srgbClr val="C0C0C0"/>
                  </a:outerShdw>
                </a:effectLst>
              </a:rPr>
              <a:t>&lt;</a:t>
            </a:r>
            <a:r>
              <a:rPr lang="en-US" altLang="zh-CN" sz="3200" i="1">
                <a:effectLst>
                  <a:outerShdw blurRad="38100" dist="38100" dir="2700000" algn="tl">
                    <a:srgbClr val="C0C0C0"/>
                  </a:outerShdw>
                </a:effectLst>
              </a:rPr>
              <a:t>l</a:t>
            </a:r>
            <a:r>
              <a:rPr lang="en-US" altLang="zh-CN" sz="3200">
                <a:effectLst>
                  <a:outerShdw blurRad="38100" dist="38100" dir="2700000" algn="tl">
                    <a:srgbClr val="C0C0C0"/>
                  </a:outerShdw>
                </a:effectLst>
              </a:rPr>
              <a:t>)</a:t>
            </a:r>
            <a:r>
              <a:rPr lang="zh-CN" altLang="en-US" sz="3200">
                <a:effectLst>
                  <a:outerShdw blurRad="38100" dist="38100" dir="2700000" algn="tl">
                    <a:srgbClr val="C0C0C0"/>
                  </a:outerShdw>
                </a:effectLst>
              </a:rPr>
              <a:t>，使得</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l</a:t>
            </a:r>
            <a:r>
              <a:rPr lang="en-US" altLang="zh-CN" sz="3200">
                <a:effectLst>
                  <a:outerShdw blurRad="38100" dist="38100" dir="2700000" algn="tl">
                    <a:srgbClr val="C0C0C0"/>
                  </a:outerShdw>
                </a:effectLst>
              </a:rPr>
              <a:t>=</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k</a:t>
            </a:r>
            <a:r>
              <a:rPr lang="en-US" altLang="zh-CN" sz="3200">
                <a:effectLst>
                  <a:outerShdw blurRad="38100" dist="38100" dir="2700000" algn="tl">
                    <a:srgbClr val="C0C0C0"/>
                  </a:outerShdw>
                </a:effectLst>
              </a:rPr>
              <a:t>+21</a:t>
            </a:r>
          </a:p>
        </p:txBody>
      </p:sp>
      <p:sp>
        <p:nvSpPr>
          <p:cNvPr id="445453" name="Text Box 13"/>
          <p:cNvSpPr txBox="1">
            <a:spLocks noChangeArrowheads="1"/>
          </p:cNvSpPr>
          <p:nvPr/>
        </p:nvSpPr>
        <p:spPr bwMode="auto">
          <a:xfrm>
            <a:off x="447675" y="5222875"/>
            <a:ext cx="4840288"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于是    </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l</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k</a:t>
            </a:r>
            <a:r>
              <a:rPr lang="en-US" altLang="zh-CN" sz="3200">
                <a:effectLst>
                  <a:outerShdw blurRad="38100" dist="38100" dir="2700000" algn="tl">
                    <a:srgbClr val="C0C0C0"/>
                  </a:outerShdw>
                </a:effectLst>
              </a:rPr>
              <a:t>=</a:t>
            </a:r>
            <a:r>
              <a:rPr lang="en-US" altLang="zh-CN" sz="3200" i="1">
                <a:effectLst>
                  <a:outerShdw blurRad="38100" dist="38100" dir="2700000" algn="tl">
                    <a:srgbClr val="C0C0C0"/>
                  </a:outerShdw>
                </a:effectLst>
              </a:rPr>
              <a:t>a</a:t>
            </a:r>
            <a:r>
              <a:rPr lang="en-US" altLang="zh-CN" sz="3200" i="1" baseline="-25000">
                <a:effectLst>
                  <a:outerShdw blurRad="38100" dist="38100" dir="2700000" algn="tl">
                    <a:srgbClr val="C0C0C0"/>
                  </a:outerShdw>
                </a:effectLst>
              </a:rPr>
              <a:t>k</a:t>
            </a:r>
            <a:r>
              <a:rPr lang="en-US" altLang="zh-CN" sz="3200" baseline="-25000">
                <a:effectLst>
                  <a:outerShdw blurRad="38100" dist="38100" dir="2700000" algn="tl">
                    <a:srgbClr val="C0C0C0"/>
                  </a:outerShdw>
                </a:effectLst>
              </a:rPr>
              <a:t>+1</a:t>
            </a:r>
            <a:r>
              <a:rPr lang="en-US" altLang="zh-CN" sz="3200">
                <a:effectLst>
                  <a:outerShdw blurRad="38100" dist="38100" dir="2700000" algn="tl">
                    <a:srgbClr val="C0C0C0"/>
                  </a:outerShdw>
                </a:effectLst>
              </a:rPr>
              <a:t>+…+</a:t>
            </a:r>
            <a:r>
              <a:rPr lang="en-US" altLang="zh-CN" sz="3200" i="1">
                <a:effectLst>
                  <a:outerShdw blurRad="38100" dist="38100" dir="2700000" algn="tl">
                    <a:srgbClr val="C0C0C0"/>
                  </a:outerShdw>
                </a:effectLst>
              </a:rPr>
              <a:t>a</a:t>
            </a:r>
            <a:r>
              <a:rPr lang="en-US" altLang="zh-CN" sz="3200" i="1" baseline="-25000">
                <a:effectLst>
                  <a:outerShdw blurRad="38100" dist="38100" dir="2700000" algn="tl">
                    <a:srgbClr val="C0C0C0"/>
                  </a:outerShdw>
                </a:effectLst>
              </a:rPr>
              <a:t>l</a:t>
            </a:r>
            <a:r>
              <a:rPr lang="en-US" altLang="zh-CN" sz="3200">
                <a:effectLst>
                  <a:outerShdw blurRad="38100" dist="38100" dir="2700000" algn="tl">
                    <a:srgbClr val="C0C0C0"/>
                  </a:outerShdw>
                </a:effectLst>
              </a:rPr>
              <a:t>=21</a:t>
            </a:r>
          </a:p>
        </p:txBody>
      </p:sp>
      <p:sp>
        <p:nvSpPr>
          <p:cNvPr id="445454" name="Text Box 14"/>
          <p:cNvSpPr txBox="1">
            <a:spLocks noChangeArrowheads="1"/>
          </p:cNvSpPr>
          <p:nvPr/>
        </p:nvSpPr>
        <p:spPr bwMode="auto">
          <a:xfrm>
            <a:off x="303213" y="5799138"/>
            <a:ext cx="5894387"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即相继的若干天中比赛了</a:t>
            </a:r>
            <a:r>
              <a:rPr lang="en-US" altLang="zh-CN" sz="3200">
                <a:effectLst>
                  <a:outerShdw blurRad="38100" dist="38100" dir="2700000" algn="tl">
                    <a:srgbClr val="C0C0C0"/>
                  </a:outerShdw>
                </a:effectLst>
              </a:rPr>
              <a:t>21</a:t>
            </a:r>
            <a:r>
              <a:rPr lang="zh-CN" altLang="en-US" sz="3200">
                <a:effectLst>
                  <a:outerShdw blurRad="38100" dist="38100" dir="2700000" algn="tl">
                    <a:srgbClr val="C0C0C0"/>
                  </a:outerShdw>
                </a:effectLst>
              </a:rPr>
              <a:t>次。</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5444"/>
                                        </p:tgtEl>
                                        <p:attrNameLst>
                                          <p:attrName>style.visibility</p:attrName>
                                        </p:attrNameLst>
                                      </p:cBhvr>
                                      <p:to>
                                        <p:strVal val="visible"/>
                                      </p:to>
                                    </p:set>
                                    <p:animEffect transition="in" filter="blinds(horizontal)">
                                      <p:cBhvr>
                                        <p:cTn id="7" dur="500"/>
                                        <p:tgtEl>
                                          <p:spTgt spid="4454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5445"/>
                                        </p:tgtEl>
                                        <p:attrNameLst>
                                          <p:attrName>style.visibility</p:attrName>
                                        </p:attrNameLst>
                                      </p:cBhvr>
                                      <p:to>
                                        <p:strVal val="visible"/>
                                      </p:to>
                                    </p:set>
                                    <p:animEffect transition="in" filter="blinds(horizontal)">
                                      <p:cBhvr>
                                        <p:cTn id="12" dur="500"/>
                                        <p:tgtEl>
                                          <p:spTgt spid="4454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5446"/>
                                        </p:tgtEl>
                                        <p:attrNameLst>
                                          <p:attrName>style.visibility</p:attrName>
                                        </p:attrNameLst>
                                      </p:cBhvr>
                                      <p:to>
                                        <p:strVal val="visible"/>
                                      </p:to>
                                    </p:set>
                                    <p:animEffect transition="in" filter="blinds(horizontal)">
                                      <p:cBhvr>
                                        <p:cTn id="17" dur="500"/>
                                        <p:tgtEl>
                                          <p:spTgt spid="4454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5447">
                                            <p:txEl>
                                              <p:pRg st="0" end="0"/>
                                            </p:txEl>
                                          </p:spTgt>
                                        </p:tgtEl>
                                        <p:attrNameLst>
                                          <p:attrName>style.visibility</p:attrName>
                                        </p:attrNameLst>
                                      </p:cBhvr>
                                      <p:to>
                                        <p:strVal val="visible"/>
                                      </p:to>
                                    </p:set>
                                    <p:animEffect transition="in" filter="blinds(horizontal)">
                                      <p:cBhvr>
                                        <p:cTn id="22" dur="500"/>
                                        <p:tgtEl>
                                          <p:spTgt spid="44544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5448"/>
                                        </p:tgtEl>
                                        <p:attrNameLst>
                                          <p:attrName>style.visibility</p:attrName>
                                        </p:attrNameLst>
                                      </p:cBhvr>
                                      <p:to>
                                        <p:strVal val="visible"/>
                                      </p:to>
                                    </p:set>
                                    <p:animEffect transition="in" filter="blinds(horizontal)">
                                      <p:cBhvr>
                                        <p:cTn id="27" dur="500"/>
                                        <p:tgtEl>
                                          <p:spTgt spid="4454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5450">
                                            <p:txEl>
                                              <p:pRg st="0" end="0"/>
                                            </p:txEl>
                                          </p:spTgt>
                                        </p:tgtEl>
                                        <p:attrNameLst>
                                          <p:attrName>style.visibility</p:attrName>
                                        </p:attrNameLst>
                                      </p:cBhvr>
                                      <p:to>
                                        <p:strVal val="visible"/>
                                      </p:to>
                                    </p:set>
                                    <p:animEffect transition="in" filter="blinds(horizontal)">
                                      <p:cBhvr>
                                        <p:cTn id="32" dur="500"/>
                                        <p:tgtEl>
                                          <p:spTgt spid="44545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5449"/>
                                        </p:tgtEl>
                                        <p:attrNameLst>
                                          <p:attrName>style.visibility</p:attrName>
                                        </p:attrNameLst>
                                      </p:cBhvr>
                                      <p:to>
                                        <p:strVal val="visible"/>
                                      </p:to>
                                    </p:set>
                                    <p:animEffect transition="in" filter="blinds(horizontal)">
                                      <p:cBhvr>
                                        <p:cTn id="37" dur="500"/>
                                        <p:tgtEl>
                                          <p:spTgt spid="4454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45451"/>
                                        </p:tgtEl>
                                        <p:attrNameLst>
                                          <p:attrName>style.visibility</p:attrName>
                                        </p:attrNameLst>
                                      </p:cBhvr>
                                      <p:to>
                                        <p:strVal val="visible"/>
                                      </p:to>
                                    </p:set>
                                    <p:animEffect transition="in" filter="blinds(horizontal)">
                                      <p:cBhvr>
                                        <p:cTn id="42" dur="500"/>
                                        <p:tgtEl>
                                          <p:spTgt spid="44545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45452"/>
                                        </p:tgtEl>
                                        <p:attrNameLst>
                                          <p:attrName>style.visibility</p:attrName>
                                        </p:attrNameLst>
                                      </p:cBhvr>
                                      <p:to>
                                        <p:strVal val="visible"/>
                                      </p:to>
                                    </p:set>
                                    <p:animEffect transition="in" filter="blinds(horizontal)">
                                      <p:cBhvr>
                                        <p:cTn id="47" dur="500"/>
                                        <p:tgtEl>
                                          <p:spTgt spid="4454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5453"/>
                                        </p:tgtEl>
                                        <p:attrNameLst>
                                          <p:attrName>style.visibility</p:attrName>
                                        </p:attrNameLst>
                                      </p:cBhvr>
                                      <p:to>
                                        <p:strVal val="visible"/>
                                      </p:to>
                                    </p:set>
                                    <p:animEffect transition="in" filter="blinds(horizontal)">
                                      <p:cBhvr>
                                        <p:cTn id="52" dur="500"/>
                                        <p:tgtEl>
                                          <p:spTgt spid="44545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45454"/>
                                        </p:tgtEl>
                                        <p:attrNameLst>
                                          <p:attrName>style.visibility</p:attrName>
                                        </p:attrNameLst>
                                      </p:cBhvr>
                                      <p:to>
                                        <p:strVal val="visible"/>
                                      </p:to>
                                    </p:set>
                                    <p:animEffect transition="in" filter="blinds(horizontal)">
                                      <p:cBhvr>
                                        <p:cTn id="57" dur="500"/>
                                        <p:tgtEl>
                                          <p:spTgt spid="445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4" grpId="0"/>
      <p:bldP spid="445445" grpId="0"/>
      <p:bldP spid="445452" grpId="0"/>
      <p:bldP spid="445453" grpId="0"/>
      <p:bldP spid="44545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C8EA467-20D2-433C-93AB-9D8F179B2144}" type="slidenum">
              <a:rPr lang="en-US" altLang="zh-CN"/>
              <a:pPr/>
              <a:t>61</a:t>
            </a:fld>
            <a:endParaRPr lang="en-US" altLang="zh-CN"/>
          </a:p>
        </p:txBody>
      </p:sp>
      <p:sp>
        <p:nvSpPr>
          <p:cNvPr id="363522" name="Rectangle 2"/>
          <p:cNvSpPr>
            <a:spLocks noGrp="1" noChangeArrowheads="1"/>
          </p:cNvSpPr>
          <p:nvPr>
            <p:ph type="title"/>
          </p:nvPr>
        </p:nvSpPr>
        <p:spPr>
          <a:xfrm>
            <a:off x="457200" y="188913"/>
            <a:ext cx="8229600" cy="1008062"/>
          </a:xfrm>
        </p:spPr>
        <p:txBody>
          <a:bodyPr/>
          <a:lstStyle/>
          <a:p>
            <a:r>
              <a:rPr lang="en-US" altLang="zh-CN" b="1">
                <a:solidFill>
                  <a:srgbClr val="FF0000"/>
                </a:solidFill>
                <a:effectLst>
                  <a:outerShdw blurRad="38100" dist="38100" dir="2700000" algn="tl">
                    <a:srgbClr val="C0C0C0"/>
                  </a:outerShdw>
                </a:effectLst>
                <a:latin typeface="Times New Roman" pitchFamily="18" charset="0"/>
              </a:rPr>
              <a:t>III.</a:t>
            </a:r>
            <a:r>
              <a:rPr lang="zh-CN" altLang="en-US" b="1">
                <a:solidFill>
                  <a:srgbClr val="FF0000"/>
                </a:solidFill>
                <a:effectLst>
                  <a:outerShdw blurRad="38100" dist="38100" dir="2700000" algn="tl">
                    <a:srgbClr val="C0C0C0"/>
                  </a:outerShdw>
                </a:effectLst>
                <a:latin typeface="Times New Roman" pitchFamily="18" charset="0"/>
              </a:rPr>
              <a:t>一般形式鸽巢原理</a:t>
            </a:r>
            <a:endParaRPr lang="zh-CN" altLang="en-US">
              <a:solidFill>
                <a:srgbClr val="FF0000"/>
              </a:solidFill>
              <a:effectLst>
                <a:outerShdw blurRad="38100" dist="38100" dir="2700000" algn="tl">
                  <a:srgbClr val="C0C0C0"/>
                </a:outerShdw>
              </a:effectLst>
              <a:latin typeface="Times New Roman" pitchFamily="18" charset="0"/>
            </a:endParaRPr>
          </a:p>
        </p:txBody>
      </p:sp>
      <p:sp>
        <p:nvSpPr>
          <p:cNvPr id="363523" name="Rectangle 3"/>
          <p:cNvSpPr>
            <a:spLocks noGrp="1" noChangeArrowheads="1"/>
          </p:cNvSpPr>
          <p:nvPr>
            <p:ph type="body" idx="1"/>
          </p:nvPr>
        </p:nvSpPr>
        <p:spPr>
          <a:xfrm>
            <a:off x="468313" y="1052513"/>
            <a:ext cx="8229600" cy="5472112"/>
          </a:xfrm>
        </p:spPr>
        <p:txBody>
          <a:bodyPr/>
          <a:lstStyle/>
          <a:p>
            <a:pPr>
              <a:spcBef>
                <a:spcPct val="0"/>
              </a:spcBef>
              <a:buFontTx/>
              <a:buNone/>
            </a:pPr>
            <a:r>
              <a:rPr lang="zh-CN" altLang="en-US" sz="3600" b="1" dirty="0">
                <a:solidFill>
                  <a:srgbClr val="FF0000"/>
                </a:solidFill>
                <a:effectLst>
                  <a:outerShdw blurRad="38100" dist="38100" dir="2700000" algn="tl">
                    <a:srgbClr val="C0C0C0"/>
                  </a:outerShdw>
                </a:effectLst>
                <a:latin typeface="Times New Roman" pitchFamily="18" charset="0"/>
              </a:rPr>
              <a:t>定理</a:t>
            </a: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设</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均为正整数</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如果有</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只鸽子飞回</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个鸽巢</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则或者第</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个鸽巢至少有</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只鸽子</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或者第</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个鸽巢至少有</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只鸽子</a:t>
            </a:r>
            <a:r>
              <a:rPr lang="en-US" altLang="zh-CN" sz="3600" b="1" dirty="0" smtClean="0">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或者第</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个鸽巢至少有</a:t>
            </a:r>
            <a:r>
              <a:rPr lang="en-US" altLang="zh-CN" sz="3600" b="1" i="1" dirty="0" err="1">
                <a:solidFill>
                  <a:srgbClr val="0000FF"/>
                </a:solidFill>
                <a:effectLst>
                  <a:outerShdw blurRad="38100" dist="38100" dir="2700000" algn="tl">
                    <a:srgbClr val="C0C0C0"/>
                  </a:outerShdw>
                </a:effectLst>
                <a:latin typeface="Times New Roman" pitchFamily="18" charset="0"/>
              </a:rPr>
              <a:t>m</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只鸽</a:t>
            </a:r>
            <a:endParaRPr lang="en-US" altLang="zh-CN" sz="3600" b="1" dirty="0" smtClean="0">
              <a:effectLst>
                <a:outerShdw blurRad="38100" dist="38100" dir="2700000" algn="tl">
                  <a:srgbClr val="C0C0C0"/>
                </a:outerShdw>
              </a:effectLst>
              <a:latin typeface="Times New Roman" pitchFamily="18" charset="0"/>
            </a:endParaRPr>
          </a:p>
          <a:p>
            <a:pPr>
              <a:spcBef>
                <a:spcPct val="0"/>
              </a:spcBef>
              <a:buFontTx/>
              <a:buNone/>
            </a:pPr>
            <a:r>
              <a:rPr lang="zh-CN" altLang="en-US" b="1" dirty="0" smtClean="0">
                <a:solidFill>
                  <a:srgbClr val="FF0000"/>
                </a:solidFill>
                <a:effectLst>
                  <a:outerShdw blurRad="38100" dist="38100" dir="2700000" algn="tl">
                    <a:srgbClr val="C0C0C0"/>
                  </a:outerShdw>
                </a:effectLst>
                <a:latin typeface="Times New Roman" pitchFamily="18" charset="0"/>
              </a:rPr>
              <a:t>证</a:t>
            </a:r>
            <a:r>
              <a:rPr lang="zh-CN" altLang="en-US" b="1" dirty="0">
                <a:solidFill>
                  <a:srgbClr val="FF0000"/>
                </a:solidFill>
                <a:effectLst>
                  <a:outerShdw blurRad="38100" dist="38100" dir="2700000" algn="tl">
                    <a:srgbClr val="C0C0C0"/>
                  </a:outerShdw>
                </a:effectLst>
                <a:latin typeface="Times New Roman" pitchFamily="18" charset="0"/>
              </a:rPr>
              <a:t>明  </a:t>
            </a:r>
            <a:r>
              <a:rPr lang="zh-CN" altLang="en-US" b="1" dirty="0">
                <a:effectLst>
                  <a:outerShdw blurRad="38100" dist="38100" dir="2700000" algn="tl">
                    <a:srgbClr val="C0C0C0"/>
                  </a:outerShdw>
                </a:effectLst>
                <a:latin typeface="Times New Roman" pitchFamily="18" charset="0"/>
              </a:rPr>
              <a:t>用反证法</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假若第</a:t>
            </a:r>
            <a:r>
              <a:rPr lang="en-US" altLang="zh-CN" b="1" dirty="0">
                <a:solidFill>
                  <a:srgbClr val="0000FF"/>
                </a:solidFill>
                <a:effectLst>
                  <a:outerShdw blurRad="38100" dist="38100" dir="2700000" algn="tl">
                    <a:srgbClr val="C0C0C0"/>
                  </a:outerShdw>
                </a:effectLst>
                <a:latin typeface="Times New Roman" pitchFamily="18" charset="0"/>
              </a:rPr>
              <a:t>1</a:t>
            </a:r>
            <a:r>
              <a:rPr lang="zh-CN" altLang="en-US" b="1" dirty="0">
                <a:effectLst>
                  <a:outerShdw blurRad="38100" dist="38100" dir="2700000" algn="tl">
                    <a:srgbClr val="C0C0C0"/>
                  </a:outerShdw>
                </a:effectLst>
                <a:latin typeface="Times New Roman" pitchFamily="18" charset="0"/>
              </a:rPr>
              <a:t>鸽巢少于</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1</a:t>
            </a:r>
            <a:r>
              <a:rPr lang="zh-CN" altLang="en-US" b="1" dirty="0">
                <a:effectLst>
                  <a:outerShdw blurRad="38100" dist="38100" dir="2700000" algn="tl">
                    <a:srgbClr val="C0C0C0"/>
                  </a:outerShdw>
                </a:effectLst>
                <a:latin typeface="Times New Roman" pitchFamily="18" charset="0"/>
              </a:rPr>
              <a:t>只鸽子</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第</a:t>
            </a:r>
            <a:r>
              <a:rPr lang="en-US" altLang="zh-CN" b="1" dirty="0">
                <a:solidFill>
                  <a:srgbClr val="0000FF"/>
                </a:solidFill>
                <a:effectLst>
                  <a:outerShdw blurRad="38100" dist="38100" dir="2700000" algn="tl">
                    <a:srgbClr val="C0C0C0"/>
                  </a:outerShdw>
                </a:effectLst>
                <a:latin typeface="Times New Roman" pitchFamily="18" charset="0"/>
              </a:rPr>
              <a:t>2</a:t>
            </a:r>
            <a:r>
              <a:rPr lang="zh-CN" altLang="en-US" b="1" dirty="0">
                <a:effectLst>
                  <a:outerShdw blurRad="38100" dist="38100" dir="2700000" algn="tl">
                    <a:srgbClr val="C0C0C0"/>
                  </a:outerShdw>
                </a:effectLst>
                <a:latin typeface="Times New Roman" pitchFamily="18" charset="0"/>
              </a:rPr>
              <a:t>鸽巢少于</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2</a:t>
            </a:r>
            <a:r>
              <a:rPr lang="zh-CN" altLang="en-US" b="1" dirty="0">
                <a:effectLst>
                  <a:outerShdw blurRad="38100" dist="38100" dir="2700000" algn="tl">
                    <a:srgbClr val="C0C0C0"/>
                  </a:outerShdw>
                </a:effectLst>
                <a:latin typeface="Times New Roman" pitchFamily="18" charset="0"/>
              </a:rPr>
              <a:t>个鸽子</a:t>
            </a:r>
            <a:r>
              <a:rPr lang="en-US" altLang="zh-CN" b="1" dirty="0">
                <a:effectLst>
                  <a:outerShdw blurRad="38100" dist="38100" dir="2700000" algn="tl">
                    <a:srgbClr val="C0C0C0"/>
                  </a:outerShdw>
                </a:effectLst>
                <a:latin typeface="Times New Roman" pitchFamily="18" charset="0"/>
              </a:rPr>
              <a:t>, …, </a:t>
            </a:r>
            <a:r>
              <a:rPr lang="zh-CN" altLang="en-US" b="1" dirty="0">
                <a:effectLst>
                  <a:outerShdw blurRad="38100" dist="38100" dir="2700000" algn="tl">
                    <a:srgbClr val="C0C0C0"/>
                  </a:outerShdw>
                </a:effectLst>
                <a:latin typeface="Times New Roman" pitchFamily="18" charset="0"/>
              </a:rPr>
              <a:t>第</a:t>
            </a:r>
            <a:r>
              <a:rPr lang="en-US" altLang="zh-CN" b="1" i="1" dirty="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鸽巢少于</a:t>
            </a:r>
            <a:r>
              <a:rPr lang="en-US" altLang="zh-CN" b="1" i="1" dirty="0" err="1">
                <a:solidFill>
                  <a:srgbClr val="0000FF"/>
                </a:solidFill>
                <a:effectLst>
                  <a:outerShdw blurRad="38100" dist="38100" dir="2700000" algn="tl">
                    <a:srgbClr val="C0C0C0"/>
                  </a:outerShdw>
                </a:effectLst>
                <a:latin typeface="Times New Roman" pitchFamily="18" charset="0"/>
              </a:rPr>
              <a:t>m</a:t>
            </a:r>
            <a:r>
              <a:rPr lang="en-US" altLang="zh-CN" b="1" i="1" baseline="-25000" dirty="0" err="1">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只鸽子</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则鸽子总数至多为</a:t>
            </a:r>
            <a:r>
              <a:rPr lang="en-US" altLang="zh-CN" b="1" dirty="0">
                <a:effectLst>
                  <a:outerShdw blurRad="38100" dist="38100" dir="2700000" algn="tl">
                    <a:srgbClr val="C0C0C0"/>
                  </a:outerShdw>
                </a:effectLst>
                <a:latin typeface="Times New Roman" pitchFamily="18" charset="0"/>
              </a:rPr>
              <a:t>:</a:t>
            </a:r>
          </a:p>
          <a:p>
            <a:pPr>
              <a:spcBef>
                <a:spcPct val="0"/>
              </a:spcBef>
              <a:buFontTx/>
              <a:buNone/>
            </a:pPr>
            <a:r>
              <a:rPr lang="en-US" altLang="zh-CN" b="1" dirty="0">
                <a:solidFill>
                  <a:srgbClr val="0000FF"/>
                </a:solidFill>
                <a:effectLst>
                  <a:outerShdw blurRad="38100" dist="38100" dir="2700000" algn="tl">
                    <a:srgbClr val="C0C0C0"/>
                  </a:outerShdw>
                </a:effectLst>
                <a:latin typeface="Times New Roman" pitchFamily="18" charset="0"/>
              </a:rPr>
              <a:t>  (</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1</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2</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i="1" baseline="-25000"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-1) =</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1</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2</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err="1">
                <a:solidFill>
                  <a:srgbClr val="0000FF"/>
                </a:solidFill>
                <a:effectLst>
                  <a:outerShdw blurRad="38100" dist="38100" dir="2700000" algn="tl">
                    <a:srgbClr val="C0C0C0"/>
                  </a:outerShdw>
                </a:effectLst>
                <a:latin typeface="Times New Roman" pitchFamily="18" charset="0"/>
              </a:rPr>
              <a:t>m</a:t>
            </a:r>
            <a:r>
              <a:rPr lang="en-US" altLang="zh-CN" b="1" i="1" baseline="-25000" dirty="0" err="1">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a:t>
            </a:r>
          </a:p>
          <a:p>
            <a:pPr>
              <a:spcBef>
                <a:spcPct val="0"/>
              </a:spcBef>
              <a:buFontTx/>
              <a:buNone/>
            </a:pPr>
            <a:r>
              <a:rPr lang="zh-CN" altLang="en-US" b="1" dirty="0">
                <a:effectLst>
                  <a:outerShdw blurRad="38100" dist="38100" dir="2700000" algn="tl">
                    <a:srgbClr val="C0C0C0"/>
                  </a:outerShdw>
                </a:effectLst>
                <a:latin typeface="Times New Roman" pitchFamily="18" charset="0"/>
              </a:rPr>
              <a:t>这比假定的鸽子数少了一个</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矛盾</a:t>
            </a:r>
            <a:r>
              <a:rPr lang="en-US" altLang="zh-CN" b="1" dirty="0">
                <a:effectLst>
                  <a:outerShdw blurRad="38100" dist="38100" dir="2700000" algn="tl">
                    <a:srgbClr val="C0C0C0"/>
                  </a:outerShdw>
                </a:effectLst>
                <a:latin typeface="Times New Roman" pitchFamily="18" charset="0"/>
              </a:rPr>
              <a:t>.</a:t>
            </a:r>
            <a:r>
              <a:rPr lang="en-US" altLang="zh-CN" dirty="0">
                <a:latin typeface="Times New Roman" pitchFamily="18" charset="0"/>
              </a:rPr>
              <a:t> </a:t>
            </a:r>
            <a:r>
              <a:rPr lang="en-US" altLang="zh-CN" dirty="0">
                <a:solidFill>
                  <a:srgbClr val="FF0000"/>
                </a:solidFill>
                <a:latin typeface="Times New Roman" pitchFamily="18" charset="0"/>
                <a:sym typeface="Wingdings" pitchFamily="2" charset="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63522"/>
                                        </p:tgtEl>
                                        <p:attrNameLst>
                                          <p:attrName>style.visibility</p:attrName>
                                        </p:attrNameLst>
                                      </p:cBhvr>
                                      <p:to>
                                        <p:strVal val="visible"/>
                                      </p:to>
                                    </p:set>
                                    <p:anim calcmode="lin" valueType="num">
                                      <p:cBhvr>
                                        <p:cTn id="7" dur="1000" fill="hold"/>
                                        <p:tgtEl>
                                          <p:spTgt spid="363522"/>
                                        </p:tgtEl>
                                        <p:attrNameLst>
                                          <p:attrName>ppt_w</p:attrName>
                                        </p:attrNameLst>
                                      </p:cBhvr>
                                      <p:tavLst>
                                        <p:tav tm="0">
                                          <p:val>
                                            <p:strVal val="#ppt_w*0.70"/>
                                          </p:val>
                                        </p:tav>
                                        <p:tav tm="100000">
                                          <p:val>
                                            <p:strVal val="#ppt_w"/>
                                          </p:val>
                                        </p:tav>
                                      </p:tavLst>
                                    </p:anim>
                                    <p:anim calcmode="lin" valueType="num">
                                      <p:cBhvr>
                                        <p:cTn id="8" dur="1000" fill="hold"/>
                                        <p:tgtEl>
                                          <p:spTgt spid="363522"/>
                                        </p:tgtEl>
                                        <p:attrNameLst>
                                          <p:attrName>ppt_h</p:attrName>
                                        </p:attrNameLst>
                                      </p:cBhvr>
                                      <p:tavLst>
                                        <p:tav tm="0">
                                          <p:val>
                                            <p:strVal val="#ppt_h"/>
                                          </p:val>
                                        </p:tav>
                                        <p:tav tm="100000">
                                          <p:val>
                                            <p:strVal val="#ppt_h"/>
                                          </p:val>
                                        </p:tav>
                                      </p:tavLst>
                                    </p:anim>
                                    <p:animEffect transition="in" filter="fade">
                                      <p:cBhvr>
                                        <p:cTn id="9" dur="1000"/>
                                        <p:tgtEl>
                                          <p:spTgt spid="363522"/>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363523">
                                            <p:txEl>
                                              <p:pRg st="0" end="0"/>
                                            </p:txEl>
                                          </p:spTgt>
                                        </p:tgtEl>
                                        <p:attrNameLst>
                                          <p:attrName>style.visibility</p:attrName>
                                        </p:attrNameLst>
                                      </p:cBhvr>
                                      <p:to>
                                        <p:strVal val="visible"/>
                                      </p:to>
                                    </p:set>
                                    <p:animEffect transition="in" filter="strips(downRight)">
                                      <p:cBhvr>
                                        <p:cTn id="14" dur="500"/>
                                        <p:tgtEl>
                                          <p:spTgt spid="3635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63523">
                                            <p:txEl>
                                              <p:pRg st="1" end="1"/>
                                            </p:txEl>
                                          </p:spTgt>
                                        </p:tgtEl>
                                        <p:attrNameLst>
                                          <p:attrName>style.visibility</p:attrName>
                                        </p:attrNameLst>
                                      </p:cBhvr>
                                      <p:to>
                                        <p:strVal val="visible"/>
                                      </p:to>
                                    </p:set>
                                    <p:animEffect transition="in" filter="strips(downRight)">
                                      <p:cBhvr>
                                        <p:cTn id="19" dur="500"/>
                                        <p:tgtEl>
                                          <p:spTgt spid="36352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63523">
                                            <p:txEl>
                                              <p:pRg st="2" end="2"/>
                                            </p:txEl>
                                          </p:spTgt>
                                        </p:tgtEl>
                                        <p:attrNameLst>
                                          <p:attrName>style.visibility</p:attrName>
                                        </p:attrNameLst>
                                      </p:cBhvr>
                                      <p:to>
                                        <p:strVal val="visible"/>
                                      </p:to>
                                    </p:set>
                                    <p:animEffect transition="in" filter="strips(downRight)">
                                      <p:cBhvr>
                                        <p:cTn id="24" dur="500"/>
                                        <p:tgtEl>
                                          <p:spTgt spid="36352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63523">
                                            <p:txEl>
                                              <p:pRg st="3" end="3"/>
                                            </p:txEl>
                                          </p:spTgt>
                                        </p:tgtEl>
                                        <p:attrNameLst>
                                          <p:attrName>style.visibility</p:attrName>
                                        </p:attrNameLst>
                                      </p:cBhvr>
                                      <p:to>
                                        <p:strVal val="visible"/>
                                      </p:to>
                                    </p:set>
                                    <p:animEffect transition="in" filter="strips(downRight)">
                                      <p:cBhvr>
                                        <p:cTn id="29" dur="500"/>
                                        <p:tgtEl>
                                          <p:spTgt spid="363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p:bldP spid="36352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7C7DF3-D080-493A-9A8C-8558154AD309}" type="slidenum">
              <a:rPr lang="en-US" altLang="zh-CN"/>
              <a:pPr/>
              <a:t>62</a:t>
            </a:fld>
            <a:endParaRPr lang="en-US" altLang="zh-CN"/>
          </a:p>
        </p:txBody>
      </p:sp>
      <p:sp>
        <p:nvSpPr>
          <p:cNvPr id="364547" name="Rectangle 3"/>
          <p:cNvSpPr>
            <a:spLocks noGrp="1" noChangeArrowheads="1"/>
          </p:cNvSpPr>
          <p:nvPr>
            <p:ph type="body" idx="1"/>
          </p:nvPr>
        </p:nvSpPr>
        <p:spPr>
          <a:xfrm>
            <a:off x="446088" y="404813"/>
            <a:ext cx="8229600" cy="6048375"/>
          </a:xfrm>
        </p:spPr>
        <p:txBody>
          <a:bodyPr/>
          <a:lstStyle/>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从定理</a:t>
            </a:r>
            <a:r>
              <a:rPr lang="en-US" altLang="zh-CN" sz="3600" b="1" dirty="0">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可得出以下推论：</a:t>
            </a:r>
          </a:p>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推论</a:t>
            </a: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m</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即若将</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-1)+1</a:t>
            </a:r>
            <a:r>
              <a:rPr lang="zh-CN" altLang="en-US" sz="3600" b="1" dirty="0">
                <a:effectLst>
                  <a:outerShdw blurRad="38100" dist="38100" dir="2700000" algn="tl">
                    <a:srgbClr val="C0C0C0"/>
                  </a:outerShdw>
                </a:effectLst>
                <a:latin typeface="Times New Roman" pitchFamily="18" charset="0"/>
              </a:rPr>
              <a:t>个球放入</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个盒子中</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则至少有一个盒子含有不少于</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zh-CN" altLang="en-US" sz="3600" b="1" dirty="0">
                <a:effectLst>
                  <a:outerShdw blurRad="38100" dist="38100" dir="2700000" algn="tl">
                    <a:srgbClr val="C0C0C0"/>
                  </a:outerShdw>
                </a:effectLst>
                <a:latin typeface="Times New Roman" pitchFamily="18" charset="0"/>
              </a:rPr>
              <a:t>个球</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推论</a:t>
            </a: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个正整数</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的平均数</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m</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&gt;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则</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m</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中至少有一个正整数不会小于</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推论</a:t>
            </a:r>
            <a:r>
              <a:rPr lang="en-US" altLang="zh-CN" sz="3600" b="1" dirty="0">
                <a:solidFill>
                  <a:srgbClr val="FF0000"/>
                </a:solidFill>
                <a:effectLst>
                  <a:outerShdw blurRad="38100" dist="38100" dir="2700000" algn="tl">
                    <a:srgbClr val="C0C0C0"/>
                  </a:outerShdw>
                </a:effectLst>
                <a:latin typeface="Times New Roman" pitchFamily="18" charset="0"/>
              </a:rPr>
              <a:t>3</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有</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个球放入</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个盒子</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则至少有一个盒子中有不少于</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个球</a:t>
            </a:r>
            <a:r>
              <a:rPr lang="en-US" altLang="zh-CN" sz="3600" b="1" dirty="0">
                <a:effectLst>
                  <a:outerShdw blurRad="38100" dist="38100" dir="2700000" algn="tl">
                    <a:srgbClr val="C0C0C0"/>
                  </a:outerShdw>
                </a:effectLst>
                <a:latin typeface="Times New Roman" pitchFamily="18" charset="0"/>
              </a:rPr>
              <a:t>.</a:t>
            </a:r>
          </a:p>
        </p:txBody>
      </p:sp>
      <p:sp>
        <p:nvSpPr>
          <p:cNvPr id="364554"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4556" name="Rectangle 12"/>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4558" name="Rectangle 14"/>
          <p:cNvSpPr>
            <a:spLocks noChangeArrowheads="1"/>
          </p:cNvSpPr>
          <p:nvPr/>
        </p:nvSpPr>
        <p:spPr bwMode="auto">
          <a:xfrm>
            <a:off x="0" y="3014663"/>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Effect transition="in" filter="strips(downRight)">
                                      <p:cBhvr>
                                        <p:cTn id="7" dur="500"/>
                                        <p:tgtEl>
                                          <p:spTgt spid="364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Effect transition="in" filter="strips(downRight)">
                                      <p:cBhvr>
                                        <p:cTn id="12" dur="500"/>
                                        <p:tgtEl>
                                          <p:spTgt spid="364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4547">
                                            <p:txEl>
                                              <p:pRg st="2" end="2"/>
                                            </p:txEl>
                                          </p:spTgt>
                                        </p:tgtEl>
                                        <p:attrNameLst>
                                          <p:attrName>style.visibility</p:attrName>
                                        </p:attrNameLst>
                                      </p:cBhvr>
                                      <p:to>
                                        <p:strVal val="visible"/>
                                      </p:to>
                                    </p:set>
                                    <p:animEffect transition="in" filter="strips(downRight)">
                                      <p:cBhvr>
                                        <p:cTn id="17" dur="500"/>
                                        <p:tgtEl>
                                          <p:spTgt spid="364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4547">
                                            <p:txEl>
                                              <p:pRg st="3" end="3"/>
                                            </p:txEl>
                                          </p:spTgt>
                                        </p:tgtEl>
                                        <p:attrNameLst>
                                          <p:attrName>style.visibility</p:attrName>
                                        </p:attrNameLst>
                                      </p:cBhvr>
                                      <p:to>
                                        <p:strVal val="visible"/>
                                      </p:to>
                                    </p:set>
                                    <p:animEffect transition="in" filter="strips(downRight)">
                                      <p:cBhvr>
                                        <p:cTn id="22" dur="500"/>
                                        <p:tgtEl>
                                          <p:spTgt spid="364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C368DCF-3AE3-44A1-8FBB-1B9A3F132C60}" type="slidenum">
              <a:rPr lang="en-US" altLang="zh-CN"/>
              <a:pPr/>
              <a:t>63</a:t>
            </a:fld>
            <a:endParaRPr lang="en-US" altLang="zh-CN"/>
          </a:p>
        </p:txBody>
      </p:sp>
      <p:sp>
        <p:nvSpPr>
          <p:cNvPr id="430082" name="Rectangle 2"/>
          <p:cNvSpPr>
            <a:spLocks noGrp="1" noChangeArrowheads="1"/>
          </p:cNvSpPr>
          <p:nvPr>
            <p:ph type="body" idx="1"/>
          </p:nvPr>
        </p:nvSpPr>
        <p:spPr>
          <a:xfrm>
            <a:off x="250825" y="549275"/>
            <a:ext cx="8675688" cy="6119813"/>
          </a:xfrm>
        </p:spPr>
        <p:txBody>
          <a:bodyPr/>
          <a:lstStyle/>
          <a:p>
            <a:pPr>
              <a:spcBef>
                <a:spcPct val="0"/>
              </a:spcBef>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8.</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随意给一个正十边形的</a:t>
            </a:r>
            <a:r>
              <a:rPr lang="en-US" altLang="zh-CN" sz="3600" b="1" dirty="0">
                <a:solidFill>
                  <a:srgbClr val="0000FF"/>
                </a:solidFill>
                <a:effectLst>
                  <a:outerShdw blurRad="38100" dist="38100" dir="2700000" algn="tl">
                    <a:srgbClr val="C0C0C0"/>
                  </a:outerShdw>
                </a:effectLst>
                <a:latin typeface="Times New Roman" pitchFamily="18" charset="0"/>
              </a:rPr>
              <a:t>10</a:t>
            </a:r>
            <a:r>
              <a:rPr lang="zh-CN" altLang="en-US" sz="3600" b="1" dirty="0">
                <a:effectLst>
                  <a:outerShdw blurRad="38100" dist="38100" dir="2700000" algn="tl">
                    <a:srgbClr val="C0C0C0"/>
                  </a:outerShdw>
                </a:effectLst>
                <a:latin typeface="Times New Roman" pitchFamily="18" charset="0"/>
              </a:rPr>
              <a:t>个顶点标上号码</a:t>
            </a:r>
            <a:r>
              <a:rPr lang="en-US" altLang="zh-CN" sz="3600" b="1" dirty="0">
                <a:solidFill>
                  <a:srgbClr val="0000FF"/>
                </a:solidFill>
                <a:effectLst>
                  <a:outerShdw blurRad="38100" dist="38100" dir="2700000" algn="tl">
                    <a:srgbClr val="C0C0C0"/>
                  </a:outerShdw>
                </a:effectLst>
                <a:latin typeface="Times New Roman" pitchFamily="18" charset="0"/>
              </a:rPr>
              <a:t>1,2,…,10,</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求证</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必然有一个顶点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该顶点及与之相邻的两个顶点的标号之和不小于</a:t>
            </a:r>
            <a:r>
              <a:rPr lang="en-US" altLang="zh-CN" sz="3600" b="1" dirty="0">
                <a:solidFill>
                  <a:srgbClr val="0000FF"/>
                </a:solidFill>
                <a:effectLst>
                  <a:outerShdw blurRad="38100" dist="38100" dir="2700000" algn="tl">
                    <a:srgbClr val="C0C0C0"/>
                  </a:outerShdw>
                </a:effectLst>
                <a:latin typeface="Times New Roman" pitchFamily="18" charset="0"/>
              </a:rPr>
              <a:t>17.</a:t>
            </a:r>
            <a:r>
              <a:rPr lang="en-US" altLang="zh-CN" sz="3600" b="1" dirty="0">
                <a:effectLst>
                  <a:outerShdw blurRad="38100" dist="38100" dir="2700000" algn="tl">
                    <a:srgbClr val="C0C0C0"/>
                  </a:outerShdw>
                </a:effectLst>
                <a:latin typeface="Times New Roman" pitchFamily="18" charset="0"/>
              </a:rPr>
              <a:t> </a:t>
            </a:r>
          </a:p>
          <a:p>
            <a:pPr>
              <a:spcBef>
                <a:spcPct val="0"/>
              </a:spcBef>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证明</a:t>
            </a:r>
            <a:r>
              <a:rPr lang="zh-CN" altLang="en-US" sz="3600" b="1" dirty="0">
                <a:effectLst>
                  <a:outerShdw blurRad="38100" dist="38100" dir="2700000" algn="tl">
                    <a:srgbClr val="C0C0C0"/>
                  </a:outerShdw>
                </a:effectLst>
                <a:latin typeface="Times New Roman" pitchFamily="18" charset="0"/>
              </a:rPr>
              <a:t>  设</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baseline="-25000" dirty="0">
                <a:solidFill>
                  <a:srgbClr val="0000FF"/>
                </a:solidFill>
                <a:effectLst>
                  <a:outerShdw blurRad="38100" dist="38100" dir="2700000" algn="tl">
                    <a:srgbClr val="C0C0C0"/>
                  </a:outerShdw>
                </a:effectLst>
                <a:latin typeface="Times New Roman" pitchFamily="18" charset="0"/>
              </a:rPr>
              <a:t>10</a:t>
            </a:r>
            <a:r>
              <a:rPr lang="zh-CN" altLang="en-US" sz="3600" b="1" dirty="0">
                <a:effectLst>
                  <a:outerShdw blurRad="38100" dist="38100" dir="2700000" algn="tl">
                    <a:srgbClr val="C0C0C0"/>
                  </a:outerShdw>
                </a:effectLst>
                <a:latin typeface="Times New Roman" pitchFamily="18" charset="0"/>
              </a:rPr>
              <a:t>是正十边形的</a:t>
            </a:r>
            <a:r>
              <a:rPr lang="en-US" altLang="zh-CN" sz="3600" b="1" dirty="0">
                <a:solidFill>
                  <a:srgbClr val="0000FF"/>
                </a:solidFill>
                <a:effectLst>
                  <a:outerShdw blurRad="38100" dist="38100" dir="2700000" algn="tl">
                    <a:srgbClr val="C0C0C0"/>
                  </a:outerShdw>
                </a:effectLst>
                <a:latin typeface="Times New Roman" pitchFamily="18" charset="0"/>
              </a:rPr>
              <a:t>10</a:t>
            </a:r>
            <a:r>
              <a:rPr lang="zh-CN" altLang="en-US" sz="3600" b="1" dirty="0">
                <a:effectLst>
                  <a:outerShdw blurRad="38100" dist="38100" dir="2700000" algn="tl">
                    <a:srgbClr val="C0C0C0"/>
                  </a:outerShdw>
                </a:effectLst>
                <a:latin typeface="Times New Roman" pitchFamily="18" charset="0"/>
              </a:rPr>
              <a:t>个顶点</a:t>
            </a:r>
            <a:r>
              <a:rPr lang="en-US" altLang="zh-CN" sz="3600" b="1" dirty="0">
                <a:effectLst>
                  <a:outerShdw blurRad="38100" dist="38100" dir="2700000" algn="tl">
                    <a:srgbClr val="C0C0C0"/>
                  </a:outerShdw>
                </a:effectLst>
                <a:latin typeface="Times New Roman" pitchFamily="18" charset="0"/>
              </a:rPr>
              <a:t>, </a:t>
            </a:r>
            <a:r>
              <a:rPr lang="en-US" altLang="zh-CN" sz="3600" b="1" i="1" dirty="0" err="1">
                <a:solidFill>
                  <a:srgbClr val="0000FF"/>
                </a:solidFill>
                <a:effectLst>
                  <a:outerShdw blurRad="38100" dist="38100" dir="2700000" algn="tl">
                    <a:srgbClr val="C0C0C0"/>
                  </a:outerShdw>
                </a:effectLst>
                <a:latin typeface="Times New Roman" pitchFamily="18" charset="0"/>
              </a:rPr>
              <a:t>a</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表示顶点</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i="1" baseline="-25000" dirty="0">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及与</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i="1" baseline="-25000" dirty="0">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相邻的两个顶点标号之和</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a:t>
            </a:r>
          </a:p>
          <a:p>
            <a:pPr>
              <a:spcBef>
                <a:spcPct val="0"/>
              </a:spcBef>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10</a:t>
            </a:r>
            <a:r>
              <a:rPr lang="en-US" altLang="zh-CN" sz="3600" b="1" dirty="0">
                <a:solidFill>
                  <a:srgbClr val="0000FF"/>
                </a:solidFill>
                <a:effectLst>
                  <a:outerShdw blurRad="38100" dist="38100" dir="2700000" algn="tl">
                    <a:srgbClr val="C0C0C0"/>
                  </a:outerShdw>
                </a:effectLst>
                <a:latin typeface="Times New Roman" pitchFamily="18" charset="0"/>
              </a:rPr>
              <a:t>=(1+2+…+10</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dirty="0"/>
              <a:t> </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3</a:t>
            </a:r>
            <a:endPar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endParaRPr>
          </a:p>
          <a:p>
            <a:pPr>
              <a:spcBef>
                <a:spcPct val="0"/>
              </a:spcBef>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                               =165&gt;(17-1) </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10+1</a:t>
            </a:r>
            <a:r>
              <a:rPr lang="en-US" altLang="zh-CN" sz="3600" b="1" dirty="0">
                <a:solidFill>
                  <a:srgbClr val="0000FF"/>
                </a:solidFill>
                <a:effectLst>
                  <a:outerShdw blurRad="38100" dist="38100" dir="2700000" algn="tl">
                    <a:srgbClr val="C0C0C0"/>
                  </a:outerShdw>
                </a:effectLst>
                <a:latin typeface="Times New Roman" pitchFamily="18" charset="0"/>
              </a:rPr>
              <a:t> </a:t>
            </a:r>
          </a:p>
          <a:p>
            <a:pPr>
              <a:spcBef>
                <a:spcPct val="0"/>
              </a:spcBef>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这样必然有某个</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k</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17</a:t>
            </a:r>
            <a:r>
              <a:rPr lang="en-US" altLang="zh-CN" sz="3600" b="1" dirty="0">
                <a:effectLst>
                  <a:outerShdw blurRad="38100" dist="38100" dir="2700000" algn="tl">
                    <a:srgbClr val="C0C0C0"/>
                  </a:outerShdw>
                </a:effectLst>
                <a:latin typeface="Times New Roman" pitchFamily="18" charset="0"/>
                <a:sym typeface="Symbol" pitchFamily="18" charset="2"/>
              </a:rPr>
              <a:t>.                     </a:t>
            </a:r>
            <a:r>
              <a:rPr lang="en-US" altLang="zh-CN" sz="3600" b="1" dirty="0">
                <a:solidFill>
                  <a:srgbClr val="FF0000"/>
                </a:solidFill>
                <a:effectLst>
                  <a:outerShdw blurRad="38100" dist="38100" dir="2700000" algn="tl">
                    <a:srgbClr val="C0C0C0"/>
                  </a:outerShdw>
                </a:effectLst>
                <a:latin typeface="Times New Roman" pitchFamily="18" charset="0"/>
                <a:sym typeface="Webdings" pitchFamily="18" charset="2"/>
              </a:rPr>
              <a:t></a:t>
            </a:r>
            <a:endParaRPr lang="en-US" altLang="zh-CN" sz="4000" b="1" dirty="0">
              <a:solidFill>
                <a:srgbClr val="FF0000"/>
              </a:solidFill>
              <a:effectLst>
                <a:outerShdw blurRad="38100" dist="38100" dir="2700000" algn="tl">
                  <a:srgbClr val="C0C0C0"/>
                </a:outerShdw>
              </a:effectLst>
              <a:latin typeface="Times New Roman" pitchFamily="18" charset="0"/>
              <a:sym typeface="Webdings" pitchFamily="18" charset="2"/>
            </a:endParaRPr>
          </a:p>
        </p:txBody>
      </p:sp>
      <p:sp>
        <p:nvSpPr>
          <p:cNvPr id="430083" name="Rectangle 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30084" name="Rectangle 4"/>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0082">
                                            <p:txEl>
                                              <p:pRg st="0" end="0"/>
                                            </p:txEl>
                                          </p:spTgt>
                                        </p:tgtEl>
                                        <p:attrNameLst>
                                          <p:attrName>style.visibility</p:attrName>
                                        </p:attrNameLst>
                                      </p:cBhvr>
                                      <p:to>
                                        <p:strVal val="visible"/>
                                      </p:to>
                                    </p:set>
                                    <p:animEffect transition="in" filter="strips(downRight)">
                                      <p:cBhvr>
                                        <p:cTn id="7" dur="500"/>
                                        <p:tgtEl>
                                          <p:spTgt spid="430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30082">
                                            <p:txEl>
                                              <p:pRg st="1" end="1"/>
                                            </p:txEl>
                                          </p:spTgt>
                                        </p:tgtEl>
                                        <p:attrNameLst>
                                          <p:attrName>style.visibility</p:attrName>
                                        </p:attrNameLst>
                                      </p:cBhvr>
                                      <p:to>
                                        <p:strVal val="visible"/>
                                      </p:to>
                                    </p:set>
                                    <p:animEffect transition="in" filter="strips(downRight)">
                                      <p:cBhvr>
                                        <p:cTn id="12" dur="500"/>
                                        <p:tgtEl>
                                          <p:spTgt spid="4300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30082">
                                            <p:txEl>
                                              <p:pRg st="2" end="2"/>
                                            </p:txEl>
                                          </p:spTgt>
                                        </p:tgtEl>
                                        <p:attrNameLst>
                                          <p:attrName>style.visibility</p:attrName>
                                        </p:attrNameLst>
                                      </p:cBhvr>
                                      <p:to>
                                        <p:strVal val="visible"/>
                                      </p:to>
                                    </p:set>
                                    <p:animEffect transition="in" filter="strips(downRight)">
                                      <p:cBhvr>
                                        <p:cTn id="17" dur="500"/>
                                        <p:tgtEl>
                                          <p:spTgt spid="4300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30082">
                                            <p:txEl>
                                              <p:pRg st="3" end="3"/>
                                            </p:txEl>
                                          </p:spTgt>
                                        </p:tgtEl>
                                        <p:attrNameLst>
                                          <p:attrName>style.visibility</p:attrName>
                                        </p:attrNameLst>
                                      </p:cBhvr>
                                      <p:to>
                                        <p:strVal val="visible"/>
                                      </p:to>
                                    </p:set>
                                    <p:animEffect transition="in" filter="strips(downRight)">
                                      <p:cBhvr>
                                        <p:cTn id="22" dur="500"/>
                                        <p:tgtEl>
                                          <p:spTgt spid="4300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30082">
                                            <p:txEl>
                                              <p:pRg st="4" end="4"/>
                                            </p:txEl>
                                          </p:spTgt>
                                        </p:tgtEl>
                                        <p:attrNameLst>
                                          <p:attrName>style.visibility</p:attrName>
                                        </p:attrNameLst>
                                      </p:cBhvr>
                                      <p:to>
                                        <p:strVal val="visible"/>
                                      </p:to>
                                    </p:set>
                                    <p:animEffect transition="in" filter="strips(downRight)">
                                      <p:cBhvr>
                                        <p:cTn id="27" dur="500"/>
                                        <p:tgtEl>
                                          <p:spTgt spid="430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92778419-B10D-43B8-89BC-C14667828A1F}" type="slidenum">
              <a:rPr lang="en-US" altLang="zh-CN"/>
              <a:pPr/>
              <a:t>64</a:t>
            </a:fld>
            <a:endParaRPr lang="en-US" altLang="zh-CN"/>
          </a:p>
        </p:txBody>
      </p:sp>
      <p:sp>
        <p:nvSpPr>
          <p:cNvPr id="440325" name="Text Box 5"/>
          <p:cNvSpPr txBox="1">
            <a:spLocks noChangeArrowheads="1"/>
          </p:cNvSpPr>
          <p:nvPr/>
        </p:nvSpPr>
        <p:spPr bwMode="auto">
          <a:xfrm>
            <a:off x="250825" y="180975"/>
            <a:ext cx="8591550" cy="1554163"/>
          </a:xfrm>
          <a:prstGeom prst="rect">
            <a:avLst/>
          </a:prstGeom>
          <a:noFill/>
          <a:ln w="9525">
            <a:noFill/>
            <a:miter lim="800000"/>
            <a:headEnd/>
            <a:tailEnd/>
          </a:ln>
          <a:effectLst/>
        </p:spPr>
        <p:txBody>
          <a:bodyPr wrap="none">
            <a:spAutoFit/>
          </a:bodyPr>
          <a:lstStyle/>
          <a:p>
            <a:r>
              <a:rPr lang="zh-CN" altLang="en-US" sz="3200">
                <a:solidFill>
                  <a:srgbClr val="FF0000"/>
                </a:solidFill>
                <a:effectLst>
                  <a:outerShdw blurRad="38100" dist="38100" dir="2700000" algn="tl">
                    <a:srgbClr val="C0C0C0"/>
                  </a:outerShdw>
                </a:effectLst>
              </a:rPr>
              <a:t>例</a:t>
            </a:r>
            <a:r>
              <a:rPr lang="en-US" altLang="zh-CN" sz="3200">
                <a:solidFill>
                  <a:srgbClr val="FF0000"/>
                </a:solidFill>
                <a:effectLst>
                  <a:outerShdw blurRad="38100" dist="38100" dir="2700000" algn="tl">
                    <a:srgbClr val="C0C0C0"/>
                  </a:outerShdw>
                </a:effectLst>
              </a:rPr>
              <a:t>9</a:t>
            </a:r>
            <a:r>
              <a:rPr lang="en-US" altLang="zh-CN" sz="3200">
                <a:effectLst>
                  <a:outerShdw blurRad="38100" dist="38100" dir="2700000" algn="tl">
                    <a:srgbClr val="C0C0C0"/>
                  </a:outerShdw>
                </a:effectLst>
                <a:latin typeface="Arial" charset="0"/>
              </a:rPr>
              <a:t> </a:t>
            </a:r>
            <a:r>
              <a:rPr lang="zh-CN" altLang="en-US" sz="3200">
                <a:effectLst>
                  <a:outerShdw blurRad="38100" dist="38100" dir="2700000" algn="tl">
                    <a:srgbClr val="C0C0C0"/>
                  </a:outerShdw>
                </a:effectLst>
                <a:latin typeface="Arial" charset="0"/>
              </a:rPr>
              <a:t>将</a:t>
            </a:r>
            <a:r>
              <a:rPr lang="en-US" altLang="zh-CN" sz="3200">
                <a:solidFill>
                  <a:srgbClr val="0000FF"/>
                </a:solidFill>
                <a:effectLst>
                  <a:outerShdw blurRad="38100" dist="38100" dir="2700000" algn="tl">
                    <a:srgbClr val="C0C0C0"/>
                  </a:outerShdw>
                </a:effectLst>
              </a:rPr>
              <a:t>N</a:t>
            </a:r>
            <a:r>
              <a:rPr lang="en-US" altLang="zh-CN" sz="3200" baseline="-25000">
                <a:solidFill>
                  <a:srgbClr val="0000FF"/>
                </a:solidFill>
                <a:effectLst>
                  <a:outerShdw blurRad="38100" dist="38100" dir="2700000" algn="tl">
                    <a:srgbClr val="C0C0C0"/>
                  </a:outerShdw>
                </a:effectLst>
              </a:rPr>
              <a:t>5</a:t>
            </a:r>
            <a:r>
              <a:rPr lang="en-US" altLang="zh-CN" sz="3200">
                <a:solidFill>
                  <a:srgbClr val="0000FF"/>
                </a:solidFill>
                <a:effectLst>
                  <a:outerShdw blurRad="38100" dist="38100" dir="2700000" algn="tl">
                    <a:srgbClr val="C0C0C0"/>
                  </a:outerShdw>
                </a:effectLst>
              </a:rPr>
              <a:t>={1,2,3,4,5}</a:t>
            </a:r>
            <a:r>
              <a:rPr lang="zh-CN" altLang="en-US" sz="3200">
                <a:effectLst>
                  <a:outerShdw blurRad="38100" dist="38100" dir="2700000" algn="tl">
                    <a:srgbClr val="C0C0C0"/>
                  </a:outerShdw>
                </a:effectLst>
              </a:rPr>
              <a:t>分为两组，则必有某个数，</a:t>
            </a:r>
          </a:p>
          <a:p>
            <a:r>
              <a:rPr lang="zh-CN" altLang="en-US" sz="3200">
                <a:effectLst>
                  <a:outerShdw blurRad="38100" dist="38100" dir="2700000" algn="tl">
                    <a:srgbClr val="C0C0C0"/>
                  </a:outerShdw>
                </a:effectLst>
              </a:rPr>
              <a:t>它是同组中的一个数的</a:t>
            </a:r>
            <a:r>
              <a:rPr lang="en-US" altLang="zh-CN" sz="3200">
                <a:effectLst>
                  <a:outerShdw blurRad="38100" dist="38100" dir="2700000" algn="tl">
                    <a:srgbClr val="C0C0C0"/>
                  </a:outerShdw>
                </a:effectLst>
              </a:rPr>
              <a:t>2</a:t>
            </a:r>
            <a:r>
              <a:rPr lang="zh-CN" altLang="en-US" sz="3200">
                <a:effectLst>
                  <a:outerShdw blurRad="38100" dist="38100" dir="2700000" algn="tl">
                    <a:srgbClr val="C0C0C0"/>
                  </a:outerShdw>
                </a:effectLst>
              </a:rPr>
              <a:t>倍，或者是同一组中另</a:t>
            </a:r>
          </a:p>
          <a:p>
            <a:r>
              <a:rPr lang="zh-CN" altLang="en-US" sz="3200">
                <a:effectLst>
                  <a:outerShdw blurRad="38100" dist="38100" dir="2700000" algn="tl">
                    <a:srgbClr val="C0C0C0"/>
                  </a:outerShdw>
                </a:effectLst>
              </a:rPr>
              <a:t>两个数之和。</a:t>
            </a:r>
          </a:p>
        </p:txBody>
      </p:sp>
      <p:sp>
        <p:nvSpPr>
          <p:cNvPr id="440326" name="Text Box 6"/>
          <p:cNvSpPr txBox="1">
            <a:spLocks noChangeArrowheads="1"/>
          </p:cNvSpPr>
          <p:nvPr/>
        </p:nvSpPr>
        <p:spPr bwMode="auto">
          <a:xfrm>
            <a:off x="158750" y="1884363"/>
            <a:ext cx="4264025"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解：若存在一个分组法</a:t>
            </a:r>
            <a:endParaRPr lang="zh-CN" altLang="en-US" sz="3200">
              <a:effectLst>
                <a:outerShdw blurRad="38100" dist="38100" dir="2700000" algn="tl">
                  <a:srgbClr val="C0C0C0"/>
                </a:outerShdw>
              </a:effectLst>
            </a:endParaRPr>
          </a:p>
        </p:txBody>
      </p:sp>
      <p:graphicFrame>
        <p:nvGraphicFramePr>
          <p:cNvPr id="440327" name="Object 7"/>
          <p:cNvGraphicFramePr>
            <a:graphicFrameLocks noChangeAspect="1"/>
          </p:cNvGraphicFramePr>
          <p:nvPr/>
        </p:nvGraphicFramePr>
        <p:xfrm>
          <a:off x="4500563" y="1916113"/>
          <a:ext cx="3673475" cy="590550"/>
        </p:xfrm>
        <a:graphic>
          <a:graphicData uri="http://schemas.openxmlformats.org/presentationml/2006/ole">
            <mc:AlternateContent xmlns:mc="http://schemas.openxmlformats.org/markup-compatibility/2006">
              <mc:Choice xmlns:v="urn:schemas-microsoft-com:vml" Requires="v">
                <p:oleObj spid="_x0000_s79967" name="公式" r:id="rId3" imgW="1422400" imgH="228600" progId="Equation.3">
                  <p:embed/>
                </p:oleObj>
              </mc:Choice>
              <mc:Fallback>
                <p:oleObj name="公式" r:id="rId3" imgW="14224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916113"/>
                        <a:ext cx="367347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28" name="Text Box 8"/>
          <p:cNvSpPr txBox="1">
            <a:spLocks noChangeArrowheads="1"/>
          </p:cNvSpPr>
          <p:nvPr/>
        </p:nvSpPr>
        <p:spPr bwMode="auto">
          <a:xfrm>
            <a:off x="1023938" y="2482850"/>
            <a:ext cx="4262437"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使得“性质”不成立，即</a:t>
            </a:r>
          </a:p>
        </p:txBody>
      </p:sp>
      <p:graphicFrame>
        <p:nvGraphicFramePr>
          <p:cNvPr id="440329" name="Object 9"/>
          <p:cNvGraphicFramePr>
            <a:graphicFrameLocks noChangeAspect="1"/>
          </p:cNvGraphicFramePr>
          <p:nvPr/>
        </p:nvGraphicFramePr>
        <p:xfrm>
          <a:off x="1258888" y="3019425"/>
          <a:ext cx="5257800" cy="1408113"/>
        </p:xfrm>
        <a:graphic>
          <a:graphicData uri="http://schemas.openxmlformats.org/presentationml/2006/ole">
            <mc:AlternateContent xmlns:mc="http://schemas.openxmlformats.org/markup-compatibility/2006">
              <mc:Choice xmlns:v="urn:schemas-microsoft-com:vml" Requires="v">
                <p:oleObj spid="_x0000_s79968" name="公式" r:id="rId5" imgW="1612900" imgH="431800" progId="Equation.3">
                  <p:embed/>
                </p:oleObj>
              </mc:Choice>
              <mc:Fallback>
                <p:oleObj name="公式" r:id="rId5" imgW="1612900" imgH="431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019425"/>
                        <a:ext cx="5257800" cy="1408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30" name="Text Box 10"/>
          <p:cNvSpPr txBox="1">
            <a:spLocks noChangeArrowheads="1"/>
          </p:cNvSpPr>
          <p:nvPr/>
        </p:nvSpPr>
        <p:spPr bwMode="auto">
          <a:xfrm>
            <a:off x="519113" y="4259263"/>
            <a:ext cx="3856037"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由鸽巢原理，不妨设</a:t>
            </a:r>
          </a:p>
        </p:txBody>
      </p:sp>
      <p:graphicFrame>
        <p:nvGraphicFramePr>
          <p:cNvPr id="440331" name="Object 11"/>
          <p:cNvGraphicFramePr>
            <a:graphicFrameLocks noChangeAspect="1"/>
          </p:cNvGraphicFramePr>
          <p:nvPr/>
        </p:nvGraphicFramePr>
        <p:xfrm>
          <a:off x="4572000" y="4246563"/>
          <a:ext cx="3960813" cy="593725"/>
        </p:xfrm>
        <a:graphic>
          <a:graphicData uri="http://schemas.openxmlformats.org/presentationml/2006/ole">
            <mc:AlternateContent xmlns:mc="http://schemas.openxmlformats.org/markup-compatibility/2006">
              <mc:Choice xmlns:v="urn:schemas-microsoft-com:vml" Requires="v">
                <p:oleObj spid="_x0000_s79969" name="公式" r:id="rId7" imgW="1524000" imgH="228600" progId="Equation.3">
                  <p:embed/>
                </p:oleObj>
              </mc:Choice>
              <mc:Fallback>
                <p:oleObj name="公式" r:id="rId7" imgW="15240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246563"/>
                        <a:ext cx="3960813"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32" name="Text Box 12"/>
          <p:cNvSpPr txBox="1">
            <a:spLocks noChangeArrowheads="1"/>
          </p:cNvSpPr>
          <p:nvPr/>
        </p:nvSpPr>
        <p:spPr bwMode="auto">
          <a:xfrm>
            <a:off x="519113" y="4908550"/>
            <a:ext cx="2632075"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由反证法假设</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25"/>
                                        </p:tgtEl>
                                        <p:attrNameLst>
                                          <p:attrName>style.visibility</p:attrName>
                                        </p:attrNameLst>
                                      </p:cBhvr>
                                      <p:to>
                                        <p:strVal val="visible"/>
                                      </p:to>
                                    </p:set>
                                    <p:animEffect transition="in" filter="blinds(horizontal)">
                                      <p:cBhvr>
                                        <p:cTn id="7" dur="500"/>
                                        <p:tgtEl>
                                          <p:spTgt spid="4403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26"/>
                                        </p:tgtEl>
                                        <p:attrNameLst>
                                          <p:attrName>style.visibility</p:attrName>
                                        </p:attrNameLst>
                                      </p:cBhvr>
                                      <p:to>
                                        <p:strVal val="visible"/>
                                      </p:to>
                                    </p:set>
                                    <p:animEffect transition="in" filter="blinds(horizontal)">
                                      <p:cBhvr>
                                        <p:cTn id="12" dur="500"/>
                                        <p:tgtEl>
                                          <p:spTgt spid="4403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0327"/>
                                        </p:tgtEl>
                                        <p:attrNameLst>
                                          <p:attrName>style.visibility</p:attrName>
                                        </p:attrNameLst>
                                      </p:cBhvr>
                                      <p:to>
                                        <p:strVal val="visible"/>
                                      </p:to>
                                    </p:set>
                                    <p:animEffect transition="in" filter="blinds(horizontal)">
                                      <p:cBhvr>
                                        <p:cTn id="17" dur="500"/>
                                        <p:tgtEl>
                                          <p:spTgt spid="4403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0328"/>
                                        </p:tgtEl>
                                        <p:attrNameLst>
                                          <p:attrName>style.visibility</p:attrName>
                                        </p:attrNameLst>
                                      </p:cBhvr>
                                      <p:to>
                                        <p:strVal val="visible"/>
                                      </p:to>
                                    </p:set>
                                    <p:animEffect transition="in" filter="blinds(horizontal)">
                                      <p:cBhvr>
                                        <p:cTn id="22" dur="500"/>
                                        <p:tgtEl>
                                          <p:spTgt spid="4403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0329"/>
                                        </p:tgtEl>
                                        <p:attrNameLst>
                                          <p:attrName>style.visibility</p:attrName>
                                        </p:attrNameLst>
                                      </p:cBhvr>
                                      <p:to>
                                        <p:strVal val="visible"/>
                                      </p:to>
                                    </p:set>
                                    <p:animEffect transition="in" filter="blinds(horizontal)">
                                      <p:cBhvr>
                                        <p:cTn id="27" dur="500"/>
                                        <p:tgtEl>
                                          <p:spTgt spid="4403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0330"/>
                                        </p:tgtEl>
                                        <p:attrNameLst>
                                          <p:attrName>style.visibility</p:attrName>
                                        </p:attrNameLst>
                                      </p:cBhvr>
                                      <p:to>
                                        <p:strVal val="visible"/>
                                      </p:to>
                                    </p:set>
                                    <p:animEffect transition="in" filter="blinds(horizontal)">
                                      <p:cBhvr>
                                        <p:cTn id="32" dur="500"/>
                                        <p:tgtEl>
                                          <p:spTgt spid="4403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0331"/>
                                        </p:tgtEl>
                                        <p:attrNameLst>
                                          <p:attrName>style.visibility</p:attrName>
                                        </p:attrNameLst>
                                      </p:cBhvr>
                                      <p:to>
                                        <p:strVal val="visible"/>
                                      </p:to>
                                    </p:set>
                                    <p:animEffect transition="in" filter="blinds(horizontal)">
                                      <p:cBhvr>
                                        <p:cTn id="37" dur="500"/>
                                        <p:tgtEl>
                                          <p:spTgt spid="44033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0332"/>
                                        </p:tgtEl>
                                        <p:attrNameLst>
                                          <p:attrName>style.visibility</p:attrName>
                                        </p:attrNameLst>
                                      </p:cBhvr>
                                      <p:to>
                                        <p:strVal val="visible"/>
                                      </p:to>
                                    </p:set>
                                    <p:animEffect transition="in" filter="blinds(horizontal)">
                                      <p:cBhvr>
                                        <p:cTn id="42" dur="500"/>
                                        <p:tgtEl>
                                          <p:spTgt spid="440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5" grpId="0"/>
      <p:bldP spid="440326" grpId="0"/>
      <p:bldP spid="440328" grpId="0"/>
      <p:bldP spid="440330" grpId="0"/>
      <p:bldP spid="44033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13E508F9-D38D-4711-B8AF-FA1BE928E14A}" type="slidenum">
              <a:rPr lang="en-US" altLang="zh-CN"/>
              <a:pPr/>
              <a:t>65</a:t>
            </a:fld>
            <a:endParaRPr lang="en-US" altLang="zh-CN"/>
          </a:p>
        </p:txBody>
      </p:sp>
      <p:graphicFrame>
        <p:nvGraphicFramePr>
          <p:cNvPr id="441348" name="Object 4"/>
          <p:cNvGraphicFramePr>
            <a:graphicFrameLocks noChangeAspect="1"/>
          </p:cNvGraphicFramePr>
          <p:nvPr/>
        </p:nvGraphicFramePr>
        <p:xfrm>
          <a:off x="900113" y="333375"/>
          <a:ext cx="3887787" cy="1781175"/>
        </p:xfrm>
        <a:graphic>
          <a:graphicData uri="http://schemas.openxmlformats.org/presentationml/2006/ole">
            <mc:AlternateContent xmlns:mc="http://schemas.openxmlformats.org/markup-compatibility/2006">
              <mc:Choice xmlns:v="urn:schemas-microsoft-com:vml" Requires="v">
                <p:oleObj spid="_x0000_s81049" name="Equation" r:id="rId3" imgW="1054100" imgH="482600" progId="Equation.DSMT4">
                  <p:embed/>
                </p:oleObj>
              </mc:Choice>
              <mc:Fallback>
                <p:oleObj name="Equation" r:id="rId3" imgW="1054100" imgH="482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33375"/>
                        <a:ext cx="3887787" cy="178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49" name="Object 5"/>
          <p:cNvGraphicFramePr>
            <a:graphicFrameLocks noChangeAspect="1"/>
          </p:cNvGraphicFramePr>
          <p:nvPr/>
        </p:nvGraphicFramePr>
        <p:xfrm>
          <a:off x="4787900" y="260350"/>
          <a:ext cx="2808288" cy="1978025"/>
        </p:xfrm>
        <a:graphic>
          <a:graphicData uri="http://schemas.openxmlformats.org/presentationml/2006/ole">
            <mc:AlternateContent xmlns:mc="http://schemas.openxmlformats.org/markup-compatibility/2006">
              <mc:Choice xmlns:v="urn:schemas-microsoft-com:vml" Requires="v">
                <p:oleObj spid="_x0000_s81050" name="Equation" r:id="rId5" imgW="685800" imgH="482600" progId="Equation.DSMT4">
                  <p:embed/>
                </p:oleObj>
              </mc:Choice>
              <mc:Fallback>
                <p:oleObj name="Equation" r:id="rId5" imgW="685800" imgH="482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260350"/>
                        <a:ext cx="2808288" cy="197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0" name="Object 6"/>
          <p:cNvGraphicFramePr>
            <a:graphicFrameLocks noChangeAspect="1"/>
          </p:cNvGraphicFramePr>
          <p:nvPr/>
        </p:nvGraphicFramePr>
        <p:xfrm>
          <a:off x="684213" y="2420938"/>
          <a:ext cx="3600450" cy="968375"/>
        </p:xfrm>
        <a:graphic>
          <a:graphicData uri="http://schemas.openxmlformats.org/presentationml/2006/ole">
            <mc:AlternateContent xmlns:mc="http://schemas.openxmlformats.org/markup-compatibility/2006">
              <mc:Choice xmlns:v="urn:schemas-microsoft-com:vml" Requires="v">
                <p:oleObj spid="_x0000_s81051" name="Equation" r:id="rId7" imgW="850900" imgH="228600" progId="Equation.DSMT4">
                  <p:embed/>
                </p:oleObj>
              </mc:Choice>
              <mc:Fallback>
                <p:oleObj name="Equation" r:id="rId7" imgW="85090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420938"/>
                        <a:ext cx="360045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2" name="Object 8"/>
          <p:cNvGraphicFramePr>
            <a:graphicFrameLocks noChangeAspect="1"/>
          </p:cNvGraphicFramePr>
          <p:nvPr/>
        </p:nvGraphicFramePr>
        <p:xfrm>
          <a:off x="4643438" y="2492375"/>
          <a:ext cx="3529012" cy="949325"/>
        </p:xfrm>
        <a:graphic>
          <a:graphicData uri="http://schemas.openxmlformats.org/presentationml/2006/ole">
            <mc:AlternateContent xmlns:mc="http://schemas.openxmlformats.org/markup-compatibility/2006">
              <mc:Choice xmlns:v="urn:schemas-microsoft-com:vml" Requires="v">
                <p:oleObj spid="_x0000_s81052" name="Equation" r:id="rId9" imgW="850900" imgH="228600" progId="Equation.DSMT4">
                  <p:embed/>
                </p:oleObj>
              </mc:Choice>
              <mc:Fallback>
                <p:oleObj name="Equation" r:id="rId9" imgW="850900" imgH="2286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2492375"/>
                        <a:ext cx="352901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1353" name="Text Box 9"/>
          <p:cNvSpPr txBox="1">
            <a:spLocks noChangeArrowheads="1"/>
          </p:cNvSpPr>
          <p:nvPr/>
        </p:nvSpPr>
        <p:spPr bwMode="auto">
          <a:xfrm>
            <a:off x="376238" y="3395663"/>
            <a:ext cx="592137"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但</a:t>
            </a:r>
          </a:p>
        </p:txBody>
      </p:sp>
      <p:graphicFrame>
        <p:nvGraphicFramePr>
          <p:cNvPr id="441354" name="Object 10"/>
          <p:cNvGraphicFramePr>
            <a:graphicFrameLocks noChangeAspect="1"/>
          </p:cNvGraphicFramePr>
          <p:nvPr/>
        </p:nvGraphicFramePr>
        <p:xfrm>
          <a:off x="1042988" y="3429000"/>
          <a:ext cx="7162800" cy="1898650"/>
        </p:xfrm>
        <a:graphic>
          <a:graphicData uri="http://schemas.openxmlformats.org/presentationml/2006/ole">
            <mc:AlternateContent xmlns:mc="http://schemas.openxmlformats.org/markup-compatibility/2006">
              <mc:Choice xmlns:v="urn:schemas-microsoft-com:vml" Requires="v">
                <p:oleObj spid="_x0000_s81053" name="Equation" r:id="rId11" imgW="1727200" imgH="457200" progId="Equation.DSMT4">
                  <p:embed/>
                </p:oleObj>
              </mc:Choice>
              <mc:Fallback>
                <p:oleObj name="Equation" r:id="rId11" imgW="1727200" imgH="4572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3429000"/>
                        <a:ext cx="7162800" cy="189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1355" name="Text Box 11"/>
          <p:cNvSpPr txBox="1">
            <a:spLocks noChangeArrowheads="1"/>
          </p:cNvSpPr>
          <p:nvPr/>
        </p:nvSpPr>
        <p:spPr bwMode="auto">
          <a:xfrm>
            <a:off x="735013" y="5195888"/>
            <a:ext cx="1000125"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矛盾</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1348"/>
                                        </p:tgtEl>
                                        <p:attrNameLst>
                                          <p:attrName>style.visibility</p:attrName>
                                        </p:attrNameLst>
                                      </p:cBhvr>
                                      <p:to>
                                        <p:strVal val="visible"/>
                                      </p:to>
                                    </p:set>
                                    <p:animEffect transition="in" filter="blinds(horizontal)">
                                      <p:cBhvr>
                                        <p:cTn id="7" dur="500"/>
                                        <p:tgtEl>
                                          <p:spTgt spid="441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9"/>
                                        </p:tgtEl>
                                        <p:attrNameLst>
                                          <p:attrName>style.visibility</p:attrName>
                                        </p:attrNameLst>
                                      </p:cBhvr>
                                      <p:to>
                                        <p:strVal val="visible"/>
                                      </p:to>
                                    </p:set>
                                    <p:animEffect transition="in" filter="blinds(horizontal)">
                                      <p:cBhvr>
                                        <p:cTn id="12" dur="500"/>
                                        <p:tgtEl>
                                          <p:spTgt spid="4413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1350"/>
                                        </p:tgtEl>
                                        <p:attrNameLst>
                                          <p:attrName>style.visibility</p:attrName>
                                        </p:attrNameLst>
                                      </p:cBhvr>
                                      <p:to>
                                        <p:strVal val="visible"/>
                                      </p:to>
                                    </p:set>
                                    <p:animEffect transition="in" filter="blinds(horizontal)">
                                      <p:cBhvr>
                                        <p:cTn id="17" dur="500"/>
                                        <p:tgtEl>
                                          <p:spTgt spid="4413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1352"/>
                                        </p:tgtEl>
                                        <p:attrNameLst>
                                          <p:attrName>style.visibility</p:attrName>
                                        </p:attrNameLst>
                                      </p:cBhvr>
                                      <p:to>
                                        <p:strVal val="visible"/>
                                      </p:to>
                                    </p:set>
                                    <p:animEffect transition="in" filter="blinds(horizontal)">
                                      <p:cBhvr>
                                        <p:cTn id="22" dur="500"/>
                                        <p:tgtEl>
                                          <p:spTgt spid="4413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1353"/>
                                        </p:tgtEl>
                                        <p:attrNameLst>
                                          <p:attrName>style.visibility</p:attrName>
                                        </p:attrNameLst>
                                      </p:cBhvr>
                                      <p:to>
                                        <p:strVal val="visible"/>
                                      </p:to>
                                    </p:set>
                                    <p:animEffect transition="in" filter="blinds(horizontal)">
                                      <p:cBhvr>
                                        <p:cTn id="27" dur="500"/>
                                        <p:tgtEl>
                                          <p:spTgt spid="4413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1354"/>
                                        </p:tgtEl>
                                        <p:attrNameLst>
                                          <p:attrName>style.visibility</p:attrName>
                                        </p:attrNameLst>
                                      </p:cBhvr>
                                      <p:to>
                                        <p:strVal val="visible"/>
                                      </p:to>
                                    </p:set>
                                    <p:animEffect transition="in" filter="blinds(horizontal)">
                                      <p:cBhvr>
                                        <p:cTn id="32" dur="500"/>
                                        <p:tgtEl>
                                          <p:spTgt spid="44135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1355"/>
                                        </p:tgtEl>
                                        <p:attrNameLst>
                                          <p:attrName>style.visibility</p:attrName>
                                        </p:attrNameLst>
                                      </p:cBhvr>
                                      <p:to>
                                        <p:strVal val="visible"/>
                                      </p:to>
                                    </p:set>
                                    <p:animEffect transition="in" filter="blinds(horizontal)">
                                      <p:cBhvr>
                                        <p:cTn id="37" dur="500"/>
                                        <p:tgtEl>
                                          <p:spTgt spid="4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3" grpId="0"/>
      <p:bldP spid="44135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FC9A0EFC-4A32-4E5E-BFC5-2841A776BE55}" type="slidenum">
              <a:rPr lang="en-US" altLang="zh-CN"/>
              <a:pPr/>
              <a:t>66</a:t>
            </a:fld>
            <a:endParaRPr lang="en-US" altLang="zh-CN"/>
          </a:p>
        </p:txBody>
      </p:sp>
      <p:sp>
        <p:nvSpPr>
          <p:cNvPr id="446468" name="Text Box 4"/>
          <p:cNvSpPr txBox="1">
            <a:spLocks noChangeArrowheads="1"/>
          </p:cNvSpPr>
          <p:nvPr/>
        </p:nvSpPr>
        <p:spPr bwMode="auto">
          <a:xfrm>
            <a:off x="519113" y="276225"/>
            <a:ext cx="8502650" cy="1190625"/>
          </a:xfrm>
          <a:prstGeom prst="rect">
            <a:avLst/>
          </a:prstGeom>
          <a:noFill/>
          <a:ln w="9525">
            <a:noFill/>
            <a:miter lim="800000"/>
            <a:headEnd/>
            <a:tailEnd/>
          </a:ln>
          <a:effectLst/>
        </p:spPr>
        <p:txBody>
          <a:bodyPr wrap="none">
            <a:spAutoFit/>
          </a:bodyPr>
          <a:lstStyle/>
          <a:p>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10</a:t>
            </a:r>
            <a:r>
              <a:rPr lang="en-US" altLang="zh-CN">
                <a:effectLst>
                  <a:outerShdw blurRad="38100" dist="38100" dir="2700000" algn="tl">
                    <a:srgbClr val="C0C0C0"/>
                  </a:outerShdw>
                </a:effectLst>
              </a:rPr>
              <a:t> </a:t>
            </a:r>
            <a:r>
              <a:rPr lang="en-US" altLang="zh-CN" i="1">
                <a:effectLst>
                  <a:outerShdw blurRad="38100" dist="38100" dir="2700000" algn="tl">
                    <a:srgbClr val="C0C0C0"/>
                  </a:outerShdw>
                </a:effectLst>
              </a:rPr>
              <a:t>xoy</a:t>
            </a:r>
            <a:r>
              <a:rPr lang="zh-CN" altLang="en-US">
                <a:effectLst>
                  <a:outerShdw blurRad="38100" dist="38100" dir="2700000" algn="tl">
                    <a:srgbClr val="C0C0C0"/>
                  </a:outerShdw>
                </a:effectLst>
              </a:rPr>
              <a:t>平面上任给</a:t>
            </a:r>
            <a:r>
              <a:rPr lang="en-US" altLang="zh-CN">
                <a:effectLst>
                  <a:outerShdw blurRad="38100" dist="38100" dir="2700000" algn="tl">
                    <a:srgbClr val="C0C0C0"/>
                  </a:outerShdw>
                </a:effectLst>
              </a:rPr>
              <a:t>5</a:t>
            </a:r>
            <a:r>
              <a:rPr lang="zh-CN" altLang="en-US">
                <a:effectLst>
                  <a:outerShdw blurRad="38100" dist="38100" dir="2700000" algn="tl">
                    <a:srgbClr val="C0C0C0"/>
                  </a:outerShdw>
                </a:effectLst>
              </a:rPr>
              <a:t>个格点，其中必有两</a:t>
            </a:r>
          </a:p>
          <a:p>
            <a:r>
              <a:rPr lang="zh-CN" altLang="en-US">
                <a:effectLst>
                  <a:outerShdw blurRad="38100" dist="38100" dir="2700000" algn="tl">
                    <a:srgbClr val="C0C0C0"/>
                  </a:outerShdw>
                </a:effectLst>
              </a:rPr>
              <a:t>点，其连线中点是格点。</a:t>
            </a:r>
          </a:p>
        </p:txBody>
      </p:sp>
      <p:sp>
        <p:nvSpPr>
          <p:cNvPr id="446469" name="Text Box 5"/>
          <p:cNvSpPr txBox="1">
            <a:spLocks noChangeArrowheads="1"/>
          </p:cNvSpPr>
          <p:nvPr/>
        </p:nvSpPr>
        <p:spPr bwMode="auto">
          <a:xfrm>
            <a:off x="395288" y="1989138"/>
            <a:ext cx="8642350" cy="1739900"/>
          </a:xfrm>
          <a:prstGeom prst="rect">
            <a:avLst/>
          </a:prstGeom>
          <a:noFill/>
          <a:ln w="9525">
            <a:noFill/>
            <a:miter lim="800000"/>
            <a:headEnd/>
            <a:tailEnd/>
          </a:ln>
          <a:effectLst/>
        </p:spPr>
        <p:txBody>
          <a:bodyPr wrap="none">
            <a:spAutoFit/>
          </a:bodyPr>
          <a:lstStyle/>
          <a:p>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11</a:t>
            </a:r>
            <a:r>
              <a:rPr lang="en-US" altLang="zh-CN">
                <a:effectLst>
                  <a:outerShdw blurRad="38100" dist="38100" dir="2700000" algn="tl">
                    <a:srgbClr val="C0C0C0"/>
                  </a:outerShdw>
                </a:effectLst>
              </a:rPr>
              <a:t>  3</a:t>
            </a:r>
            <a:r>
              <a:rPr lang="en-US" altLang="zh-CN">
                <a:effectLst>
                  <a:outerShdw blurRad="38100" dist="38100" dir="2700000" algn="tl">
                    <a:srgbClr val="C0C0C0"/>
                  </a:outerShdw>
                </a:effectLst>
                <a:latin typeface="宋体" charset="-122"/>
              </a:rPr>
              <a:t>×</a:t>
            </a:r>
            <a:r>
              <a:rPr lang="en-US" altLang="zh-CN">
                <a:effectLst>
                  <a:outerShdw blurRad="38100" dist="38100" dir="2700000" algn="tl">
                    <a:srgbClr val="C0C0C0"/>
                  </a:outerShdw>
                </a:effectLst>
                <a:cs typeface="Times New Roman" pitchFamily="18" charset="0"/>
              </a:rPr>
              <a:t>7</a:t>
            </a:r>
            <a:r>
              <a:rPr lang="zh-CN" altLang="en-US">
                <a:effectLst>
                  <a:outerShdw blurRad="38100" dist="38100" dir="2700000" algn="tl">
                    <a:srgbClr val="C0C0C0"/>
                  </a:outerShdw>
                </a:effectLst>
                <a:cs typeface="Times New Roman" pitchFamily="18" charset="0"/>
              </a:rPr>
              <a:t>棋盘的</a:t>
            </a:r>
            <a:r>
              <a:rPr lang="en-US" altLang="zh-CN">
                <a:effectLst>
                  <a:outerShdw blurRad="38100" dist="38100" dir="2700000" algn="tl">
                    <a:srgbClr val="C0C0C0"/>
                  </a:outerShdw>
                </a:effectLst>
                <a:cs typeface="Times New Roman" pitchFamily="18" charset="0"/>
              </a:rPr>
              <a:t>21</a:t>
            </a:r>
            <a:r>
              <a:rPr lang="zh-CN" altLang="en-US">
                <a:effectLst>
                  <a:outerShdw blurRad="38100" dist="38100" dir="2700000" algn="tl">
                    <a:srgbClr val="C0C0C0"/>
                  </a:outerShdw>
                </a:effectLst>
                <a:cs typeface="Times New Roman" pitchFamily="18" charset="0"/>
              </a:rPr>
              <a:t>个方格，用</a:t>
            </a:r>
            <a:r>
              <a:rPr lang="zh-CN" altLang="en-US">
                <a:solidFill>
                  <a:srgbClr val="FF0000"/>
                </a:solidFill>
                <a:effectLst>
                  <a:outerShdw blurRad="38100" dist="38100" dir="2700000" algn="tl">
                    <a:srgbClr val="C0C0C0"/>
                  </a:outerShdw>
                </a:effectLst>
                <a:cs typeface="Times New Roman" pitchFamily="18" charset="0"/>
              </a:rPr>
              <a:t>红</a:t>
            </a:r>
            <a:r>
              <a:rPr lang="zh-CN" altLang="en-US">
                <a:effectLst>
                  <a:outerShdw blurRad="38100" dist="38100" dir="2700000" algn="tl">
                    <a:srgbClr val="C0C0C0"/>
                  </a:outerShdw>
                </a:effectLst>
                <a:cs typeface="Times New Roman" pitchFamily="18" charset="0"/>
              </a:rPr>
              <a:t>、</a:t>
            </a:r>
            <a:r>
              <a:rPr lang="zh-CN" altLang="en-US">
                <a:solidFill>
                  <a:srgbClr val="0000FF"/>
                </a:solidFill>
                <a:effectLst>
                  <a:outerShdw blurRad="38100" dist="38100" dir="2700000" algn="tl">
                    <a:srgbClr val="C0C0C0"/>
                  </a:outerShdw>
                </a:effectLst>
                <a:cs typeface="Times New Roman" pitchFamily="18" charset="0"/>
              </a:rPr>
              <a:t>蓝</a:t>
            </a:r>
            <a:r>
              <a:rPr lang="zh-CN" altLang="en-US">
                <a:effectLst>
                  <a:outerShdw blurRad="38100" dist="38100" dir="2700000" algn="tl">
                    <a:srgbClr val="C0C0C0"/>
                  </a:outerShdw>
                </a:effectLst>
                <a:cs typeface="Times New Roman" pitchFamily="18" charset="0"/>
              </a:rPr>
              <a:t>两色</a:t>
            </a:r>
          </a:p>
          <a:p>
            <a:r>
              <a:rPr lang="zh-CN" altLang="en-US">
                <a:effectLst>
                  <a:outerShdw blurRad="38100" dist="38100" dir="2700000" algn="tl">
                    <a:srgbClr val="C0C0C0"/>
                  </a:outerShdw>
                </a:effectLst>
                <a:cs typeface="Times New Roman" pitchFamily="18" charset="0"/>
              </a:rPr>
              <a:t>着色，每个方格着一色，则存在四角同色</a:t>
            </a:r>
          </a:p>
          <a:p>
            <a:r>
              <a:rPr lang="zh-CN" altLang="en-US">
                <a:effectLst>
                  <a:outerShdw blurRad="38100" dist="38100" dir="2700000" algn="tl">
                    <a:srgbClr val="C0C0C0"/>
                  </a:outerShdw>
                </a:effectLst>
                <a:cs typeface="Times New Roman" pitchFamily="18" charset="0"/>
              </a:rPr>
              <a:t>的矩形。</a:t>
            </a:r>
          </a:p>
        </p:txBody>
      </p:sp>
      <p:sp>
        <p:nvSpPr>
          <p:cNvPr id="446470" name="Text Box 6"/>
          <p:cNvSpPr txBox="1">
            <a:spLocks noChangeArrowheads="1"/>
          </p:cNvSpPr>
          <p:nvPr/>
        </p:nvSpPr>
        <p:spPr bwMode="auto">
          <a:xfrm>
            <a:off x="323850" y="4164013"/>
            <a:ext cx="8568630" cy="2308324"/>
          </a:xfrm>
          <a:prstGeom prst="rect">
            <a:avLst/>
          </a:prstGeom>
          <a:noFill/>
          <a:ln w="9525">
            <a:noFill/>
            <a:miter lim="800000"/>
            <a:headEnd/>
            <a:tailEnd/>
          </a:ln>
          <a:effectLst/>
        </p:spPr>
        <p:txBody>
          <a:bodyPr wrap="square">
            <a:spAutoFit/>
          </a:bodyPr>
          <a:lstStyle/>
          <a:p>
            <a:r>
              <a:rPr lang="zh-CN" altLang="en-US" dirty="0">
                <a:solidFill>
                  <a:srgbClr val="FF0000"/>
                </a:solidFill>
                <a:effectLst>
                  <a:outerShdw blurRad="38100" dist="38100" dir="2700000" algn="tl">
                    <a:srgbClr val="C0C0C0"/>
                  </a:outerShdw>
                </a:effectLst>
              </a:rPr>
              <a:t>例</a:t>
            </a:r>
            <a:r>
              <a:rPr lang="en-US" altLang="zh-CN" dirty="0">
                <a:solidFill>
                  <a:srgbClr val="FF0000"/>
                </a:solidFill>
                <a:effectLst>
                  <a:outerShdw blurRad="38100" dist="38100" dir="2700000" algn="tl">
                    <a:srgbClr val="C0C0C0"/>
                  </a:outerShdw>
                </a:effectLst>
              </a:rPr>
              <a:t>12</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令</a:t>
            </a:r>
            <a:r>
              <a:rPr lang="en-US" altLang="zh-CN" i="1" dirty="0">
                <a:solidFill>
                  <a:srgbClr val="0000FF"/>
                </a:solidFill>
                <a:effectLst>
                  <a:outerShdw blurRad="38100" dist="38100" dir="2700000" algn="tl">
                    <a:srgbClr val="C0C0C0"/>
                  </a:outerShdw>
                </a:effectLst>
              </a:rPr>
              <a:t>S</a:t>
            </a:r>
            <a:r>
              <a:rPr lang="zh-CN" altLang="en-US" dirty="0">
                <a:effectLst>
                  <a:outerShdw blurRad="38100" dist="38100" dir="2700000" algn="tl">
                    <a:srgbClr val="C0C0C0"/>
                  </a:outerShdw>
                </a:effectLst>
              </a:rPr>
              <a:t>是由</a:t>
            </a:r>
            <a:r>
              <a:rPr lang="en-US" altLang="zh-CN" dirty="0" smtClean="0">
                <a:solidFill>
                  <a:srgbClr val="0000FF"/>
                </a:solidFill>
                <a:effectLst>
                  <a:outerShdw blurRad="38100" dist="38100" dir="2700000" algn="tl">
                    <a:srgbClr val="C0C0C0"/>
                  </a:outerShdw>
                </a:effectLst>
              </a:rPr>
              <a:t>6</a:t>
            </a:r>
            <a:r>
              <a:rPr lang="zh-CN" altLang="en-US" dirty="0" smtClean="0">
                <a:effectLst>
                  <a:outerShdw blurRad="38100" dist="38100" dir="2700000" algn="tl">
                    <a:srgbClr val="C0C0C0"/>
                  </a:outerShdw>
                </a:effectLst>
              </a:rPr>
              <a:t>个不同的正整数组</a:t>
            </a:r>
            <a:r>
              <a:rPr lang="zh-CN" altLang="en-US" dirty="0">
                <a:effectLst>
                  <a:outerShdw blurRad="38100" dist="38100" dir="2700000" algn="tl">
                    <a:srgbClr val="C0C0C0"/>
                  </a:outerShdw>
                </a:effectLst>
              </a:rPr>
              <a:t>成的</a:t>
            </a:r>
            <a:r>
              <a:rPr lang="zh-CN" altLang="en-US" dirty="0" smtClean="0">
                <a:effectLst>
                  <a:outerShdw blurRad="38100" dist="38100" dir="2700000" algn="tl">
                    <a:srgbClr val="C0C0C0"/>
                  </a:outerShdw>
                </a:effectLst>
              </a:rPr>
              <a:t>集合，</a:t>
            </a:r>
            <a:r>
              <a:rPr lang="zh-CN" altLang="en-US" dirty="0">
                <a:effectLst>
                  <a:outerShdw blurRad="38100" dist="38100" dir="2700000" algn="tl">
                    <a:srgbClr val="C0C0C0"/>
                  </a:outerShdw>
                </a:effectLst>
              </a:rPr>
              <a:t>其</a:t>
            </a:r>
            <a:r>
              <a:rPr lang="zh-CN" altLang="en-US" dirty="0" smtClean="0">
                <a:effectLst>
                  <a:outerShdw blurRad="38100" dist="38100" dir="2700000" algn="tl">
                    <a:srgbClr val="C0C0C0"/>
                  </a:outerShdw>
                </a:effectLst>
              </a:rPr>
              <a:t>中最大的</a:t>
            </a:r>
            <a:r>
              <a:rPr lang="zh-CN" altLang="en-US" dirty="0">
                <a:effectLst>
                  <a:outerShdw blurRad="38100" dist="38100" dir="2700000" algn="tl">
                    <a:srgbClr val="C0C0C0"/>
                  </a:outerShdw>
                </a:effectLst>
              </a:rPr>
              <a:t>数不超过</a:t>
            </a:r>
            <a:r>
              <a:rPr lang="en-US" altLang="zh-CN" smtClean="0">
                <a:solidFill>
                  <a:srgbClr val="0000FF"/>
                </a:solidFill>
                <a:effectLst>
                  <a:outerShdw blurRad="38100" dist="38100" dir="2700000" algn="tl">
                    <a:srgbClr val="C0C0C0"/>
                  </a:outerShdw>
                </a:effectLst>
              </a:rPr>
              <a:t>13</a:t>
            </a:r>
            <a:r>
              <a:rPr lang="zh-CN" altLang="en-US" smtClean="0">
                <a:effectLst>
                  <a:outerShdw blurRad="38100" dist="38100" dir="2700000" algn="tl">
                    <a:srgbClr val="C0C0C0"/>
                  </a:outerShdw>
                </a:effectLst>
              </a:rPr>
              <a:t>，</a:t>
            </a:r>
            <a:r>
              <a:rPr lang="zh-CN" altLang="en-US" dirty="0">
                <a:effectLst>
                  <a:outerShdw blurRad="38100" dist="38100" dir="2700000" algn="tl">
                    <a:srgbClr val="C0C0C0"/>
                  </a:outerShdw>
                </a:effectLst>
              </a:rPr>
              <a:t>试说明如果将</a:t>
            </a:r>
            <a:r>
              <a:rPr lang="en-US" altLang="zh-CN" i="1" dirty="0">
                <a:solidFill>
                  <a:srgbClr val="0000FF"/>
                </a:solidFill>
                <a:effectLst>
                  <a:outerShdw blurRad="38100" dist="38100" dir="2700000" algn="tl">
                    <a:srgbClr val="C0C0C0"/>
                  </a:outerShdw>
                </a:effectLst>
              </a:rPr>
              <a:t>S</a:t>
            </a:r>
            <a:r>
              <a:rPr lang="zh-CN" altLang="en-US" dirty="0">
                <a:effectLst>
                  <a:outerShdw blurRad="38100" dist="38100" dir="2700000" algn="tl">
                    <a:srgbClr val="C0C0C0"/>
                  </a:outerShdw>
                </a:effectLst>
              </a:rPr>
              <a:t>的</a:t>
            </a:r>
            <a:r>
              <a:rPr lang="zh-CN" altLang="en-US" dirty="0" smtClean="0">
                <a:effectLst>
                  <a:outerShdw blurRad="38100" dist="38100" dir="2700000" algn="tl">
                    <a:srgbClr val="C0C0C0"/>
                  </a:outerShdw>
                </a:effectLst>
              </a:rPr>
              <a:t>所有非空子</a:t>
            </a:r>
            <a:r>
              <a:rPr lang="zh-CN" altLang="en-US" dirty="0">
                <a:effectLst>
                  <a:outerShdw blurRad="38100" dist="38100" dir="2700000" algn="tl">
                    <a:srgbClr val="C0C0C0"/>
                  </a:outerShdw>
                </a:effectLst>
              </a:rPr>
              <a:t>集中的元素分别加起来，则所得</a:t>
            </a:r>
            <a:r>
              <a:rPr lang="zh-CN" altLang="en-US" dirty="0" smtClean="0">
                <a:effectLst>
                  <a:outerShdw blurRad="38100" dist="38100" dir="2700000" algn="tl">
                    <a:srgbClr val="C0C0C0"/>
                  </a:outerShdw>
                </a:effectLst>
              </a:rPr>
              <a:t>到的和</a:t>
            </a:r>
            <a:r>
              <a:rPr lang="zh-CN" altLang="en-US" dirty="0">
                <a:effectLst>
                  <a:outerShdw blurRad="38100" dist="38100" dir="2700000" algn="tl">
                    <a:srgbClr val="C0C0C0"/>
                  </a:outerShdw>
                </a:effectLst>
              </a:rPr>
              <a:t>不可能彼此不同的。</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6468"/>
                                        </p:tgtEl>
                                        <p:attrNameLst>
                                          <p:attrName>style.visibility</p:attrName>
                                        </p:attrNameLst>
                                      </p:cBhvr>
                                      <p:to>
                                        <p:strVal val="visible"/>
                                      </p:to>
                                    </p:set>
                                    <p:animEffect transition="in" filter="blinds(horizontal)">
                                      <p:cBhvr>
                                        <p:cTn id="7" dur="500"/>
                                        <p:tgtEl>
                                          <p:spTgt spid="4464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6469"/>
                                        </p:tgtEl>
                                        <p:attrNameLst>
                                          <p:attrName>style.visibility</p:attrName>
                                        </p:attrNameLst>
                                      </p:cBhvr>
                                      <p:to>
                                        <p:strVal val="visible"/>
                                      </p:to>
                                    </p:set>
                                    <p:animEffect transition="in" filter="blinds(horizontal)">
                                      <p:cBhvr>
                                        <p:cTn id="12" dur="500"/>
                                        <p:tgtEl>
                                          <p:spTgt spid="4464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6470"/>
                                        </p:tgtEl>
                                        <p:attrNameLst>
                                          <p:attrName>style.visibility</p:attrName>
                                        </p:attrNameLst>
                                      </p:cBhvr>
                                      <p:to>
                                        <p:strVal val="visible"/>
                                      </p:to>
                                    </p:set>
                                    <p:animEffect transition="in" filter="blinds(horizontal)">
                                      <p:cBhvr>
                                        <p:cTn id="17" dur="500"/>
                                        <p:tgtEl>
                                          <p:spTgt spid="446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p:bldP spid="446469" grpId="0"/>
      <p:bldP spid="44647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1E133069-A8E2-404B-90E2-E58793C948EF}" type="slidenum">
              <a:rPr lang="en-US" altLang="zh-CN"/>
              <a:pPr/>
              <a:t>67</a:t>
            </a:fld>
            <a:endParaRPr lang="en-US" altLang="zh-CN"/>
          </a:p>
        </p:txBody>
      </p:sp>
      <p:sp>
        <p:nvSpPr>
          <p:cNvPr id="442370" name="Rectangle 2"/>
          <p:cNvSpPr>
            <a:spLocks noGrp="1" noChangeArrowheads="1"/>
          </p:cNvSpPr>
          <p:nvPr>
            <p:ph type="body" idx="1"/>
          </p:nvPr>
        </p:nvSpPr>
        <p:spPr>
          <a:xfrm>
            <a:off x="468313" y="620713"/>
            <a:ext cx="8229600" cy="3240087"/>
          </a:xfrm>
        </p:spPr>
        <p:txBody>
          <a:bodyPr/>
          <a:lstStyle/>
          <a:p>
            <a:pPr>
              <a:spcBef>
                <a:spcPct val="0"/>
              </a:spcBef>
              <a:buFontTx/>
              <a:buNone/>
            </a:pPr>
            <a:r>
              <a:rPr lang="zh-CN" altLang="en-US" sz="3600" b="1">
                <a:solidFill>
                  <a:srgbClr val="FF0000"/>
                </a:solidFill>
                <a:effectLst>
                  <a:outerShdw blurRad="38100" dist="38100" dir="2700000" algn="tl">
                    <a:srgbClr val="C0C0C0"/>
                  </a:outerShdw>
                </a:effectLst>
                <a:latin typeface="Times New Roman" pitchFamily="18" charset="0"/>
              </a:rPr>
              <a:t>定理</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Erd</a:t>
            </a:r>
            <a:r>
              <a:rPr lang="en-US" altLang="zh-CN" sz="3600" b="1">
                <a:solidFill>
                  <a:srgbClr val="0000FF"/>
                </a:solidFill>
                <a:effectLst>
                  <a:outerShdw blurRad="38100" dist="38100" dir="2700000" algn="tl">
                    <a:srgbClr val="C0C0C0"/>
                  </a:outerShdw>
                </a:effectLst>
                <a:latin typeface="Sylfaen" pitchFamily="18" charset="0"/>
              </a:rPr>
              <a:t>ös)</a:t>
            </a:r>
            <a:r>
              <a:rPr lang="zh-CN" altLang="en-US" sz="3600" b="1">
                <a:effectLst>
                  <a:outerShdw blurRad="38100" dist="38100" dir="2700000" algn="tl">
                    <a:srgbClr val="C0C0C0"/>
                  </a:outerShdw>
                </a:effectLst>
                <a:latin typeface="Times New Roman" pitchFamily="18" charset="0"/>
              </a:rPr>
              <a:t>由</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个不同实数构成的</a:t>
            </a:r>
          </a:p>
          <a:p>
            <a:pPr>
              <a:spcBef>
                <a:spcPct val="0"/>
              </a:spcBef>
              <a:buFontTx/>
              <a:buNone/>
            </a:pPr>
            <a:r>
              <a:rPr lang="zh-CN" altLang="en-US" sz="3600" b="1">
                <a:effectLst>
                  <a:outerShdw blurRad="38100" dist="38100" dir="2700000" algn="tl">
                    <a:srgbClr val="C0C0C0"/>
                  </a:outerShdw>
                </a:effectLst>
                <a:latin typeface="Times New Roman" pitchFamily="18" charset="0"/>
              </a:rPr>
              <a:t>序列中</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至少存在由</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个实数组成一个</a:t>
            </a:r>
          </a:p>
          <a:p>
            <a:pPr>
              <a:spcBef>
                <a:spcPct val="0"/>
              </a:spcBef>
              <a:buFontTx/>
              <a:buNone/>
            </a:pPr>
            <a:r>
              <a:rPr lang="zh-CN" altLang="en-US" sz="3600" b="1">
                <a:solidFill>
                  <a:srgbClr val="0000FF"/>
                </a:solidFill>
                <a:effectLst>
                  <a:outerShdw blurRad="38100" dist="38100" dir="2700000" algn="tl">
                    <a:srgbClr val="C0C0C0"/>
                  </a:outerShdw>
                </a:effectLst>
                <a:latin typeface="Times New Roman" pitchFamily="18" charset="0"/>
              </a:rPr>
              <a:t>单调递增子序列</a:t>
            </a:r>
            <a:r>
              <a:rPr lang="zh-CN" altLang="en-US" sz="3600" b="1">
                <a:effectLst>
                  <a:outerShdw blurRad="38100" dist="38100" dir="2700000" algn="tl">
                    <a:srgbClr val="C0C0C0"/>
                  </a:outerShdw>
                </a:effectLst>
                <a:latin typeface="Times New Roman" pitchFamily="18" charset="0"/>
              </a:rPr>
              <a:t>或</a:t>
            </a:r>
            <a:r>
              <a:rPr lang="zh-CN" altLang="en-US" sz="3600" b="1">
                <a:solidFill>
                  <a:srgbClr val="0000FF"/>
                </a:solidFill>
                <a:effectLst>
                  <a:outerShdw blurRad="38100" dist="38100" dir="2700000" algn="tl">
                    <a:srgbClr val="C0C0C0"/>
                  </a:outerShdw>
                </a:effectLst>
                <a:latin typeface="Times New Roman" pitchFamily="18" charset="0"/>
              </a:rPr>
              <a:t>单调递减子序列</a:t>
            </a:r>
            <a:r>
              <a:rPr lang="en-US" altLang="zh-CN" sz="3600" b="1">
                <a:effectLst>
                  <a:outerShdw blurRad="38100" dist="38100" dir="2700000" algn="tl">
                    <a:srgbClr val="C0C0C0"/>
                  </a:outerShdw>
                </a:effectLst>
                <a:latin typeface="Times New Roman" pitchFamily="18" charset="0"/>
              </a:rPr>
              <a:t>.</a:t>
            </a:r>
          </a:p>
          <a:p>
            <a:pPr>
              <a:spcBef>
                <a:spcPct val="0"/>
              </a:spcBef>
              <a:buFontTx/>
              <a:buNone/>
            </a:pPr>
            <a:r>
              <a:rPr lang="zh-CN" altLang="en-US" sz="3600" b="1">
                <a:solidFill>
                  <a:srgbClr val="FF0000"/>
                </a:solidFill>
                <a:effectLst>
                  <a:outerShdw blurRad="38100" dist="38100" dir="2700000" algn="tl">
                    <a:srgbClr val="C0C0C0"/>
                  </a:outerShdw>
                </a:effectLst>
                <a:latin typeface="Times New Roman" pitchFamily="18" charset="0"/>
              </a:rPr>
              <a:t>证</a:t>
            </a:r>
            <a:r>
              <a:rPr lang="zh-CN" altLang="en-US" sz="3600" b="1">
                <a:effectLst>
                  <a:outerShdw blurRad="38100" dist="38100" dir="2700000" algn="tl">
                    <a:srgbClr val="C0C0C0"/>
                  </a:outerShdw>
                </a:effectLst>
                <a:latin typeface="Times New Roman" pitchFamily="18" charset="0"/>
              </a:rPr>
              <a:t>  设原序列为</a:t>
            </a:r>
            <a:r>
              <a:rPr lang="en-US" altLang="zh-CN" sz="3600" b="1">
                <a:effectLst>
                  <a:outerShdw blurRad="38100" dist="38100" dir="2700000" algn="tl">
                    <a:srgbClr val="C0C0C0"/>
                  </a:outerShdw>
                </a:effectLst>
                <a:latin typeface="Times New Roman" pitchFamily="18" charset="0"/>
              </a:rPr>
              <a:t>:</a:t>
            </a:r>
          </a:p>
        </p:txBody>
      </p:sp>
      <p:sp>
        <p:nvSpPr>
          <p:cNvPr id="442371" name="Rectangle 3"/>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42372" name="Rectangle 4"/>
          <p:cNvSpPr>
            <a:spLocks noChangeArrowheads="1"/>
          </p:cNvSpPr>
          <p:nvPr/>
        </p:nvSpPr>
        <p:spPr bwMode="auto">
          <a:xfrm>
            <a:off x="468313" y="3402013"/>
            <a:ext cx="8229600" cy="2763837"/>
          </a:xfrm>
          <a:prstGeom prst="rect">
            <a:avLst/>
          </a:prstGeom>
          <a:noFill/>
          <a:ln w="9525">
            <a:noFill/>
            <a:miter lim="800000"/>
            <a:headEnd/>
            <a:tailEnd/>
          </a:ln>
          <a:effectLst/>
        </p:spPr>
        <p:txBody>
          <a:bodyPr/>
          <a:lstStyle/>
          <a:p>
            <a:pPr marL="342900" indent="-342900"/>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令</a:t>
            </a:r>
            <a:r>
              <a:rPr lang="en-US" altLang="zh-CN" i="1" dirty="0">
                <a:solidFill>
                  <a:srgbClr val="0000FF"/>
                </a:solidFill>
                <a:effectLst>
                  <a:outerShdw blurRad="38100" dist="38100" dir="2700000" algn="tl">
                    <a:srgbClr val="C0C0C0"/>
                  </a:outerShdw>
                </a:effectLst>
              </a:rPr>
              <a:t>m</a:t>
            </a:r>
            <a:r>
              <a:rPr lang="en-US" altLang="zh-CN" i="1" baseline="-25000" dirty="0">
                <a:solidFill>
                  <a:srgbClr val="0000FF"/>
                </a:solidFill>
                <a:effectLst>
                  <a:outerShdw blurRad="38100" dist="38100" dir="2700000" algn="tl">
                    <a:srgbClr val="C0C0C0"/>
                  </a:outerShdw>
                </a:effectLst>
              </a:rPr>
              <a:t>i</a:t>
            </a:r>
            <a:r>
              <a:rPr lang="zh-CN" altLang="en-US" dirty="0">
                <a:effectLst>
                  <a:outerShdw blurRad="38100" dist="38100" dir="2700000" algn="tl">
                    <a:srgbClr val="C0C0C0"/>
                  </a:outerShdw>
                </a:effectLst>
              </a:rPr>
              <a:t>表示从</a:t>
            </a:r>
            <a:r>
              <a:rPr lang="en-US" altLang="zh-CN" i="1" dirty="0" err="1">
                <a:solidFill>
                  <a:srgbClr val="0000FF"/>
                </a:solidFill>
                <a:effectLst>
                  <a:outerShdw blurRad="38100" dist="38100" dir="2700000" algn="tl">
                    <a:srgbClr val="C0C0C0"/>
                  </a:outerShdw>
                </a:effectLst>
              </a:rPr>
              <a:t>a</a:t>
            </a:r>
            <a:r>
              <a:rPr lang="en-US" altLang="zh-CN" i="1" baseline="-25000" dirty="0" err="1">
                <a:solidFill>
                  <a:srgbClr val="0000FF"/>
                </a:solidFill>
                <a:effectLst>
                  <a:outerShdw blurRad="38100" dist="38100" dir="2700000" algn="tl">
                    <a:srgbClr val="C0C0C0"/>
                  </a:outerShdw>
                </a:effectLst>
              </a:rPr>
              <a:t>i</a:t>
            </a:r>
            <a:r>
              <a:rPr lang="zh-CN" altLang="en-US" dirty="0">
                <a:effectLst>
                  <a:outerShdw blurRad="38100" dist="38100" dir="2700000" algn="tl">
                    <a:srgbClr val="C0C0C0"/>
                  </a:outerShdw>
                </a:effectLst>
              </a:rPr>
              <a:t>开始最长递增子序列的长</a:t>
            </a:r>
          </a:p>
          <a:p>
            <a:pPr marL="342900" indent="-342900"/>
            <a:r>
              <a:rPr lang="zh-CN" altLang="en-US" dirty="0">
                <a:effectLst>
                  <a:outerShdw blurRad="38100" dist="38100" dir="2700000" algn="tl">
                    <a:srgbClr val="C0C0C0"/>
                  </a:outerShdw>
                </a:effectLst>
              </a:rPr>
              <a:t>度</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若有某个</a:t>
            </a:r>
            <a:r>
              <a:rPr lang="en-US" altLang="zh-CN" i="1" dirty="0" smtClean="0">
                <a:solidFill>
                  <a:srgbClr val="0000FF"/>
                </a:solidFill>
                <a:effectLst>
                  <a:outerShdw blurRad="38100" dist="38100" dir="2700000" algn="tl">
                    <a:srgbClr val="C0C0C0"/>
                  </a:outerShdw>
                </a:effectLst>
              </a:rPr>
              <a:t>m</a:t>
            </a:r>
            <a:r>
              <a:rPr lang="en-US" altLang="zh-CN" i="1" baseline="-25000" dirty="0" smtClean="0">
                <a:solidFill>
                  <a:srgbClr val="0000FF"/>
                </a:solidFill>
                <a:effectLst>
                  <a:outerShdw blurRad="38100" dist="38100" dir="2700000" algn="tl">
                    <a:srgbClr val="C0C0C0"/>
                  </a:outerShdw>
                </a:effectLst>
              </a:rPr>
              <a:t>i</a:t>
            </a:r>
            <a:r>
              <a:rPr lang="en-US" altLang="zh-CN" dirty="0">
                <a:solidFill>
                  <a:srgbClr val="0000FF"/>
                </a:solidFill>
              </a:rPr>
              <a:t>≥</a:t>
            </a:r>
            <a:r>
              <a:rPr lang="en-US" altLang="zh-CN" i="1" dirty="0" smtClean="0">
                <a:solidFill>
                  <a:srgbClr val="0000FF"/>
                </a:solidFill>
                <a:effectLst>
                  <a:outerShdw blurRad="38100" dist="38100" dir="2700000" algn="tl">
                    <a:srgbClr val="C0C0C0"/>
                  </a:outerShdw>
                </a:effectLst>
              </a:rPr>
              <a:t>n</a:t>
            </a:r>
            <a:r>
              <a:rPr lang="en-US" altLang="zh-CN" dirty="0">
                <a:solidFill>
                  <a:srgbClr val="0000FF"/>
                </a:solidFill>
                <a:effectLst>
                  <a:outerShdw blurRad="38100" dist="38100" dir="2700000" algn="tl">
                    <a:srgbClr val="C0C0C0"/>
                  </a:outerShdw>
                </a:effectLst>
              </a:rPr>
              <a:t>+1</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则定理得证</a:t>
            </a:r>
            <a:r>
              <a:rPr lang="en-US" altLang="zh-CN" dirty="0">
                <a:effectLst>
                  <a:outerShdw blurRad="38100" dist="38100" dir="2700000" algn="tl">
                    <a:srgbClr val="C0C0C0"/>
                  </a:outerShdw>
                </a:effectLst>
              </a:rPr>
              <a:t>.</a:t>
            </a:r>
          </a:p>
          <a:p>
            <a:pPr marL="342900" indent="-342900"/>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因为给定的序列有</a:t>
            </a:r>
            <a:r>
              <a:rPr lang="en-US" altLang="zh-CN" i="1" dirty="0">
                <a:solidFill>
                  <a:srgbClr val="0000FF"/>
                </a:solidFill>
                <a:effectLst>
                  <a:outerShdw blurRad="38100" dist="38100" dir="2700000" algn="tl">
                    <a:srgbClr val="C0C0C0"/>
                  </a:outerShdw>
                </a:effectLst>
              </a:rPr>
              <a:t>n</a:t>
            </a:r>
            <a:r>
              <a:rPr lang="en-US" altLang="zh-CN" baseline="30000" dirty="0">
                <a:solidFill>
                  <a:srgbClr val="0000FF"/>
                </a:solidFill>
                <a:effectLst>
                  <a:outerShdw blurRad="38100" dist="38100" dir="2700000" algn="tl">
                    <a:srgbClr val="C0C0C0"/>
                  </a:outerShdw>
                </a:effectLst>
              </a:rPr>
              <a:t>2</a:t>
            </a:r>
            <a:r>
              <a:rPr lang="en-US" altLang="zh-CN" dirty="0">
                <a:solidFill>
                  <a:srgbClr val="0000FF"/>
                </a:solidFill>
                <a:effectLst>
                  <a:outerShdw blurRad="38100" dist="38100" dir="2700000" algn="tl">
                    <a:srgbClr val="C0C0C0"/>
                  </a:outerShdw>
                </a:effectLst>
              </a:rPr>
              <a:t>+1</a:t>
            </a:r>
            <a:r>
              <a:rPr lang="zh-CN" altLang="en-US" dirty="0">
                <a:effectLst>
                  <a:outerShdw blurRad="38100" dist="38100" dir="2700000" algn="tl">
                    <a:srgbClr val="C0C0C0"/>
                  </a:outerShdw>
                </a:effectLst>
              </a:rPr>
              <a:t>个实数</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故可</a:t>
            </a:r>
          </a:p>
          <a:p>
            <a:pPr marL="342900" indent="-342900"/>
            <a:r>
              <a:rPr lang="zh-CN" altLang="en-US" dirty="0">
                <a:effectLst>
                  <a:outerShdw blurRad="38100" dist="38100" dir="2700000" algn="tl">
                    <a:srgbClr val="C0C0C0"/>
                  </a:outerShdw>
                </a:effectLst>
              </a:rPr>
              <a:t>产生</a:t>
            </a:r>
            <a:r>
              <a:rPr lang="en-US" altLang="zh-CN" i="1" dirty="0">
                <a:solidFill>
                  <a:srgbClr val="0000FF"/>
                </a:solidFill>
                <a:effectLst>
                  <a:outerShdw blurRad="38100" dist="38100" dir="2700000" algn="tl">
                    <a:srgbClr val="C0C0C0"/>
                  </a:outerShdw>
                </a:effectLst>
              </a:rPr>
              <a:t>n</a:t>
            </a:r>
            <a:r>
              <a:rPr lang="en-US" altLang="zh-CN" baseline="30000" dirty="0">
                <a:solidFill>
                  <a:srgbClr val="0000FF"/>
                </a:solidFill>
                <a:effectLst>
                  <a:outerShdw blurRad="38100" dist="38100" dir="2700000" algn="tl">
                    <a:srgbClr val="C0C0C0"/>
                  </a:outerShdw>
                </a:effectLst>
              </a:rPr>
              <a:t>2</a:t>
            </a:r>
            <a:r>
              <a:rPr lang="en-US" altLang="zh-CN" dirty="0">
                <a:solidFill>
                  <a:srgbClr val="0000FF"/>
                </a:solidFill>
                <a:effectLst>
                  <a:outerShdw blurRad="38100" dist="38100" dir="2700000" algn="tl">
                    <a:srgbClr val="C0C0C0"/>
                  </a:outerShdw>
                </a:effectLst>
              </a:rPr>
              <a:t>+1</a:t>
            </a:r>
            <a:r>
              <a:rPr lang="zh-CN" altLang="en-US" dirty="0">
                <a:effectLst>
                  <a:outerShdw blurRad="38100" dist="38100" dir="2700000" algn="tl">
                    <a:srgbClr val="C0C0C0"/>
                  </a:outerShdw>
                </a:effectLst>
              </a:rPr>
              <a:t>个长度</a:t>
            </a:r>
            <a:r>
              <a:rPr lang="en-US" altLang="zh-CN" dirty="0">
                <a:effectLst>
                  <a:outerShdw blurRad="38100" dist="38100" dir="2700000" algn="tl">
                    <a:srgbClr val="C0C0C0"/>
                  </a:outerShdw>
                </a:effectLst>
              </a:rPr>
              <a:t>:</a:t>
            </a:r>
          </a:p>
        </p:txBody>
      </p:sp>
      <p:sp>
        <p:nvSpPr>
          <p:cNvPr id="442373"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2374" name="Object 6"/>
          <p:cNvGraphicFramePr>
            <a:graphicFrameLocks noChangeAspect="1"/>
          </p:cNvGraphicFramePr>
          <p:nvPr/>
        </p:nvGraphicFramePr>
        <p:xfrm>
          <a:off x="2627313" y="2781300"/>
          <a:ext cx="3024187" cy="830263"/>
        </p:xfrm>
        <a:graphic>
          <a:graphicData uri="http://schemas.openxmlformats.org/presentationml/2006/ole">
            <mc:AlternateContent xmlns:mc="http://schemas.openxmlformats.org/markup-compatibility/2006">
              <mc:Choice xmlns:v="urn:schemas-microsoft-com:vml" Requires="v">
                <p:oleObj spid="_x0000_s81986" name="公式" r:id="rId3" imgW="20716882" imgH="5781707" progId="Equation.3">
                  <p:embed/>
                </p:oleObj>
              </mc:Choice>
              <mc:Fallback>
                <p:oleObj name="公式" r:id="rId3" imgW="20716882" imgH="5781707"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781300"/>
                        <a:ext cx="3024187"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2375"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2376" name="Object 8"/>
          <p:cNvGraphicFramePr>
            <a:graphicFrameLocks noChangeAspect="1"/>
          </p:cNvGraphicFramePr>
          <p:nvPr/>
        </p:nvGraphicFramePr>
        <p:xfrm>
          <a:off x="4211638" y="5084763"/>
          <a:ext cx="3095625" cy="736600"/>
        </p:xfrm>
        <a:graphic>
          <a:graphicData uri="http://schemas.openxmlformats.org/presentationml/2006/ole">
            <mc:AlternateContent xmlns:mc="http://schemas.openxmlformats.org/markup-compatibility/2006">
              <mc:Choice xmlns:v="urn:schemas-microsoft-com:vml" Requires="v">
                <p:oleObj spid="_x0000_s81987" name="公式" r:id="rId5" imgW="24069548" imgH="5781707" progId="Equation.3">
                  <p:embed/>
                </p:oleObj>
              </mc:Choice>
              <mc:Fallback>
                <p:oleObj name="公式" r:id="rId5" imgW="24069548" imgH="5781707"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5084763"/>
                        <a:ext cx="30956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2370">
                                            <p:txEl>
                                              <p:pRg st="0" end="0"/>
                                            </p:txEl>
                                          </p:spTgt>
                                        </p:tgtEl>
                                        <p:attrNameLst>
                                          <p:attrName>style.visibility</p:attrName>
                                        </p:attrNameLst>
                                      </p:cBhvr>
                                      <p:to>
                                        <p:strVal val="visible"/>
                                      </p:to>
                                    </p:set>
                                    <p:animEffect transition="in" filter="strips(downRight)">
                                      <p:cBhvr>
                                        <p:cTn id="7" dur="500"/>
                                        <p:tgtEl>
                                          <p:spTgt spid="442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2370">
                                            <p:txEl>
                                              <p:pRg st="1" end="1"/>
                                            </p:txEl>
                                          </p:spTgt>
                                        </p:tgtEl>
                                        <p:attrNameLst>
                                          <p:attrName>style.visibility</p:attrName>
                                        </p:attrNameLst>
                                      </p:cBhvr>
                                      <p:to>
                                        <p:strVal val="visible"/>
                                      </p:to>
                                    </p:set>
                                    <p:animEffect transition="in" filter="strips(downRight)">
                                      <p:cBhvr>
                                        <p:cTn id="12" dur="500"/>
                                        <p:tgtEl>
                                          <p:spTgt spid="4423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2370">
                                            <p:txEl>
                                              <p:pRg st="2" end="2"/>
                                            </p:txEl>
                                          </p:spTgt>
                                        </p:tgtEl>
                                        <p:attrNameLst>
                                          <p:attrName>style.visibility</p:attrName>
                                        </p:attrNameLst>
                                      </p:cBhvr>
                                      <p:to>
                                        <p:strVal val="visible"/>
                                      </p:to>
                                    </p:set>
                                    <p:animEffect transition="in" filter="strips(downRight)">
                                      <p:cBhvr>
                                        <p:cTn id="17" dur="500"/>
                                        <p:tgtEl>
                                          <p:spTgt spid="4423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42370">
                                            <p:txEl>
                                              <p:pRg st="3" end="3"/>
                                            </p:txEl>
                                          </p:spTgt>
                                        </p:tgtEl>
                                        <p:attrNameLst>
                                          <p:attrName>style.visibility</p:attrName>
                                        </p:attrNameLst>
                                      </p:cBhvr>
                                      <p:to>
                                        <p:strVal val="visible"/>
                                      </p:to>
                                    </p:set>
                                    <p:animEffect transition="in" filter="strips(downRight)">
                                      <p:cBhvr>
                                        <p:cTn id="22" dur="500"/>
                                        <p:tgtEl>
                                          <p:spTgt spid="4423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42374"/>
                                        </p:tgtEl>
                                        <p:attrNameLst>
                                          <p:attrName>style.visibility</p:attrName>
                                        </p:attrNameLst>
                                      </p:cBhvr>
                                      <p:to>
                                        <p:strVal val="visible"/>
                                      </p:to>
                                    </p:set>
                                    <p:animEffect transition="in" filter="strips(downRight)">
                                      <p:cBhvr>
                                        <p:cTn id="27" dur="500"/>
                                        <p:tgtEl>
                                          <p:spTgt spid="44237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42372">
                                            <p:txEl>
                                              <p:pRg st="0" end="0"/>
                                            </p:txEl>
                                          </p:spTgt>
                                        </p:tgtEl>
                                        <p:attrNameLst>
                                          <p:attrName>style.visibility</p:attrName>
                                        </p:attrNameLst>
                                      </p:cBhvr>
                                      <p:to>
                                        <p:strVal val="visible"/>
                                      </p:to>
                                    </p:set>
                                    <p:animEffect transition="in" filter="strips(downRight)">
                                      <p:cBhvr>
                                        <p:cTn id="32" dur="500"/>
                                        <p:tgtEl>
                                          <p:spTgt spid="44237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42372">
                                            <p:txEl>
                                              <p:pRg st="1" end="1"/>
                                            </p:txEl>
                                          </p:spTgt>
                                        </p:tgtEl>
                                        <p:attrNameLst>
                                          <p:attrName>style.visibility</p:attrName>
                                        </p:attrNameLst>
                                      </p:cBhvr>
                                      <p:to>
                                        <p:strVal val="visible"/>
                                      </p:to>
                                    </p:set>
                                    <p:animEffect transition="in" filter="strips(downRight)">
                                      <p:cBhvr>
                                        <p:cTn id="37" dur="500"/>
                                        <p:tgtEl>
                                          <p:spTgt spid="44237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42372">
                                            <p:txEl>
                                              <p:pRg st="2" end="2"/>
                                            </p:txEl>
                                          </p:spTgt>
                                        </p:tgtEl>
                                        <p:attrNameLst>
                                          <p:attrName>style.visibility</p:attrName>
                                        </p:attrNameLst>
                                      </p:cBhvr>
                                      <p:to>
                                        <p:strVal val="visible"/>
                                      </p:to>
                                    </p:set>
                                    <p:animEffect transition="in" filter="strips(downRight)">
                                      <p:cBhvr>
                                        <p:cTn id="42" dur="500"/>
                                        <p:tgtEl>
                                          <p:spTgt spid="44237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442372">
                                            <p:txEl>
                                              <p:pRg st="3" end="3"/>
                                            </p:txEl>
                                          </p:spTgt>
                                        </p:tgtEl>
                                        <p:attrNameLst>
                                          <p:attrName>style.visibility</p:attrName>
                                        </p:attrNameLst>
                                      </p:cBhvr>
                                      <p:to>
                                        <p:strVal val="visible"/>
                                      </p:to>
                                    </p:set>
                                    <p:animEffect transition="in" filter="strips(downRight)">
                                      <p:cBhvr>
                                        <p:cTn id="47" dur="500"/>
                                        <p:tgtEl>
                                          <p:spTgt spid="44237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442376"/>
                                        </p:tgtEl>
                                        <p:attrNameLst>
                                          <p:attrName>style.visibility</p:attrName>
                                        </p:attrNameLst>
                                      </p:cBhvr>
                                      <p:to>
                                        <p:strVal val="visible"/>
                                      </p:to>
                                    </p:set>
                                    <p:animEffect transition="in" filter="strips(downRight)">
                                      <p:cBhvr>
                                        <p:cTn id="52" dur="500"/>
                                        <p:tgtEl>
                                          <p:spTgt spid="442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build="p"/>
      <p:bldP spid="44237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1EE568F5-2519-4DB6-B4B8-EC76973A1040}" type="slidenum">
              <a:rPr lang="en-US" altLang="zh-CN"/>
              <a:pPr/>
              <a:t>68</a:t>
            </a:fld>
            <a:endParaRPr lang="en-US" altLang="zh-CN"/>
          </a:p>
        </p:txBody>
      </p:sp>
      <p:sp>
        <p:nvSpPr>
          <p:cNvPr id="443394" name="Rectangle 2"/>
          <p:cNvSpPr>
            <a:spLocks noGrp="1" noChangeArrowheads="1"/>
          </p:cNvSpPr>
          <p:nvPr>
            <p:ph type="body" idx="1"/>
          </p:nvPr>
        </p:nvSpPr>
        <p:spPr>
          <a:xfrm>
            <a:off x="457200" y="619125"/>
            <a:ext cx="8229600" cy="3673475"/>
          </a:xfrm>
        </p:spPr>
        <p:txBody>
          <a:bodyPr/>
          <a:lstStyle/>
          <a:p>
            <a:pPr>
              <a:spcBef>
                <a:spcPct val="0"/>
              </a:spcBef>
              <a:buFontTx/>
              <a:buNone/>
            </a:pPr>
            <a:r>
              <a:rPr lang="zh-CN" altLang="en-US" sz="3600" b="1">
                <a:effectLst>
                  <a:outerShdw blurRad="38100" dist="38100" dir="2700000" algn="tl">
                    <a:srgbClr val="C0C0C0"/>
                  </a:outerShdw>
                </a:effectLst>
                <a:latin typeface="Times New Roman" pitchFamily="18" charset="0"/>
              </a:rPr>
              <a:t>如果全部的</a:t>
            </a:r>
            <a:r>
              <a:rPr lang="en-US" altLang="zh-CN" sz="3600" b="1" i="1">
                <a:solidFill>
                  <a:srgbClr val="0000FF"/>
                </a:solidFill>
                <a:effectLst>
                  <a:outerShdw blurRad="38100" dist="38100" dir="2700000" algn="tl">
                    <a:srgbClr val="C0C0C0"/>
                  </a:outerShdw>
                </a:effectLst>
                <a:latin typeface="Times New Roman" pitchFamily="18" charset="0"/>
              </a:rPr>
              <a:t>m</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&lt;</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则这些整数必定在</a:t>
            </a:r>
            <a:r>
              <a:rPr lang="en-US" altLang="zh-CN" sz="3600" b="1">
                <a:solidFill>
                  <a:srgbClr val="0000FF"/>
                </a:solidFill>
                <a:effectLst>
                  <a:outerShdw blurRad="38100" dist="38100" dir="2700000" algn="tl">
                    <a:srgbClr val="C0C0C0"/>
                  </a:outerShdw>
                </a:effectLst>
                <a:latin typeface="Times New Roman" pitchFamily="18" charset="0"/>
              </a:rPr>
              <a:t>1</a:t>
            </a:r>
          </a:p>
          <a:p>
            <a:pPr>
              <a:spcBef>
                <a:spcPct val="0"/>
              </a:spcBef>
              <a:buFontTx/>
              <a:buNone/>
            </a:pPr>
            <a:r>
              <a:rPr lang="zh-CN" altLang="en-US" sz="3600" b="1">
                <a:effectLst>
                  <a:outerShdw blurRad="38100" dist="38100" dir="2700000" algn="tl">
                    <a:srgbClr val="C0C0C0"/>
                  </a:outerShdw>
                </a:effectLst>
                <a:latin typeface="Times New Roman" pitchFamily="18" charset="0"/>
              </a:rPr>
              <a:t>到</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之间</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相当于把</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个球放入</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个盒</a:t>
            </a:r>
          </a:p>
          <a:p>
            <a:pPr>
              <a:spcBef>
                <a:spcPct val="0"/>
              </a:spcBef>
              <a:buFontTx/>
              <a:buNone/>
            </a:pPr>
            <a:r>
              <a:rPr lang="zh-CN" altLang="en-US" sz="3600" b="1">
                <a:effectLst>
                  <a:outerShdw blurRad="38100" dist="38100" dir="2700000" algn="tl">
                    <a:srgbClr val="C0C0C0"/>
                  </a:outerShdw>
                </a:effectLst>
                <a:latin typeface="Times New Roman" pitchFamily="18" charset="0"/>
              </a:rPr>
              <a:t>子</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由</a:t>
            </a:r>
            <a:r>
              <a:rPr lang="zh-CN" altLang="en-US" sz="3600" b="1">
                <a:solidFill>
                  <a:srgbClr val="FF0000"/>
                </a:solidFill>
                <a:effectLst>
                  <a:outerShdw blurRad="38100" dist="38100" dir="2700000" algn="tl">
                    <a:srgbClr val="C0C0C0"/>
                  </a:outerShdw>
                </a:effectLst>
                <a:latin typeface="Times New Roman" pitchFamily="18" charset="0"/>
              </a:rPr>
              <a:t>定理</a:t>
            </a:r>
            <a:r>
              <a:rPr lang="en-US" altLang="zh-CN" sz="3600" b="1">
                <a:solidFill>
                  <a:srgbClr val="FF0000"/>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的</a:t>
            </a:r>
            <a:r>
              <a:rPr lang="zh-CN" altLang="en-US" sz="3600" b="1">
                <a:solidFill>
                  <a:srgbClr val="FF0000"/>
                </a:solidFill>
                <a:effectLst>
                  <a:outerShdw blurRad="38100" dist="38100" dir="2700000" algn="tl">
                    <a:srgbClr val="C0C0C0"/>
                  </a:outerShdw>
                </a:effectLst>
                <a:latin typeface="Times New Roman" pitchFamily="18" charset="0"/>
              </a:rPr>
              <a:t>推论</a:t>
            </a:r>
            <a:r>
              <a:rPr lang="en-US" altLang="zh-CN" sz="3600" b="1">
                <a:solidFill>
                  <a:srgbClr val="FF0000"/>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可知</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这是</a:t>
            </a:r>
            <a:r>
              <a:rPr lang="en-US" altLang="zh-CN" sz="3600" b="1" i="1">
                <a:solidFill>
                  <a:srgbClr val="0000FF"/>
                </a:solidFill>
                <a:effectLst>
                  <a:outerShdw blurRad="38100" dist="38100" dir="2700000" algn="tl">
                    <a:srgbClr val="C0C0C0"/>
                  </a:outerShdw>
                </a:effectLst>
                <a:latin typeface="Times New Roman" pitchFamily="18" charset="0"/>
              </a:rPr>
              <a:t>r</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的特</a:t>
            </a:r>
          </a:p>
          <a:p>
            <a:pPr>
              <a:spcBef>
                <a:spcPct val="0"/>
              </a:spcBef>
              <a:buFontTx/>
              <a:buNone/>
            </a:pPr>
            <a:r>
              <a:rPr lang="zh-CN" altLang="en-US" sz="3600" b="1">
                <a:effectLst>
                  <a:outerShdw blurRad="38100" dist="38100" dir="2700000" algn="tl">
                    <a:srgbClr val="C0C0C0"/>
                  </a:outerShdw>
                </a:effectLst>
                <a:latin typeface="Times New Roman" pitchFamily="18" charset="0"/>
              </a:rPr>
              <a:t>殊情况</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a:t>
            </a:r>
            <a:r>
              <a:rPr lang="en-US" altLang="zh-CN" sz="3600" b="1" i="1">
                <a:solidFill>
                  <a:srgbClr val="0000FF"/>
                </a:solidFill>
                <a:effectLst>
                  <a:outerShdw blurRad="38100" dist="38100" dir="2700000" algn="tl">
                    <a:srgbClr val="C0C0C0"/>
                  </a:outerShdw>
                </a:effectLst>
                <a:latin typeface="Times New Roman" pitchFamily="18" charset="0"/>
              </a:rPr>
              <a:t>m</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中至少有</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个数</a:t>
            </a:r>
          </a:p>
          <a:p>
            <a:pPr>
              <a:spcBef>
                <a:spcPct val="0"/>
              </a:spcBef>
              <a:buFontTx/>
              <a:buNone/>
            </a:pPr>
            <a:r>
              <a:rPr lang="zh-CN" altLang="en-US" sz="3600" b="1">
                <a:effectLst>
                  <a:outerShdw blurRad="38100" dist="38100" dir="2700000" algn="tl">
                    <a:srgbClr val="C0C0C0"/>
                  </a:outerShdw>
                </a:effectLst>
                <a:latin typeface="Times New Roman" pitchFamily="18" charset="0"/>
              </a:rPr>
              <a:t>相等</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不妨设</a:t>
            </a:r>
          </a:p>
        </p:txBody>
      </p:sp>
      <p:sp>
        <p:nvSpPr>
          <p:cNvPr id="443395" name="Rectangle 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43396" name="Rectangle 4"/>
          <p:cNvSpPr>
            <a:spLocks noChangeArrowheads="1"/>
          </p:cNvSpPr>
          <p:nvPr/>
        </p:nvSpPr>
        <p:spPr bwMode="auto">
          <a:xfrm>
            <a:off x="446088" y="4076700"/>
            <a:ext cx="7942262" cy="1439863"/>
          </a:xfrm>
          <a:prstGeom prst="rect">
            <a:avLst/>
          </a:prstGeom>
          <a:noFill/>
          <a:ln w="9525">
            <a:noFill/>
            <a:miter lim="800000"/>
            <a:headEnd/>
            <a:tailEnd/>
          </a:ln>
          <a:effectLst/>
        </p:spPr>
        <p:txBody>
          <a:bodyPr/>
          <a:lstStyle/>
          <a:p>
            <a:pPr marL="342900" indent="-342900"/>
            <a:r>
              <a:rPr lang="zh-CN" altLang="en-US" dirty="0">
                <a:effectLst>
                  <a:outerShdw blurRad="38100" dist="38100" dir="2700000" algn="tl">
                    <a:srgbClr val="C0C0C0"/>
                  </a:outerShdw>
                </a:effectLst>
              </a:rPr>
              <a:t>且</a:t>
            </a:r>
            <a:r>
              <a:rPr lang="en-US" altLang="zh-CN" dirty="0" smtClean="0">
                <a:solidFill>
                  <a:srgbClr val="0000FF"/>
                </a:solidFill>
                <a:effectLst>
                  <a:outerShdw blurRad="38100" dist="38100" dir="2700000" algn="tl">
                    <a:srgbClr val="C0C0C0"/>
                  </a:outerShdw>
                </a:effectLst>
              </a:rPr>
              <a:t>1</a:t>
            </a:r>
            <a:r>
              <a:rPr lang="en-US" altLang="zh-CN" dirty="0">
                <a:solidFill>
                  <a:srgbClr val="0000FF"/>
                </a:solidFill>
              </a:rPr>
              <a:t>≤</a:t>
            </a:r>
            <a:r>
              <a:rPr lang="en-US" altLang="zh-CN" i="1" dirty="0" smtClean="0">
                <a:solidFill>
                  <a:srgbClr val="0000FF"/>
                </a:solidFill>
                <a:effectLst>
                  <a:outerShdw blurRad="38100" dist="38100" dir="2700000" algn="tl">
                    <a:srgbClr val="C0C0C0"/>
                  </a:outerShdw>
                </a:effectLst>
              </a:rPr>
              <a:t>i</a:t>
            </a:r>
            <a:r>
              <a:rPr lang="en-US" altLang="zh-CN" baseline="-25000" dirty="0" smtClean="0">
                <a:solidFill>
                  <a:srgbClr val="0000FF"/>
                </a:solidFill>
                <a:effectLst>
                  <a:outerShdw blurRad="38100" dist="38100" dir="2700000" algn="tl">
                    <a:srgbClr val="C0C0C0"/>
                  </a:outerShdw>
                </a:effectLst>
              </a:rPr>
              <a:t>1</a:t>
            </a:r>
            <a:r>
              <a:rPr lang="en-US" altLang="zh-CN" dirty="0">
                <a:solidFill>
                  <a:srgbClr val="0000FF"/>
                </a:solidFill>
                <a:effectLst>
                  <a:outerShdw blurRad="38100" dist="38100" dir="2700000" algn="tl">
                    <a:srgbClr val="C0C0C0"/>
                  </a:outerShdw>
                </a:effectLst>
              </a:rPr>
              <a:t>&lt;</a:t>
            </a:r>
            <a:r>
              <a:rPr lang="en-US" altLang="zh-CN" i="1" dirty="0">
                <a:solidFill>
                  <a:srgbClr val="0000FF"/>
                </a:solidFill>
                <a:effectLst>
                  <a:outerShdw blurRad="38100" dist="38100" dir="2700000" algn="tl">
                    <a:srgbClr val="C0C0C0"/>
                  </a:outerShdw>
                </a:effectLst>
              </a:rPr>
              <a:t>i</a:t>
            </a:r>
            <a:r>
              <a:rPr lang="en-US" altLang="zh-CN" baseline="-25000" dirty="0">
                <a:solidFill>
                  <a:srgbClr val="0000FF"/>
                </a:solidFill>
                <a:effectLst>
                  <a:outerShdw blurRad="38100" dist="38100" dir="2700000" algn="tl">
                    <a:srgbClr val="C0C0C0"/>
                  </a:outerShdw>
                </a:effectLst>
              </a:rPr>
              <a:t>2</a:t>
            </a:r>
            <a:r>
              <a:rPr lang="en-US" altLang="zh-CN" dirty="0" smtClean="0">
                <a:solidFill>
                  <a:srgbClr val="0000FF"/>
                </a:solidFill>
                <a:effectLst>
                  <a:outerShdw blurRad="38100" dist="38100" dir="2700000" algn="tl">
                    <a:srgbClr val="C0C0C0"/>
                  </a:outerShdw>
                </a:effectLst>
              </a:rPr>
              <a:t>&lt;</a:t>
            </a:r>
            <a:r>
              <a:rPr lang="en-US" altLang="zh-CN" dirty="0" smtClean="0">
                <a:solidFill>
                  <a:srgbClr val="0000FF"/>
                </a:solidFill>
                <a:effectLst>
                  <a:outerShdw blurRad="38100" dist="38100" dir="2700000" algn="tl">
                    <a:srgbClr val="C0C0C0"/>
                  </a:outerShdw>
                </a:effectLst>
                <a:sym typeface="Symbol" pitchFamily="18" charset="2"/>
              </a:rPr>
              <a:t>…</a:t>
            </a:r>
            <a:r>
              <a:rPr lang="en-US" altLang="zh-CN" dirty="0" smtClean="0">
                <a:solidFill>
                  <a:srgbClr val="0000FF"/>
                </a:solidFill>
                <a:effectLst>
                  <a:outerShdw blurRad="38100" dist="38100" dir="2700000" algn="tl">
                    <a:srgbClr val="C0C0C0"/>
                  </a:outerShdw>
                </a:effectLst>
              </a:rPr>
              <a:t>&lt;</a:t>
            </a:r>
            <a:r>
              <a:rPr lang="en-US" altLang="zh-CN" i="1" dirty="0">
                <a:solidFill>
                  <a:srgbClr val="0000FF"/>
                </a:solidFill>
                <a:effectLst>
                  <a:outerShdw blurRad="38100" dist="38100" dir="2700000" algn="tl">
                    <a:srgbClr val="C0C0C0"/>
                  </a:outerShdw>
                </a:effectLst>
              </a:rPr>
              <a:t>i</a:t>
            </a:r>
            <a:r>
              <a:rPr lang="en-US" altLang="zh-CN" i="1" baseline="-25000" dirty="0">
                <a:solidFill>
                  <a:srgbClr val="0000FF"/>
                </a:solidFill>
                <a:effectLst>
                  <a:outerShdw blurRad="38100" dist="38100" dir="2700000" algn="tl">
                    <a:srgbClr val="C0C0C0"/>
                  </a:outerShdw>
                </a:effectLst>
              </a:rPr>
              <a:t>n</a:t>
            </a:r>
            <a:r>
              <a:rPr lang="en-US" altLang="zh-CN" baseline="-25000" dirty="0">
                <a:solidFill>
                  <a:srgbClr val="0000FF"/>
                </a:solidFill>
                <a:effectLst>
                  <a:outerShdw blurRad="38100" dist="38100" dir="2700000" algn="tl">
                    <a:srgbClr val="C0C0C0"/>
                  </a:outerShdw>
                </a:effectLst>
              </a:rPr>
              <a:t>+</a:t>
            </a:r>
            <a:r>
              <a:rPr lang="en-US" altLang="zh-CN" baseline="-25000" dirty="0" smtClean="0">
                <a:solidFill>
                  <a:srgbClr val="0000FF"/>
                </a:solidFill>
                <a:effectLst>
                  <a:outerShdw blurRad="38100" dist="38100" dir="2700000" algn="tl">
                    <a:srgbClr val="C0C0C0"/>
                  </a:outerShdw>
                </a:effectLst>
              </a:rPr>
              <a:t>1</a:t>
            </a:r>
            <a:r>
              <a:rPr lang="en-US" altLang="zh-CN" dirty="0">
                <a:solidFill>
                  <a:srgbClr val="0000FF"/>
                </a:solidFill>
              </a:rPr>
              <a:t>≤</a:t>
            </a:r>
            <a:r>
              <a:rPr lang="en-US" altLang="zh-CN" i="1" dirty="0" smtClean="0">
                <a:solidFill>
                  <a:srgbClr val="0000FF"/>
                </a:solidFill>
                <a:effectLst>
                  <a:outerShdw blurRad="38100" dist="38100" dir="2700000" algn="tl">
                    <a:srgbClr val="C0C0C0"/>
                  </a:outerShdw>
                </a:effectLst>
              </a:rPr>
              <a:t>n</a:t>
            </a:r>
            <a:r>
              <a:rPr lang="en-US" altLang="zh-CN" baseline="30000" dirty="0" smtClean="0">
                <a:solidFill>
                  <a:srgbClr val="0000FF"/>
                </a:solidFill>
                <a:effectLst>
                  <a:outerShdw blurRad="38100" dist="38100" dir="2700000" algn="tl">
                    <a:srgbClr val="C0C0C0"/>
                  </a:outerShdw>
                </a:effectLst>
              </a:rPr>
              <a:t>2</a:t>
            </a:r>
            <a:r>
              <a:rPr lang="en-US" altLang="zh-CN" dirty="0">
                <a:solidFill>
                  <a:srgbClr val="0000FF"/>
                </a:solidFill>
                <a:effectLst>
                  <a:outerShdw blurRad="38100" dist="38100" dir="2700000" algn="tl">
                    <a:srgbClr val="C0C0C0"/>
                  </a:outerShdw>
                </a:effectLst>
              </a:rPr>
              <a:t>+1</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则可以得到</a:t>
            </a:r>
          </a:p>
          <a:p>
            <a:pPr marL="342900" indent="-342900"/>
            <a:r>
              <a:rPr lang="zh-CN" altLang="en-US" dirty="0">
                <a:effectLst>
                  <a:outerShdw blurRad="38100" dist="38100" dir="2700000" algn="tl">
                    <a:srgbClr val="C0C0C0"/>
                  </a:outerShdw>
                </a:effectLst>
              </a:rPr>
              <a:t>下面的长度为</a:t>
            </a:r>
            <a:r>
              <a:rPr lang="en-US" altLang="zh-CN" i="1" dirty="0">
                <a:solidFill>
                  <a:srgbClr val="0000FF"/>
                </a:solidFill>
                <a:effectLst>
                  <a:outerShdw blurRad="38100" dist="38100" dir="2700000" algn="tl">
                    <a:srgbClr val="C0C0C0"/>
                  </a:outerShdw>
                </a:effectLst>
              </a:rPr>
              <a:t>n</a:t>
            </a:r>
            <a:r>
              <a:rPr lang="en-US" altLang="zh-CN" dirty="0">
                <a:solidFill>
                  <a:srgbClr val="0000FF"/>
                </a:solidFill>
                <a:effectLst>
                  <a:outerShdw blurRad="38100" dist="38100" dir="2700000" algn="tl">
                    <a:srgbClr val="C0C0C0"/>
                  </a:outerShdw>
                </a:effectLst>
              </a:rPr>
              <a:t>+1</a:t>
            </a:r>
            <a:r>
              <a:rPr lang="zh-CN" altLang="en-US" dirty="0">
                <a:effectLst>
                  <a:outerShdw blurRad="38100" dist="38100" dir="2700000" algn="tl">
                    <a:srgbClr val="C0C0C0"/>
                  </a:outerShdw>
                </a:effectLst>
              </a:rPr>
              <a:t>的递减序列</a:t>
            </a:r>
            <a:r>
              <a:rPr lang="en-US" altLang="zh-CN" dirty="0">
                <a:effectLst>
                  <a:outerShdw blurRad="38100" dist="38100" dir="2700000" algn="tl">
                    <a:srgbClr val="C0C0C0"/>
                  </a:outerShdw>
                </a:effectLst>
              </a:rPr>
              <a:t>:</a:t>
            </a:r>
          </a:p>
        </p:txBody>
      </p:sp>
      <p:sp>
        <p:nvSpPr>
          <p:cNvPr id="443397"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3398" name="Object 6"/>
          <p:cNvGraphicFramePr>
            <a:graphicFrameLocks noChangeAspect="1"/>
          </p:cNvGraphicFramePr>
          <p:nvPr/>
        </p:nvGraphicFramePr>
        <p:xfrm>
          <a:off x="3059113" y="3357563"/>
          <a:ext cx="5184775" cy="731837"/>
        </p:xfrm>
        <a:graphic>
          <a:graphicData uri="http://schemas.openxmlformats.org/presentationml/2006/ole">
            <mc:AlternateContent xmlns:mc="http://schemas.openxmlformats.org/markup-compatibility/2006">
              <mc:Choice xmlns:v="urn:schemas-microsoft-com:vml" Requires="v">
                <p:oleObj spid="_x0000_s83010" name="公式" r:id="rId3" imgW="40528922" imgH="5781707" progId="Equation.3">
                  <p:embed/>
                </p:oleObj>
              </mc:Choice>
              <mc:Fallback>
                <p:oleObj name="公式" r:id="rId3" imgW="40528922" imgH="5781707"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357563"/>
                        <a:ext cx="5184775"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3399"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3400" name="Object 8"/>
          <p:cNvGraphicFramePr>
            <a:graphicFrameLocks noChangeAspect="1"/>
          </p:cNvGraphicFramePr>
          <p:nvPr/>
        </p:nvGraphicFramePr>
        <p:xfrm>
          <a:off x="1619250" y="5157788"/>
          <a:ext cx="4319588" cy="849312"/>
        </p:xfrm>
        <a:graphic>
          <a:graphicData uri="http://schemas.openxmlformats.org/presentationml/2006/ole">
            <mc:AlternateContent xmlns:mc="http://schemas.openxmlformats.org/markup-compatibility/2006">
              <mc:Choice xmlns:v="urn:schemas-microsoft-com:vml" Requires="v">
                <p:oleObj spid="_x0000_s83011" name="公式" r:id="rId5" imgW="28946569" imgH="5781707" progId="Equation.3">
                  <p:embed/>
                </p:oleObj>
              </mc:Choice>
              <mc:Fallback>
                <p:oleObj name="公式" r:id="rId5" imgW="28946569" imgH="5781707"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5157788"/>
                        <a:ext cx="4319588"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3401" name="Text Box 9"/>
          <p:cNvSpPr txBox="1">
            <a:spLocks noChangeArrowheads="1"/>
          </p:cNvSpPr>
          <p:nvPr/>
        </p:nvSpPr>
        <p:spPr bwMode="auto">
          <a:xfrm>
            <a:off x="6588125" y="5229225"/>
            <a:ext cx="641350" cy="641350"/>
          </a:xfrm>
          <a:prstGeom prst="rect">
            <a:avLst/>
          </a:prstGeom>
          <a:noFill/>
          <a:ln w="9525">
            <a:noFill/>
            <a:miter lim="800000"/>
            <a:headEnd/>
            <a:tailEnd/>
          </a:ln>
          <a:effectLst/>
        </p:spPr>
        <p:txBody>
          <a:bodyPr wrap="none">
            <a:spAutoFit/>
          </a:bodyPr>
          <a:lstStyle/>
          <a:p>
            <a:r>
              <a:rPr lang="en-US" altLang="zh-CN" b="0">
                <a:solidFill>
                  <a:srgbClr val="FF0000"/>
                </a:solidFill>
                <a:effectLst>
                  <a:outerShdw blurRad="38100" dist="38100" dir="2700000" algn="tl">
                    <a:srgbClr val="C0C0C0"/>
                  </a:outerShdw>
                </a:effectLst>
                <a:latin typeface="Arial" charset="0"/>
                <a:sym typeface="Webdings" pitchFamily="18" charset="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3394">
                                            <p:txEl>
                                              <p:pRg st="0" end="0"/>
                                            </p:txEl>
                                          </p:spTgt>
                                        </p:tgtEl>
                                        <p:attrNameLst>
                                          <p:attrName>style.visibility</p:attrName>
                                        </p:attrNameLst>
                                      </p:cBhvr>
                                      <p:to>
                                        <p:strVal val="visible"/>
                                      </p:to>
                                    </p:set>
                                    <p:animEffect transition="in" filter="strips(downRight)">
                                      <p:cBhvr>
                                        <p:cTn id="7" dur="500"/>
                                        <p:tgtEl>
                                          <p:spTgt spid="4433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3394">
                                            <p:txEl>
                                              <p:pRg st="1" end="1"/>
                                            </p:txEl>
                                          </p:spTgt>
                                        </p:tgtEl>
                                        <p:attrNameLst>
                                          <p:attrName>style.visibility</p:attrName>
                                        </p:attrNameLst>
                                      </p:cBhvr>
                                      <p:to>
                                        <p:strVal val="visible"/>
                                      </p:to>
                                    </p:set>
                                    <p:animEffect transition="in" filter="strips(downRight)">
                                      <p:cBhvr>
                                        <p:cTn id="12" dur="500"/>
                                        <p:tgtEl>
                                          <p:spTgt spid="4433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3394">
                                            <p:txEl>
                                              <p:pRg st="2" end="2"/>
                                            </p:txEl>
                                          </p:spTgt>
                                        </p:tgtEl>
                                        <p:attrNameLst>
                                          <p:attrName>style.visibility</p:attrName>
                                        </p:attrNameLst>
                                      </p:cBhvr>
                                      <p:to>
                                        <p:strVal val="visible"/>
                                      </p:to>
                                    </p:set>
                                    <p:animEffect transition="in" filter="strips(downRight)">
                                      <p:cBhvr>
                                        <p:cTn id="17" dur="500"/>
                                        <p:tgtEl>
                                          <p:spTgt spid="4433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43394">
                                            <p:txEl>
                                              <p:pRg st="3" end="3"/>
                                            </p:txEl>
                                          </p:spTgt>
                                        </p:tgtEl>
                                        <p:attrNameLst>
                                          <p:attrName>style.visibility</p:attrName>
                                        </p:attrNameLst>
                                      </p:cBhvr>
                                      <p:to>
                                        <p:strVal val="visible"/>
                                      </p:to>
                                    </p:set>
                                    <p:animEffect transition="in" filter="strips(downRight)">
                                      <p:cBhvr>
                                        <p:cTn id="22" dur="500"/>
                                        <p:tgtEl>
                                          <p:spTgt spid="4433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43394">
                                            <p:txEl>
                                              <p:pRg st="4" end="4"/>
                                            </p:txEl>
                                          </p:spTgt>
                                        </p:tgtEl>
                                        <p:attrNameLst>
                                          <p:attrName>style.visibility</p:attrName>
                                        </p:attrNameLst>
                                      </p:cBhvr>
                                      <p:to>
                                        <p:strVal val="visible"/>
                                      </p:to>
                                    </p:set>
                                    <p:animEffect transition="in" filter="strips(downRight)">
                                      <p:cBhvr>
                                        <p:cTn id="27" dur="500"/>
                                        <p:tgtEl>
                                          <p:spTgt spid="4433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43398"/>
                                        </p:tgtEl>
                                        <p:attrNameLst>
                                          <p:attrName>style.visibility</p:attrName>
                                        </p:attrNameLst>
                                      </p:cBhvr>
                                      <p:to>
                                        <p:strVal val="visible"/>
                                      </p:to>
                                    </p:set>
                                    <p:animEffect transition="in" filter="strips(downRight)">
                                      <p:cBhvr>
                                        <p:cTn id="32" dur="500"/>
                                        <p:tgtEl>
                                          <p:spTgt spid="44339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43396"/>
                                        </p:tgtEl>
                                        <p:attrNameLst>
                                          <p:attrName>style.visibility</p:attrName>
                                        </p:attrNameLst>
                                      </p:cBhvr>
                                      <p:to>
                                        <p:strVal val="visible"/>
                                      </p:to>
                                    </p:set>
                                    <p:animEffect transition="in" filter="strips(downRight)">
                                      <p:cBhvr>
                                        <p:cTn id="37" dur="500"/>
                                        <p:tgtEl>
                                          <p:spTgt spid="443396"/>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443400"/>
                                        </p:tgtEl>
                                        <p:attrNameLst>
                                          <p:attrName>style.visibility</p:attrName>
                                        </p:attrNameLst>
                                      </p:cBhvr>
                                      <p:to>
                                        <p:strVal val="visible"/>
                                      </p:to>
                                    </p:set>
                                    <p:animEffect transition="in" filter="strips(downRight)">
                                      <p:cBhvr>
                                        <p:cTn id="42" dur="500"/>
                                        <p:tgtEl>
                                          <p:spTgt spid="44340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43401">
                                            <p:txEl>
                                              <p:pRg st="0" end="0"/>
                                            </p:txEl>
                                          </p:spTgt>
                                        </p:tgtEl>
                                        <p:attrNameLst>
                                          <p:attrName>style.visibility</p:attrName>
                                        </p:attrNameLst>
                                      </p:cBhvr>
                                      <p:to>
                                        <p:strVal val="visible"/>
                                      </p:to>
                                    </p:set>
                                    <p:anim calcmode="lin" valueType="num">
                                      <p:cBhvr additive="base">
                                        <p:cTn id="47" dur="500" fill="hold"/>
                                        <p:tgtEl>
                                          <p:spTgt spid="443401">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4340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4" grpId="0" build="p"/>
      <p:bldP spid="44339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pPr>
              <a:defRPr/>
            </a:pPr>
            <a:fld id="{8D9CA673-D52D-4661-B582-DF8F0FFEC77C}" type="slidenum">
              <a:rPr lang="en-US" altLang="zh-CN" smtClean="0"/>
              <a:pPr>
                <a:defRPr/>
              </a:pPr>
              <a:t>69</a:t>
            </a:fld>
            <a:endParaRPr lang="en-US" altLang="zh-CN"/>
          </a:p>
        </p:txBody>
      </p:sp>
      <p:pic>
        <p:nvPicPr>
          <p:cNvPr id="6" name="图片 5" descr="13-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91" y="1484784"/>
            <a:ext cx="8572381" cy="576064"/>
          </a:xfrm>
          <a:prstGeom prst="rect">
            <a:avLst/>
          </a:prstGeom>
        </p:spPr>
      </p:pic>
      <p:sp>
        <p:nvSpPr>
          <p:cNvPr id="7" name="文本框 6"/>
          <p:cNvSpPr txBox="1"/>
          <p:nvPr/>
        </p:nvSpPr>
        <p:spPr>
          <a:xfrm>
            <a:off x="532854" y="515072"/>
            <a:ext cx="1569660" cy="646331"/>
          </a:xfrm>
          <a:prstGeom prst="rect">
            <a:avLst/>
          </a:prstGeom>
          <a:noFill/>
        </p:spPr>
        <p:txBody>
          <a:bodyPr wrap="none" rtlCol="0">
            <a:spAutoFit/>
          </a:bodyPr>
          <a:lstStyle/>
          <a:p>
            <a:r>
              <a:rPr kumimoji="1" lang="zh-CN" altLang="en-US" dirty="0" smtClean="0"/>
              <a:t>国考题</a:t>
            </a:r>
            <a:endParaRPr kumimoji="1" lang="zh-CN" altLang="en-US" dirty="0"/>
          </a:p>
        </p:txBody>
      </p:sp>
    </p:spTree>
    <p:extLst>
      <p:ext uri="{BB962C8B-B14F-4D97-AF65-F5344CB8AC3E}">
        <p14:creationId xmlns:p14="http://schemas.microsoft.com/office/powerpoint/2010/main" val="223887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6"/>
          <p:cNvSpPr>
            <a:spLocks noGrp="1"/>
          </p:cNvSpPr>
          <p:nvPr>
            <p:ph type="sldNum" sz="quarter" idx="12"/>
          </p:nvPr>
        </p:nvSpPr>
        <p:spPr/>
        <p:txBody>
          <a:bodyPr/>
          <a:lstStyle/>
          <a:p>
            <a:pPr>
              <a:defRPr/>
            </a:pPr>
            <a:fld id="{4A3EDED1-1DC2-4304-B321-1A99F1664471}" type="slidenum">
              <a:rPr lang="en-US" altLang="zh-CN"/>
              <a:pPr>
                <a:defRPr/>
              </a:pPr>
              <a:t>7</a:t>
            </a:fld>
            <a:endParaRPr lang="en-US" altLang="zh-CN"/>
          </a:p>
        </p:txBody>
      </p:sp>
      <p:sp>
        <p:nvSpPr>
          <p:cNvPr id="246787" name="Rectangle 3"/>
          <p:cNvSpPr>
            <a:spLocks noGrp="1" noChangeArrowheads="1"/>
          </p:cNvSpPr>
          <p:nvPr>
            <p:ph type="body" sz="half" idx="1"/>
          </p:nvPr>
        </p:nvSpPr>
        <p:spPr>
          <a:xfrm>
            <a:off x="539750" y="1125538"/>
            <a:ext cx="8218488" cy="1366837"/>
          </a:xfrm>
        </p:spPr>
        <p:txBody>
          <a:bodyPr/>
          <a:lstStyle/>
          <a:p>
            <a:pPr algn="just" eaLnBrk="1" hangingPunct="1">
              <a:buFontTx/>
              <a:buNone/>
              <a:defRPr/>
            </a:pPr>
            <a:r>
              <a:rPr lang="en-US" altLang="zh-CN" sz="3600" b="1" smtClean="0">
                <a:solidFill>
                  <a:srgbClr val="FF0000"/>
                </a:solidFill>
                <a:effectLst>
                  <a:outerShdw blurRad="38100" dist="38100" dir="2700000" algn="tl">
                    <a:srgbClr val="C0C0C0"/>
                  </a:outerShdw>
                </a:effectLst>
                <a:latin typeface="Times New Roman" pitchFamily="18" charset="0"/>
              </a:rPr>
              <a:t>DeMorgan</a:t>
            </a:r>
            <a:r>
              <a:rPr lang="zh-CN" altLang="en-US" sz="3600" b="1" smtClean="0">
                <a:solidFill>
                  <a:srgbClr val="FF0000"/>
                </a:solidFill>
                <a:effectLst>
                  <a:outerShdw blurRad="38100" dist="38100" dir="2700000" algn="tl">
                    <a:srgbClr val="C0C0C0"/>
                  </a:outerShdw>
                </a:effectLst>
                <a:latin typeface="Times New Roman" pitchFamily="18" charset="0"/>
              </a:rPr>
              <a:t>定理</a:t>
            </a:r>
            <a:r>
              <a:rPr lang="en-US" altLang="zh-CN" sz="3600" b="1" smtClean="0">
                <a:solidFill>
                  <a:srgbClr val="FF0000"/>
                </a:solidFill>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设</a:t>
            </a:r>
            <a:r>
              <a:rPr lang="en-US" altLang="zh-CN" sz="3600" b="1" smtClean="0">
                <a:effectLst>
                  <a:outerShdw blurRad="38100" dist="38100" dir="2700000" algn="tl">
                    <a:srgbClr val="C0C0C0"/>
                  </a:outerShdw>
                </a:effectLst>
                <a:latin typeface="Times New Roman" pitchFamily="18" charset="0"/>
              </a:rPr>
              <a:t>A, B</a:t>
            </a:r>
            <a:r>
              <a:rPr lang="zh-CN" altLang="en-US" sz="3600" b="1" smtClean="0">
                <a:effectLst>
                  <a:outerShdw blurRad="38100" dist="38100" dir="2700000" algn="tl">
                    <a:srgbClr val="C0C0C0"/>
                  </a:outerShdw>
                </a:effectLst>
                <a:latin typeface="Times New Roman" pitchFamily="18" charset="0"/>
              </a:rPr>
              <a:t>为全集</a:t>
            </a:r>
            <a:r>
              <a:rPr lang="en-US" altLang="zh-CN" sz="3600" b="1" smtClean="0">
                <a:effectLst>
                  <a:outerShdw blurRad="38100" dist="38100" dir="2700000" algn="tl">
                    <a:srgbClr val="C0C0C0"/>
                  </a:outerShdw>
                </a:effectLst>
                <a:latin typeface="Times New Roman" pitchFamily="18" charset="0"/>
              </a:rPr>
              <a:t>U</a:t>
            </a:r>
            <a:r>
              <a:rPr lang="zh-CN" altLang="en-US" sz="3600" b="1" smtClean="0">
                <a:effectLst>
                  <a:outerShdw blurRad="38100" dist="38100" dir="2700000" algn="tl">
                    <a:srgbClr val="C0C0C0"/>
                  </a:outerShdw>
                </a:effectLst>
                <a:latin typeface="Times New Roman" pitchFamily="18" charset="0"/>
              </a:rPr>
              <a:t>的任意</a:t>
            </a:r>
          </a:p>
          <a:p>
            <a:pPr algn="just" eaLnBrk="1" hangingPunct="1">
              <a:buFontTx/>
              <a:buNone/>
              <a:defRPr/>
            </a:pPr>
            <a:r>
              <a:rPr lang="zh-CN" altLang="en-US" sz="3600" b="1" smtClean="0">
                <a:effectLst>
                  <a:outerShdw blurRad="38100" dist="38100" dir="2700000" algn="tl">
                    <a:srgbClr val="C0C0C0"/>
                  </a:outerShdw>
                </a:effectLst>
                <a:latin typeface="Times New Roman" pitchFamily="18" charset="0"/>
              </a:rPr>
              <a:t>两个子集</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a:t>
            </a:r>
          </a:p>
        </p:txBody>
      </p:sp>
      <p:sp>
        <p:nvSpPr>
          <p:cNvPr id="246792" name="Rectangle 8"/>
          <p:cNvSpPr>
            <a:spLocks noChangeArrowheads="1"/>
          </p:cNvSpPr>
          <p:nvPr/>
        </p:nvSpPr>
        <p:spPr bwMode="auto">
          <a:xfrm>
            <a:off x="468313" y="3214688"/>
            <a:ext cx="8207375" cy="1366837"/>
          </a:xfrm>
          <a:prstGeom prst="rect">
            <a:avLst/>
          </a:prstGeom>
          <a:noFill/>
          <a:ln w="38100">
            <a:noFill/>
            <a:miter lim="800000"/>
            <a:headEnd/>
            <a:tailEnd/>
          </a:ln>
          <a:effectLst/>
        </p:spPr>
        <p:txBody>
          <a:bodyPr/>
          <a:lstStyle/>
          <a:p>
            <a:pPr marL="609600" indent="-609600">
              <a:spcBef>
                <a:spcPct val="20000"/>
              </a:spcBef>
              <a:defRPr/>
            </a:pPr>
            <a:r>
              <a:rPr lang="en-US" altLang="zh-CN">
                <a:solidFill>
                  <a:srgbClr val="FF0000"/>
                </a:solidFill>
                <a:effectLst>
                  <a:outerShdw blurRad="38100" dist="38100" dir="2700000" algn="tl">
                    <a:srgbClr val="C0C0C0"/>
                  </a:outerShdw>
                </a:effectLst>
                <a:ea typeface="宋体" pitchFamily="2" charset="-122"/>
              </a:rPr>
              <a:t>DeMorgan</a:t>
            </a:r>
            <a:r>
              <a:rPr lang="zh-CN" altLang="en-US">
                <a:solidFill>
                  <a:srgbClr val="FF0000"/>
                </a:solidFill>
                <a:effectLst>
                  <a:outerShdw blurRad="38100" dist="38100" dir="2700000" algn="tl">
                    <a:srgbClr val="C0C0C0"/>
                  </a:outerShdw>
                </a:effectLst>
                <a:ea typeface="宋体" pitchFamily="2" charset="-122"/>
              </a:rPr>
              <a:t>定理的推广</a:t>
            </a:r>
            <a:r>
              <a:rPr lang="en-US" altLang="zh-CN">
                <a:solidFill>
                  <a:srgbClr val="FF0000"/>
                </a:solidFill>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设</a:t>
            </a:r>
            <a:r>
              <a:rPr lang="en-US" altLang="zh-CN">
                <a:effectLst>
                  <a:outerShdw blurRad="38100" dist="38100" dir="2700000" algn="tl">
                    <a:srgbClr val="C0C0C0"/>
                  </a:outerShdw>
                </a:effectLst>
                <a:ea typeface="宋体" pitchFamily="2" charset="-122"/>
              </a:rPr>
              <a:t>A</a:t>
            </a:r>
            <a:r>
              <a:rPr lang="en-US" altLang="zh-CN" baseline="-25000">
                <a:effectLst>
                  <a:outerShdw blurRad="38100" dist="38100" dir="2700000" algn="tl">
                    <a:srgbClr val="C0C0C0"/>
                  </a:outerShdw>
                </a:effectLst>
                <a:ea typeface="宋体" pitchFamily="2" charset="-122"/>
              </a:rPr>
              <a:t>1</a:t>
            </a:r>
            <a:r>
              <a:rPr lang="en-US" altLang="zh-CN">
                <a:effectLst>
                  <a:outerShdw blurRad="38100" dist="38100" dir="2700000" algn="tl">
                    <a:srgbClr val="C0C0C0"/>
                  </a:outerShdw>
                </a:effectLst>
                <a:ea typeface="宋体" pitchFamily="2" charset="-122"/>
              </a:rPr>
              <a:t>,A</a:t>
            </a:r>
            <a:r>
              <a:rPr lang="en-US" altLang="zh-CN" baseline="-25000">
                <a:effectLst>
                  <a:outerShdw blurRad="38100" dist="38100" dir="2700000" algn="tl">
                    <a:srgbClr val="C0C0C0"/>
                  </a:outerShdw>
                </a:effectLst>
                <a:ea typeface="宋体" pitchFamily="2" charset="-122"/>
              </a:rPr>
              <a:t>2</a:t>
            </a:r>
            <a:r>
              <a:rPr lang="en-US" altLang="zh-CN">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sym typeface="Symbol" pitchFamily="18" charset="2"/>
              </a:rPr>
              <a:t></a:t>
            </a:r>
            <a:r>
              <a:rPr lang="en-US" altLang="zh-CN">
                <a:effectLst>
                  <a:outerShdw blurRad="38100" dist="38100" dir="2700000" algn="tl">
                    <a:srgbClr val="C0C0C0"/>
                  </a:outerShdw>
                </a:effectLst>
                <a:ea typeface="宋体" pitchFamily="2" charset="-122"/>
              </a:rPr>
              <a:t>,A</a:t>
            </a:r>
            <a:r>
              <a:rPr lang="en-US" altLang="zh-CN" baseline="-25000">
                <a:effectLst>
                  <a:outerShdw blurRad="38100" dist="38100" dir="2700000" algn="tl">
                    <a:srgbClr val="C0C0C0"/>
                  </a:outerShdw>
                </a:effectLst>
                <a:ea typeface="宋体" pitchFamily="2" charset="-122"/>
              </a:rPr>
              <a:t>n</a:t>
            </a:r>
            <a:r>
              <a:rPr lang="zh-CN" altLang="en-US">
                <a:effectLst>
                  <a:outerShdw blurRad="38100" dist="38100" dir="2700000" algn="tl">
                    <a:srgbClr val="C0C0C0"/>
                  </a:outerShdw>
                </a:effectLst>
                <a:ea typeface="宋体" pitchFamily="2" charset="-122"/>
              </a:rPr>
              <a:t>为</a:t>
            </a:r>
          </a:p>
          <a:p>
            <a:pPr marL="609600" indent="-609600">
              <a:spcBef>
                <a:spcPct val="20000"/>
              </a:spcBef>
              <a:defRPr/>
            </a:pPr>
            <a:r>
              <a:rPr lang="en-US" altLang="zh-CN">
                <a:effectLst>
                  <a:outerShdw blurRad="38100" dist="38100" dir="2700000" algn="tl">
                    <a:srgbClr val="C0C0C0"/>
                  </a:outerShdw>
                </a:effectLst>
                <a:ea typeface="宋体" pitchFamily="2" charset="-122"/>
              </a:rPr>
              <a:t>U</a:t>
            </a:r>
            <a:r>
              <a:rPr lang="zh-CN" altLang="en-US">
                <a:effectLst>
                  <a:outerShdw blurRad="38100" dist="38100" dir="2700000" algn="tl">
                    <a:srgbClr val="C0C0C0"/>
                  </a:outerShdw>
                </a:effectLst>
                <a:ea typeface="宋体" pitchFamily="2" charset="-122"/>
              </a:rPr>
              <a:t>的子集</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则</a:t>
            </a:r>
          </a:p>
        </p:txBody>
      </p:sp>
      <p:sp>
        <p:nvSpPr>
          <p:cNvPr id="246793" name="Text Box 9"/>
          <p:cNvSpPr txBox="1">
            <a:spLocks noGrp="1" noChangeArrowheads="1"/>
          </p:cNvSpPr>
          <p:nvPr>
            <p:ph type="title"/>
          </p:nvPr>
        </p:nvSpPr>
        <p:spPr>
          <a:xfrm>
            <a:off x="250825" y="260350"/>
            <a:ext cx="8229600" cy="936625"/>
          </a:xfrm>
        </p:spPr>
        <p:txBody>
          <a:bodyPr/>
          <a:lstStyle/>
          <a:p>
            <a:pPr eaLnBrk="1" hangingPunct="1">
              <a:defRPr/>
            </a:pPr>
            <a:r>
              <a:rPr lang="zh-CN" altLang="en-US" b="1" smtClean="0">
                <a:solidFill>
                  <a:srgbClr val="FF0000"/>
                </a:solidFill>
                <a:effectLst>
                  <a:outerShdw blurRad="38100" dist="38100" dir="2700000" algn="tl">
                    <a:srgbClr val="C0C0C0"/>
                  </a:outerShdw>
                </a:effectLst>
                <a:latin typeface="华文隶书" pitchFamily="2" charset="-122"/>
                <a:ea typeface="华文隶书" pitchFamily="2" charset="-122"/>
              </a:rPr>
              <a:t>二</a:t>
            </a:r>
            <a:r>
              <a:rPr lang="en-US" altLang="zh-CN" b="1" smtClean="0">
                <a:solidFill>
                  <a:srgbClr val="FF0000"/>
                </a:solidFill>
                <a:effectLst>
                  <a:outerShdw blurRad="38100" dist="38100" dir="2700000" algn="tl">
                    <a:srgbClr val="C0C0C0"/>
                  </a:outerShdw>
                </a:effectLst>
                <a:latin typeface="华文隶书" pitchFamily="2" charset="-122"/>
                <a:ea typeface="华文隶书" pitchFamily="2" charset="-122"/>
              </a:rPr>
              <a:t>. </a:t>
            </a:r>
            <a:r>
              <a:rPr lang="zh-CN" altLang="en-US" b="1" smtClean="0">
                <a:solidFill>
                  <a:srgbClr val="FF0000"/>
                </a:solidFill>
                <a:effectLst>
                  <a:outerShdw blurRad="38100" dist="38100" dir="2700000" algn="tl">
                    <a:srgbClr val="C0C0C0"/>
                  </a:outerShdw>
                </a:effectLst>
                <a:latin typeface="华文隶书" pitchFamily="2" charset="-122"/>
                <a:ea typeface="华文隶书" pitchFamily="2" charset="-122"/>
              </a:rPr>
              <a:t>容斥原理</a:t>
            </a:r>
          </a:p>
        </p:txBody>
      </p:sp>
      <p:sp>
        <p:nvSpPr>
          <p:cNvPr id="246796" name="Rectangle 12"/>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6795" name="Object 11"/>
          <p:cNvGraphicFramePr>
            <a:graphicFrameLocks noChangeAspect="1"/>
          </p:cNvGraphicFramePr>
          <p:nvPr/>
        </p:nvGraphicFramePr>
        <p:xfrm>
          <a:off x="827088" y="2417763"/>
          <a:ext cx="3673475" cy="723900"/>
        </p:xfrm>
        <a:graphic>
          <a:graphicData uri="http://schemas.openxmlformats.org/presentationml/2006/ole">
            <mc:AlternateContent xmlns:mc="http://schemas.openxmlformats.org/markup-compatibility/2006">
              <mc:Choice xmlns:v="urn:schemas-microsoft-com:vml" Requires="v">
                <p:oleObj spid="_x0000_s8324" name="公式" r:id="rId3" imgW="1206500" imgH="241300" progId="Equation.3">
                  <p:embed/>
                </p:oleObj>
              </mc:Choice>
              <mc:Fallback>
                <p:oleObj name="公式" r:id="rId3" imgW="1206500" imgH="241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417763"/>
                        <a:ext cx="36734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8" name="Rectangle 14"/>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6797" name="Object 13"/>
          <p:cNvGraphicFramePr>
            <a:graphicFrameLocks noChangeAspect="1"/>
          </p:cNvGraphicFramePr>
          <p:nvPr/>
        </p:nvGraphicFramePr>
        <p:xfrm>
          <a:off x="4748213" y="2349500"/>
          <a:ext cx="3495675" cy="693738"/>
        </p:xfrm>
        <a:graphic>
          <a:graphicData uri="http://schemas.openxmlformats.org/presentationml/2006/ole">
            <mc:AlternateContent xmlns:mc="http://schemas.openxmlformats.org/markup-compatibility/2006">
              <mc:Choice xmlns:v="urn:schemas-microsoft-com:vml" Requires="v">
                <p:oleObj spid="_x0000_s8325" name="公式" r:id="rId5" imgW="1193800" imgH="241300" progId="Equation.3">
                  <p:embed/>
                </p:oleObj>
              </mc:Choice>
              <mc:Fallback>
                <p:oleObj name="公式" r:id="rId5" imgW="1193800" imgH="2413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213" y="2349500"/>
                        <a:ext cx="3495675"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800" name="Rectangle 1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6799" name="Object 15"/>
          <p:cNvGraphicFramePr>
            <a:graphicFrameLocks noChangeAspect="1"/>
          </p:cNvGraphicFramePr>
          <p:nvPr/>
        </p:nvGraphicFramePr>
        <p:xfrm>
          <a:off x="323850" y="4673600"/>
          <a:ext cx="8135938" cy="771525"/>
        </p:xfrm>
        <a:graphic>
          <a:graphicData uri="http://schemas.openxmlformats.org/presentationml/2006/ole">
            <mc:AlternateContent xmlns:mc="http://schemas.openxmlformats.org/markup-compatibility/2006">
              <mc:Choice xmlns:v="urn:schemas-microsoft-com:vml" Requires="v">
                <p:oleObj spid="_x0000_s8326" name="公式" r:id="rId7" imgW="2717800" imgH="254000" progId="Equation.3">
                  <p:embed/>
                </p:oleObj>
              </mc:Choice>
              <mc:Fallback>
                <p:oleObj name="公式" r:id="rId7" imgW="2717800" imgH="2540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4673600"/>
                        <a:ext cx="813593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802" name="Rectangle 18"/>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6801" name="Object 17"/>
          <p:cNvGraphicFramePr>
            <a:graphicFrameLocks noChangeAspect="1"/>
          </p:cNvGraphicFramePr>
          <p:nvPr/>
        </p:nvGraphicFramePr>
        <p:xfrm>
          <a:off x="395288" y="5445125"/>
          <a:ext cx="8137525" cy="769938"/>
        </p:xfrm>
        <a:graphic>
          <a:graphicData uri="http://schemas.openxmlformats.org/presentationml/2006/ole">
            <mc:AlternateContent xmlns:mc="http://schemas.openxmlformats.org/markup-compatibility/2006">
              <mc:Choice xmlns:v="urn:schemas-microsoft-com:vml" Requires="v">
                <p:oleObj spid="_x0000_s8327" name="公式" r:id="rId9" imgW="2717800" imgH="254000" progId="Equation.3">
                  <p:embed/>
                </p:oleObj>
              </mc:Choice>
              <mc:Fallback>
                <p:oleObj name="公式" r:id="rId9" imgW="2717800" imgH="2540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5445125"/>
                        <a:ext cx="8137525"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6793"/>
                                        </p:tgtEl>
                                        <p:attrNameLst>
                                          <p:attrName>style.visibility</p:attrName>
                                        </p:attrNameLst>
                                      </p:cBhvr>
                                      <p:to>
                                        <p:strVal val="visible"/>
                                      </p:to>
                                    </p:set>
                                    <p:animEffect transition="in" filter="strips(downRight)">
                                      <p:cBhvr>
                                        <p:cTn id="7" dur="500"/>
                                        <p:tgtEl>
                                          <p:spTgt spid="2467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6787">
                                            <p:txEl>
                                              <p:pRg st="0" end="0"/>
                                            </p:txEl>
                                          </p:spTgt>
                                        </p:tgtEl>
                                        <p:attrNameLst>
                                          <p:attrName>style.visibility</p:attrName>
                                        </p:attrNameLst>
                                      </p:cBhvr>
                                      <p:to>
                                        <p:strVal val="visible"/>
                                      </p:to>
                                    </p:set>
                                    <p:animEffect transition="in" filter="strips(downRight)">
                                      <p:cBhvr>
                                        <p:cTn id="12" dur="500"/>
                                        <p:tgtEl>
                                          <p:spTgt spid="2467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6787">
                                            <p:txEl>
                                              <p:pRg st="1" end="1"/>
                                            </p:txEl>
                                          </p:spTgt>
                                        </p:tgtEl>
                                        <p:attrNameLst>
                                          <p:attrName>style.visibility</p:attrName>
                                        </p:attrNameLst>
                                      </p:cBhvr>
                                      <p:to>
                                        <p:strVal val="visible"/>
                                      </p:to>
                                    </p:set>
                                    <p:animEffect transition="in" filter="strips(downRight)">
                                      <p:cBhvr>
                                        <p:cTn id="17" dur="500"/>
                                        <p:tgtEl>
                                          <p:spTgt spid="2467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246795"/>
                                        </p:tgtEl>
                                        <p:attrNameLst>
                                          <p:attrName>style.visibility</p:attrName>
                                        </p:attrNameLst>
                                      </p:cBhvr>
                                      <p:to>
                                        <p:strVal val="visible"/>
                                      </p:to>
                                    </p:set>
                                    <p:anim calcmode="lin" valueType="num">
                                      <p:cBhvr>
                                        <p:cTn id="22" dur="1000" fill="hold"/>
                                        <p:tgtEl>
                                          <p:spTgt spid="246795"/>
                                        </p:tgtEl>
                                        <p:attrNameLst>
                                          <p:attrName>ppt_w</p:attrName>
                                        </p:attrNameLst>
                                      </p:cBhvr>
                                      <p:tavLst>
                                        <p:tav tm="0">
                                          <p:val>
                                            <p:strVal val="#ppt_w*0.70"/>
                                          </p:val>
                                        </p:tav>
                                        <p:tav tm="100000">
                                          <p:val>
                                            <p:strVal val="#ppt_w"/>
                                          </p:val>
                                        </p:tav>
                                      </p:tavLst>
                                    </p:anim>
                                    <p:anim calcmode="lin" valueType="num">
                                      <p:cBhvr>
                                        <p:cTn id="23" dur="1000" fill="hold"/>
                                        <p:tgtEl>
                                          <p:spTgt spid="246795"/>
                                        </p:tgtEl>
                                        <p:attrNameLst>
                                          <p:attrName>ppt_h</p:attrName>
                                        </p:attrNameLst>
                                      </p:cBhvr>
                                      <p:tavLst>
                                        <p:tav tm="0">
                                          <p:val>
                                            <p:strVal val="#ppt_h"/>
                                          </p:val>
                                        </p:tav>
                                        <p:tav tm="100000">
                                          <p:val>
                                            <p:strVal val="#ppt_h"/>
                                          </p:val>
                                        </p:tav>
                                      </p:tavLst>
                                    </p:anim>
                                    <p:animEffect transition="in" filter="fade">
                                      <p:cBhvr>
                                        <p:cTn id="24" dur="1000"/>
                                        <p:tgtEl>
                                          <p:spTgt spid="2467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246797"/>
                                        </p:tgtEl>
                                        <p:attrNameLst>
                                          <p:attrName>style.visibility</p:attrName>
                                        </p:attrNameLst>
                                      </p:cBhvr>
                                      <p:to>
                                        <p:strVal val="visible"/>
                                      </p:to>
                                    </p:set>
                                    <p:anim calcmode="lin" valueType="num">
                                      <p:cBhvr>
                                        <p:cTn id="29" dur="1000" fill="hold"/>
                                        <p:tgtEl>
                                          <p:spTgt spid="246797"/>
                                        </p:tgtEl>
                                        <p:attrNameLst>
                                          <p:attrName>ppt_w</p:attrName>
                                        </p:attrNameLst>
                                      </p:cBhvr>
                                      <p:tavLst>
                                        <p:tav tm="0">
                                          <p:val>
                                            <p:strVal val="#ppt_w*0.70"/>
                                          </p:val>
                                        </p:tav>
                                        <p:tav tm="100000">
                                          <p:val>
                                            <p:strVal val="#ppt_w"/>
                                          </p:val>
                                        </p:tav>
                                      </p:tavLst>
                                    </p:anim>
                                    <p:anim calcmode="lin" valueType="num">
                                      <p:cBhvr>
                                        <p:cTn id="30" dur="1000" fill="hold"/>
                                        <p:tgtEl>
                                          <p:spTgt spid="246797"/>
                                        </p:tgtEl>
                                        <p:attrNameLst>
                                          <p:attrName>ppt_h</p:attrName>
                                        </p:attrNameLst>
                                      </p:cBhvr>
                                      <p:tavLst>
                                        <p:tav tm="0">
                                          <p:val>
                                            <p:strVal val="#ppt_h"/>
                                          </p:val>
                                        </p:tav>
                                        <p:tav tm="100000">
                                          <p:val>
                                            <p:strVal val="#ppt_h"/>
                                          </p:val>
                                        </p:tav>
                                      </p:tavLst>
                                    </p:anim>
                                    <p:animEffect transition="in" filter="fade">
                                      <p:cBhvr>
                                        <p:cTn id="31" dur="1000"/>
                                        <p:tgtEl>
                                          <p:spTgt spid="24679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246792"/>
                                        </p:tgtEl>
                                        <p:attrNameLst>
                                          <p:attrName>style.visibility</p:attrName>
                                        </p:attrNameLst>
                                      </p:cBhvr>
                                      <p:to>
                                        <p:strVal val="visible"/>
                                      </p:to>
                                    </p:set>
                                    <p:anim calcmode="lin" valueType="num">
                                      <p:cBhvr>
                                        <p:cTn id="36" dur="1000" fill="hold"/>
                                        <p:tgtEl>
                                          <p:spTgt spid="246792"/>
                                        </p:tgtEl>
                                        <p:attrNameLst>
                                          <p:attrName>ppt_w</p:attrName>
                                        </p:attrNameLst>
                                      </p:cBhvr>
                                      <p:tavLst>
                                        <p:tav tm="0">
                                          <p:val>
                                            <p:strVal val="#ppt_w*0.70"/>
                                          </p:val>
                                        </p:tav>
                                        <p:tav tm="100000">
                                          <p:val>
                                            <p:strVal val="#ppt_w"/>
                                          </p:val>
                                        </p:tav>
                                      </p:tavLst>
                                    </p:anim>
                                    <p:anim calcmode="lin" valueType="num">
                                      <p:cBhvr>
                                        <p:cTn id="37" dur="1000" fill="hold"/>
                                        <p:tgtEl>
                                          <p:spTgt spid="246792"/>
                                        </p:tgtEl>
                                        <p:attrNameLst>
                                          <p:attrName>ppt_h</p:attrName>
                                        </p:attrNameLst>
                                      </p:cBhvr>
                                      <p:tavLst>
                                        <p:tav tm="0">
                                          <p:val>
                                            <p:strVal val="#ppt_h"/>
                                          </p:val>
                                        </p:tav>
                                        <p:tav tm="100000">
                                          <p:val>
                                            <p:strVal val="#ppt_h"/>
                                          </p:val>
                                        </p:tav>
                                      </p:tavLst>
                                    </p:anim>
                                    <p:animEffect transition="in" filter="fade">
                                      <p:cBhvr>
                                        <p:cTn id="38" dur="1000"/>
                                        <p:tgtEl>
                                          <p:spTgt spid="24679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nodeType="clickEffect">
                                  <p:stCondLst>
                                    <p:cond delay="0"/>
                                  </p:stCondLst>
                                  <p:childTnLst>
                                    <p:set>
                                      <p:cBhvr>
                                        <p:cTn id="42" dur="1" fill="hold">
                                          <p:stCondLst>
                                            <p:cond delay="0"/>
                                          </p:stCondLst>
                                        </p:cTn>
                                        <p:tgtEl>
                                          <p:spTgt spid="246799"/>
                                        </p:tgtEl>
                                        <p:attrNameLst>
                                          <p:attrName>style.visibility</p:attrName>
                                        </p:attrNameLst>
                                      </p:cBhvr>
                                      <p:to>
                                        <p:strVal val="visible"/>
                                      </p:to>
                                    </p:set>
                                    <p:anim calcmode="lin" valueType="num">
                                      <p:cBhvr>
                                        <p:cTn id="43" dur="1000" fill="hold"/>
                                        <p:tgtEl>
                                          <p:spTgt spid="246799"/>
                                        </p:tgtEl>
                                        <p:attrNameLst>
                                          <p:attrName>ppt_w</p:attrName>
                                        </p:attrNameLst>
                                      </p:cBhvr>
                                      <p:tavLst>
                                        <p:tav tm="0">
                                          <p:val>
                                            <p:strVal val="#ppt_w*0.70"/>
                                          </p:val>
                                        </p:tav>
                                        <p:tav tm="100000">
                                          <p:val>
                                            <p:strVal val="#ppt_w"/>
                                          </p:val>
                                        </p:tav>
                                      </p:tavLst>
                                    </p:anim>
                                    <p:anim calcmode="lin" valueType="num">
                                      <p:cBhvr>
                                        <p:cTn id="44" dur="1000" fill="hold"/>
                                        <p:tgtEl>
                                          <p:spTgt spid="246799"/>
                                        </p:tgtEl>
                                        <p:attrNameLst>
                                          <p:attrName>ppt_h</p:attrName>
                                        </p:attrNameLst>
                                      </p:cBhvr>
                                      <p:tavLst>
                                        <p:tav tm="0">
                                          <p:val>
                                            <p:strVal val="#ppt_h"/>
                                          </p:val>
                                        </p:tav>
                                        <p:tav tm="100000">
                                          <p:val>
                                            <p:strVal val="#ppt_h"/>
                                          </p:val>
                                        </p:tav>
                                      </p:tavLst>
                                    </p:anim>
                                    <p:animEffect transition="in" filter="fade">
                                      <p:cBhvr>
                                        <p:cTn id="45" dur="1000"/>
                                        <p:tgtEl>
                                          <p:spTgt spid="24679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nodeType="clickEffect">
                                  <p:stCondLst>
                                    <p:cond delay="0"/>
                                  </p:stCondLst>
                                  <p:childTnLst>
                                    <p:set>
                                      <p:cBhvr>
                                        <p:cTn id="49" dur="1" fill="hold">
                                          <p:stCondLst>
                                            <p:cond delay="0"/>
                                          </p:stCondLst>
                                        </p:cTn>
                                        <p:tgtEl>
                                          <p:spTgt spid="246801"/>
                                        </p:tgtEl>
                                        <p:attrNameLst>
                                          <p:attrName>style.visibility</p:attrName>
                                        </p:attrNameLst>
                                      </p:cBhvr>
                                      <p:to>
                                        <p:strVal val="visible"/>
                                      </p:to>
                                    </p:set>
                                    <p:anim calcmode="lin" valueType="num">
                                      <p:cBhvr>
                                        <p:cTn id="50" dur="1000" fill="hold"/>
                                        <p:tgtEl>
                                          <p:spTgt spid="246801"/>
                                        </p:tgtEl>
                                        <p:attrNameLst>
                                          <p:attrName>ppt_w</p:attrName>
                                        </p:attrNameLst>
                                      </p:cBhvr>
                                      <p:tavLst>
                                        <p:tav tm="0">
                                          <p:val>
                                            <p:strVal val="#ppt_w*0.70"/>
                                          </p:val>
                                        </p:tav>
                                        <p:tav tm="100000">
                                          <p:val>
                                            <p:strVal val="#ppt_w"/>
                                          </p:val>
                                        </p:tav>
                                      </p:tavLst>
                                    </p:anim>
                                    <p:anim calcmode="lin" valueType="num">
                                      <p:cBhvr>
                                        <p:cTn id="51" dur="1000" fill="hold"/>
                                        <p:tgtEl>
                                          <p:spTgt spid="246801"/>
                                        </p:tgtEl>
                                        <p:attrNameLst>
                                          <p:attrName>ppt_h</p:attrName>
                                        </p:attrNameLst>
                                      </p:cBhvr>
                                      <p:tavLst>
                                        <p:tav tm="0">
                                          <p:val>
                                            <p:strVal val="#ppt_h"/>
                                          </p:val>
                                        </p:tav>
                                        <p:tav tm="100000">
                                          <p:val>
                                            <p:strVal val="#ppt_h"/>
                                          </p:val>
                                        </p:tav>
                                      </p:tavLst>
                                    </p:anim>
                                    <p:animEffect transition="in" filter="fade">
                                      <p:cBhvr>
                                        <p:cTn id="52" dur="1000"/>
                                        <p:tgtEl>
                                          <p:spTgt spid="246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6792" grpId="0"/>
      <p:bldP spid="2467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BDCB173F-F159-4643-9E60-F3EF7D8F1032}" type="slidenum">
              <a:rPr lang="en-US" altLang="zh-CN"/>
              <a:pPr>
                <a:defRPr/>
              </a:pPr>
              <a:t>8</a:t>
            </a:fld>
            <a:endParaRPr lang="en-US" altLang="zh-CN"/>
          </a:p>
        </p:txBody>
      </p:sp>
      <p:sp>
        <p:nvSpPr>
          <p:cNvPr id="294914" name="Rectangle 2"/>
          <p:cNvSpPr>
            <a:spLocks noGrp="1" noChangeArrowheads="1"/>
          </p:cNvSpPr>
          <p:nvPr>
            <p:ph type="body" sz="half" idx="1"/>
          </p:nvPr>
        </p:nvSpPr>
        <p:spPr>
          <a:xfrm>
            <a:off x="323850" y="549275"/>
            <a:ext cx="8218488" cy="2087563"/>
          </a:xfrm>
        </p:spPr>
        <p:txBody>
          <a:bodyPr/>
          <a:lstStyle/>
          <a:p>
            <a:pPr marL="533400" indent="-533400" eaLnBrk="1" hangingPunct="1">
              <a:buFont typeface="Wingdings" pitchFamily="2" charset="2"/>
              <a:buNone/>
              <a:defRPr/>
            </a:pPr>
            <a:r>
              <a:rPr lang="en-US" altLang="zh-CN" sz="4000" b="1" smtClean="0">
                <a:solidFill>
                  <a:srgbClr val="FF0000"/>
                </a:solidFill>
                <a:effectLst>
                  <a:outerShdw blurRad="38100" dist="38100" dir="2700000" algn="tl">
                    <a:srgbClr val="C0C0C0"/>
                  </a:outerShdw>
                </a:effectLst>
                <a:latin typeface="Times New Roman" pitchFamily="18" charset="0"/>
              </a:rPr>
              <a:t>1. </a:t>
            </a:r>
            <a:r>
              <a:rPr lang="zh-CN" altLang="en-US" sz="4000" b="1" smtClean="0">
                <a:solidFill>
                  <a:srgbClr val="FF0000"/>
                </a:solidFill>
                <a:effectLst>
                  <a:outerShdw blurRad="38100" dist="38100" dir="2700000" algn="tl">
                    <a:srgbClr val="C0C0C0"/>
                  </a:outerShdw>
                </a:effectLst>
                <a:latin typeface="Times New Roman" pitchFamily="18" charset="0"/>
              </a:rPr>
              <a:t>两个集合的容斥原理</a:t>
            </a:r>
            <a:r>
              <a:rPr lang="zh-CN" altLang="en-US" sz="4000" b="1" smtClean="0">
                <a:effectLst>
                  <a:outerShdw blurRad="38100" dist="38100" dir="2700000" algn="tl">
                    <a:srgbClr val="C0C0C0"/>
                  </a:outerShdw>
                </a:effectLst>
                <a:latin typeface="Times New Roman" pitchFamily="18" charset="0"/>
              </a:rPr>
              <a:t>  </a:t>
            </a:r>
          </a:p>
          <a:p>
            <a:pPr marL="533400" indent="-5334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设</a:t>
            </a:r>
            <a:r>
              <a:rPr lang="en-US" altLang="zh-CN" sz="3600" b="1" smtClean="0">
                <a:effectLst>
                  <a:outerShdw blurRad="38100" dist="38100" dir="2700000" algn="tl">
                    <a:srgbClr val="C0C0C0"/>
                  </a:outerShdw>
                </a:effectLst>
                <a:latin typeface="Times New Roman" pitchFamily="18" charset="0"/>
              </a:rPr>
              <a:t>A</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B</a:t>
            </a:r>
            <a:r>
              <a:rPr lang="zh-CN" altLang="en-US" sz="3600" b="1" smtClean="0">
                <a:effectLst>
                  <a:outerShdw blurRad="38100" dist="38100" dir="2700000" algn="tl">
                    <a:srgbClr val="C0C0C0"/>
                  </a:outerShdw>
                </a:effectLst>
                <a:latin typeface="Times New Roman" pitchFamily="18" charset="0"/>
              </a:rPr>
              <a:t>是分别具有性质</a:t>
            </a:r>
            <a:r>
              <a:rPr lang="en-US" altLang="zh-CN" sz="3600" b="1" smtClean="0">
                <a:effectLst>
                  <a:outerShdw blurRad="38100" dist="38100" dir="2700000" algn="tl">
                    <a:srgbClr val="C0C0C0"/>
                  </a:outerShdw>
                </a:effectLst>
                <a:latin typeface="Times New Roman" pitchFamily="18" charset="0"/>
              </a:rPr>
              <a:t>P</a:t>
            </a:r>
            <a:r>
              <a:rPr lang="en-US" altLang="zh-CN" sz="3600" b="1" baseline="-25000"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P</a:t>
            </a:r>
            <a:r>
              <a:rPr lang="en-US" altLang="zh-CN" sz="3600" b="1" baseline="-25000" smtClean="0">
                <a:effectLst>
                  <a:outerShdw blurRad="38100" dist="38100" dir="2700000" algn="tl">
                    <a:srgbClr val="C0C0C0"/>
                  </a:outerShdw>
                </a:effectLst>
                <a:latin typeface="Times New Roman" pitchFamily="18" charset="0"/>
              </a:rPr>
              <a:t>2</a:t>
            </a:r>
            <a:r>
              <a:rPr lang="zh-CN" altLang="en-US" sz="3600" b="1" smtClean="0">
                <a:effectLst>
                  <a:outerShdw blurRad="38100" dist="38100" dir="2700000" algn="tl">
                    <a:srgbClr val="C0C0C0"/>
                  </a:outerShdw>
                </a:effectLst>
                <a:latin typeface="Times New Roman" pitchFamily="18" charset="0"/>
              </a:rPr>
              <a:t>的元素的集合</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a:t>
            </a:r>
          </a:p>
        </p:txBody>
      </p:sp>
      <p:sp>
        <p:nvSpPr>
          <p:cNvPr id="294916" name="Rectangle 4"/>
          <p:cNvSpPr>
            <a:spLocks noChangeArrowheads="1"/>
          </p:cNvSpPr>
          <p:nvPr/>
        </p:nvSpPr>
        <p:spPr bwMode="auto">
          <a:xfrm>
            <a:off x="539750" y="3357563"/>
            <a:ext cx="7921625" cy="3167062"/>
          </a:xfrm>
          <a:prstGeom prst="rect">
            <a:avLst/>
          </a:prstGeom>
          <a:noFill/>
          <a:ln w="38100">
            <a:noFill/>
            <a:miter lim="800000"/>
            <a:headEnd/>
            <a:tailEnd/>
          </a:ln>
          <a:effectLst/>
        </p:spPr>
        <p:txBody>
          <a:bodyPr/>
          <a:lstStyle/>
          <a:p>
            <a:pPr marL="609600" indent="-609600">
              <a:spcBef>
                <a:spcPct val="20000"/>
              </a:spcBef>
              <a:defRPr/>
            </a:pPr>
            <a:r>
              <a:rPr lang="zh-CN" altLang="en-US">
                <a:solidFill>
                  <a:srgbClr val="FF0000"/>
                </a:solidFill>
                <a:effectLst>
                  <a:outerShdw blurRad="38100" dist="38100" dir="2700000" algn="tl">
                    <a:srgbClr val="C0C0C0"/>
                  </a:outerShdw>
                </a:effectLst>
                <a:ea typeface="宋体" pitchFamily="2" charset="-122"/>
              </a:rPr>
              <a:t>例</a:t>
            </a:r>
            <a:r>
              <a:rPr lang="en-US" altLang="zh-CN">
                <a:solidFill>
                  <a:srgbClr val="FF0000"/>
                </a:solidFill>
                <a:effectLst>
                  <a:outerShdw blurRad="38100" dist="38100" dir="2700000" algn="tl">
                    <a:srgbClr val="C0C0C0"/>
                  </a:outerShdw>
                </a:effectLst>
                <a:ea typeface="宋体" pitchFamily="2" charset="-122"/>
              </a:rPr>
              <a:t>6.1 </a:t>
            </a:r>
            <a:r>
              <a:rPr lang="zh-CN" altLang="en-US">
                <a:effectLst>
                  <a:outerShdw blurRad="38100" dist="38100" dir="2700000" algn="tl">
                    <a:srgbClr val="C0C0C0"/>
                  </a:outerShdw>
                </a:effectLst>
                <a:ea typeface="宋体" pitchFamily="2" charset="-122"/>
              </a:rPr>
              <a:t>求</a:t>
            </a:r>
            <a:r>
              <a:rPr lang="en-US" altLang="zh-CN">
                <a:effectLst>
                  <a:outerShdw blurRad="38100" dist="38100" dir="2700000" algn="tl">
                    <a:srgbClr val="C0C0C0"/>
                  </a:outerShdw>
                </a:effectLst>
                <a:ea typeface="宋体" pitchFamily="2" charset="-122"/>
              </a:rPr>
              <a:t>1</a:t>
            </a:r>
            <a:r>
              <a:rPr lang="zh-CN" altLang="en-US">
                <a:effectLst>
                  <a:outerShdw blurRad="38100" dist="38100" dir="2700000" algn="tl">
                    <a:srgbClr val="C0C0C0"/>
                  </a:outerShdw>
                </a:effectLst>
                <a:ea typeface="宋体" pitchFamily="2" charset="-122"/>
              </a:rPr>
              <a:t>到</a:t>
            </a:r>
            <a:r>
              <a:rPr lang="en-US" altLang="zh-CN">
                <a:effectLst>
                  <a:outerShdw blurRad="38100" dist="38100" dir="2700000" algn="tl">
                    <a:srgbClr val="C0C0C0"/>
                  </a:outerShdw>
                </a:effectLst>
                <a:ea typeface="宋体" pitchFamily="2" charset="-122"/>
              </a:rPr>
              <a:t>500</a:t>
            </a:r>
            <a:r>
              <a:rPr lang="zh-CN" altLang="en-US">
                <a:effectLst>
                  <a:outerShdw blurRad="38100" dist="38100" dir="2700000" algn="tl">
                    <a:srgbClr val="C0C0C0"/>
                  </a:outerShdw>
                </a:effectLst>
                <a:ea typeface="宋体" pitchFamily="2" charset="-122"/>
              </a:rPr>
              <a:t>之间能被</a:t>
            </a:r>
            <a:r>
              <a:rPr lang="en-US" altLang="zh-CN">
                <a:effectLst>
                  <a:outerShdw blurRad="38100" dist="38100" dir="2700000" algn="tl">
                    <a:srgbClr val="C0C0C0"/>
                  </a:outerShdw>
                </a:effectLst>
                <a:ea typeface="宋体" pitchFamily="2" charset="-122"/>
              </a:rPr>
              <a:t>5</a:t>
            </a:r>
            <a:r>
              <a:rPr lang="zh-CN" altLang="en-US">
                <a:effectLst>
                  <a:outerShdw blurRad="38100" dist="38100" dir="2700000" algn="tl">
                    <a:srgbClr val="C0C0C0"/>
                  </a:outerShdw>
                </a:effectLst>
                <a:ea typeface="宋体" pitchFamily="2" charset="-122"/>
              </a:rPr>
              <a:t>或</a:t>
            </a:r>
            <a:r>
              <a:rPr lang="en-US" altLang="zh-CN">
                <a:effectLst>
                  <a:outerShdw blurRad="38100" dist="38100" dir="2700000" algn="tl">
                    <a:srgbClr val="C0C0C0"/>
                  </a:outerShdw>
                </a:effectLst>
                <a:ea typeface="宋体" pitchFamily="2" charset="-122"/>
              </a:rPr>
              <a:t>7</a:t>
            </a:r>
            <a:r>
              <a:rPr lang="zh-CN" altLang="en-US">
                <a:effectLst>
                  <a:outerShdw blurRad="38100" dist="38100" dir="2700000" algn="tl">
                    <a:srgbClr val="C0C0C0"/>
                  </a:outerShdw>
                </a:effectLst>
                <a:ea typeface="宋体" pitchFamily="2" charset="-122"/>
              </a:rPr>
              <a:t>整除的正整数个数</a:t>
            </a:r>
            <a:r>
              <a:rPr lang="en-US" altLang="zh-CN">
                <a:effectLst>
                  <a:outerShdw blurRad="38100" dist="38100" dir="2700000" algn="tl">
                    <a:srgbClr val="C0C0C0"/>
                  </a:outerShdw>
                </a:effectLst>
                <a:ea typeface="宋体" pitchFamily="2" charset="-122"/>
              </a:rPr>
              <a:t>. </a:t>
            </a:r>
          </a:p>
          <a:p>
            <a:pPr marL="609600" indent="-609600">
              <a:spcBef>
                <a:spcPct val="20000"/>
              </a:spcBef>
              <a:defRPr/>
            </a:pPr>
            <a:r>
              <a:rPr lang="zh-CN" altLang="en-US">
                <a:solidFill>
                  <a:srgbClr val="FF0000"/>
                </a:solidFill>
                <a:effectLst>
                  <a:outerShdw blurRad="38100" dist="38100" dir="2700000" algn="tl">
                    <a:srgbClr val="C0C0C0"/>
                  </a:outerShdw>
                </a:effectLst>
                <a:ea typeface="宋体" pitchFamily="2" charset="-122"/>
              </a:rPr>
              <a:t>解</a:t>
            </a:r>
            <a:r>
              <a:rPr lang="zh-CN" altLang="en-US">
                <a:effectLst>
                  <a:outerShdw blurRad="38100" dist="38100" dir="2700000" algn="tl">
                    <a:srgbClr val="C0C0C0"/>
                  </a:outerShdw>
                </a:effectLst>
                <a:ea typeface="宋体" pitchFamily="2" charset="-122"/>
              </a:rPr>
              <a:t> 设</a:t>
            </a:r>
            <a:r>
              <a:rPr lang="en-US" altLang="zh-CN" i="1">
                <a:effectLst>
                  <a:outerShdw blurRad="38100" dist="38100" dir="2700000" algn="tl">
                    <a:srgbClr val="C0C0C0"/>
                  </a:outerShdw>
                </a:effectLst>
                <a:ea typeface="宋体" pitchFamily="2" charset="-122"/>
              </a:rPr>
              <a:t>A</a:t>
            </a:r>
            <a:r>
              <a:rPr lang="zh-CN" altLang="en-US">
                <a:effectLst>
                  <a:outerShdw blurRad="38100" dist="38100" dir="2700000" algn="tl">
                    <a:srgbClr val="C0C0C0"/>
                  </a:outerShdw>
                </a:effectLst>
                <a:ea typeface="宋体" pitchFamily="2" charset="-122"/>
              </a:rPr>
              <a:t>为被</a:t>
            </a:r>
            <a:r>
              <a:rPr lang="en-US" altLang="zh-CN">
                <a:effectLst>
                  <a:outerShdw blurRad="38100" dist="38100" dir="2700000" algn="tl">
                    <a:srgbClr val="C0C0C0"/>
                  </a:outerShdw>
                </a:effectLst>
                <a:ea typeface="宋体" pitchFamily="2" charset="-122"/>
              </a:rPr>
              <a:t>5</a:t>
            </a:r>
            <a:r>
              <a:rPr lang="zh-CN" altLang="en-US">
                <a:effectLst>
                  <a:outerShdw blurRad="38100" dist="38100" dir="2700000" algn="tl">
                    <a:srgbClr val="C0C0C0"/>
                  </a:outerShdw>
                </a:effectLst>
                <a:ea typeface="宋体" pitchFamily="2" charset="-122"/>
              </a:rPr>
              <a:t>整除的整数集合</a:t>
            </a:r>
            <a:r>
              <a:rPr lang="en-US" altLang="zh-CN">
                <a:effectLst>
                  <a:outerShdw blurRad="38100" dist="38100" dir="2700000" algn="tl">
                    <a:srgbClr val="C0C0C0"/>
                  </a:outerShdw>
                </a:effectLst>
                <a:ea typeface="宋体" pitchFamily="2" charset="-122"/>
              </a:rPr>
              <a:t>, </a:t>
            </a:r>
            <a:r>
              <a:rPr lang="en-US" altLang="zh-CN" i="1">
                <a:effectLst>
                  <a:outerShdw blurRad="38100" dist="38100" dir="2700000" algn="tl">
                    <a:srgbClr val="C0C0C0"/>
                  </a:outerShdw>
                </a:effectLst>
                <a:ea typeface="宋体" pitchFamily="2" charset="-122"/>
              </a:rPr>
              <a:t>B</a:t>
            </a:r>
            <a:r>
              <a:rPr lang="zh-CN" altLang="en-US">
                <a:effectLst>
                  <a:outerShdw blurRad="38100" dist="38100" dir="2700000" algn="tl">
                    <a:srgbClr val="C0C0C0"/>
                  </a:outerShdw>
                </a:effectLst>
                <a:ea typeface="宋体" pitchFamily="2" charset="-122"/>
              </a:rPr>
              <a:t>为被</a:t>
            </a:r>
            <a:r>
              <a:rPr lang="en-US" altLang="zh-CN">
                <a:effectLst>
                  <a:outerShdw blurRad="38100" dist="38100" dir="2700000" algn="tl">
                    <a:srgbClr val="C0C0C0"/>
                  </a:outerShdw>
                </a:effectLst>
                <a:ea typeface="宋体" pitchFamily="2" charset="-122"/>
              </a:rPr>
              <a:t>7</a:t>
            </a:r>
            <a:r>
              <a:rPr lang="zh-CN" altLang="en-US">
                <a:effectLst>
                  <a:outerShdw blurRad="38100" dist="38100" dir="2700000" algn="tl">
                    <a:srgbClr val="C0C0C0"/>
                  </a:outerShdw>
                </a:effectLst>
                <a:ea typeface="宋体" pitchFamily="2" charset="-122"/>
              </a:rPr>
              <a:t>整除的整数集合</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用</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x</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表示</a:t>
            </a:r>
            <a:r>
              <a:rPr lang="en-US" altLang="zh-CN" i="1">
                <a:effectLst>
                  <a:outerShdw blurRad="38100" dist="38100" dir="2700000" algn="tl">
                    <a:srgbClr val="C0C0C0"/>
                  </a:outerShdw>
                </a:effectLst>
                <a:ea typeface="宋体" pitchFamily="2" charset="-122"/>
              </a:rPr>
              <a:t>x</a:t>
            </a:r>
            <a:r>
              <a:rPr lang="zh-CN" altLang="en-US">
                <a:effectLst>
                  <a:outerShdw blurRad="38100" dist="38100" dir="2700000" algn="tl">
                    <a:srgbClr val="C0C0C0"/>
                  </a:outerShdw>
                </a:effectLst>
                <a:ea typeface="宋体" pitchFamily="2" charset="-122"/>
              </a:rPr>
              <a:t>的整数部分</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则有</a:t>
            </a:r>
          </a:p>
        </p:txBody>
      </p:sp>
      <p:sp>
        <p:nvSpPr>
          <p:cNvPr id="294919"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94918" name="Object 6"/>
          <p:cNvGraphicFramePr>
            <a:graphicFrameLocks noChangeAspect="1"/>
          </p:cNvGraphicFramePr>
          <p:nvPr/>
        </p:nvGraphicFramePr>
        <p:xfrm>
          <a:off x="1979613" y="2492375"/>
          <a:ext cx="5184775" cy="736600"/>
        </p:xfrm>
        <a:graphic>
          <a:graphicData uri="http://schemas.openxmlformats.org/presentationml/2006/ole">
            <mc:AlternateContent xmlns:mc="http://schemas.openxmlformats.org/markup-compatibility/2006">
              <mc:Choice xmlns:v="urn:schemas-microsoft-com:vml" Requires="v">
                <p:oleObj spid="_x0000_s9257" name="公式" r:id="rId3" imgW="1676400" imgH="241300" progId="Equation.3">
                  <p:embed/>
                </p:oleObj>
              </mc:Choice>
              <mc:Fallback>
                <p:oleObj name="公式" r:id="rId3" imgW="16764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492375"/>
                        <a:ext cx="518477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294914">
                                            <p:txEl>
                                              <p:pRg st="0" end="0"/>
                                            </p:txEl>
                                          </p:spTgt>
                                        </p:tgtEl>
                                        <p:attrNameLst>
                                          <p:attrName>style.visibility</p:attrName>
                                        </p:attrNameLst>
                                      </p:cBhvr>
                                      <p:to>
                                        <p:strVal val="visible"/>
                                      </p:to>
                                    </p:set>
                                    <p:animEffect transition="in" filter="strips(downRight)">
                                      <p:cBhvr>
                                        <p:cTn id="7" dur="500"/>
                                        <p:tgtEl>
                                          <p:spTgt spid="2949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4914">
                                            <p:txEl>
                                              <p:pRg st="1" end="1"/>
                                            </p:txEl>
                                          </p:spTgt>
                                        </p:tgtEl>
                                        <p:attrNameLst>
                                          <p:attrName>style.visibility</p:attrName>
                                        </p:attrNameLst>
                                      </p:cBhvr>
                                      <p:to>
                                        <p:strVal val="visible"/>
                                      </p:to>
                                    </p:set>
                                    <p:animEffect transition="in" filter="strips(downRight)">
                                      <p:cBhvr>
                                        <p:cTn id="12" dur="500"/>
                                        <p:tgtEl>
                                          <p:spTgt spid="2949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94918"/>
                                        </p:tgtEl>
                                        <p:attrNameLst>
                                          <p:attrName>style.visibility</p:attrName>
                                        </p:attrNameLst>
                                      </p:cBhvr>
                                      <p:to>
                                        <p:strVal val="visible"/>
                                      </p:to>
                                    </p:set>
                                    <p:animEffect transition="in" filter="strips(downRight)">
                                      <p:cBhvr>
                                        <p:cTn id="17" dur="500"/>
                                        <p:tgtEl>
                                          <p:spTgt spid="2949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4916"/>
                                        </p:tgtEl>
                                        <p:attrNameLst>
                                          <p:attrName>style.visibility</p:attrName>
                                        </p:attrNameLst>
                                      </p:cBhvr>
                                      <p:to>
                                        <p:strVal val="visible"/>
                                      </p:to>
                                    </p:set>
                                    <p:animEffect transition="in" filter="strips(downRight)">
                                      <p:cBhvr>
                                        <p:cTn id="22" dur="5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build="p"/>
      <p:bldP spid="2949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A3B89D95-534A-4330-86E2-55EAD3A817E7}" type="slidenum">
              <a:rPr lang="en-US" altLang="zh-CN"/>
              <a:pPr>
                <a:defRPr/>
              </a:pPr>
              <a:t>9</a:t>
            </a:fld>
            <a:endParaRPr lang="en-US" altLang="zh-CN"/>
          </a:p>
        </p:txBody>
      </p:sp>
      <p:sp>
        <p:nvSpPr>
          <p:cNvPr id="248835" name="Rectangle 3"/>
          <p:cNvSpPr>
            <a:spLocks noGrp="1" noChangeArrowheads="1"/>
          </p:cNvSpPr>
          <p:nvPr>
            <p:ph type="body" idx="1"/>
          </p:nvPr>
        </p:nvSpPr>
        <p:spPr>
          <a:xfrm>
            <a:off x="539750" y="1916113"/>
            <a:ext cx="7993063" cy="649287"/>
          </a:xfrm>
        </p:spPr>
        <p:txBody>
          <a:bodyPr/>
          <a:lstStyle/>
          <a:p>
            <a:pPr algn="just" eaLnBrk="1" hangingPunct="1">
              <a:buFontTx/>
              <a:buNone/>
              <a:defRPr/>
            </a:pPr>
            <a:r>
              <a:rPr lang="zh-CN" altLang="en-US" sz="3600" b="1" smtClean="0">
                <a:effectLst>
                  <a:outerShdw blurRad="38100" dist="38100" dir="2700000" algn="tl">
                    <a:srgbClr val="C0C0C0"/>
                  </a:outerShdw>
                </a:effectLst>
                <a:latin typeface="Times New Roman" pitchFamily="18" charset="0"/>
              </a:rPr>
              <a:t>同时被</a:t>
            </a:r>
            <a:r>
              <a:rPr lang="en-US" altLang="zh-CN" sz="3600" b="1" smtClean="0">
                <a:effectLst>
                  <a:outerShdw blurRad="38100" dist="38100" dir="2700000" algn="tl">
                    <a:srgbClr val="C0C0C0"/>
                  </a:outerShdw>
                </a:effectLst>
                <a:latin typeface="Times New Roman" pitchFamily="18" charset="0"/>
              </a:rPr>
              <a:t>5</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7</a:t>
            </a:r>
            <a:r>
              <a:rPr lang="zh-CN" altLang="en-US" sz="3600" b="1" smtClean="0">
                <a:effectLst>
                  <a:outerShdw blurRad="38100" dist="38100" dir="2700000" algn="tl">
                    <a:srgbClr val="C0C0C0"/>
                  </a:outerShdw>
                </a:effectLst>
                <a:latin typeface="Times New Roman" pitchFamily="18" charset="0"/>
              </a:rPr>
              <a:t>整除的整数个数</a:t>
            </a:r>
          </a:p>
        </p:txBody>
      </p:sp>
      <p:sp>
        <p:nvSpPr>
          <p:cNvPr id="248837" name="Rectangle 5"/>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48839" name="Rectangle 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8838" name="Object 6"/>
          <p:cNvGraphicFramePr>
            <a:graphicFrameLocks noChangeAspect="1"/>
          </p:cNvGraphicFramePr>
          <p:nvPr/>
        </p:nvGraphicFramePr>
        <p:xfrm>
          <a:off x="684213" y="549275"/>
          <a:ext cx="7040562" cy="1371600"/>
        </p:xfrm>
        <a:graphic>
          <a:graphicData uri="http://schemas.openxmlformats.org/presentationml/2006/ole">
            <mc:AlternateContent xmlns:mc="http://schemas.openxmlformats.org/markup-compatibility/2006">
              <mc:Choice xmlns:v="urn:schemas-microsoft-com:vml" Requires="v">
                <p:oleObj spid="_x0000_s10342" name="公式" r:id="rId3" imgW="2298700" imgH="444500" progId="Equation.3">
                  <p:embed/>
                </p:oleObj>
              </mc:Choice>
              <mc:Fallback>
                <p:oleObj name="公式" r:id="rId3" imgW="2298700" imgH="444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49275"/>
                        <a:ext cx="7040562"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40" name="Rectangle 8"/>
          <p:cNvSpPr>
            <a:spLocks noChangeArrowheads="1"/>
          </p:cNvSpPr>
          <p:nvPr/>
        </p:nvSpPr>
        <p:spPr bwMode="auto">
          <a:xfrm>
            <a:off x="611188" y="4219575"/>
            <a:ext cx="7993062" cy="649288"/>
          </a:xfrm>
          <a:prstGeom prst="rect">
            <a:avLst/>
          </a:prstGeom>
          <a:noFill/>
          <a:ln w="9525">
            <a:noFill/>
            <a:miter lim="800000"/>
            <a:headEnd/>
            <a:tailEnd/>
          </a:ln>
          <a:effectLst/>
        </p:spPr>
        <p:txBody>
          <a:bodyPr/>
          <a:lstStyle/>
          <a:p>
            <a:pPr marL="342900" indent="-342900" algn="just">
              <a:spcBef>
                <a:spcPct val="20000"/>
              </a:spcBef>
              <a:defRPr/>
            </a:pPr>
            <a:r>
              <a:rPr lang="zh-CN" altLang="en-US">
                <a:effectLst>
                  <a:outerShdw blurRad="38100" dist="38100" dir="2700000" algn="tl">
                    <a:srgbClr val="C0C0C0"/>
                  </a:outerShdw>
                </a:effectLst>
                <a:latin typeface="Arial" charset="0"/>
                <a:ea typeface="宋体" pitchFamily="2" charset="-122"/>
              </a:rPr>
              <a:t>故能被</a:t>
            </a:r>
            <a:r>
              <a:rPr lang="en-US" altLang="zh-CN">
                <a:effectLst>
                  <a:outerShdw blurRad="38100" dist="38100" dir="2700000" algn="tl">
                    <a:srgbClr val="C0C0C0"/>
                  </a:outerShdw>
                </a:effectLst>
                <a:latin typeface="Arial" charset="0"/>
                <a:ea typeface="宋体" pitchFamily="2" charset="-122"/>
              </a:rPr>
              <a:t>5</a:t>
            </a:r>
            <a:r>
              <a:rPr lang="zh-CN" altLang="en-US">
                <a:effectLst>
                  <a:outerShdw blurRad="38100" dist="38100" dir="2700000" algn="tl">
                    <a:srgbClr val="C0C0C0"/>
                  </a:outerShdw>
                </a:effectLst>
                <a:latin typeface="Arial" charset="0"/>
                <a:ea typeface="宋体" pitchFamily="2" charset="-122"/>
              </a:rPr>
              <a:t>或</a:t>
            </a:r>
            <a:r>
              <a:rPr lang="en-US" altLang="zh-CN">
                <a:effectLst>
                  <a:outerShdw blurRad="38100" dist="38100" dir="2700000" algn="tl">
                    <a:srgbClr val="C0C0C0"/>
                  </a:outerShdw>
                </a:effectLst>
                <a:latin typeface="Arial" charset="0"/>
                <a:ea typeface="宋体" pitchFamily="2" charset="-122"/>
              </a:rPr>
              <a:t>7</a:t>
            </a:r>
            <a:r>
              <a:rPr lang="zh-CN" altLang="en-US">
                <a:effectLst>
                  <a:outerShdw blurRad="38100" dist="38100" dir="2700000" algn="tl">
                    <a:srgbClr val="C0C0C0"/>
                  </a:outerShdw>
                </a:effectLst>
                <a:latin typeface="Arial" charset="0"/>
                <a:ea typeface="宋体" pitchFamily="2" charset="-122"/>
              </a:rPr>
              <a:t>整除的整数个数</a:t>
            </a:r>
          </a:p>
        </p:txBody>
      </p:sp>
      <p:sp>
        <p:nvSpPr>
          <p:cNvPr id="248842" name="Rectangle 10"/>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8841" name="Object 9"/>
          <p:cNvGraphicFramePr>
            <a:graphicFrameLocks noChangeAspect="1"/>
          </p:cNvGraphicFramePr>
          <p:nvPr/>
        </p:nvGraphicFramePr>
        <p:xfrm>
          <a:off x="1654175" y="2852738"/>
          <a:ext cx="4398963" cy="1371600"/>
        </p:xfrm>
        <a:graphic>
          <a:graphicData uri="http://schemas.openxmlformats.org/presentationml/2006/ole">
            <mc:AlternateContent xmlns:mc="http://schemas.openxmlformats.org/markup-compatibility/2006">
              <mc:Choice xmlns:v="urn:schemas-microsoft-com:vml" Requires="v">
                <p:oleObj spid="_x0000_s10343" name="公式" r:id="rId5" imgW="1435100" imgH="444500" progId="Equation.3">
                  <p:embed/>
                </p:oleObj>
              </mc:Choice>
              <mc:Fallback>
                <p:oleObj name="公式" r:id="rId5" imgW="1435100" imgH="444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4175" y="2852738"/>
                        <a:ext cx="4398963"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44" name="Rectangle 1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8843" name="Object 11"/>
          <p:cNvGraphicFramePr>
            <a:graphicFrameLocks noChangeAspect="1"/>
          </p:cNvGraphicFramePr>
          <p:nvPr/>
        </p:nvGraphicFramePr>
        <p:xfrm>
          <a:off x="1547813" y="5084763"/>
          <a:ext cx="6018212" cy="1284287"/>
        </p:xfrm>
        <a:graphic>
          <a:graphicData uri="http://schemas.openxmlformats.org/presentationml/2006/ole">
            <mc:AlternateContent xmlns:mc="http://schemas.openxmlformats.org/markup-compatibility/2006">
              <mc:Choice xmlns:v="urn:schemas-microsoft-com:vml" Requires="v">
                <p:oleObj spid="_x0000_s10344" name="公式" r:id="rId7" imgW="1879600" imgH="406400" progId="Equation.3">
                  <p:embed/>
                </p:oleObj>
              </mc:Choice>
              <mc:Fallback>
                <p:oleObj name="公式" r:id="rId7" imgW="1879600" imgH="4064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084763"/>
                        <a:ext cx="6018212" cy="12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48838"/>
                                        </p:tgtEl>
                                        <p:attrNameLst>
                                          <p:attrName>style.visibility</p:attrName>
                                        </p:attrNameLst>
                                      </p:cBhvr>
                                      <p:to>
                                        <p:strVal val="visible"/>
                                      </p:to>
                                    </p:set>
                                    <p:anim calcmode="lin" valueType="num">
                                      <p:cBhvr>
                                        <p:cTn id="7" dur="1000" fill="hold"/>
                                        <p:tgtEl>
                                          <p:spTgt spid="248838"/>
                                        </p:tgtEl>
                                        <p:attrNameLst>
                                          <p:attrName>ppt_w</p:attrName>
                                        </p:attrNameLst>
                                      </p:cBhvr>
                                      <p:tavLst>
                                        <p:tav tm="0">
                                          <p:val>
                                            <p:strVal val="#ppt_w*0.70"/>
                                          </p:val>
                                        </p:tav>
                                        <p:tav tm="100000">
                                          <p:val>
                                            <p:strVal val="#ppt_w"/>
                                          </p:val>
                                        </p:tav>
                                      </p:tavLst>
                                    </p:anim>
                                    <p:anim calcmode="lin" valueType="num">
                                      <p:cBhvr>
                                        <p:cTn id="8" dur="1000" fill="hold"/>
                                        <p:tgtEl>
                                          <p:spTgt spid="248838"/>
                                        </p:tgtEl>
                                        <p:attrNameLst>
                                          <p:attrName>ppt_h</p:attrName>
                                        </p:attrNameLst>
                                      </p:cBhvr>
                                      <p:tavLst>
                                        <p:tav tm="0">
                                          <p:val>
                                            <p:strVal val="#ppt_h"/>
                                          </p:val>
                                        </p:tav>
                                        <p:tav tm="100000">
                                          <p:val>
                                            <p:strVal val="#ppt_h"/>
                                          </p:val>
                                        </p:tav>
                                      </p:tavLst>
                                    </p:anim>
                                    <p:animEffect transition="in" filter="fade">
                                      <p:cBhvr>
                                        <p:cTn id="9" dur="1000"/>
                                        <p:tgtEl>
                                          <p:spTgt spid="24883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248835">
                                            <p:txEl>
                                              <p:pRg st="0" end="0"/>
                                            </p:txEl>
                                          </p:spTgt>
                                        </p:tgtEl>
                                        <p:attrNameLst>
                                          <p:attrName>style.visibility</p:attrName>
                                        </p:attrNameLst>
                                      </p:cBhvr>
                                      <p:to>
                                        <p:strVal val="visible"/>
                                      </p:to>
                                    </p:set>
                                    <p:animEffect transition="in" filter="strips(downRight)">
                                      <p:cBhvr>
                                        <p:cTn id="14" dur="500"/>
                                        <p:tgtEl>
                                          <p:spTgt spid="24883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248841"/>
                                        </p:tgtEl>
                                        <p:attrNameLst>
                                          <p:attrName>style.visibility</p:attrName>
                                        </p:attrNameLst>
                                      </p:cBhvr>
                                      <p:to>
                                        <p:strVal val="visible"/>
                                      </p:to>
                                    </p:set>
                                    <p:anim calcmode="lin" valueType="num">
                                      <p:cBhvr>
                                        <p:cTn id="19" dur="1000" fill="hold"/>
                                        <p:tgtEl>
                                          <p:spTgt spid="248841"/>
                                        </p:tgtEl>
                                        <p:attrNameLst>
                                          <p:attrName>ppt_w</p:attrName>
                                        </p:attrNameLst>
                                      </p:cBhvr>
                                      <p:tavLst>
                                        <p:tav tm="0">
                                          <p:val>
                                            <p:strVal val="#ppt_w*0.70"/>
                                          </p:val>
                                        </p:tav>
                                        <p:tav tm="100000">
                                          <p:val>
                                            <p:strVal val="#ppt_w"/>
                                          </p:val>
                                        </p:tav>
                                      </p:tavLst>
                                    </p:anim>
                                    <p:anim calcmode="lin" valueType="num">
                                      <p:cBhvr>
                                        <p:cTn id="20" dur="1000" fill="hold"/>
                                        <p:tgtEl>
                                          <p:spTgt spid="248841"/>
                                        </p:tgtEl>
                                        <p:attrNameLst>
                                          <p:attrName>ppt_h</p:attrName>
                                        </p:attrNameLst>
                                      </p:cBhvr>
                                      <p:tavLst>
                                        <p:tav tm="0">
                                          <p:val>
                                            <p:strVal val="#ppt_h"/>
                                          </p:val>
                                        </p:tav>
                                        <p:tav tm="100000">
                                          <p:val>
                                            <p:strVal val="#ppt_h"/>
                                          </p:val>
                                        </p:tav>
                                      </p:tavLst>
                                    </p:anim>
                                    <p:animEffect transition="in" filter="fade">
                                      <p:cBhvr>
                                        <p:cTn id="21" dur="1000"/>
                                        <p:tgtEl>
                                          <p:spTgt spid="2488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48840">
                                            <p:txEl>
                                              <p:pRg st="0" end="0"/>
                                            </p:txEl>
                                          </p:spTgt>
                                        </p:tgtEl>
                                        <p:attrNameLst>
                                          <p:attrName>style.visibility</p:attrName>
                                        </p:attrNameLst>
                                      </p:cBhvr>
                                      <p:to>
                                        <p:strVal val="visible"/>
                                      </p:to>
                                    </p:set>
                                    <p:animEffect transition="in" filter="strips(downRight)">
                                      <p:cBhvr>
                                        <p:cTn id="26" dur="500"/>
                                        <p:tgtEl>
                                          <p:spTgt spid="248840">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248843"/>
                                        </p:tgtEl>
                                        <p:attrNameLst>
                                          <p:attrName>style.visibility</p:attrName>
                                        </p:attrNameLst>
                                      </p:cBhvr>
                                      <p:to>
                                        <p:strVal val="visible"/>
                                      </p:to>
                                    </p:set>
                                    <p:anim calcmode="lin" valueType="num">
                                      <p:cBhvr>
                                        <p:cTn id="31" dur="1000" fill="hold"/>
                                        <p:tgtEl>
                                          <p:spTgt spid="248843"/>
                                        </p:tgtEl>
                                        <p:attrNameLst>
                                          <p:attrName>ppt_w</p:attrName>
                                        </p:attrNameLst>
                                      </p:cBhvr>
                                      <p:tavLst>
                                        <p:tav tm="0">
                                          <p:val>
                                            <p:strVal val="#ppt_w*0.70"/>
                                          </p:val>
                                        </p:tav>
                                        <p:tav tm="100000">
                                          <p:val>
                                            <p:strVal val="#ppt_w"/>
                                          </p:val>
                                        </p:tav>
                                      </p:tavLst>
                                    </p:anim>
                                    <p:anim calcmode="lin" valueType="num">
                                      <p:cBhvr>
                                        <p:cTn id="32" dur="1000" fill="hold"/>
                                        <p:tgtEl>
                                          <p:spTgt spid="248843"/>
                                        </p:tgtEl>
                                        <p:attrNameLst>
                                          <p:attrName>ppt_h</p:attrName>
                                        </p:attrNameLst>
                                      </p:cBhvr>
                                      <p:tavLst>
                                        <p:tav tm="0">
                                          <p:val>
                                            <p:strVal val="#ppt_h"/>
                                          </p:val>
                                        </p:tav>
                                        <p:tav tm="100000">
                                          <p:val>
                                            <p:strVal val="#ppt_h"/>
                                          </p:val>
                                        </p:tav>
                                      </p:tavLst>
                                    </p:anim>
                                    <p:animEffect transition="in" filter="fade">
                                      <p:cBhvr>
                                        <p:cTn id="33" dur="1000"/>
                                        <p:tgtEl>
                                          <p:spTgt spid="248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P spid="248840"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9846</TotalTime>
  <Words>3743</Words>
  <Application>Microsoft Macintosh PowerPoint</Application>
  <PresentationFormat>全屏显示(4:3)</PresentationFormat>
  <Paragraphs>378</Paragraphs>
  <Slides>69</Slides>
  <Notes>0</Notes>
  <HiddenSlides>0</HiddenSlides>
  <MMClips>0</MMClips>
  <ScaleCrop>false</ScaleCrop>
  <HeadingPairs>
    <vt:vector size="6" baseType="variant">
      <vt:variant>
        <vt:lpstr>主题</vt:lpstr>
      </vt:variant>
      <vt:variant>
        <vt:i4>1</vt:i4>
      </vt:variant>
      <vt:variant>
        <vt:lpstr>嵌入的 OLE 服务器</vt:lpstr>
      </vt:variant>
      <vt:variant>
        <vt:i4>3</vt:i4>
      </vt:variant>
      <vt:variant>
        <vt:lpstr>幻灯片标题</vt:lpstr>
      </vt:variant>
      <vt:variant>
        <vt:i4>69</vt:i4>
      </vt:variant>
    </vt:vector>
  </HeadingPairs>
  <TitlesOfParts>
    <vt:vector size="73" baseType="lpstr">
      <vt:lpstr>默认设计模板</vt:lpstr>
      <vt:lpstr>Photo Editor 照片</vt:lpstr>
      <vt:lpstr>公式</vt:lpstr>
      <vt:lpstr>Equation</vt:lpstr>
      <vt:lpstr>PowerPoint 演示文稿</vt:lpstr>
      <vt:lpstr>一. 引言</vt:lpstr>
      <vt:lpstr>PowerPoint 演示文稿</vt:lpstr>
      <vt:lpstr>PowerPoint 演示文稿</vt:lpstr>
      <vt:lpstr>PowerPoint 演示文稿</vt:lpstr>
      <vt:lpstr>PowerPoint 演示文稿</vt:lpstr>
      <vt:lpstr>二. 容斥原理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II. 鸽巢原理</vt:lpstr>
      <vt:lpstr>PowerPoint 演示文稿</vt:lpstr>
      <vt:lpstr>PowerPoint 演示文稿</vt:lpstr>
      <vt:lpstr>PowerPoint 演示文稿</vt:lpstr>
      <vt:lpstr>PowerPoint 演示文稿</vt:lpstr>
      <vt:lpstr>PowerPoint 演示文稿</vt:lpstr>
      <vt:lpstr>PowerPoint 演示文稿</vt:lpstr>
      <vt:lpstr>III.一般形式鸽巢原理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lihao@ruc</dc:creator>
  <cp:lastModifiedBy>昊 李</cp:lastModifiedBy>
  <cp:revision>226</cp:revision>
  <dcterms:created xsi:type="dcterms:W3CDTF">2002-09-10T13:28:36Z</dcterms:created>
  <dcterms:modified xsi:type="dcterms:W3CDTF">2017-11-10T22:53:34Z</dcterms:modified>
</cp:coreProperties>
</file>