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098cdd49dd824fb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31" r:id="rId12"/>
    <p:sldId id="424" r:id="rId13"/>
    <p:sldId id="425" r:id="rId14"/>
    <p:sldId id="426" r:id="rId15"/>
    <p:sldId id="427" r:id="rId16"/>
    <p:sldId id="428" r:id="rId17"/>
    <p:sldId id="429" r:id="rId18"/>
    <p:sldId id="43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4E4CD1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6" autoAdjust="0"/>
  </p:normalViewPr>
  <p:slideViewPr>
    <p:cSldViewPr>
      <p:cViewPr varScale="1">
        <p:scale>
          <a:sx n="135" d="100"/>
          <a:sy n="135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5406A320-FD4E-433B-AB79-7AC5D84FF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3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4DB92605-4008-4965-9304-5D5C3CBC1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6E0C2-1893-4F56-83D1-C902E290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7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4B8FD-87FA-48F5-A188-512965F60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0363D-0953-4201-95A0-32453734F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6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637B88-7AC1-4630-B381-4D4685335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7C584-6831-4CD3-9751-B74171FC0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8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0C4EFC-AD04-FC44-B610-1AEB0B312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2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A0B97-91BD-46AA-A825-9F80B0835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0186B-AD76-450C-8E09-22A71FE38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6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3C688-8645-45B7-A3FC-E06FFAD8A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76A69-7926-44C5-9C0A-254BED91E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6989-99B0-4F6C-A1E2-0EB12BB5B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DC89-05BB-43DE-A4EF-DC0B49A4E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85C94-19DE-43ED-84E8-364FA403A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4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B2934-9424-4848-81EC-D12EF9E1D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4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+mn-lt"/>
              </a:defRPr>
            </a:lvl1pPr>
          </a:lstStyle>
          <a:p>
            <a:fld id="{52ED603E-B0CD-4326-B508-0C9119BB1F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jpeg"/><Relationship Id="rId7" Type="http://schemas.openxmlformats.org/officeDocument/2006/relationships/image" Target="../media/image4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735-6FEC-430E-901F-814337963188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246786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127250" y="639763"/>
            <a:ext cx="690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</a:t>
            </a:r>
            <a:r>
              <a:rPr kumimoji="1" lang="zh-CN" altLang="en-US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数学</a:t>
            </a: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4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93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4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21" descr="D:\lihao's lair\RUC\人大校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j023468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华文行楷" charset="0"/>
                <a:cs typeface="华文行楷" charset="0"/>
              </a:rPr>
              <a:t>第七讲</a:t>
            </a:r>
            <a:endParaRPr kumimoji="1"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华文行楷" charset="0"/>
              <a:cs typeface="华文行楷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95513" y="2708275"/>
            <a:ext cx="6905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400" dirty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</a:rPr>
              <a:t> </a:t>
            </a:r>
            <a:r>
              <a:rPr kumimoji="1" lang="en-US" altLang="zh-CN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  <a:sym typeface="Symbol" charset="0"/>
              </a:rPr>
              <a:t>Ramsey</a:t>
            </a:r>
            <a:r>
              <a:rPr kumimoji="1" lang="zh-CN" altLang="en-US" sz="4400" dirty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</a:rPr>
              <a:t>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C35-B704-4F4D-B0BF-879686F7EB6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477838"/>
            <a:ext cx="8229600" cy="5759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数的决定非常非常困难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要得到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须完成下面两步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(a)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的任意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染色必然有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(b)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构造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使得其中既没有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也没有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endParaRPr lang="en-US" altLang="zh-CN" sz="3600" b="1" baseline="-250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下面的表格给出目前已知的部分结果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完全的结果可以见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http://mathworld.wolfram/RamseyNumber.html</a:t>
            </a:r>
          </a:p>
        </p:txBody>
      </p:sp>
    </p:spTree>
    <p:extLst>
      <p:ext uri="{BB962C8B-B14F-4D97-AF65-F5344CB8AC3E}">
        <p14:creationId xmlns:p14="http://schemas.microsoft.com/office/powerpoint/2010/main" val="44088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2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B97-91BD-46AA-A825-9F80B0835FA0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 descr="屏幕快照 2019-01-13 上午2.3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900"/>
            <a:ext cx="9144000" cy="60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10FC-D320-9B47-8836-FBE2F0DDF0C0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424492" name="Group 556"/>
          <p:cNvGraphicFramePr>
            <a:graphicFrameLocks noGrp="1"/>
          </p:cNvGraphicFramePr>
          <p:nvPr>
            <p:ph idx="1"/>
          </p:nvPr>
        </p:nvGraphicFramePr>
        <p:xfrm>
          <a:off x="457200" y="412750"/>
          <a:ext cx="8362950" cy="6268086"/>
        </p:xfrm>
        <a:graphic>
          <a:graphicData uri="http://schemas.openxmlformats.org/drawingml/2006/table">
            <a:tbl>
              <a:tblPr/>
              <a:tblGrid>
                <a:gridCol w="442913"/>
                <a:gridCol w="431800"/>
                <a:gridCol w="576262"/>
                <a:gridCol w="1074738"/>
                <a:gridCol w="1036637"/>
                <a:gridCol w="1036638"/>
                <a:gridCol w="1211262"/>
                <a:gridCol w="1209675"/>
                <a:gridCol w="1343025"/>
              </a:tblGrid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[40,    43]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[35,41]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[49,61]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[55,84]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[69,  115]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[80,   149]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[43,49]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[58,87]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[80,143]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[95,216]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[116, 316]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[141,  442]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[102,165]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[109,298]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[122,495]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[153, 780]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[167, 1171]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[205,540]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1031]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1713]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 2826]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[282,1870]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3583]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 6090]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[565,6588]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12677]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[798,23581]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5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B283-7BFC-2047-A87A-D922A0C32A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8509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数的性质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196975"/>
            <a:ext cx="8229600" cy="504031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数具下列简单性质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 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2)=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R(2,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一定存在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2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36F-C17B-514F-94CB-E5AA41F4537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519113" y="836613"/>
            <a:ext cx="8229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都是大于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的正整数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3399"/>
                </a:solidFill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-1)=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在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个人中间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任意固定一个人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其余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个人可以分成两类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F: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T: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互相不认识的人的集合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-1=R(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-1)-1,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由鸽巢原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|F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28689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8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8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723-D074-9142-8D07-D313B3DBADD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549275"/>
            <a:ext cx="8229600" cy="568801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|F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的定义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F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加上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就得到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识的人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|T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的定义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T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个互相不认识的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再加上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就得到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个互相认识的人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因此任意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个人中间一定有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Webdings" charset="0"/>
              </a:rPr>
              <a:t></a:t>
            </a:r>
          </a:p>
        </p:txBody>
      </p:sp>
    </p:spTree>
    <p:extLst>
      <p:ext uri="{BB962C8B-B14F-4D97-AF65-F5344CB8AC3E}">
        <p14:creationId xmlns:p14="http://schemas.microsoft.com/office/powerpoint/2010/main" val="41815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E349-8F87-454B-99EF-9F8BEB8AC49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692150"/>
            <a:ext cx="8229600" cy="518318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都是大于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都是偶数时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333399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)+R(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-1)-1.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R(3,4)=9.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R(2,4)=4, R(3,3)=6,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所以由定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</a:rPr>
              <a:t> 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(2,4)+R(3,3)-1=4+6-1=9.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由下图中构造一个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着色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不含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有蓝色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也不含有红色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R(3,4)&gt;8,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而可得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R(3,4)=9.</a:t>
            </a:r>
          </a:p>
        </p:txBody>
      </p:sp>
    </p:spTree>
    <p:extLst>
      <p:ext uri="{BB962C8B-B14F-4D97-AF65-F5344CB8AC3E}">
        <p14:creationId xmlns:p14="http://schemas.microsoft.com/office/powerpoint/2010/main" val="45520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77C-8ECE-D848-99F9-2DEDF3E335A2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25988" name="Group 4"/>
          <p:cNvGrpSpPr>
            <a:grpSpLocks noChangeAspect="1"/>
          </p:cNvGrpSpPr>
          <p:nvPr/>
        </p:nvGrpSpPr>
        <p:grpSpPr bwMode="auto">
          <a:xfrm>
            <a:off x="684213" y="188913"/>
            <a:ext cx="6948487" cy="7272337"/>
            <a:chOff x="3660" y="5106"/>
            <a:chExt cx="4500" cy="4680"/>
          </a:xfrm>
        </p:grpSpPr>
        <p:sp>
          <p:nvSpPr>
            <p:cNvPr id="425989" name="AutoShape 5"/>
            <p:cNvSpPr>
              <a:spLocks noChangeAspect="1" noChangeArrowheads="1"/>
            </p:cNvSpPr>
            <p:nvPr/>
          </p:nvSpPr>
          <p:spPr bwMode="auto">
            <a:xfrm>
              <a:off x="3660" y="5106"/>
              <a:ext cx="450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0" name="Line 6"/>
            <p:cNvSpPr>
              <a:spLocks noChangeShapeType="1"/>
            </p:cNvSpPr>
            <p:nvPr/>
          </p:nvSpPr>
          <p:spPr bwMode="auto">
            <a:xfrm flipV="1">
              <a:off x="4380" y="541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1" name="Line 7"/>
            <p:cNvSpPr>
              <a:spLocks noChangeShapeType="1"/>
            </p:cNvSpPr>
            <p:nvPr/>
          </p:nvSpPr>
          <p:spPr bwMode="auto">
            <a:xfrm>
              <a:off x="6720" y="541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2" name="Line 8"/>
            <p:cNvSpPr>
              <a:spLocks noChangeShapeType="1"/>
            </p:cNvSpPr>
            <p:nvPr/>
          </p:nvSpPr>
          <p:spPr bwMode="auto">
            <a:xfrm>
              <a:off x="4380" y="775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3" name="Line 9"/>
            <p:cNvSpPr>
              <a:spLocks noChangeShapeType="1"/>
            </p:cNvSpPr>
            <p:nvPr/>
          </p:nvSpPr>
          <p:spPr bwMode="auto">
            <a:xfrm flipH="1">
              <a:off x="6720" y="775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4" name="Line 10"/>
            <p:cNvSpPr>
              <a:spLocks noChangeShapeType="1"/>
            </p:cNvSpPr>
            <p:nvPr/>
          </p:nvSpPr>
          <p:spPr bwMode="auto">
            <a:xfrm>
              <a:off x="5280" y="5418"/>
              <a:ext cx="1440" cy="32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5" name="Line 11"/>
            <p:cNvSpPr>
              <a:spLocks noChangeShapeType="1"/>
            </p:cNvSpPr>
            <p:nvPr/>
          </p:nvSpPr>
          <p:spPr bwMode="auto">
            <a:xfrm flipH="1">
              <a:off x="5280" y="5418"/>
              <a:ext cx="1440" cy="32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6" name="Line 12"/>
            <p:cNvSpPr>
              <a:spLocks noChangeShapeType="1"/>
            </p:cNvSpPr>
            <p:nvPr/>
          </p:nvSpPr>
          <p:spPr bwMode="auto">
            <a:xfrm>
              <a:off x="4380" y="6354"/>
              <a:ext cx="324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7" name="Line 13"/>
            <p:cNvSpPr>
              <a:spLocks noChangeShapeType="1"/>
            </p:cNvSpPr>
            <p:nvPr/>
          </p:nvSpPr>
          <p:spPr bwMode="auto">
            <a:xfrm flipV="1">
              <a:off x="4380" y="6354"/>
              <a:ext cx="324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8" name="Line 14"/>
            <p:cNvSpPr>
              <a:spLocks noChangeShapeType="1"/>
            </p:cNvSpPr>
            <p:nvPr/>
          </p:nvSpPr>
          <p:spPr bwMode="auto">
            <a:xfrm flipH="1">
              <a:off x="4380" y="5418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9" name="Line 15"/>
            <p:cNvSpPr>
              <a:spLocks noChangeShapeType="1"/>
            </p:cNvSpPr>
            <p:nvPr/>
          </p:nvSpPr>
          <p:spPr bwMode="auto">
            <a:xfrm flipV="1">
              <a:off x="4396" y="5418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0" name="Line 16"/>
            <p:cNvSpPr>
              <a:spLocks noChangeShapeType="1"/>
            </p:cNvSpPr>
            <p:nvPr/>
          </p:nvSpPr>
          <p:spPr bwMode="auto">
            <a:xfrm>
              <a:off x="4380" y="7758"/>
              <a:ext cx="3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1" name="Line 17"/>
            <p:cNvSpPr>
              <a:spLocks noChangeShapeType="1"/>
            </p:cNvSpPr>
            <p:nvPr/>
          </p:nvSpPr>
          <p:spPr bwMode="auto">
            <a:xfrm>
              <a:off x="4380" y="775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2" name="Line 18"/>
            <p:cNvSpPr>
              <a:spLocks noChangeShapeType="1"/>
            </p:cNvSpPr>
            <p:nvPr/>
          </p:nvSpPr>
          <p:spPr bwMode="auto">
            <a:xfrm flipV="1">
              <a:off x="4380" y="541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3" name="Line 19"/>
            <p:cNvSpPr>
              <a:spLocks noChangeShapeType="1"/>
            </p:cNvSpPr>
            <p:nvPr/>
          </p:nvSpPr>
          <p:spPr bwMode="auto">
            <a:xfrm>
              <a:off x="4396" y="6354"/>
              <a:ext cx="3240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4" name="Line 20"/>
            <p:cNvSpPr>
              <a:spLocks noChangeShapeType="1"/>
            </p:cNvSpPr>
            <p:nvPr/>
          </p:nvSpPr>
          <p:spPr bwMode="auto">
            <a:xfrm>
              <a:off x="4380" y="6354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5" name="Line 21"/>
            <p:cNvSpPr>
              <a:spLocks noChangeShapeType="1"/>
            </p:cNvSpPr>
            <p:nvPr/>
          </p:nvSpPr>
          <p:spPr bwMode="auto">
            <a:xfrm>
              <a:off x="4380" y="6354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6" name="Line 22"/>
            <p:cNvSpPr>
              <a:spLocks noChangeShapeType="1"/>
            </p:cNvSpPr>
            <p:nvPr/>
          </p:nvSpPr>
          <p:spPr bwMode="auto">
            <a:xfrm>
              <a:off x="6736" y="5418"/>
              <a:ext cx="1" cy="32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7" name="Line 23"/>
            <p:cNvSpPr>
              <a:spLocks noChangeShapeType="1"/>
            </p:cNvSpPr>
            <p:nvPr/>
          </p:nvSpPr>
          <p:spPr bwMode="auto">
            <a:xfrm>
              <a:off x="6720" y="5418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8" name="Line 24"/>
            <p:cNvSpPr>
              <a:spLocks noChangeShapeType="1"/>
            </p:cNvSpPr>
            <p:nvPr/>
          </p:nvSpPr>
          <p:spPr bwMode="auto">
            <a:xfrm>
              <a:off x="5280" y="541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9" name="Line 25"/>
            <p:cNvSpPr>
              <a:spLocks noChangeShapeType="1"/>
            </p:cNvSpPr>
            <p:nvPr/>
          </p:nvSpPr>
          <p:spPr bwMode="auto">
            <a:xfrm>
              <a:off x="5296" y="5418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0" name="Line 26"/>
            <p:cNvSpPr>
              <a:spLocks noChangeShapeType="1"/>
            </p:cNvSpPr>
            <p:nvPr/>
          </p:nvSpPr>
          <p:spPr bwMode="auto">
            <a:xfrm>
              <a:off x="5280" y="5418"/>
              <a:ext cx="0" cy="32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1" name="Line 27"/>
            <p:cNvSpPr>
              <a:spLocks noChangeShapeType="1"/>
            </p:cNvSpPr>
            <p:nvPr/>
          </p:nvSpPr>
          <p:spPr bwMode="auto">
            <a:xfrm flipH="1">
              <a:off x="6720" y="6354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2" name="Line 28"/>
            <p:cNvSpPr>
              <a:spLocks noChangeShapeType="1"/>
            </p:cNvSpPr>
            <p:nvPr/>
          </p:nvSpPr>
          <p:spPr bwMode="auto">
            <a:xfrm flipH="1">
              <a:off x="5296" y="6354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3" name="Line 29"/>
            <p:cNvSpPr>
              <a:spLocks noChangeShapeType="1"/>
            </p:cNvSpPr>
            <p:nvPr/>
          </p:nvSpPr>
          <p:spPr bwMode="auto">
            <a:xfrm flipH="1">
              <a:off x="5280" y="775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4" name="Line 30"/>
            <p:cNvSpPr>
              <a:spLocks noChangeShapeType="1"/>
            </p:cNvSpPr>
            <p:nvPr/>
          </p:nvSpPr>
          <p:spPr bwMode="auto">
            <a:xfrm>
              <a:off x="5280" y="5418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5" name="Line 31"/>
            <p:cNvSpPr>
              <a:spLocks noChangeShapeType="1"/>
            </p:cNvSpPr>
            <p:nvPr/>
          </p:nvSpPr>
          <p:spPr bwMode="auto">
            <a:xfrm>
              <a:off x="4380" y="6354"/>
              <a:ext cx="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6" name="Line 32"/>
            <p:cNvSpPr>
              <a:spLocks noChangeShapeType="1"/>
            </p:cNvSpPr>
            <p:nvPr/>
          </p:nvSpPr>
          <p:spPr bwMode="auto">
            <a:xfrm>
              <a:off x="5280" y="8693"/>
              <a:ext cx="144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7" name="Line 33"/>
            <p:cNvSpPr>
              <a:spLocks noChangeShapeType="1"/>
            </p:cNvSpPr>
            <p:nvPr/>
          </p:nvSpPr>
          <p:spPr bwMode="auto">
            <a:xfrm>
              <a:off x="7619" y="6354"/>
              <a:ext cx="1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5729" y="8694"/>
              <a:ext cx="81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3200">
                  <a:solidFill>
                    <a:srgbClr val="FF0000"/>
                  </a:solidFill>
                  <a:effectLst/>
                </a:rPr>
                <a:t>2</a:t>
              </a:r>
              <a:endParaRPr lang="en-US" altLang="zh-CN" sz="3200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07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2A06-720A-5249-990B-C472632086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6004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R(3,5)=14.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R(2,5)=5, R(3,4)=9,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由定理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R(3,5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</a:rPr>
              <a:t> 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(2,5)+R(3,4)=5+9=14.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然后构造一个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没有红色的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也没有蓝色的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图略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是大于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2268538" y="3933825"/>
          <a:ext cx="4391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3" name="公式" r:id="rId3" imgW="1422400" imgH="469900" progId="Equation.3">
                  <p:embed/>
                </p:oleObj>
              </mc:Choice>
              <mc:Fallback>
                <p:oleObj name="公式" r:id="rId3" imgW="1422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439102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539750" y="5373688"/>
            <a:ext cx="661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[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证明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利用定理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对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p+q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作归纳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]</a:t>
            </a:r>
          </a:p>
        </p:txBody>
      </p:sp>
    </p:spTree>
    <p:extLst>
      <p:ext uri="{BB962C8B-B14F-4D97-AF65-F5344CB8AC3E}">
        <p14:creationId xmlns:p14="http://schemas.microsoft.com/office/powerpoint/2010/main" val="92308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0FB3-951E-2B44-84F9-BA2733FD4C5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00965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35280" cy="518477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在引出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数之前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先给出几个引理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引理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若集合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个人组成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中或者存在至少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或者存在至少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个人中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任意固定一个人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余的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人可以分成两部分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一部分是由与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认识的人组成的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另外一部分是由与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不认识的人组成的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由鸽巢原理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部分至少有一部分含有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0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8898-818A-CE4E-949B-CB8ECE7A6AD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9608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|F|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这时候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自然命题得证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如果其中至少有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则这两个人与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一起组成互相认识的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|T|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命题得证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如果其中至少有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再添加上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即可得三个互相不认识的人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39750" y="4568825"/>
            <a:ext cx="8364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引理可以叙述为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如果对一个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个顶点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的完全图的边用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红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、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蓝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两种颜色去染色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则一定存在一个单色的三角行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4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EF6-42EA-0342-8F8B-50565352EC4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141663"/>
            <a:ext cx="8229600" cy="30241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引理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若集合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人组成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中存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在至少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或存在至少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互不认识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个人当中任意固定一个人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则其余人可以分成两类：</a:t>
            </a:r>
          </a:p>
        </p:txBody>
      </p:sp>
      <p:grpSp>
        <p:nvGrpSpPr>
          <p:cNvPr id="418820" name="Group 4"/>
          <p:cNvGrpSpPr>
            <a:grpSpLocks noChangeAspect="1"/>
          </p:cNvGrpSpPr>
          <p:nvPr/>
        </p:nvGrpSpPr>
        <p:grpSpPr bwMode="auto">
          <a:xfrm>
            <a:off x="611188" y="44450"/>
            <a:ext cx="7993062" cy="3208338"/>
            <a:chOff x="2625" y="7914"/>
            <a:chExt cx="6300" cy="2340"/>
          </a:xfrm>
        </p:grpSpPr>
        <p:sp>
          <p:nvSpPr>
            <p:cNvPr id="418821" name="AutoShape 5"/>
            <p:cNvSpPr>
              <a:spLocks noChangeAspect="1" noChangeArrowheads="1"/>
            </p:cNvSpPr>
            <p:nvPr/>
          </p:nvSpPr>
          <p:spPr bwMode="auto">
            <a:xfrm>
              <a:off x="2625" y="7914"/>
              <a:ext cx="6300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  <p:sp>
          <p:nvSpPr>
            <p:cNvPr id="418822" name="Line 6"/>
            <p:cNvSpPr>
              <a:spLocks noChangeShapeType="1"/>
            </p:cNvSpPr>
            <p:nvPr/>
          </p:nvSpPr>
          <p:spPr bwMode="auto">
            <a:xfrm>
              <a:off x="4605" y="8226"/>
              <a:ext cx="54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3" name="Line 7"/>
            <p:cNvSpPr>
              <a:spLocks noChangeShapeType="1"/>
            </p:cNvSpPr>
            <p:nvPr/>
          </p:nvSpPr>
          <p:spPr bwMode="auto">
            <a:xfrm flipH="1">
              <a:off x="4605" y="9006"/>
              <a:ext cx="54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4" name="Line 8"/>
            <p:cNvSpPr>
              <a:spLocks noChangeShapeType="1"/>
            </p:cNvSpPr>
            <p:nvPr/>
          </p:nvSpPr>
          <p:spPr bwMode="auto">
            <a:xfrm flipH="1">
              <a:off x="2986" y="8226"/>
              <a:ext cx="539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5" name="Line 9"/>
            <p:cNvSpPr>
              <a:spLocks noChangeShapeType="1"/>
            </p:cNvSpPr>
            <p:nvPr/>
          </p:nvSpPr>
          <p:spPr bwMode="auto">
            <a:xfrm>
              <a:off x="2985" y="9006"/>
              <a:ext cx="54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6" name="Line 10"/>
            <p:cNvSpPr>
              <a:spLocks noChangeShapeType="1"/>
            </p:cNvSpPr>
            <p:nvPr/>
          </p:nvSpPr>
          <p:spPr bwMode="auto">
            <a:xfrm>
              <a:off x="3525" y="8226"/>
              <a:ext cx="108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7" name="Line 11"/>
            <p:cNvSpPr>
              <a:spLocks noChangeShapeType="1"/>
            </p:cNvSpPr>
            <p:nvPr/>
          </p:nvSpPr>
          <p:spPr bwMode="auto">
            <a:xfrm flipH="1">
              <a:off x="3525" y="8226"/>
              <a:ext cx="108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8" name="Line 12"/>
            <p:cNvSpPr>
              <a:spLocks noChangeShapeType="1"/>
            </p:cNvSpPr>
            <p:nvPr/>
          </p:nvSpPr>
          <p:spPr bwMode="auto">
            <a:xfrm>
              <a:off x="4605" y="8226"/>
              <a:ext cx="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9" name="Line 13"/>
            <p:cNvSpPr>
              <a:spLocks noChangeShapeType="1"/>
            </p:cNvSpPr>
            <p:nvPr/>
          </p:nvSpPr>
          <p:spPr bwMode="auto">
            <a:xfrm>
              <a:off x="3525" y="8226"/>
              <a:ext cx="0" cy="15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0" name="Line 14"/>
            <p:cNvSpPr>
              <a:spLocks noChangeShapeType="1"/>
            </p:cNvSpPr>
            <p:nvPr/>
          </p:nvSpPr>
          <p:spPr bwMode="auto">
            <a:xfrm flipV="1">
              <a:off x="2985" y="822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Line 15"/>
            <p:cNvSpPr>
              <a:spLocks noChangeShapeType="1"/>
            </p:cNvSpPr>
            <p:nvPr/>
          </p:nvSpPr>
          <p:spPr bwMode="auto">
            <a:xfrm>
              <a:off x="2985" y="9006"/>
              <a:ext cx="1620" cy="7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Line 16"/>
            <p:cNvSpPr>
              <a:spLocks noChangeShapeType="1"/>
            </p:cNvSpPr>
            <p:nvPr/>
          </p:nvSpPr>
          <p:spPr bwMode="auto">
            <a:xfrm flipV="1">
              <a:off x="3525" y="900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Line 17"/>
            <p:cNvSpPr>
              <a:spLocks noChangeShapeType="1"/>
            </p:cNvSpPr>
            <p:nvPr/>
          </p:nvSpPr>
          <p:spPr bwMode="auto">
            <a:xfrm>
              <a:off x="3525" y="822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Line 18"/>
            <p:cNvSpPr>
              <a:spLocks noChangeShapeType="1"/>
            </p:cNvSpPr>
            <p:nvPr/>
          </p:nvSpPr>
          <p:spPr bwMode="auto">
            <a:xfrm>
              <a:off x="3525" y="9786"/>
              <a:ext cx="108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5" name="Line 19"/>
            <p:cNvSpPr>
              <a:spLocks noChangeShapeType="1"/>
            </p:cNvSpPr>
            <p:nvPr/>
          </p:nvSpPr>
          <p:spPr bwMode="auto">
            <a:xfrm>
              <a:off x="3525" y="8226"/>
              <a:ext cx="1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6" name="Line 20"/>
            <p:cNvSpPr>
              <a:spLocks noChangeShapeType="1"/>
            </p:cNvSpPr>
            <p:nvPr/>
          </p:nvSpPr>
          <p:spPr bwMode="auto">
            <a:xfrm>
              <a:off x="2985" y="9006"/>
              <a:ext cx="21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7" name="Line 21"/>
            <p:cNvSpPr>
              <a:spLocks noChangeShapeType="1"/>
            </p:cNvSpPr>
            <p:nvPr/>
          </p:nvSpPr>
          <p:spPr bwMode="auto">
            <a:xfrm>
              <a:off x="7125" y="8226"/>
              <a:ext cx="1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8" name="Line 22"/>
            <p:cNvSpPr>
              <a:spLocks noChangeShapeType="1"/>
            </p:cNvSpPr>
            <p:nvPr/>
          </p:nvSpPr>
          <p:spPr bwMode="auto">
            <a:xfrm flipH="1" flipV="1">
              <a:off x="6765" y="9162"/>
              <a:ext cx="90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9" name="Line 23"/>
            <p:cNvSpPr>
              <a:spLocks noChangeShapeType="1"/>
            </p:cNvSpPr>
            <p:nvPr/>
          </p:nvSpPr>
          <p:spPr bwMode="auto">
            <a:xfrm>
              <a:off x="7125" y="8226"/>
              <a:ext cx="540" cy="17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0" name="Line 24"/>
            <p:cNvSpPr>
              <a:spLocks noChangeShapeType="1"/>
            </p:cNvSpPr>
            <p:nvPr/>
          </p:nvSpPr>
          <p:spPr bwMode="auto">
            <a:xfrm flipH="1">
              <a:off x="7665" y="8226"/>
              <a:ext cx="540" cy="17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1" name="Line 25"/>
            <p:cNvSpPr>
              <a:spLocks noChangeShapeType="1"/>
            </p:cNvSpPr>
            <p:nvPr/>
          </p:nvSpPr>
          <p:spPr bwMode="auto">
            <a:xfrm>
              <a:off x="6765" y="9162"/>
              <a:ext cx="1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2" name="Line 26"/>
            <p:cNvSpPr>
              <a:spLocks noChangeShapeType="1"/>
            </p:cNvSpPr>
            <p:nvPr/>
          </p:nvSpPr>
          <p:spPr bwMode="auto">
            <a:xfrm flipV="1">
              <a:off x="6765" y="8226"/>
              <a:ext cx="1440" cy="9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3" name="Line 27"/>
            <p:cNvSpPr>
              <a:spLocks noChangeShapeType="1"/>
            </p:cNvSpPr>
            <p:nvPr/>
          </p:nvSpPr>
          <p:spPr bwMode="auto">
            <a:xfrm>
              <a:off x="7125" y="8226"/>
              <a:ext cx="1440" cy="9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4" name="Line 28"/>
            <p:cNvSpPr>
              <a:spLocks noChangeShapeType="1"/>
            </p:cNvSpPr>
            <p:nvPr/>
          </p:nvSpPr>
          <p:spPr bwMode="auto">
            <a:xfrm flipH="1">
              <a:off x="6765" y="8226"/>
              <a:ext cx="360" cy="9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 flipV="1">
              <a:off x="7665" y="9162"/>
              <a:ext cx="90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8205" y="8226"/>
              <a:ext cx="360" cy="9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8848" name="Text Box 32"/>
          <p:cNvSpPr txBox="1">
            <a:spLocks noChangeArrowheads="1"/>
          </p:cNvSpPr>
          <p:nvPr/>
        </p:nvSpPr>
        <p:spPr bwMode="auto">
          <a:xfrm>
            <a:off x="4330700" y="1265238"/>
            <a:ext cx="81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图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568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  <p:bldP spid="4188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5A7A-3E5E-9442-B993-11E77F0EE8B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39750" y="763588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 marL="609600" indent="-6096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相互不认识的人的集合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由鸽巢原理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至少有一类含有不少于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个的人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证明可以分情况得到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609600" indent="-609600">
              <a:buClr>
                <a:srgbClr val="FF0000"/>
              </a:buClr>
              <a:buFontTx/>
              <a:buAutoNum type="arabicParenBoth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|T| </a:t>
            </a:r>
            <a:r>
              <a:rPr lang="en-US" altLang="zh-CN" dirty="0">
                <a:solidFill>
                  <a:srgbClr val="333399"/>
                </a:solidFill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|F| </a:t>
            </a:r>
            <a:r>
              <a:rPr lang="en-US" altLang="zh-CN" dirty="0" smtClean="0">
                <a:solidFill>
                  <a:srgbClr val="333399"/>
                </a:solidFill>
              </a:rPr>
              <a:t>≥6</a:t>
            </a: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个互相认识的或者互相不认识的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如果有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个互相不认识的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引理得证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再加上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就是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个互相认识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引理成立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59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0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0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0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AC5E-4983-804B-A904-05029D2B354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539750" y="765175"/>
            <a:ext cx="8229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|T| 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中所有人都是互相认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引理得证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中至少有两个人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再加上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就是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个互相不认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引理也成立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                   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Webdings" charset="0"/>
              </a:rPr>
              <a:t></a:t>
            </a:r>
          </a:p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类似方法可以证明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 </a:t>
            </a:r>
          </a:p>
          <a:p>
            <a:pPr marL="609600" indent="-6096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人组成的集合中或者有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或者至少有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人互相认识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609600" indent="-6096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人组成集合中或者有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人互相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44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6F5C-D422-3B47-8DB8-96A988A794D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519113" y="7651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是任意给定的正整数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而且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如果存在一个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最小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的正整数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使得任意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个人组成的集合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下面两件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事中有一件必然成立：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个人互相认识；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个人互相不认识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</a:t>
            </a:r>
          </a:p>
          <a:p>
            <a:pPr marL="342900" indent="-342900"/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是具有参数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; 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Ramsey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并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记作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; 2),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可省略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而简记作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这里我们采用了一个通俗的定义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1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2DB4-0AE7-0043-9795-DB9DB3C3EFC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620713"/>
            <a:ext cx="8229600" cy="56880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由引理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R(3,3)=6.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关于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数的几点注释：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数可以用完全图边的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染色来解释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用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来表示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阶完全图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显然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共有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-1)/2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如果用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种颜色去染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条边染一种颜色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所得到的每条边都染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了色的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可以用顶点表示人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边色表示关系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15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0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0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0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0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0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90FC-5EB8-ED4F-9B70-AB3C53FA967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19125"/>
            <a:ext cx="8229600" cy="56896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n:</a:t>
            </a:r>
            <a:r>
              <a:rPr lang="zh-CN" alt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的任意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染色必然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出现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蓝色的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具备这样的性质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数也可以用图中的独立集和团来解释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n:</a:t>
            </a:r>
            <a:r>
              <a:rPr lang="zh-CN" alt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任意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个顶点的图包含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endParaRPr lang="en-US" altLang="zh-CN" sz="3600" b="1" i="1" baseline="-25000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或者有一个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个点的独立集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但是存在不具备这样的性质的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这时候可以理解为互相认识的人连边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互相不认识的不连边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11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</TotalTime>
  <Words>1481</Words>
  <Application>Microsoft Macintosh PowerPoint</Application>
  <PresentationFormat>全屏显示(4:3)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默认设计模板</vt:lpstr>
      <vt:lpstr>Photo Editor 照片</vt:lpstr>
      <vt:lpstr>公式</vt:lpstr>
      <vt:lpstr>PowerPoint 演示文稿</vt:lpstr>
      <vt:lpstr>Ramsey数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Ramsey数的性质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昊 李</cp:lastModifiedBy>
  <cp:revision>228</cp:revision>
  <cp:lastPrinted>2015-05-07T12:35:19Z</cp:lastPrinted>
  <dcterms:created xsi:type="dcterms:W3CDTF">2002-09-10T13:28:36Z</dcterms:created>
  <dcterms:modified xsi:type="dcterms:W3CDTF">2019-01-12T18:50:11Z</dcterms:modified>
</cp:coreProperties>
</file>