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officeDocument/2006/relationships/extended-properties" Target="docProps/app.xml" Id="rId4" /><Relationship Type="http://schemas.openxmlformats.org/officeDocument/2006/relationships/officeDocument" Target="ppt/presentation.xml" Id="rId1" /><Relationship Type="http://schemas.openxmlformats.org/package/2006/relationships/metadata/thumbnail" Target="docProps/thumbnail.jpeg" Id="rId2" /><Relationship Type="http://schemas.microsoft.com/office/2006/relationships/txt" Target="/udata/data.dat" Id="R155f20ecb15841f7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75" r:id="rId9"/>
    <p:sldId id="277" r:id="rId10"/>
    <p:sldId id="278" r:id="rId11"/>
    <p:sldId id="279" r:id="rId12"/>
    <p:sldId id="263" r:id="rId13"/>
    <p:sldId id="280" r:id="rId14"/>
    <p:sldId id="281" r:id="rId15"/>
    <p:sldId id="282" r:id="rId16"/>
    <p:sldId id="264" r:id="rId17"/>
    <p:sldId id="265" r:id="rId18"/>
    <p:sldId id="270" r:id="rId19"/>
    <p:sldId id="271" r:id="rId20"/>
    <p:sldId id="266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-3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4" Type="http://schemas.openxmlformats.org/officeDocument/2006/relationships/image" Target="../media/image38.wmf"/><Relationship Id="rId5" Type="http://schemas.openxmlformats.org/officeDocument/2006/relationships/image" Target="../media/image39.wmf"/><Relationship Id="rId6" Type="http://schemas.openxmlformats.org/officeDocument/2006/relationships/image" Target="../media/image40.wmf"/><Relationship Id="rId1" Type="http://schemas.openxmlformats.org/officeDocument/2006/relationships/image" Target="../media/image35.wmf"/><Relationship Id="rId2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Relationship Id="rId2" Type="http://schemas.openxmlformats.org/officeDocument/2006/relationships/image" Target="../media/image44.wmf"/><Relationship Id="rId3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4" Type="http://schemas.openxmlformats.org/officeDocument/2006/relationships/image" Target="../media/image57.wmf"/><Relationship Id="rId1" Type="http://schemas.openxmlformats.org/officeDocument/2006/relationships/image" Target="../media/image54.wmf"/><Relationship Id="rId2" Type="http://schemas.openxmlformats.org/officeDocument/2006/relationships/image" Target="../media/image5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Relationship Id="rId2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Relationship Id="rId3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Relationship Id="rId3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Relationship Id="rId3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4" Type="http://schemas.openxmlformats.org/officeDocument/2006/relationships/image" Target="../media/image23.wmf"/><Relationship Id="rId5" Type="http://schemas.openxmlformats.org/officeDocument/2006/relationships/image" Target="../media/image24.wmf"/><Relationship Id="rId6" Type="http://schemas.openxmlformats.org/officeDocument/2006/relationships/image" Target="../media/image25.wmf"/><Relationship Id="rId7" Type="http://schemas.openxmlformats.org/officeDocument/2006/relationships/image" Target="../media/image26.wmf"/><Relationship Id="rId8" Type="http://schemas.openxmlformats.org/officeDocument/2006/relationships/image" Target="../media/image27.wmf"/><Relationship Id="rId9" Type="http://schemas.openxmlformats.org/officeDocument/2006/relationships/image" Target="../media/image28.wmf"/><Relationship Id="rId10" Type="http://schemas.openxmlformats.org/officeDocument/2006/relationships/image" Target="../media/image29.wmf"/><Relationship Id="rId1" Type="http://schemas.openxmlformats.org/officeDocument/2006/relationships/image" Target="../media/image20.wmf"/><Relationship Id="rId2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Relationship Id="rId2" Type="http://schemas.openxmlformats.org/officeDocument/2006/relationships/image" Target="../media/image32.wmf"/><Relationship Id="rId3" Type="http://schemas.openxmlformats.org/officeDocument/2006/relationships/image" Target="../media/image3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16-11-12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16-11-12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16-11-12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16-11-12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16-11-12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16-11-12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16-11-12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16-11-12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16-11-12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16-11-12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16-11-12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16-11-12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png"/><Relationship Id="rId6" Type="http://schemas.openxmlformats.org/officeDocument/2006/relationships/image" Target="../media/image3.gif"/><Relationship Id="rId7" Type="http://schemas.openxmlformats.org/officeDocument/2006/relationships/image" Target="../media/image4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wmf"/><Relationship Id="rId20" Type="http://schemas.openxmlformats.org/officeDocument/2006/relationships/oleObject" Target="../embeddings/oleObject25.bin"/><Relationship Id="rId21" Type="http://schemas.openxmlformats.org/officeDocument/2006/relationships/image" Target="../media/image28.wmf"/><Relationship Id="rId22" Type="http://schemas.openxmlformats.org/officeDocument/2006/relationships/oleObject" Target="../embeddings/oleObject26.bin"/><Relationship Id="rId23" Type="http://schemas.openxmlformats.org/officeDocument/2006/relationships/image" Target="../media/image29.wmf"/><Relationship Id="rId10" Type="http://schemas.openxmlformats.org/officeDocument/2006/relationships/oleObject" Target="../embeddings/oleObject20.bin"/><Relationship Id="rId11" Type="http://schemas.openxmlformats.org/officeDocument/2006/relationships/image" Target="../media/image23.wmf"/><Relationship Id="rId12" Type="http://schemas.openxmlformats.org/officeDocument/2006/relationships/oleObject" Target="../embeddings/oleObject21.bin"/><Relationship Id="rId13" Type="http://schemas.openxmlformats.org/officeDocument/2006/relationships/image" Target="../media/image24.wmf"/><Relationship Id="rId14" Type="http://schemas.openxmlformats.org/officeDocument/2006/relationships/oleObject" Target="../embeddings/oleObject22.bin"/><Relationship Id="rId15" Type="http://schemas.openxmlformats.org/officeDocument/2006/relationships/image" Target="../media/image25.wmf"/><Relationship Id="rId16" Type="http://schemas.openxmlformats.org/officeDocument/2006/relationships/oleObject" Target="../embeddings/oleObject23.bin"/><Relationship Id="rId17" Type="http://schemas.openxmlformats.org/officeDocument/2006/relationships/image" Target="../media/image26.wmf"/><Relationship Id="rId18" Type="http://schemas.openxmlformats.org/officeDocument/2006/relationships/oleObject" Target="../embeddings/oleObject24.bin"/><Relationship Id="rId19" Type="http://schemas.openxmlformats.org/officeDocument/2006/relationships/image" Target="../media/image27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30.png"/><Relationship Id="rId4" Type="http://schemas.openxmlformats.org/officeDocument/2006/relationships/oleObject" Target="../embeddings/oleObject17.bin"/><Relationship Id="rId5" Type="http://schemas.openxmlformats.org/officeDocument/2006/relationships/image" Target="../media/image20.w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21.wmf"/><Relationship Id="rId8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oleObject" Target="../embeddings/oleObject27.bin"/><Relationship Id="rId5" Type="http://schemas.openxmlformats.org/officeDocument/2006/relationships/image" Target="../media/image31.w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32.wmf"/><Relationship Id="rId8" Type="http://schemas.openxmlformats.org/officeDocument/2006/relationships/oleObject" Target="../embeddings/oleObject29.bin"/><Relationship Id="rId9" Type="http://schemas.openxmlformats.org/officeDocument/2006/relationships/image" Target="../media/image33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3.bin"/><Relationship Id="rId12" Type="http://schemas.openxmlformats.org/officeDocument/2006/relationships/image" Target="../media/image38.wmf"/><Relationship Id="rId13" Type="http://schemas.openxmlformats.org/officeDocument/2006/relationships/oleObject" Target="../embeddings/oleObject34.bin"/><Relationship Id="rId14" Type="http://schemas.openxmlformats.org/officeDocument/2006/relationships/image" Target="../media/image39.wmf"/><Relationship Id="rId15" Type="http://schemas.openxmlformats.org/officeDocument/2006/relationships/oleObject" Target="../embeddings/oleObject35.bin"/><Relationship Id="rId16" Type="http://schemas.openxmlformats.org/officeDocument/2006/relationships/image" Target="../media/image40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41.png"/><Relationship Id="rId4" Type="http://schemas.openxmlformats.org/officeDocument/2006/relationships/oleObject" Target="../embeddings/oleObject30.bin"/><Relationship Id="rId5" Type="http://schemas.openxmlformats.org/officeDocument/2006/relationships/image" Target="../media/image35.wmf"/><Relationship Id="rId6" Type="http://schemas.openxmlformats.org/officeDocument/2006/relationships/image" Target="../media/image42.png"/><Relationship Id="rId7" Type="http://schemas.openxmlformats.org/officeDocument/2006/relationships/oleObject" Target="../embeddings/oleObject31.bin"/><Relationship Id="rId8" Type="http://schemas.openxmlformats.org/officeDocument/2006/relationships/image" Target="../media/image36.wmf"/><Relationship Id="rId9" Type="http://schemas.openxmlformats.org/officeDocument/2006/relationships/oleObject" Target="../embeddings/oleObject32.bin"/><Relationship Id="rId10" Type="http://schemas.openxmlformats.org/officeDocument/2006/relationships/image" Target="../media/image3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oleObject" Target="../embeddings/oleObject36.bin"/><Relationship Id="rId6" Type="http://schemas.openxmlformats.org/officeDocument/2006/relationships/image" Target="../media/image43.wmf"/><Relationship Id="rId7" Type="http://schemas.openxmlformats.org/officeDocument/2006/relationships/oleObject" Target="../embeddings/oleObject37.bin"/><Relationship Id="rId8" Type="http://schemas.openxmlformats.org/officeDocument/2006/relationships/image" Target="../media/image44.wmf"/><Relationship Id="rId9" Type="http://schemas.openxmlformats.org/officeDocument/2006/relationships/oleObject" Target="../embeddings/oleObject38.bin"/><Relationship Id="rId10" Type="http://schemas.openxmlformats.org/officeDocument/2006/relationships/image" Target="../media/image45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oleObject" Target="../embeddings/oleObject39.bin"/><Relationship Id="rId5" Type="http://schemas.openxmlformats.org/officeDocument/2006/relationships/oleObject" Target="../embeddings/Microsoft_Word_97_-_2004___1.doc"/><Relationship Id="rId6" Type="http://schemas.openxmlformats.org/officeDocument/2006/relationships/image" Target="../media/image48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oleObject" Target="../embeddings/oleObject40.bin"/><Relationship Id="rId5" Type="http://schemas.openxmlformats.org/officeDocument/2006/relationships/image" Target="../media/image50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oleObject" Target="../embeddings/oleObject41.bin"/><Relationship Id="rId5" Type="http://schemas.openxmlformats.org/officeDocument/2006/relationships/image" Target="../media/image52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4" Type="http://schemas.openxmlformats.org/officeDocument/2006/relationships/image" Target="../media/image54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4" Type="http://schemas.openxmlformats.org/officeDocument/2006/relationships/oleObject" Target="../embeddings/oleObject43.bin"/><Relationship Id="rId5" Type="http://schemas.openxmlformats.org/officeDocument/2006/relationships/image" Target="../media/image54.wmf"/><Relationship Id="rId6" Type="http://schemas.openxmlformats.org/officeDocument/2006/relationships/oleObject" Target="../embeddings/oleObject44.bin"/><Relationship Id="rId7" Type="http://schemas.openxmlformats.org/officeDocument/2006/relationships/image" Target="../media/image55.wmf"/><Relationship Id="rId8" Type="http://schemas.openxmlformats.org/officeDocument/2006/relationships/oleObject" Target="../embeddings/oleObject45.bin"/><Relationship Id="rId9" Type="http://schemas.openxmlformats.org/officeDocument/2006/relationships/image" Target="../media/image56.wmf"/><Relationship Id="rId10" Type="http://schemas.openxmlformats.org/officeDocument/2006/relationships/oleObject" Target="../embeddings/oleObject46.bin"/><Relationship Id="rId11" Type="http://schemas.openxmlformats.org/officeDocument/2006/relationships/image" Target="../media/image57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4" Type="http://schemas.openxmlformats.org/officeDocument/2006/relationships/oleObject" Target="../embeddings/oleObject47.bin"/><Relationship Id="rId5" Type="http://schemas.openxmlformats.org/officeDocument/2006/relationships/image" Target="../media/image59.wmf"/><Relationship Id="rId6" Type="http://schemas.openxmlformats.org/officeDocument/2006/relationships/oleObject" Target="../embeddings/oleObject48.bin"/><Relationship Id="rId7" Type="http://schemas.openxmlformats.org/officeDocument/2006/relationships/image" Target="../media/image60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9.wmf"/><Relationship Id="rId7" Type="http://schemas.openxmlformats.org/officeDocument/2006/relationships/oleObject" Target="../embeddings/oleObject6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9.w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2.w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4.wmf"/><Relationship Id="rId6" Type="http://schemas.openxmlformats.org/officeDocument/2006/relationships/image" Target="../media/image16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8.w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19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-26988"/>
            <a:ext cx="1981200" cy="2378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2124075" y="795338"/>
            <a:ext cx="6908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440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《</a:t>
            </a:r>
            <a:r>
              <a:rPr lang="zh-CN" altLang="en-US" sz="440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离散数学</a:t>
            </a:r>
            <a:r>
              <a:rPr lang="en-US" altLang="zh-CN" sz="440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》 </a:t>
            </a:r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2233613" y="1708150"/>
            <a:ext cx="6875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36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华文行楷" pitchFamily="2" charset="-122"/>
              </a:rPr>
              <a:t>第八讲</a:t>
            </a:r>
            <a:endParaRPr lang="zh-CN" altLang="en-US" sz="36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2130425" y="2708275"/>
            <a:ext cx="690562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往年考题</a:t>
            </a:r>
          </a:p>
        </p:txBody>
      </p:sp>
      <p:graphicFrame>
        <p:nvGraphicFramePr>
          <p:cNvPr id="16389" name="Object 6"/>
          <p:cNvGraphicFramePr>
            <a:graphicFrameLocks noChangeAspect="1"/>
          </p:cNvGraphicFramePr>
          <p:nvPr/>
        </p:nvGraphicFramePr>
        <p:xfrm>
          <a:off x="179388" y="4365625"/>
          <a:ext cx="183515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Photo Editor 照片" r:id="rId4" imgW="6714286" imgH="6942857" progId="MSPhotoEd.3">
                  <p:embed/>
                </p:oleObj>
              </mc:Choice>
              <mc:Fallback>
                <p:oleObj name="Photo Editor 照片" r:id="rId4" imgW="6714286" imgH="694285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365625"/>
                        <a:ext cx="183515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Line 7"/>
          <p:cNvSpPr>
            <a:spLocks noChangeShapeType="1"/>
          </p:cNvSpPr>
          <p:nvPr/>
        </p:nvSpPr>
        <p:spPr bwMode="auto">
          <a:xfrm>
            <a:off x="2051050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" name="Line 8"/>
          <p:cNvSpPr>
            <a:spLocks noChangeShapeType="1"/>
          </p:cNvSpPr>
          <p:nvPr/>
        </p:nvSpPr>
        <p:spPr bwMode="auto">
          <a:xfrm>
            <a:off x="34925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392" name="Picture 9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4479925"/>
            <a:ext cx="19812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10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2130425"/>
            <a:ext cx="19812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4" name="Line 12"/>
          <p:cNvSpPr>
            <a:spLocks noChangeShapeType="1"/>
          </p:cNvSpPr>
          <p:nvPr/>
        </p:nvSpPr>
        <p:spPr bwMode="auto">
          <a:xfrm>
            <a:off x="0" y="2420938"/>
            <a:ext cx="9144000" cy="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395" name="Picture 17" descr="j0234687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420938"/>
            <a:ext cx="2016125" cy="125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66" name="Text Box 18"/>
          <p:cNvSpPr txBox="1">
            <a:spLocks noChangeArrowheads="1"/>
          </p:cNvSpPr>
          <p:nvPr/>
        </p:nvSpPr>
        <p:spPr bwMode="auto">
          <a:xfrm>
            <a:off x="4700588" y="4211638"/>
            <a:ext cx="2103437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李昊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/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信息楼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312</a:t>
            </a:r>
          </a:p>
        </p:txBody>
      </p:sp>
      <p:pic>
        <p:nvPicPr>
          <p:cNvPr id="16397" name="Picture 21" descr="D:\lihao's lair\RUC\人大校徽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419100"/>
            <a:ext cx="1981200" cy="202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8" name="幻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fld id="{C45E14F5-1814-477E-B587-F04F0E1981B0}" type="slidenum">
              <a:rPr kumimoji="0" lang="en-US" altLang="zh-CN" sz="1400"/>
              <a:pPr/>
              <a:t>1</a:t>
            </a:fld>
            <a:endParaRPr kumimoji="0"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424735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Liha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51" y="620688"/>
            <a:ext cx="8407479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547282"/>
              </p:ext>
            </p:extLst>
          </p:nvPr>
        </p:nvGraphicFramePr>
        <p:xfrm>
          <a:off x="560388" y="1852613"/>
          <a:ext cx="60166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7" name="Equation" r:id="rId4" imgW="190440" imgH="152280" progId="Equation.DSMT4">
                  <p:embed/>
                </p:oleObj>
              </mc:Choice>
              <mc:Fallback>
                <p:oleObj name="Equation" r:id="rId4" imgW="190440" imgH="1522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8" y="1852613"/>
                        <a:ext cx="601662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33154"/>
              </p:ext>
            </p:extLst>
          </p:nvPr>
        </p:nvGraphicFramePr>
        <p:xfrm>
          <a:off x="1619672" y="1786023"/>
          <a:ext cx="24860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8" name="Equation" r:id="rId6" imgW="787320" imgH="203040" progId="Equation.DSMT4">
                  <p:embed/>
                </p:oleObj>
              </mc:Choice>
              <mc:Fallback>
                <p:oleObj name="Equation" r:id="rId6" imgW="787320" imgH="2030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786023"/>
                        <a:ext cx="248602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282253"/>
              </p:ext>
            </p:extLst>
          </p:nvPr>
        </p:nvGraphicFramePr>
        <p:xfrm>
          <a:off x="4139952" y="1743607"/>
          <a:ext cx="404971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9" name="Equation" r:id="rId8" imgW="1282680" imgH="203040" progId="Equation.DSMT4">
                  <p:embed/>
                </p:oleObj>
              </mc:Choice>
              <mc:Fallback>
                <p:oleObj name="Equation" r:id="rId8" imgW="1282680" imgH="2030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1743607"/>
                        <a:ext cx="4049712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68700"/>
              </p:ext>
            </p:extLst>
          </p:nvPr>
        </p:nvGraphicFramePr>
        <p:xfrm>
          <a:off x="4139952" y="2348880"/>
          <a:ext cx="284797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0" name="Equation" r:id="rId10" imgW="901440" imgH="203040" progId="Equation.DSMT4">
                  <p:embed/>
                </p:oleObj>
              </mc:Choice>
              <mc:Fallback>
                <p:oleObj name="Equation" r:id="rId10" imgW="901440" imgH="2030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2348880"/>
                        <a:ext cx="284797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807188"/>
              </p:ext>
            </p:extLst>
          </p:nvPr>
        </p:nvGraphicFramePr>
        <p:xfrm>
          <a:off x="611560" y="3573016"/>
          <a:ext cx="60166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1" name="Equation" r:id="rId12" imgW="190440" imgH="152280" progId="Equation.DSMT4">
                  <p:embed/>
                </p:oleObj>
              </mc:Choice>
              <mc:Fallback>
                <p:oleObj name="Equation" r:id="rId12" imgW="190440" imgH="15228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573016"/>
                        <a:ext cx="601662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357399" y="3501008"/>
            <a:ext cx="17024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假设存在</a:t>
            </a:r>
            <a:endParaRPr lang="zh-CN" altLang="en-US" sz="28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744870"/>
              </p:ext>
            </p:extLst>
          </p:nvPr>
        </p:nvGraphicFramePr>
        <p:xfrm>
          <a:off x="3076600" y="3462253"/>
          <a:ext cx="19653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2" name="Equation" r:id="rId14" imgW="622080" imgH="177480" progId="Equation.DSMT4">
                  <p:embed/>
                </p:oleObj>
              </mc:Choice>
              <mc:Fallback>
                <p:oleObj name="Equation" r:id="rId14" imgW="622080" imgH="17748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600" y="3462253"/>
                        <a:ext cx="19653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359224" y="4168354"/>
            <a:ext cx="17024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则</a:t>
            </a:r>
            <a:endParaRPr lang="zh-CN" altLang="en-US" sz="2800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335604"/>
              </p:ext>
            </p:extLst>
          </p:nvPr>
        </p:nvGraphicFramePr>
        <p:xfrm>
          <a:off x="2051720" y="4109289"/>
          <a:ext cx="320833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3" name="Equation" r:id="rId16" imgW="1015920" imgH="203040" progId="Equation.DSMT4">
                  <p:embed/>
                </p:oleObj>
              </mc:Choice>
              <mc:Fallback>
                <p:oleObj name="Equation" r:id="rId16" imgW="1015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109289"/>
                        <a:ext cx="320833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33794"/>
              </p:ext>
            </p:extLst>
          </p:nvPr>
        </p:nvGraphicFramePr>
        <p:xfrm>
          <a:off x="5672851" y="4024228"/>
          <a:ext cx="32099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4" name="Equation" r:id="rId18" imgW="1015920" imgH="203040" progId="Equation.DSMT4">
                  <p:embed/>
                </p:oleObj>
              </mc:Choice>
              <mc:Fallback>
                <p:oleObj name="Equation" r:id="rId18" imgW="1015920" imgH="2030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2851" y="4024228"/>
                        <a:ext cx="320992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798023"/>
              </p:ext>
            </p:extLst>
          </p:nvPr>
        </p:nvGraphicFramePr>
        <p:xfrm>
          <a:off x="2042890" y="4869160"/>
          <a:ext cx="53340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5" name="Equation" r:id="rId20" imgW="1688760" imgH="203040" progId="Equation.DSMT4">
                  <p:embed/>
                </p:oleObj>
              </mc:Choice>
              <mc:Fallback>
                <p:oleObj name="Equation" r:id="rId20" imgW="1688760" imgH="2030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2890" y="4869160"/>
                        <a:ext cx="53340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1359224" y="5661248"/>
            <a:ext cx="5445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矛盾。因此假设错误，应当有</a:t>
            </a:r>
            <a:endParaRPr lang="zh-CN" altLang="en-US" sz="2800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437154"/>
              </p:ext>
            </p:extLst>
          </p:nvPr>
        </p:nvGraphicFramePr>
        <p:xfrm>
          <a:off x="6300192" y="5622027"/>
          <a:ext cx="1363663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6" name="Equation" r:id="rId22" imgW="431640" imgH="190440" progId="Equation.DSMT4">
                  <p:embed/>
                </p:oleObj>
              </mc:Choice>
              <mc:Fallback>
                <p:oleObj name="Equation" r:id="rId22" imgW="431640" imgH="19044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5622027"/>
                        <a:ext cx="1363663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0532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Liha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49" y="548680"/>
            <a:ext cx="9008164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367627"/>
              </p:ext>
            </p:extLst>
          </p:nvPr>
        </p:nvGraphicFramePr>
        <p:xfrm>
          <a:off x="1252538" y="2420938"/>
          <a:ext cx="19685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name="Equation" r:id="rId4" imgW="622080" imgH="203040" progId="Equation.DSMT4">
                  <p:embed/>
                </p:oleObj>
              </mc:Choice>
              <mc:Fallback>
                <p:oleObj name="Equation" r:id="rId4" imgW="622080" imgH="2030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2420938"/>
                        <a:ext cx="19685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027306"/>
              </p:ext>
            </p:extLst>
          </p:nvPr>
        </p:nvGraphicFramePr>
        <p:xfrm>
          <a:off x="1259632" y="3212976"/>
          <a:ext cx="253047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7" name="Equation" r:id="rId6" imgW="799920" imgH="203040" progId="Equation.DSMT4">
                  <p:embed/>
                </p:oleObj>
              </mc:Choice>
              <mc:Fallback>
                <p:oleObj name="Equation" r:id="rId6" imgW="799920" imgH="2030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212976"/>
                        <a:ext cx="253047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386695"/>
              </p:ext>
            </p:extLst>
          </p:nvPr>
        </p:nvGraphicFramePr>
        <p:xfrm>
          <a:off x="1259632" y="4005064"/>
          <a:ext cx="17272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8" name="Equation" r:id="rId8" imgW="545760" imgH="203040" progId="Equation.DSMT4">
                  <p:embed/>
                </p:oleObj>
              </mc:Choice>
              <mc:Fallback>
                <p:oleObj name="Equation" r:id="rId8" imgW="545760" imgH="2030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005064"/>
                        <a:ext cx="17272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0532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Liha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404664"/>
            <a:ext cx="850082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335002"/>
              </p:ext>
            </p:extLst>
          </p:nvPr>
        </p:nvGraphicFramePr>
        <p:xfrm>
          <a:off x="539552" y="2780928"/>
          <a:ext cx="7580313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5" name="Equation" r:id="rId4" imgW="2400120" imgH="228600" progId="Equation.DSMT4">
                  <p:embed/>
                </p:oleObj>
              </mc:Choice>
              <mc:Fallback>
                <p:oleObj name="Equation" r:id="rId4" imgW="240012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780928"/>
                        <a:ext cx="7580313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0" name="Picture 4" descr="C:\Users\Lihao\Desktop\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89040"/>
            <a:ext cx="141922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847714"/>
              </p:ext>
            </p:extLst>
          </p:nvPr>
        </p:nvGraphicFramePr>
        <p:xfrm>
          <a:off x="2627784" y="3755752"/>
          <a:ext cx="565467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6" name="Equation" r:id="rId7" imgW="1790640" imgH="203040" progId="Equation.DSMT4">
                  <p:embed/>
                </p:oleObj>
              </mc:Choice>
              <mc:Fallback>
                <p:oleObj name="Equation" r:id="rId7" imgW="1790640" imgH="2030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755752"/>
                        <a:ext cx="565467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362231"/>
              </p:ext>
            </p:extLst>
          </p:nvPr>
        </p:nvGraphicFramePr>
        <p:xfrm>
          <a:off x="2699792" y="4381177"/>
          <a:ext cx="55340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7" name="Equation" r:id="rId9" imgW="1752480" imgH="203040" progId="Equation.DSMT4">
                  <p:embed/>
                </p:oleObj>
              </mc:Choice>
              <mc:Fallback>
                <p:oleObj name="Equation" r:id="rId9" imgW="1752480" imgH="2030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381177"/>
                        <a:ext cx="553402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411760" y="522920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最少需要分成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个反链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832776"/>
              </p:ext>
            </p:extLst>
          </p:nvPr>
        </p:nvGraphicFramePr>
        <p:xfrm>
          <a:off x="2406126" y="5627039"/>
          <a:ext cx="80327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8" name="Equation" r:id="rId11" imgW="253800" imgH="203040" progId="Equation.DSMT4">
                  <p:embed/>
                </p:oleObj>
              </mc:Choice>
              <mc:Fallback>
                <p:oleObj name="Equation" r:id="rId11" imgW="253800" imgH="2030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126" y="5627039"/>
                        <a:ext cx="80327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993833"/>
              </p:ext>
            </p:extLst>
          </p:nvPr>
        </p:nvGraphicFramePr>
        <p:xfrm>
          <a:off x="3203848" y="5614665"/>
          <a:ext cx="112553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9" name="Equation" r:id="rId13" imgW="355320" imgH="203040" progId="Equation.DSMT4">
                  <p:embed/>
                </p:oleObj>
              </mc:Choice>
              <mc:Fallback>
                <p:oleObj name="Equation" r:id="rId13" imgW="355320" imgH="2030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5614665"/>
                        <a:ext cx="1125537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540090"/>
              </p:ext>
            </p:extLst>
          </p:nvPr>
        </p:nvGraphicFramePr>
        <p:xfrm>
          <a:off x="4355976" y="5611469"/>
          <a:ext cx="393858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0" name="Equation" r:id="rId15" imgW="1244520" imgH="203040" progId="Equation.DSMT4">
                  <p:embed/>
                </p:oleObj>
              </mc:Choice>
              <mc:Fallback>
                <p:oleObj name="Equation" r:id="rId15" imgW="1244520" imgH="2030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5611469"/>
                        <a:ext cx="3938587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4485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Liha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80783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C:\Users\Lihao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36195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095957"/>
              </p:ext>
            </p:extLst>
          </p:nvPr>
        </p:nvGraphicFramePr>
        <p:xfrm>
          <a:off x="3275856" y="2463502"/>
          <a:ext cx="4532313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name="Equation" r:id="rId5" imgW="1434960" imgH="393480" progId="Equation.DSMT4">
                  <p:embed/>
                </p:oleObj>
              </mc:Choice>
              <mc:Fallback>
                <p:oleObj name="Equation" r:id="rId5" imgW="1434960" imgH="39348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463502"/>
                        <a:ext cx="4532313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559967"/>
              </p:ext>
            </p:extLst>
          </p:nvPr>
        </p:nvGraphicFramePr>
        <p:xfrm>
          <a:off x="4283968" y="3732308"/>
          <a:ext cx="2687637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" name="Equation" r:id="rId7" imgW="850680" imgH="203040" progId="Equation.DSMT4">
                  <p:embed/>
                </p:oleObj>
              </mc:Choice>
              <mc:Fallback>
                <p:oleObj name="Equation" r:id="rId7" imgW="850680" imgH="2030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3732308"/>
                        <a:ext cx="2687637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791067"/>
              </p:ext>
            </p:extLst>
          </p:nvPr>
        </p:nvGraphicFramePr>
        <p:xfrm>
          <a:off x="4572000" y="4581128"/>
          <a:ext cx="204628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0" name="Equation" r:id="rId9" imgW="647640" imgH="203040" progId="Equation.DSMT4">
                  <p:embed/>
                </p:oleObj>
              </mc:Choice>
              <mc:Fallback>
                <p:oleObj name="Equation" r:id="rId9" imgW="647640" imgH="2030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581128"/>
                        <a:ext cx="2046288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5449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Liha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12191"/>
            <a:ext cx="870927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395998"/>
              </p:ext>
            </p:extLst>
          </p:nvPr>
        </p:nvGraphicFramePr>
        <p:xfrm>
          <a:off x="835025" y="1916113"/>
          <a:ext cx="8345488" cy="879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Document" r:id="rId5" imgW="3887751" imgH="4111988" progId="Word.Document.8">
                  <p:embed/>
                </p:oleObj>
              </mc:Choice>
              <mc:Fallback>
                <p:oleObj name="Document" r:id="rId5" imgW="3887751" imgH="411198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1916113"/>
                        <a:ext cx="8345488" cy="879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9529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Liha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8680"/>
            <a:ext cx="788947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303504"/>
              </p:ext>
            </p:extLst>
          </p:nvPr>
        </p:nvGraphicFramePr>
        <p:xfrm>
          <a:off x="899592" y="3429000"/>
          <a:ext cx="481330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4" imgW="1523880" imgH="304560" progId="Equation.DSMT4">
                  <p:embed/>
                </p:oleObj>
              </mc:Choice>
              <mc:Fallback>
                <p:oleObj name="Equation" r:id="rId4" imgW="1523880" imgH="30456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429000"/>
                        <a:ext cx="4813300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2962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381418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．任意一个图中度数是奇数的顶点个数一定</a:t>
            </a:r>
            <a:r>
              <a:rPr lang="zh-CN" altLang="en-US" dirty="0" smtClean="0"/>
              <a:t>是</a:t>
            </a:r>
            <a:r>
              <a:rPr lang="en-US" altLang="zh-CN" dirty="0" smtClean="0"/>
              <a:t>______</a:t>
            </a:r>
            <a:r>
              <a:rPr lang="zh-CN" altLang="en-US" dirty="0" smtClean="0"/>
              <a:t>。 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552" y="284843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en-US" altLang="zh-CN" sz="3600" b="1" dirty="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600" b="1" dirty="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图论</a:t>
            </a:r>
          </a:p>
        </p:txBody>
      </p:sp>
      <p:sp>
        <p:nvSpPr>
          <p:cNvPr id="4" name="矩形 3"/>
          <p:cNvSpPr/>
          <p:nvPr/>
        </p:nvSpPr>
        <p:spPr>
          <a:xfrm>
            <a:off x="1907704" y="2924944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偶数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485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iha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00" y="620688"/>
            <a:ext cx="9001000" cy="178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714548"/>
              </p:ext>
            </p:extLst>
          </p:nvPr>
        </p:nvGraphicFramePr>
        <p:xfrm>
          <a:off x="1979712" y="3356992"/>
          <a:ext cx="4973637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4" imgW="1574640" imgH="419040" progId="Equation.DSMT4">
                  <p:embed/>
                </p:oleObj>
              </mc:Choice>
              <mc:Fallback>
                <p:oleObj name="Equation" r:id="rId4" imgW="1574640" imgH="4190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356992"/>
                        <a:ext cx="4973637" cy="132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4485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908720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．设</a:t>
            </a:r>
            <a:r>
              <a:rPr lang="en-US" altLang="zh-CN" i="1" dirty="0"/>
              <a:t>G </a:t>
            </a:r>
            <a:r>
              <a:rPr lang="zh-CN" altLang="en-US" dirty="0"/>
              <a:t>是一个有</a:t>
            </a:r>
            <a:r>
              <a:rPr lang="en-US" altLang="zh-CN" i="1" dirty="0"/>
              <a:t>n </a:t>
            </a:r>
            <a:r>
              <a:rPr lang="zh-CN" altLang="en-US" dirty="0"/>
              <a:t>个顶点和</a:t>
            </a:r>
            <a:r>
              <a:rPr lang="en-US" altLang="zh-CN" i="1" dirty="0"/>
              <a:t>f </a:t>
            </a:r>
            <a:r>
              <a:rPr lang="zh-CN" altLang="en-US" dirty="0"/>
              <a:t>个面的连通平面图，则</a:t>
            </a:r>
            <a:r>
              <a:rPr lang="en-US" altLang="zh-CN" i="1" dirty="0"/>
              <a:t>G </a:t>
            </a:r>
            <a:r>
              <a:rPr lang="zh-CN" altLang="en-US" dirty="0" smtClean="0"/>
              <a:t>有</a:t>
            </a:r>
            <a:r>
              <a:rPr lang="en-US" altLang="zh-CN" dirty="0" smtClean="0"/>
              <a:t>_________</a:t>
            </a:r>
            <a:r>
              <a:rPr lang="zh-CN" altLang="en-US" dirty="0" smtClean="0"/>
              <a:t>条</a:t>
            </a:r>
            <a:r>
              <a:rPr lang="zh-CN" altLang="en-US" dirty="0"/>
              <a:t>边。</a:t>
            </a:r>
          </a:p>
        </p:txBody>
      </p:sp>
      <p:sp>
        <p:nvSpPr>
          <p:cNvPr id="3" name="矩形 2"/>
          <p:cNvSpPr/>
          <p:nvPr/>
        </p:nvSpPr>
        <p:spPr>
          <a:xfrm>
            <a:off x="989066" y="234888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平面上的欧拉公式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355548"/>
              </p:ext>
            </p:extLst>
          </p:nvPr>
        </p:nvGraphicFramePr>
        <p:xfrm>
          <a:off x="3203848" y="2251765"/>
          <a:ext cx="27273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Equation" r:id="rId3" imgW="863280" imgH="177480" progId="Equation.DSMT4">
                  <p:embed/>
                </p:oleObj>
              </mc:Choice>
              <mc:Fallback>
                <p:oleObj name="Equation" r:id="rId3" imgW="863280" imgH="1774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251765"/>
                        <a:ext cx="272732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0532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Liha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2696"/>
            <a:ext cx="9036496" cy="97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989066" y="234888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平面上的欧拉公式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020890"/>
              </p:ext>
            </p:extLst>
          </p:nvPr>
        </p:nvGraphicFramePr>
        <p:xfrm>
          <a:off x="3203848" y="2251765"/>
          <a:ext cx="27273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" name="Equation" r:id="rId4" imgW="863280" imgH="177480" progId="Equation.DSMT4">
                  <p:embed/>
                </p:oleObj>
              </mc:Choice>
              <mc:Fallback>
                <p:oleObj name="Equation" r:id="rId4" imgW="8632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251765"/>
                        <a:ext cx="272732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883383"/>
              </p:ext>
            </p:extLst>
          </p:nvPr>
        </p:nvGraphicFramePr>
        <p:xfrm>
          <a:off x="3131840" y="3140968"/>
          <a:ext cx="1804987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8" name="Equation" r:id="rId6" imgW="571320" imgH="177480" progId="Equation.DSMT4">
                  <p:embed/>
                </p:oleObj>
              </mc:Choice>
              <mc:Fallback>
                <p:oleObj name="Equation" r:id="rId6" imgW="571320" imgH="1774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3140968"/>
                        <a:ext cx="1804987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970390"/>
              </p:ext>
            </p:extLst>
          </p:nvPr>
        </p:nvGraphicFramePr>
        <p:xfrm>
          <a:off x="970179" y="4149080"/>
          <a:ext cx="3008312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" name="Equation" r:id="rId8" imgW="952200" imgH="393480" progId="Equation.DSMT4">
                  <p:embed/>
                </p:oleObj>
              </mc:Choice>
              <mc:Fallback>
                <p:oleObj name="Equation" r:id="rId8" imgW="952200" imgH="3934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179" y="4149080"/>
                        <a:ext cx="3008312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769119"/>
              </p:ext>
            </p:extLst>
          </p:nvPr>
        </p:nvGraphicFramePr>
        <p:xfrm>
          <a:off x="4139952" y="4437112"/>
          <a:ext cx="26479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0" name="Equation" r:id="rId10" imgW="838080" imgH="177480" progId="Equation.DSMT4">
                  <p:embed/>
                </p:oleObj>
              </mc:Choice>
              <mc:Fallback>
                <p:oleObj name="Equation" r:id="rId10" imgW="838080" imgH="17748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4437112"/>
                        <a:ext cx="264795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0532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611188" y="26035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500" dirty="0" smtClean="0">
                <a:solidFill>
                  <a:srgbClr val="333399"/>
                </a:solidFill>
                <a:latin typeface="华文中宋" pitchFamily="2" charset="-122"/>
              </a:rPr>
              <a:t>一</a:t>
            </a:r>
            <a:r>
              <a:rPr lang="en-US" altLang="zh-CN" sz="3500" dirty="0" smtClean="0">
                <a:solidFill>
                  <a:srgbClr val="333399"/>
                </a:solidFill>
                <a:latin typeface="华文中宋" pitchFamily="2" charset="-122"/>
              </a:rPr>
              <a:t>  </a:t>
            </a:r>
            <a:r>
              <a:rPr lang="zh-CN" altLang="en-US" sz="3500" dirty="0">
                <a:solidFill>
                  <a:srgbClr val="333399"/>
                </a:solidFill>
                <a:latin typeface="华文中宋" pitchFamily="2" charset="-122"/>
              </a:rPr>
              <a:t>考卷结构分析</a:t>
            </a:r>
            <a:r>
              <a:rPr lang="zh-CN" altLang="en-US" sz="3500" dirty="0" smtClean="0">
                <a:solidFill>
                  <a:srgbClr val="333399"/>
                </a:solidFill>
                <a:latin typeface="华文中宋" pitchFamily="2" charset="-122"/>
              </a:rPr>
              <a:t>的结构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79512" y="801280"/>
            <a:ext cx="8712968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2000" dirty="0" smtClean="0">
                <a:latin typeface="宋体" pitchFamily="2" charset="-122"/>
              </a:rPr>
              <a:t>一、</a:t>
            </a:r>
            <a:r>
              <a:rPr lang="zh-CN" altLang="en-US" sz="2000" dirty="0"/>
              <a:t>用逻辑符号表达下列语句（每小题</a:t>
            </a:r>
            <a:r>
              <a:rPr lang="en-US" altLang="zh-CN" sz="2000" dirty="0"/>
              <a:t>2 </a:t>
            </a:r>
            <a:r>
              <a:rPr lang="zh-CN" altLang="en-US" sz="2000" dirty="0"/>
              <a:t>分，共</a:t>
            </a:r>
            <a:r>
              <a:rPr lang="en-US" altLang="zh-CN" sz="2000" dirty="0"/>
              <a:t>4 </a:t>
            </a:r>
            <a:r>
              <a:rPr lang="zh-CN" altLang="en-US" sz="2000" dirty="0"/>
              <a:t>分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algn="just"/>
            <a:endParaRPr lang="en-US" altLang="zh-CN" sz="2000" dirty="0" smtClean="0"/>
          </a:p>
          <a:p>
            <a:pPr algn="just"/>
            <a:r>
              <a:rPr lang="en-US" altLang="zh-CN" sz="2000" dirty="0" smtClean="0"/>
              <a:t>      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数理逻辑：谓词逻辑。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一般数理逻辑只出现在此部分。</a:t>
            </a:r>
            <a:endParaRPr lang="en-US" altLang="zh-CN" sz="2000" b="1" dirty="0">
              <a:solidFill>
                <a:srgbClr val="002060"/>
              </a:solidFill>
            </a:endParaRPr>
          </a:p>
          <a:p>
            <a:pPr algn="just"/>
            <a:endParaRPr lang="en-US" altLang="zh-CN" sz="2000" dirty="0"/>
          </a:p>
          <a:p>
            <a:pPr algn="just"/>
            <a:r>
              <a:rPr lang="zh-CN" altLang="en-US" sz="2000" dirty="0"/>
              <a:t>二、填空题</a:t>
            </a:r>
            <a:r>
              <a:rPr lang="zh-CN" altLang="en-US" sz="2000" dirty="0" smtClean="0"/>
              <a:t>（每</a:t>
            </a:r>
            <a:r>
              <a:rPr lang="zh-CN" altLang="en-US" sz="2000" dirty="0"/>
              <a:t>空</a:t>
            </a:r>
            <a:r>
              <a:rPr lang="en-US" altLang="zh-CN" sz="2000" dirty="0"/>
              <a:t>2 </a:t>
            </a:r>
            <a:r>
              <a:rPr lang="zh-CN" altLang="en-US" sz="2000" dirty="0"/>
              <a:t>分，</a:t>
            </a:r>
            <a:r>
              <a:rPr lang="zh-CN" altLang="en-US" sz="2000" dirty="0" smtClean="0"/>
              <a:t>共</a:t>
            </a:r>
            <a:r>
              <a:rPr lang="en-US" altLang="zh-CN" sz="2000" dirty="0" smtClean="0"/>
              <a:t>12-16 </a:t>
            </a:r>
            <a:r>
              <a:rPr lang="zh-CN" altLang="en-US" sz="2000" dirty="0"/>
              <a:t>分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algn="just"/>
            <a:endParaRPr lang="en-US" altLang="zh-CN" sz="2000" dirty="0"/>
          </a:p>
          <a:p>
            <a:pPr algn="just"/>
            <a:r>
              <a:rPr lang="en-US" altLang="zh-CN" sz="2000" dirty="0" smtClean="0"/>
              <a:t>       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一半的题目为离散数学的题目。一般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图论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2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道题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，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集合论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1-2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题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，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代数结构偶尔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有一题。</a:t>
            </a:r>
            <a:endParaRPr lang="en-US" altLang="zh-CN" sz="2000" b="1" dirty="0" smtClean="0">
              <a:solidFill>
                <a:srgbClr val="002060"/>
              </a:solidFill>
            </a:endParaRPr>
          </a:p>
          <a:p>
            <a:pPr algn="just"/>
            <a:endParaRPr lang="en-US" altLang="zh-CN" sz="2000" dirty="0"/>
          </a:p>
          <a:p>
            <a:pPr algn="just"/>
            <a:r>
              <a:rPr lang="zh-CN" altLang="en-US" sz="2000" dirty="0"/>
              <a:t>三、计算题（第</a:t>
            </a:r>
            <a:r>
              <a:rPr lang="en-US" altLang="zh-CN" sz="2000" dirty="0"/>
              <a:t>1 </a:t>
            </a:r>
            <a:r>
              <a:rPr lang="zh-CN" altLang="en-US" sz="2000" dirty="0"/>
              <a:t>小题</a:t>
            </a:r>
            <a:r>
              <a:rPr lang="en-US" altLang="zh-CN" sz="2000" dirty="0"/>
              <a:t>3 </a:t>
            </a:r>
            <a:r>
              <a:rPr lang="zh-CN" altLang="en-US" sz="2000" dirty="0"/>
              <a:t>分，第</a:t>
            </a:r>
            <a:r>
              <a:rPr lang="en-US" altLang="zh-CN" sz="2000" dirty="0"/>
              <a:t>2 </a:t>
            </a:r>
            <a:r>
              <a:rPr lang="zh-CN" altLang="en-US" sz="2000" dirty="0"/>
              <a:t>小题</a:t>
            </a:r>
            <a:r>
              <a:rPr lang="en-US" altLang="zh-CN" sz="2000" dirty="0"/>
              <a:t>4 </a:t>
            </a:r>
            <a:r>
              <a:rPr lang="zh-CN" altLang="en-US" sz="2000" dirty="0"/>
              <a:t>分，第</a:t>
            </a:r>
            <a:r>
              <a:rPr lang="en-US" altLang="zh-CN" sz="2000" dirty="0"/>
              <a:t>3 </a:t>
            </a:r>
            <a:r>
              <a:rPr lang="zh-CN" altLang="en-US" sz="2000" dirty="0"/>
              <a:t>小题</a:t>
            </a:r>
            <a:r>
              <a:rPr lang="en-US" altLang="zh-CN" sz="2000" dirty="0"/>
              <a:t>6 </a:t>
            </a:r>
            <a:r>
              <a:rPr lang="zh-CN" altLang="en-US" sz="2000" dirty="0"/>
              <a:t>分，共</a:t>
            </a:r>
            <a:r>
              <a:rPr lang="en-US" altLang="zh-CN" sz="2000" dirty="0"/>
              <a:t>13 </a:t>
            </a:r>
            <a:r>
              <a:rPr lang="zh-CN" altLang="en-US" sz="2000" dirty="0"/>
              <a:t>分） </a:t>
            </a:r>
            <a:endParaRPr lang="en-US" altLang="zh-CN" sz="2000" dirty="0" smtClean="0"/>
          </a:p>
          <a:p>
            <a:pPr algn="just"/>
            <a:endParaRPr lang="en-US" altLang="zh-CN" sz="2000" dirty="0" smtClean="0"/>
          </a:p>
          <a:p>
            <a:pPr algn="just"/>
            <a:r>
              <a:rPr lang="en-US" altLang="zh-CN" sz="2000" dirty="0" smtClean="0"/>
              <a:t>       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一般都是组合的题目；至多只有一道非组合数学的题，一般是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集合论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的题目。组合与集合论之外的题目，近年来只有一次。去年的情况很特殊，三道计算题都是集合论的。</a:t>
            </a:r>
            <a:endParaRPr lang="en-US" altLang="zh-CN" sz="2000" b="1" dirty="0" smtClean="0">
              <a:solidFill>
                <a:srgbClr val="002060"/>
              </a:solidFill>
            </a:endParaRPr>
          </a:p>
          <a:p>
            <a:pPr algn="just"/>
            <a:endParaRPr lang="en-US" altLang="zh-CN" sz="2000" dirty="0"/>
          </a:p>
          <a:p>
            <a:pPr algn="just"/>
            <a:r>
              <a:rPr lang="zh-CN" altLang="en-US" sz="2000" dirty="0"/>
              <a:t>四、证明</a:t>
            </a:r>
            <a:r>
              <a:rPr lang="zh-CN" altLang="en-US" sz="2000" dirty="0" smtClean="0"/>
              <a:t>题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解答题（</a:t>
            </a:r>
            <a:r>
              <a:rPr lang="zh-CN" altLang="en-US" sz="2000" dirty="0"/>
              <a:t>第</a:t>
            </a:r>
            <a:r>
              <a:rPr lang="en-US" altLang="zh-CN" sz="2000" dirty="0"/>
              <a:t>1 </a:t>
            </a:r>
            <a:r>
              <a:rPr lang="zh-CN" altLang="en-US" sz="2000" dirty="0"/>
              <a:t>小题</a:t>
            </a:r>
            <a:r>
              <a:rPr lang="en-US" altLang="zh-CN" sz="2000" dirty="0"/>
              <a:t>4 </a:t>
            </a:r>
            <a:r>
              <a:rPr lang="zh-CN" altLang="en-US" sz="2000" dirty="0"/>
              <a:t>分，第</a:t>
            </a:r>
            <a:r>
              <a:rPr lang="en-US" altLang="zh-CN" sz="2000" dirty="0"/>
              <a:t>2 </a:t>
            </a:r>
            <a:r>
              <a:rPr lang="zh-CN" altLang="en-US" sz="2000" dirty="0"/>
              <a:t>小题</a:t>
            </a:r>
            <a:r>
              <a:rPr lang="en-US" altLang="zh-CN" sz="2000" dirty="0"/>
              <a:t>3 </a:t>
            </a:r>
            <a:r>
              <a:rPr lang="zh-CN" altLang="en-US" sz="2000" dirty="0"/>
              <a:t>分，共</a:t>
            </a:r>
            <a:r>
              <a:rPr lang="en-US" altLang="zh-CN" sz="2000" dirty="0"/>
              <a:t>7 </a:t>
            </a:r>
            <a:r>
              <a:rPr lang="zh-CN" altLang="en-US" sz="2000" dirty="0"/>
              <a:t>分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algn="just"/>
            <a:endParaRPr lang="en-US" altLang="zh-CN" sz="2000" dirty="0"/>
          </a:p>
          <a:p>
            <a:pPr algn="just"/>
            <a:r>
              <a:rPr lang="en-US" altLang="zh-CN" sz="2000" dirty="0" smtClean="0"/>
              <a:t>       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几乎都是组合的题目，离散的题目如果出现，几乎全是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集合论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的题目。   </a:t>
            </a:r>
            <a:endParaRPr lang="zh-CN" altLang="en-US" sz="2000" b="1" dirty="0">
              <a:solidFill>
                <a:srgbClr val="00206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8320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539552" y="284843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lang="en-US" altLang="zh-CN" sz="3600" b="1" dirty="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600" b="1" dirty="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代数结构</a:t>
            </a:r>
          </a:p>
        </p:txBody>
      </p:sp>
      <p:pic>
        <p:nvPicPr>
          <p:cNvPr id="17410" name="Picture 2" descr="C:\Users\Liha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76" y="1124744"/>
            <a:ext cx="8994727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842502"/>
              </p:ext>
            </p:extLst>
          </p:nvPr>
        </p:nvGraphicFramePr>
        <p:xfrm>
          <a:off x="466725" y="2636838"/>
          <a:ext cx="3089275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Equation" r:id="rId4" imgW="977760" imgH="393480" progId="Equation.DSMT4">
                  <p:embed/>
                </p:oleObj>
              </mc:Choice>
              <mc:Fallback>
                <p:oleObj name="Equation" r:id="rId4" imgW="977760" imgH="39348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2636838"/>
                        <a:ext cx="3089275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397974"/>
              </p:ext>
            </p:extLst>
          </p:nvPr>
        </p:nvGraphicFramePr>
        <p:xfrm>
          <a:off x="4075113" y="2997200"/>
          <a:ext cx="16859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4" name="Equation" r:id="rId6" imgW="533160" imgH="177480" progId="Equation.DSMT4">
                  <p:embed/>
                </p:oleObj>
              </mc:Choice>
              <mc:Fallback>
                <p:oleObj name="Equation" r:id="rId6" imgW="533160" imgH="1774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5113" y="2997200"/>
                        <a:ext cx="168592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4485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611188" y="26035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en-US" altLang="zh-CN" sz="3600" b="1" dirty="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600" b="1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考卷结构分析</a:t>
            </a:r>
            <a:r>
              <a:rPr lang="zh-CN" altLang="en-US" sz="3600" b="1" dirty="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的结构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23528" y="1628800"/>
            <a:ext cx="5396136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2000" dirty="0" smtClean="0">
                <a:latin typeface="宋体" pitchFamily="2" charset="-122"/>
              </a:rPr>
              <a:t>一、</a:t>
            </a:r>
            <a:r>
              <a:rPr lang="zh-CN" altLang="en-US" sz="2000" dirty="0"/>
              <a:t>用逻辑符号表达下列</a:t>
            </a:r>
            <a:r>
              <a:rPr lang="zh-CN" altLang="en-US" sz="2000" dirty="0" smtClean="0"/>
              <a:t>语句（</a:t>
            </a:r>
            <a:r>
              <a:rPr lang="en-US" altLang="zh-CN" sz="2000" dirty="0" smtClean="0"/>
              <a:t>100%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algn="just"/>
            <a:endParaRPr lang="en-US" altLang="zh-CN" sz="2000" dirty="0" smtClean="0"/>
          </a:p>
          <a:p>
            <a:pPr algn="just"/>
            <a:r>
              <a:rPr lang="en-US" altLang="zh-CN" sz="2000" dirty="0" smtClean="0"/>
              <a:t>      </a:t>
            </a:r>
            <a:endParaRPr lang="en-US" altLang="zh-CN" sz="2000" dirty="0"/>
          </a:p>
          <a:p>
            <a:pPr algn="just"/>
            <a:r>
              <a:rPr lang="zh-CN" altLang="en-US" sz="2000" dirty="0"/>
              <a:t>二、填空</a:t>
            </a:r>
            <a:r>
              <a:rPr lang="zh-CN" altLang="en-US" sz="2000" dirty="0" smtClean="0"/>
              <a:t>题（</a:t>
            </a:r>
            <a:r>
              <a:rPr lang="en-US" altLang="zh-CN" sz="2000" dirty="0" smtClean="0"/>
              <a:t>50%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pPr algn="just"/>
            <a:endParaRPr lang="en-US" altLang="zh-CN" sz="2000" dirty="0" smtClean="0"/>
          </a:p>
          <a:p>
            <a:pPr algn="just"/>
            <a:endParaRPr lang="en-US" altLang="zh-CN" sz="2000" dirty="0"/>
          </a:p>
          <a:p>
            <a:pPr algn="just"/>
            <a:r>
              <a:rPr lang="zh-CN" altLang="en-US" sz="2000" dirty="0"/>
              <a:t>三、计算</a:t>
            </a:r>
            <a:r>
              <a:rPr lang="zh-CN" altLang="en-US" sz="2000" dirty="0" smtClean="0"/>
              <a:t>题（</a:t>
            </a:r>
            <a:r>
              <a:rPr lang="en-US" altLang="zh-CN" sz="2000" dirty="0" smtClean="0"/>
              <a:t>33%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algn="just"/>
            <a:r>
              <a:rPr lang="en-US" altLang="zh-CN" sz="2000" dirty="0" smtClean="0"/>
              <a:t>  </a:t>
            </a:r>
          </a:p>
          <a:p>
            <a:pPr algn="just"/>
            <a:r>
              <a:rPr lang="en-US" altLang="zh-CN" sz="2000" dirty="0" smtClean="0"/>
              <a:t>     </a:t>
            </a:r>
            <a:endParaRPr lang="en-US" altLang="zh-CN" sz="2000" dirty="0"/>
          </a:p>
          <a:p>
            <a:pPr algn="just"/>
            <a:r>
              <a:rPr lang="zh-CN" altLang="en-US" sz="2000" dirty="0"/>
              <a:t>四、证明</a:t>
            </a:r>
            <a:r>
              <a:rPr lang="zh-CN" altLang="en-US" sz="2000" dirty="0" smtClean="0"/>
              <a:t>题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解</a:t>
            </a:r>
            <a:r>
              <a:rPr lang="zh-CN" altLang="en-US" sz="2000" dirty="0"/>
              <a:t>答题（</a:t>
            </a:r>
            <a:r>
              <a:rPr lang="zh-CN" altLang="en-US" sz="2000" dirty="0" smtClean="0"/>
              <a:t>≤</a:t>
            </a:r>
            <a:r>
              <a:rPr lang="en-US" altLang="zh-CN" sz="2000" dirty="0" smtClean="0"/>
              <a:t>33%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algn="just"/>
            <a:endParaRPr lang="en-US" altLang="zh-CN" sz="2000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112442" y="2492896"/>
            <a:ext cx="3744416" cy="28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Aft>
                <a:spcPts val="0"/>
              </a:spcAft>
            </a:pPr>
            <a:r>
              <a:rPr lang="zh-CN" sz="3000" kern="1200" dirty="0">
                <a:solidFill>
                  <a:srgbClr val="3333CC"/>
                </a:solidFill>
                <a:effectLst/>
                <a:latin typeface="Times"/>
                <a:ea typeface="黑体"/>
                <a:cs typeface="黑体"/>
              </a:rPr>
              <a:t>第一部分 数理逻辑</a:t>
            </a:r>
            <a:endParaRPr lang="zh-CN" sz="1000" dirty="0">
              <a:solidFill>
                <a:srgbClr val="3333CC"/>
              </a:solidFill>
              <a:effectLst/>
              <a:latin typeface="Times"/>
              <a:ea typeface="宋体"/>
              <a:cs typeface="Times New Roman"/>
            </a:endParaRPr>
          </a:p>
          <a:p>
            <a:pPr fontAlgn="base">
              <a:lnSpc>
                <a:spcPct val="150000"/>
              </a:lnSpc>
              <a:spcAft>
                <a:spcPts val="0"/>
              </a:spcAft>
            </a:pPr>
            <a:r>
              <a:rPr lang="zh-CN" sz="3000" kern="1200" dirty="0">
                <a:solidFill>
                  <a:srgbClr val="3333CC"/>
                </a:solidFill>
                <a:effectLst/>
                <a:latin typeface="Times"/>
                <a:ea typeface="黑体"/>
                <a:cs typeface="黑体"/>
              </a:rPr>
              <a:t>第二部分 集合论</a:t>
            </a:r>
            <a:endParaRPr lang="zh-CN" sz="1000" dirty="0">
              <a:solidFill>
                <a:srgbClr val="3333CC"/>
              </a:solidFill>
              <a:effectLst/>
              <a:latin typeface="Times"/>
              <a:ea typeface="宋体"/>
              <a:cs typeface="Times New Roman"/>
            </a:endParaRPr>
          </a:p>
          <a:p>
            <a:pPr fontAlgn="base">
              <a:lnSpc>
                <a:spcPct val="150000"/>
              </a:lnSpc>
              <a:spcAft>
                <a:spcPts val="0"/>
              </a:spcAft>
            </a:pPr>
            <a:r>
              <a:rPr lang="zh-CN" sz="3000" kern="1200" dirty="0">
                <a:solidFill>
                  <a:srgbClr val="3333CC"/>
                </a:solidFill>
                <a:effectLst/>
                <a:latin typeface="Times"/>
                <a:ea typeface="黑体"/>
                <a:cs typeface="黑体"/>
              </a:rPr>
              <a:t>第三部分 代数结构</a:t>
            </a:r>
            <a:endParaRPr lang="zh-CN" sz="1000" dirty="0">
              <a:solidFill>
                <a:srgbClr val="3333CC"/>
              </a:solidFill>
              <a:effectLst/>
              <a:latin typeface="Times"/>
              <a:ea typeface="宋体"/>
              <a:cs typeface="Times New Roman"/>
            </a:endParaRPr>
          </a:p>
          <a:p>
            <a:pPr fontAlgn="base">
              <a:lnSpc>
                <a:spcPct val="150000"/>
              </a:lnSpc>
              <a:spcAft>
                <a:spcPts val="0"/>
              </a:spcAft>
            </a:pPr>
            <a:r>
              <a:rPr lang="zh-CN" sz="3000" kern="1200" dirty="0">
                <a:solidFill>
                  <a:srgbClr val="3333CC"/>
                </a:solidFill>
                <a:effectLst/>
                <a:latin typeface="Times"/>
                <a:ea typeface="黑体"/>
                <a:cs typeface="黑体"/>
              </a:rPr>
              <a:t>第四部分 图论 </a:t>
            </a:r>
            <a:endParaRPr lang="zh-CN" sz="1000" dirty="0">
              <a:solidFill>
                <a:srgbClr val="3333CC"/>
              </a:solidFill>
              <a:effectLst/>
              <a:latin typeface="Times"/>
              <a:ea typeface="宋体"/>
              <a:cs typeface="Times New Roman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4032885" y="2016006"/>
            <a:ext cx="1008112" cy="80151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3207428" y="2774112"/>
            <a:ext cx="1833569" cy="80151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3021596" y="3575626"/>
            <a:ext cx="2019401" cy="152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779912" y="3575626"/>
            <a:ext cx="1261085" cy="107751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3275856" y="3174869"/>
            <a:ext cx="1765141" cy="169429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3275856" y="2996952"/>
            <a:ext cx="1836587" cy="1224137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879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iha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9" y="1052736"/>
            <a:ext cx="8912062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11188" y="26035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600" b="1" dirty="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600" b="1" dirty="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数理逻辑</a:t>
            </a:r>
          </a:p>
        </p:txBody>
      </p:sp>
      <p:sp>
        <p:nvSpPr>
          <p:cNvPr id="2" name="矩形 1"/>
          <p:cNvSpPr/>
          <p:nvPr/>
        </p:nvSpPr>
        <p:spPr>
          <a:xfrm>
            <a:off x="611188" y="3284984"/>
            <a:ext cx="7201172" cy="1051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3746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kumimoji="1" lang="zh-CN" altLang="en-US" sz="2000" b="1" kern="0" dirty="0" smtClean="0"/>
              <a:t>（</a:t>
            </a:r>
            <a:r>
              <a:rPr kumimoji="1" lang="en-US" altLang="zh-CN" sz="2000" b="1" kern="0" dirty="0" smtClean="0"/>
              <a:t>1</a:t>
            </a:r>
            <a:r>
              <a:rPr kumimoji="1" lang="zh-CN" altLang="en-US" sz="2000" b="1" kern="0" dirty="0" smtClean="0"/>
              <a:t>）全域</a:t>
            </a:r>
            <a:r>
              <a:rPr kumimoji="1" lang="zh-CN" altLang="en-US" sz="2000" b="1" kern="0" dirty="0" smtClean="0"/>
              <a:t>：</a:t>
            </a:r>
            <a:r>
              <a:rPr kumimoji="1" lang="zh-CN" altLang="en-US" sz="2000" b="1" kern="0" dirty="0" smtClean="0"/>
              <a:t>一切事物</a:t>
            </a:r>
            <a:endParaRPr kumimoji="1" lang="en-US" altLang="zh-CN" sz="2000" b="1" kern="0" dirty="0" smtClean="0"/>
          </a:p>
          <a:p>
            <a:pPr lvl="0" indent="3746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kumimoji="1" lang="en-US" altLang="zh-CN" sz="2000" b="1" kern="0" dirty="0" smtClean="0"/>
              <a:t>P</a:t>
            </a:r>
            <a:r>
              <a:rPr kumimoji="1" lang="zh-CN" altLang="en-US" sz="2000" b="1" kern="0" dirty="0" smtClean="0"/>
              <a:t>（</a:t>
            </a:r>
            <a:r>
              <a:rPr kumimoji="1" lang="en-US" altLang="zh-CN" sz="2000" b="1" kern="0" dirty="0"/>
              <a:t>x</a:t>
            </a:r>
            <a:r>
              <a:rPr kumimoji="1" lang="zh-CN" altLang="en-US" sz="2000" b="1" kern="0" dirty="0"/>
              <a:t>）表示 </a:t>
            </a:r>
            <a:r>
              <a:rPr kumimoji="1" lang="en-US" altLang="zh-CN" sz="2000" b="1" kern="0" dirty="0" smtClean="0"/>
              <a:t>x</a:t>
            </a:r>
            <a:r>
              <a:rPr kumimoji="1" lang="zh-CN" altLang="en-US" sz="2000" b="1" kern="0" dirty="0" smtClean="0"/>
              <a:t>为正整数；</a:t>
            </a:r>
            <a:r>
              <a:rPr kumimoji="1" lang="en-US" altLang="zh-CN" sz="2000" b="1" kern="0" dirty="0" smtClean="0"/>
              <a:t>Q(x)</a:t>
            </a:r>
            <a:r>
              <a:rPr kumimoji="1" lang="zh-CN" altLang="en-US" sz="2000" b="1" kern="0" dirty="0" smtClean="0"/>
              <a:t>表示</a:t>
            </a:r>
            <a:r>
              <a:rPr kumimoji="1" lang="en-US" altLang="zh-CN" sz="2000" b="1" kern="0" dirty="0" smtClean="0"/>
              <a:t>x</a:t>
            </a:r>
            <a:r>
              <a:rPr kumimoji="1" lang="zh-CN" altLang="en-US" sz="2000" b="1" kern="0" dirty="0" smtClean="0"/>
              <a:t>可以开平方</a:t>
            </a:r>
            <a:endParaRPr kumimoji="1" lang="zh-CN" altLang="en-US" sz="2000" b="1" kern="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996818"/>
              </p:ext>
            </p:extLst>
          </p:nvPr>
        </p:nvGraphicFramePr>
        <p:xfrm>
          <a:off x="2555776" y="4362202"/>
          <a:ext cx="353695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Equation" r:id="rId4" imgW="1117440" imgH="203040" progId="Equation.DSMT4">
                  <p:embed/>
                </p:oleObj>
              </mc:Choice>
              <mc:Fallback>
                <p:oleObj name="Equation" r:id="rId4" imgW="1117440" imgH="20304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4362202"/>
                        <a:ext cx="353695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611188" y="4896353"/>
            <a:ext cx="7201172" cy="1051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3746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kumimoji="1" lang="zh-CN" altLang="en-US" sz="2000" b="1" kern="0" dirty="0" smtClean="0"/>
              <a:t>（</a:t>
            </a:r>
            <a:r>
              <a:rPr kumimoji="1" lang="en-US" altLang="zh-CN" sz="2000" b="1" kern="0" dirty="0" smtClean="0"/>
              <a:t>2</a:t>
            </a:r>
            <a:r>
              <a:rPr kumimoji="1" lang="zh-CN" altLang="en-US" sz="2000" b="1" kern="0" dirty="0" smtClean="0"/>
              <a:t>）全域</a:t>
            </a:r>
            <a:r>
              <a:rPr kumimoji="1" lang="zh-CN" altLang="en-US" sz="2000" b="1" kern="0" dirty="0" smtClean="0"/>
              <a:t>：</a:t>
            </a:r>
            <a:r>
              <a:rPr kumimoji="1" lang="zh-CN" altLang="en-US" sz="2000" b="1" kern="0" dirty="0" smtClean="0"/>
              <a:t>一切事物</a:t>
            </a:r>
            <a:endParaRPr kumimoji="1" lang="en-US" altLang="zh-CN" sz="2000" b="1" kern="0" dirty="0" smtClean="0"/>
          </a:p>
          <a:p>
            <a:pPr lvl="0" indent="3746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kumimoji="1" lang="en-US" altLang="zh-CN" sz="2000" b="1" kern="0" dirty="0" smtClean="0"/>
              <a:t>P</a:t>
            </a:r>
            <a:r>
              <a:rPr kumimoji="1" lang="zh-CN" altLang="en-US" sz="2000" b="1" kern="0" dirty="0" smtClean="0"/>
              <a:t>（</a:t>
            </a:r>
            <a:r>
              <a:rPr kumimoji="1" lang="en-US" altLang="zh-CN" sz="2000" b="1" kern="0" dirty="0" smtClean="0"/>
              <a:t>x</a:t>
            </a:r>
            <a:r>
              <a:rPr kumimoji="1" lang="zh-CN" altLang="en-US" sz="2000" b="1" kern="0" dirty="0" smtClean="0"/>
              <a:t>）表示</a:t>
            </a:r>
            <a:r>
              <a:rPr kumimoji="1" lang="en-US" altLang="zh-CN" sz="2000" b="1" kern="0" dirty="0" smtClean="0"/>
              <a:t>x</a:t>
            </a:r>
            <a:r>
              <a:rPr kumimoji="1" lang="zh-CN" altLang="en-US" sz="2000" b="1" kern="0" dirty="0" smtClean="0"/>
              <a:t>为自然数，</a:t>
            </a:r>
            <a:r>
              <a:rPr kumimoji="1" lang="en-US" altLang="zh-CN" sz="2000" b="1" kern="0" dirty="0" smtClean="0"/>
              <a:t>Q</a:t>
            </a:r>
            <a:r>
              <a:rPr kumimoji="1" lang="zh-CN" altLang="en-US" sz="2000" b="1" kern="0" dirty="0" smtClean="0"/>
              <a:t>（</a:t>
            </a:r>
            <a:r>
              <a:rPr kumimoji="1" lang="en-US" altLang="zh-CN" sz="2000" b="1" kern="0" dirty="0" smtClean="0"/>
              <a:t>x</a:t>
            </a:r>
            <a:r>
              <a:rPr kumimoji="1" lang="zh-CN" altLang="en-US" sz="2000" b="1" kern="0" dirty="0" smtClean="0"/>
              <a:t>，</a:t>
            </a:r>
            <a:r>
              <a:rPr kumimoji="1" lang="en-US" altLang="zh-CN" sz="2000" b="1" kern="0" dirty="0" smtClean="0"/>
              <a:t>y</a:t>
            </a:r>
            <a:r>
              <a:rPr kumimoji="1" lang="zh-CN" altLang="en-US" sz="2000" b="1" kern="0" dirty="0" smtClean="0"/>
              <a:t>）</a:t>
            </a:r>
            <a:r>
              <a:rPr kumimoji="1" lang="zh-CN" altLang="en-US" sz="2000" b="1" kern="0" dirty="0"/>
              <a:t>表示 </a:t>
            </a:r>
            <a:r>
              <a:rPr kumimoji="1" lang="en-US" altLang="zh-CN" sz="2000" b="1" kern="0" dirty="0" smtClean="0"/>
              <a:t>x&lt;y</a:t>
            </a:r>
            <a:endParaRPr kumimoji="1" lang="zh-CN" altLang="en-US" sz="2000" b="1" kern="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308581"/>
              </p:ext>
            </p:extLst>
          </p:nvPr>
        </p:nvGraphicFramePr>
        <p:xfrm>
          <a:off x="1154113" y="5937250"/>
          <a:ext cx="594995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公式" r:id="rId6" imgW="1879600" imgH="203200" progId="Equation.3">
                  <p:embed/>
                </p:oleObj>
              </mc:Choice>
              <mc:Fallback>
                <p:oleObj name="公式" r:id="rId6" imgW="1879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5937250"/>
                        <a:ext cx="594995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4485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9592" y="531723"/>
            <a:ext cx="7344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一、用逻辑符号表达下列语句（每小题</a:t>
            </a:r>
            <a:r>
              <a:rPr lang="en-US" altLang="zh-CN" b="1" dirty="0"/>
              <a:t>2 </a:t>
            </a:r>
            <a:r>
              <a:rPr lang="zh-CN" altLang="en-US" b="1" dirty="0"/>
              <a:t>分，共</a:t>
            </a:r>
            <a:r>
              <a:rPr lang="en-US" altLang="zh-CN" b="1" dirty="0"/>
              <a:t>4 </a:t>
            </a:r>
            <a:r>
              <a:rPr lang="zh-CN" altLang="en-US" b="1" dirty="0"/>
              <a:t>分） </a:t>
            </a:r>
          </a:p>
          <a:p>
            <a:r>
              <a:rPr lang="en-US" altLang="zh-CN" b="1" dirty="0"/>
              <a:t>1</a:t>
            </a:r>
            <a:r>
              <a:rPr lang="zh-CN" altLang="en-US" b="1" dirty="0"/>
              <a:t>．发光的不都是金子。（注：给出两种表达，一种用存在量词，另一种用全称量词） </a:t>
            </a:r>
          </a:p>
          <a:p>
            <a:r>
              <a:rPr lang="en-US" altLang="zh-CN" b="1" dirty="0"/>
              <a:t>2</a:t>
            </a:r>
            <a:r>
              <a:rPr lang="zh-CN" altLang="en-US" b="1" dirty="0"/>
              <a:t>．有些大学生不尊敬老人。 </a:t>
            </a:r>
          </a:p>
        </p:txBody>
      </p:sp>
      <p:sp>
        <p:nvSpPr>
          <p:cNvPr id="5" name="矩形 4"/>
          <p:cNvSpPr/>
          <p:nvPr/>
        </p:nvSpPr>
        <p:spPr>
          <a:xfrm>
            <a:off x="755576" y="1844824"/>
            <a:ext cx="7201172" cy="1024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3746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kumimoji="1" lang="zh-CN" altLang="en-US" sz="2000" b="1" kern="0" dirty="0" smtClean="0"/>
              <a:t>（</a:t>
            </a:r>
            <a:r>
              <a:rPr kumimoji="1" lang="en-US" altLang="zh-CN" sz="2000" b="1" kern="0" dirty="0" smtClean="0"/>
              <a:t>1</a:t>
            </a:r>
            <a:r>
              <a:rPr kumimoji="1" lang="zh-CN" altLang="en-US" sz="2000" b="1" kern="0" dirty="0" smtClean="0"/>
              <a:t>）全域：一切</a:t>
            </a:r>
            <a:r>
              <a:rPr kumimoji="1" lang="zh-CN" altLang="en-US" sz="2000" b="1" kern="0" dirty="0"/>
              <a:t>事物</a:t>
            </a:r>
            <a:endParaRPr kumimoji="1" lang="en-US" altLang="zh-CN" sz="2000" b="1" kern="0" dirty="0" smtClean="0"/>
          </a:p>
          <a:p>
            <a:pPr lvl="0" indent="3746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kumimoji="1" lang="en-US" altLang="zh-CN" sz="2000" b="1" kern="0" dirty="0" smtClean="0"/>
              <a:t>P</a:t>
            </a:r>
            <a:r>
              <a:rPr kumimoji="1" lang="zh-CN" altLang="en-US" sz="2000" b="1" kern="0" dirty="0" smtClean="0"/>
              <a:t>（</a:t>
            </a:r>
            <a:r>
              <a:rPr kumimoji="1" lang="en-US" altLang="zh-CN" sz="2000" b="1" kern="0" dirty="0"/>
              <a:t>x</a:t>
            </a:r>
            <a:r>
              <a:rPr kumimoji="1" lang="zh-CN" altLang="en-US" sz="2000" b="1" kern="0" dirty="0"/>
              <a:t>）表示 </a:t>
            </a:r>
            <a:r>
              <a:rPr kumimoji="1" lang="en-US" altLang="zh-CN" sz="2000" b="1" kern="0" dirty="0" smtClean="0"/>
              <a:t>x</a:t>
            </a:r>
            <a:r>
              <a:rPr kumimoji="1" lang="zh-CN" altLang="en-US" sz="2000" b="1" kern="0" dirty="0" smtClean="0"/>
              <a:t>发光；</a:t>
            </a:r>
            <a:r>
              <a:rPr kumimoji="1" lang="en-US" altLang="zh-CN" sz="2000" b="1" kern="0" dirty="0" smtClean="0"/>
              <a:t>Q(x)</a:t>
            </a:r>
            <a:r>
              <a:rPr kumimoji="1" lang="zh-CN" altLang="en-US" sz="2000" b="1" kern="0" dirty="0" smtClean="0"/>
              <a:t>表示</a:t>
            </a:r>
            <a:r>
              <a:rPr kumimoji="1" lang="en-US" altLang="zh-CN" sz="2000" b="1" kern="0" dirty="0" smtClean="0"/>
              <a:t>x</a:t>
            </a:r>
            <a:r>
              <a:rPr kumimoji="1" lang="zh-CN" altLang="en-US" sz="2000" b="1" kern="0" dirty="0" smtClean="0"/>
              <a:t>为金子</a:t>
            </a:r>
            <a:endParaRPr kumimoji="1" lang="zh-CN" altLang="en-US" sz="2000" b="1" kern="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58221"/>
              </p:ext>
            </p:extLst>
          </p:nvPr>
        </p:nvGraphicFramePr>
        <p:xfrm>
          <a:off x="2540000" y="2922588"/>
          <a:ext cx="385762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Equation" r:id="rId3" imgW="1218960" imgH="203040" progId="Equation.DSMT4">
                  <p:embed/>
                </p:oleObj>
              </mc:Choice>
              <mc:Fallback>
                <p:oleObj name="Equation" r:id="rId3" imgW="1218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2922588"/>
                        <a:ext cx="3857625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797917"/>
              </p:ext>
            </p:extLst>
          </p:nvPr>
        </p:nvGraphicFramePr>
        <p:xfrm>
          <a:off x="2483768" y="3501008"/>
          <a:ext cx="5303837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Equation" r:id="rId5" imgW="1676160" imgH="203040" progId="Equation.DSMT4">
                  <p:embed/>
                </p:oleObj>
              </mc:Choice>
              <mc:Fallback>
                <p:oleObj name="Equation" r:id="rId5" imgW="1676160" imgH="2030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501008"/>
                        <a:ext cx="5303837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763599" y="4293096"/>
            <a:ext cx="7201172" cy="1024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3746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kumimoji="1" lang="zh-CN" altLang="en-US" sz="2000" b="1" kern="0" dirty="0" smtClean="0"/>
              <a:t>（</a:t>
            </a:r>
            <a:r>
              <a:rPr kumimoji="1" lang="en-US" altLang="zh-CN" sz="2000" b="1" kern="0" dirty="0" smtClean="0"/>
              <a:t>2</a:t>
            </a:r>
            <a:r>
              <a:rPr kumimoji="1" lang="zh-CN" altLang="en-US" sz="2000" b="1" kern="0" dirty="0" smtClean="0"/>
              <a:t>）全域：人</a:t>
            </a:r>
            <a:endParaRPr kumimoji="1" lang="en-US" altLang="zh-CN" sz="2000" b="1" kern="0" dirty="0" smtClean="0"/>
          </a:p>
          <a:p>
            <a:pPr lvl="0" indent="3746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kumimoji="1" lang="en-US" altLang="zh-CN" sz="2000" b="1" kern="0" dirty="0" smtClean="0"/>
              <a:t>P</a:t>
            </a:r>
            <a:r>
              <a:rPr kumimoji="1" lang="zh-CN" altLang="en-US" sz="2000" b="1" kern="0" dirty="0" smtClean="0"/>
              <a:t>（</a:t>
            </a:r>
            <a:r>
              <a:rPr kumimoji="1" lang="en-US" altLang="zh-CN" sz="2000" b="1" kern="0" dirty="0"/>
              <a:t>x</a:t>
            </a:r>
            <a:r>
              <a:rPr kumimoji="1" lang="zh-CN" altLang="en-US" sz="2000" b="1" kern="0" dirty="0"/>
              <a:t>）表示 </a:t>
            </a:r>
            <a:r>
              <a:rPr kumimoji="1" lang="en-US" altLang="zh-CN" sz="2000" b="1" kern="0" dirty="0" smtClean="0"/>
              <a:t>x</a:t>
            </a:r>
            <a:r>
              <a:rPr kumimoji="1" lang="zh-CN" altLang="en-US" sz="2000" b="1" kern="0" dirty="0" smtClean="0"/>
              <a:t>为大学生；</a:t>
            </a:r>
            <a:r>
              <a:rPr kumimoji="1" lang="en-US" altLang="zh-CN" sz="2000" b="1" kern="0" dirty="0" smtClean="0"/>
              <a:t>Q(x)</a:t>
            </a:r>
            <a:r>
              <a:rPr kumimoji="1" lang="zh-CN" altLang="en-US" sz="2000" b="1" kern="0" dirty="0" smtClean="0"/>
              <a:t>表示</a:t>
            </a:r>
            <a:r>
              <a:rPr kumimoji="1" lang="en-US" altLang="zh-CN" sz="2000" b="1" kern="0" dirty="0" smtClean="0"/>
              <a:t>x</a:t>
            </a:r>
            <a:r>
              <a:rPr kumimoji="1" lang="zh-CN" altLang="en-US" sz="2000" b="1" kern="0" dirty="0"/>
              <a:t>尊敬老人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019429"/>
              </p:ext>
            </p:extLst>
          </p:nvPr>
        </p:nvGraphicFramePr>
        <p:xfrm>
          <a:off x="2692400" y="5370860"/>
          <a:ext cx="385762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Equation" r:id="rId7" imgW="1218960" imgH="203040" progId="Equation.DSMT4">
                  <p:embed/>
                </p:oleObj>
              </mc:Choice>
              <mc:Fallback>
                <p:oleObj name="Equation" r:id="rId7" imgW="1218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5370860"/>
                        <a:ext cx="3857625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6181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476672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一、用逻辑符号表达下列语句（每小题</a:t>
            </a:r>
            <a:r>
              <a:rPr lang="en-US" altLang="zh-CN" dirty="0"/>
              <a:t>2 </a:t>
            </a:r>
            <a:r>
              <a:rPr lang="zh-CN" altLang="en-US" dirty="0"/>
              <a:t>分，共</a:t>
            </a:r>
            <a:r>
              <a:rPr lang="en-US" altLang="zh-CN" dirty="0"/>
              <a:t>4 </a:t>
            </a:r>
            <a:r>
              <a:rPr lang="zh-CN" altLang="en-US" dirty="0"/>
              <a:t>分） 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．在中国居住的人未必都是中国人（要求分别用存在量词和全称量词各给出一个表达式）。 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．有且仅有一个火星。 </a:t>
            </a:r>
          </a:p>
        </p:txBody>
      </p:sp>
      <p:sp>
        <p:nvSpPr>
          <p:cNvPr id="3" name="矩形 2"/>
          <p:cNvSpPr/>
          <p:nvPr/>
        </p:nvSpPr>
        <p:spPr>
          <a:xfrm>
            <a:off x="755576" y="1844824"/>
            <a:ext cx="7201172" cy="1024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3746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kumimoji="1" lang="zh-CN" altLang="en-US" sz="2000" b="1" kern="0" dirty="0" smtClean="0"/>
              <a:t>（</a:t>
            </a:r>
            <a:r>
              <a:rPr kumimoji="1" lang="en-US" altLang="zh-CN" sz="2000" b="1" kern="0" dirty="0" smtClean="0"/>
              <a:t>1</a:t>
            </a:r>
            <a:r>
              <a:rPr kumimoji="1" lang="zh-CN" altLang="en-US" sz="2000" b="1" kern="0" dirty="0" smtClean="0"/>
              <a:t>）全域：所有人</a:t>
            </a:r>
            <a:endParaRPr kumimoji="1" lang="en-US" altLang="zh-CN" sz="2000" b="1" kern="0" dirty="0" smtClean="0"/>
          </a:p>
          <a:p>
            <a:pPr lvl="0" indent="3746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kumimoji="1" lang="en-US" altLang="zh-CN" sz="2000" b="1" kern="0" dirty="0" smtClean="0"/>
              <a:t>P</a:t>
            </a:r>
            <a:r>
              <a:rPr kumimoji="1" lang="zh-CN" altLang="en-US" sz="2000" b="1" kern="0" dirty="0" smtClean="0"/>
              <a:t>（</a:t>
            </a:r>
            <a:r>
              <a:rPr kumimoji="1" lang="en-US" altLang="zh-CN" sz="2000" b="1" kern="0" dirty="0"/>
              <a:t>x</a:t>
            </a:r>
            <a:r>
              <a:rPr kumimoji="1" lang="zh-CN" altLang="en-US" sz="2000" b="1" kern="0" dirty="0"/>
              <a:t>）表示 </a:t>
            </a:r>
            <a:r>
              <a:rPr kumimoji="1" lang="en-US" altLang="zh-CN" sz="2000" b="1" kern="0" dirty="0" smtClean="0"/>
              <a:t>x</a:t>
            </a:r>
            <a:r>
              <a:rPr kumimoji="1" lang="zh-CN" altLang="en-US" sz="2000" b="1" kern="0" dirty="0" smtClean="0"/>
              <a:t>住在中国；</a:t>
            </a:r>
            <a:r>
              <a:rPr kumimoji="1" lang="en-US" altLang="zh-CN" sz="2000" b="1" kern="0" dirty="0" smtClean="0"/>
              <a:t>Q(x)</a:t>
            </a:r>
            <a:r>
              <a:rPr kumimoji="1" lang="zh-CN" altLang="en-US" sz="2000" b="1" kern="0" dirty="0" smtClean="0"/>
              <a:t>表示</a:t>
            </a:r>
            <a:r>
              <a:rPr kumimoji="1" lang="en-US" altLang="zh-CN" sz="2000" b="1" kern="0" dirty="0" smtClean="0"/>
              <a:t>x</a:t>
            </a:r>
            <a:r>
              <a:rPr kumimoji="1" lang="zh-CN" altLang="en-US" sz="2000" b="1" kern="0" dirty="0" smtClean="0"/>
              <a:t>为中国人</a:t>
            </a:r>
            <a:endParaRPr kumimoji="1" lang="zh-CN" altLang="en-US" sz="2000" b="1" kern="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175385"/>
              </p:ext>
            </p:extLst>
          </p:nvPr>
        </p:nvGraphicFramePr>
        <p:xfrm>
          <a:off x="2540000" y="2922588"/>
          <a:ext cx="385762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name="Equation" r:id="rId3" imgW="1218960" imgH="203040" progId="Equation.DSMT4">
                  <p:embed/>
                </p:oleObj>
              </mc:Choice>
              <mc:Fallback>
                <p:oleObj name="Equation" r:id="rId3" imgW="1218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2922588"/>
                        <a:ext cx="3857625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008735"/>
              </p:ext>
            </p:extLst>
          </p:nvPr>
        </p:nvGraphicFramePr>
        <p:xfrm>
          <a:off x="2483768" y="3501008"/>
          <a:ext cx="5303837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" name="Equation" r:id="rId5" imgW="1676160" imgH="203040" progId="Equation.DSMT4">
                  <p:embed/>
                </p:oleObj>
              </mc:Choice>
              <mc:Fallback>
                <p:oleObj name="Equation" r:id="rId5" imgW="1676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501008"/>
                        <a:ext cx="5303837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763599" y="4293096"/>
            <a:ext cx="72011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3746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kumimoji="1" lang="zh-CN" altLang="en-US" sz="2000" b="1" kern="0" dirty="0" smtClean="0"/>
              <a:t>（</a:t>
            </a:r>
            <a:r>
              <a:rPr kumimoji="1" lang="en-US" altLang="zh-CN" sz="2000" b="1" kern="0" dirty="0" smtClean="0"/>
              <a:t>2</a:t>
            </a:r>
            <a:r>
              <a:rPr kumimoji="1" lang="zh-CN" altLang="en-US" sz="2000" b="1" kern="0" dirty="0" smtClean="0"/>
              <a:t>）全域：星球</a:t>
            </a:r>
            <a:endParaRPr kumimoji="1" lang="en-US" altLang="zh-CN" sz="2000" b="1" kern="0" dirty="0" smtClean="0"/>
          </a:p>
          <a:p>
            <a:pPr lvl="0" indent="3746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kumimoji="1" lang="en-US" altLang="zh-CN" sz="2000" b="1" kern="0" dirty="0" smtClean="0"/>
              <a:t>P</a:t>
            </a:r>
            <a:r>
              <a:rPr kumimoji="1" lang="zh-CN" altLang="en-US" sz="2000" b="1" kern="0" dirty="0" smtClean="0"/>
              <a:t>（</a:t>
            </a:r>
            <a:r>
              <a:rPr kumimoji="1" lang="en-US" altLang="zh-CN" sz="2000" b="1" kern="0" dirty="0"/>
              <a:t>x</a:t>
            </a:r>
            <a:r>
              <a:rPr kumimoji="1" lang="zh-CN" altLang="en-US" sz="2000" b="1" kern="0" dirty="0"/>
              <a:t>）表示 </a:t>
            </a:r>
            <a:r>
              <a:rPr kumimoji="1" lang="en-US" altLang="zh-CN" sz="2000" b="1" kern="0" dirty="0" smtClean="0"/>
              <a:t>x</a:t>
            </a:r>
            <a:r>
              <a:rPr kumimoji="1" lang="zh-CN" altLang="en-US" sz="2000" b="1" kern="0" dirty="0" smtClean="0"/>
              <a:t>为火星；</a:t>
            </a:r>
            <a:r>
              <a:rPr kumimoji="1" lang="en-US" altLang="zh-CN" sz="2000" b="1" kern="0" dirty="0" smtClean="0"/>
              <a:t>Q(x</a:t>
            </a:r>
            <a:r>
              <a:rPr kumimoji="1" lang="zh-CN" altLang="en-US" sz="2000" b="1" kern="0" dirty="0" smtClean="0"/>
              <a:t>，</a:t>
            </a:r>
            <a:r>
              <a:rPr kumimoji="1" lang="en-US" altLang="zh-CN" sz="2000" b="1" kern="0" dirty="0" smtClean="0"/>
              <a:t>y)</a:t>
            </a:r>
            <a:r>
              <a:rPr kumimoji="1" lang="zh-CN" altLang="en-US" sz="2000" b="1" kern="0" dirty="0" smtClean="0"/>
              <a:t>表示</a:t>
            </a:r>
            <a:r>
              <a:rPr kumimoji="1" lang="en-US" altLang="zh-CN" sz="2000" b="1" kern="0" dirty="0" smtClean="0"/>
              <a:t>x</a:t>
            </a:r>
            <a:r>
              <a:rPr kumimoji="1" lang="zh-CN" altLang="en-US" sz="2000" b="1" kern="0" dirty="0" smtClean="0"/>
              <a:t>与</a:t>
            </a:r>
            <a:r>
              <a:rPr kumimoji="1" lang="en-US" altLang="zh-CN" sz="2000" b="1" kern="0" dirty="0" smtClean="0"/>
              <a:t>y</a:t>
            </a:r>
            <a:r>
              <a:rPr kumimoji="1" lang="zh-CN" altLang="en-US" sz="2000" b="1" kern="0" dirty="0" smtClean="0"/>
              <a:t>相等</a:t>
            </a:r>
            <a:endParaRPr kumimoji="1" lang="zh-CN" altLang="en-US" sz="2000" b="1" kern="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022934"/>
              </p:ext>
            </p:extLst>
          </p:nvPr>
        </p:nvGraphicFramePr>
        <p:xfrm>
          <a:off x="2028825" y="5516563"/>
          <a:ext cx="5945188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4" name="公式" r:id="rId7" imgW="1879600" imgH="203200" progId="Equation.3">
                  <p:embed/>
                </p:oleObj>
              </mc:Choice>
              <mc:Fallback>
                <p:oleObj name="公式" r:id="rId7" imgW="1879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5" y="5516563"/>
                        <a:ext cx="5945188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4485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539552" y="284843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600" b="1" dirty="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600" b="1" dirty="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集合论</a:t>
            </a:r>
          </a:p>
        </p:txBody>
      </p:sp>
      <p:sp>
        <p:nvSpPr>
          <p:cNvPr id="3" name="矩形 2"/>
          <p:cNvSpPr/>
          <p:nvPr/>
        </p:nvSpPr>
        <p:spPr>
          <a:xfrm>
            <a:off x="899592" y="1340768"/>
            <a:ext cx="7869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．设集合</a:t>
            </a:r>
            <a:r>
              <a:rPr lang="en-US" altLang="zh-CN" dirty="0"/>
              <a:t>A </a:t>
            </a:r>
            <a:r>
              <a:rPr lang="zh-CN" altLang="en-US" dirty="0"/>
              <a:t>有</a:t>
            </a:r>
            <a:r>
              <a:rPr lang="en-US" altLang="zh-CN" dirty="0"/>
              <a:t>100 </a:t>
            </a:r>
            <a:r>
              <a:rPr lang="zh-CN" altLang="en-US" dirty="0"/>
              <a:t>个元素，则</a:t>
            </a:r>
            <a:r>
              <a:rPr lang="en-US" altLang="zh-CN" dirty="0"/>
              <a:t>A </a:t>
            </a:r>
            <a:r>
              <a:rPr lang="zh-CN" altLang="en-US" dirty="0" smtClean="0"/>
              <a:t>有</a:t>
            </a:r>
            <a:r>
              <a:rPr lang="en-US" altLang="zh-CN" dirty="0" smtClean="0"/>
              <a:t>_____</a:t>
            </a:r>
            <a:r>
              <a:rPr lang="zh-CN" altLang="en-US" dirty="0" smtClean="0"/>
              <a:t>个</a:t>
            </a:r>
            <a:r>
              <a:rPr lang="zh-CN" altLang="en-US" dirty="0"/>
              <a:t>子集。其中</a:t>
            </a:r>
            <a:r>
              <a:rPr lang="zh-CN" altLang="en-US" dirty="0" smtClean="0"/>
              <a:t>有</a:t>
            </a:r>
            <a:r>
              <a:rPr lang="en-US" altLang="zh-CN" dirty="0" smtClean="0"/>
              <a:t>_____</a:t>
            </a:r>
            <a:r>
              <a:rPr lang="zh-CN" altLang="en-US" dirty="0" smtClean="0"/>
              <a:t>个</a:t>
            </a:r>
            <a:r>
              <a:rPr lang="zh-CN" altLang="en-US" dirty="0"/>
              <a:t>子集其元素个数为奇数。 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882501"/>
              </p:ext>
            </p:extLst>
          </p:nvPr>
        </p:nvGraphicFramePr>
        <p:xfrm>
          <a:off x="3419872" y="2420888"/>
          <a:ext cx="80327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5" name="Equation" r:id="rId3" imgW="253800" imgH="190440" progId="Equation.DSMT4">
                  <p:embed/>
                </p:oleObj>
              </mc:Choice>
              <mc:Fallback>
                <p:oleObj name="Equation" r:id="rId3" imgW="253800" imgH="1904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2420888"/>
                        <a:ext cx="803275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108400"/>
              </p:ext>
            </p:extLst>
          </p:nvPr>
        </p:nvGraphicFramePr>
        <p:xfrm>
          <a:off x="1619672" y="3356992"/>
          <a:ext cx="39354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6" name="Equation" r:id="rId5" imgW="1244520" imgH="241200" progId="Equation.DSMT4">
                  <p:embed/>
                </p:oleObj>
              </mc:Choice>
              <mc:Fallback>
                <p:oleObj name="Equation" r:id="rId5" imgW="1244520" imgH="241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356992"/>
                        <a:ext cx="39354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877459" y="4653136"/>
            <a:ext cx="7725544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(5)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 C(m,0)+C(m,1)+…+C(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itchFamily="18" charset="0"/>
              </a:rPr>
              <a:t>m,m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)=2</a:t>
            </a:r>
            <a:r>
              <a:rPr lang="en-US" altLang="zh-CN" sz="2800" b="1" baseline="30000" dirty="0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.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CN" sz="2800" b="1" i="1" dirty="0" err="1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itchFamily="18" charset="0"/>
              </a:rPr>
              <a:t>+</a:t>
            </a:r>
            <a:r>
              <a:rPr lang="en-US" altLang="zh-CN" sz="2800" b="1" i="1" dirty="0" err="1">
                <a:solidFill>
                  <a:srgbClr val="0000FF"/>
                </a:solidFill>
                <a:latin typeface="Times New Roman" pitchFamily="18" charset="0"/>
              </a:rPr>
              <a:t>y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lang="en-US" altLang="zh-CN" sz="2800" b="1" i="1" baseline="30000" dirty="0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=</a:t>
            </a:r>
            <a:r>
              <a:rPr lang="en-US" altLang="zh-CN" sz="2800" b="1" i="1" dirty="0" err="1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altLang="zh-CN" sz="2800" b="1" i="1" baseline="30000" dirty="0" err="1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itchFamily="18" charset="0"/>
              </a:rPr>
              <a:t>+C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,1)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altLang="zh-CN" sz="2800" b="1" i="1" baseline="30000" dirty="0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lang="en-US" altLang="zh-CN" sz="2800" b="1" baseline="30000" dirty="0">
                <a:solidFill>
                  <a:srgbClr val="0000FF"/>
                </a:solidFill>
                <a:latin typeface="Times New Roman" pitchFamily="18" charset="0"/>
              </a:rPr>
              <a:t>-1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itchFamily="18" charset="0"/>
              </a:rPr>
              <a:t>y+C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itchFamily="18" charset="0"/>
              </a:rPr>
              <a:t>m,2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itchFamily="18" charset="0"/>
              </a:rPr>
              <a:t> x</a:t>
            </a:r>
            <a:r>
              <a:rPr lang="en-US" altLang="zh-CN" sz="2800" b="1" i="1" baseline="30000" dirty="0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lang="en-US" altLang="zh-CN" sz="2800" b="1" baseline="30000" dirty="0">
                <a:solidFill>
                  <a:srgbClr val="0000FF"/>
                </a:solidFill>
                <a:latin typeface="Times New Roman" pitchFamily="18" charset="0"/>
              </a:rPr>
              <a:t>-2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itchFamily="18" charset="0"/>
              </a:rPr>
              <a:t>y</a:t>
            </a:r>
            <a:r>
              <a:rPr lang="en-US" altLang="zh-CN" sz="2800" b="1" baseline="30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itchFamily="18" charset="0"/>
              </a:rPr>
              <a:t>+…+</a:t>
            </a:r>
            <a:r>
              <a:rPr lang="en-US" altLang="zh-CN" sz="2800" b="1" i="1" dirty="0" err="1">
                <a:solidFill>
                  <a:srgbClr val="0000FF"/>
                </a:solidFill>
                <a:latin typeface="Times New Roman" pitchFamily="18" charset="0"/>
              </a:rPr>
              <a:t>y</a:t>
            </a:r>
            <a:r>
              <a:rPr lang="en-US" altLang="zh-CN" sz="2800" b="1" i="1" baseline="30000" dirty="0" err="1">
                <a:solidFill>
                  <a:srgbClr val="0000FF"/>
                </a:solidFill>
                <a:latin typeface="Times New Roman" pitchFamily="18" charset="0"/>
              </a:rPr>
              <a:t>m</a:t>
            </a:r>
            <a:endParaRPr lang="en-US" altLang="zh-CN" sz="2800" b="1" i="1" baseline="30000" dirty="0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(6)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 C(n,0)-C(n,1)+C(n,2)-…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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C(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itchFamily="18" charset="0"/>
              </a:rPr>
              <a:t>n,n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)=0.  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324756"/>
              </p:ext>
            </p:extLst>
          </p:nvPr>
        </p:nvGraphicFramePr>
        <p:xfrm>
          <a:off x="5508104" y="3356992"/>
          <a:ext cx="277177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7" name="Equation" r:id="rId7" imgW="876240" imgH="203040" progId="Equation.DSMT4">
                  <p:embed/>
                </p:oleObj>
              </mc:Choice>
              <mc:Fallback>
                <p:oleObj name="Equation" r:id="rId7" imgW="876240" imgH="2030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3356992"/>
                        <a:ext cx="277177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4485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Liha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5105"/>
            <a:ext cx="8974698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704481"/>
              </p:ext>
            </p:extLst>
          </p:nvPr>
        </p:nvGraphicFramePr>
        <p:xfrm>
          <a:off x="971600" y="2492896"/>
          <a:ext cx="54610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Equation" r:id="rId4" imgW="1726920" imgH="203040" progId="Equation.DSMT4">
                  <p:embed/>
                </p:oleObj>
              </mc:Choice>
              <mc:Fallback>
                <p:oleObj name="Equation" r:id="rId4" imgW="1726920" imgH="2030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492896"/>
                        <a:ext cx="54610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8" name="Picture 6" descr="C:\Users\Lihao\Desktop\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742" y="3717032"/>
            <a:ext cx="17145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532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47667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．（</a:t>
            </a:r>
            <a:r>
              <a:rPr lang="en-US" altLang="zh-CN" dirty="0"/>
              <a:t>6</a:t>
            </a:r>
            <a:r>
              <a:rPr lang="zh-CN" altLang="en-US" dirty="0"/>
              <a:t>分）</a:t>
            </a:r>
            <a:r>
              <a:rPr lang="zh-CN" altLang="en-US" dirty="0" smtClean="0"/>
              <a:t>设</a:t>
            </a:r>
            <a:r>
              <a:rPr lang="en-US" altLang="zh-CN" dirty="0" smtClean="0"/>
              <a:t>A={1,2,3} </a:t>
            </a:r>
            <a:r>
              <a:rPr lang="en-US" altLang="zh-CN" dirty="0"/>
              <a:t>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）计算</a:t>
            </a:r>
            <a:r>
              <a:rPr lang="en-US" altLang="zh-CN" dirty="0"/>
              <a:t>A </a:t>
            </a:r>
            <a:r>
              <a:rPr lang="zh-CN" altLang="en-US" dirty="0"/>
              <a:t>上二元关系的个数。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）求出</a:t>
            </a:r>
            <a:r>
              <a:rPr lang="en-US" altLang="zh-CN" dirty="0"/>
              <a:t>A </a:t>
            </a:r>
            <a:r>
              <a:rPr lang="zh-CN" altLang="en-US" dirty="0"/>
              <a:t>上所有的等价关系。 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314729"/>
              </p:ext>
            </p:extLst>
          </p:nvPr>
        </p:nvGraphicFramePr>
        <p:xfrm>
          <a:off x="1115616" y="2150155"/>
          <a:ext cx="13652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6" name="Equation" r:id="rId3" imgW="431640" imgH="203040" progId="Equation.DSMT4">
                  <p:embed/>
                </p:oleObj>
              </mc:Choice>
              <mc:Fallback>
                <p:oleObj name="Equation" r:id="rId3" imgW="431640" imgH="2030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150155"/>
                        <a:ext cx="136525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081935"/>
              </p:ext>
            </p:extLst>
          </p:nvPr>
        </p:nvGraphicFramePr>
        <p:xfrm>
          <a:off x="2863578" y="2150155"/>
          <a:ext cx="20891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7" name="Equation" r:id="rId5" imgW="660240" imgH="203040" progId="Equation.DSMT4">
                  <p:embed/>
                </p:oleObj>
              </mc:Choice>
              <mc:Fallback>
                <p:oleObj name="Equation" r:id="rId5" imgW="660240" imgH="2030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578" y="2150155"/>
                        <a:ext cx="208915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033642"/>
              </p:ext>
            </p:extLst>
          </p:nvPr>
        </p:nvGraphicFramePr>
        <p:xfrm>
          <a:off x="5292080" y="2014146"/>
          <a:ext cx="176847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8" name="Equation" r:id="rId7" imgW="558720" imgH="203040" progId="Equation.DSMT4">
                  <p:embed/>
                </p:oleObj>
              </mc:Choice>
              <mc:Fallback>
                <p:oleObj name="Equation" r:id="rId7" imgW="558720" imgH="2030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2014146"/>
                        <a:ext cx="176847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80728" y="22861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80728" y="3861048"/>
            <a:ext cx="77916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(2) </a:t>
            </a:r>
            <a:r>
              <a:rPr lang="zh-CN" altLang="en-US" sz="2800" dirty="0" smtClean="0"/>
              <a:t>等价关系与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上的划分一一对应。因为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上的划分有</a:t>
            </a:r>
            <a:r>
              <a:rPr lang="en-US" altLang="zh-CN" sz="2800" dirty="0" smtClean="0"/>
              <a:t>3+1+1=5</a:t>
            </a:r>
            <a:r>
              <a:rPr lang="zh-CN" altLang="en-US" sz="2800" dirty="0" smtClean="0"/>
              <a:t>个，所以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上的等价关系有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个。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10532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652</Words>
  <Application>Microsoft Macintosh PowerPoint</Application>
  <PresentationFormat>全屏显示(4:3)</PresentationFormat>
  <Paragraphs>77</Paragraphs>
  <Slides>20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4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Office 主题</vt:lpstr>
      <vt:lpstr>Photo Editor 照片</vt:lpstr>
      <vt:lpstr>Equation</vt:lpstr>
      <vt:lpstr>Microsoft 公式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Lihao</dc:creator>
  <cp:lastModifiedBy>昊 李</cp:lastModifiedBy>
  <cp:revision>35</cp:revision>
  <dcterms:created xsi:type="dcterms:W3CDTF">2015-11-17T06:06:20Z</dcterms:created>
  <dcterms:modified xsi:type="dcterms:W3CDTF">2016-11-12T14:59:08Z</dcterms:modified>
</cp:coreProperties>
</file>