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22"/>
  </p:notesMasterIdLst>
  <p:sldIdLst>
    <p:sldId id="256" r:id="rId2"/>
    <p:sldId id="258" r:id="rId3"/>
    <p:sldId id="297" r:id="rId4"/>
    <p:sldId id="298" r:id="rId5"/>
    <p:sldId id="296" r:id="rId6"/>
    <p:sldId id="304" r:id="rId7"/>
    <p:sldId id="308" r:id="rId8"/>
    <p:sldId id="316" r:id="rId9"/>
    <p:sldId id="317" r:id="rId10"/>
    <p:sldId id="318" r:id="rId11"/>
    <p:sldId id="319" r:id="rId12"/>
    <p:sldId id="288" r:id="rId13"/>
    <p:sldId id="313" r:id="rId14"/>
    <p:sldId id="315" r:id="rId15"/>
    <p:sldId id="312" r:id="rId16"/>
    <p:sldId id="311" r:id="rId17"/>
    <p:sldId id="291" r:id="rId18"/>
    <p:sldId id="321" r:id="rId19"/>
    <p:sldId id="320" r:id="rId20"/>
    <p:sldId id="282" r:id="rId21"/>
  </p:sldIdLst>
  <p:sldSz cx="12192000" cy="6858000"/>
  <p:notesSz cx="6858000" cy="9144000"/>
  <p:embeddedFontLst>
    <p:embeddedFont>
      <p:font typeface="Arial Unicode MS" panose="020B0600000101010101" charset="-127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HY견고딕" panose="02030600000101010101" pitchFamily="18" charset="-127"/>
      <p:regular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Source Sans Pro" panose="020B0503030403020204" pitchFamily="34" charset="0"/>
      <p:regular r:id="rId35"/>
      <p:bold r:id="rId36"/>
      <p:italic r:id="rId37"/>
      <p:boldItalic r:id="rId38"/>
    </p:embeddedFont>
    <p:embeddedFont>
      <p:font typeface="맑은 고딕" panose="020B0503020000020004" pitchFamily="50" charset="-127"/>
      <p:regular r:id="rId39"/>
      <p:bold r:id="rId40"/>
    </p:embeddedFont>
    <p:embeddedFont>
      <p:font typeface="함초롬바탕" panose="02030604000101010101" pitchFamily="18" charset="-127"/>
      <p:regular r:id="rId41"/>
      <p:bold r:id="rId42"/>
    </p:embeddedFont>
    <p:embeddedFont>
      <p:font typeface="휴먼둥근헤드라인" panose="02030504000101010101" pitchFamily="18" charset="-127"/>
      <p:regular r:id="rId43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7"/>
    <a:srgbClr val="E41A00"/>
    <a:srgbClr val="F5DF4D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5" autoAdjust="0"/>
    <p:restoredTop sz="74607" autoAdjust="0"/>
  </p:normalViewPr>
  <p:slideViewPr>
    <p:cSldViewPr>
      <p:cViewPr varScale="1">
        <p:scale>
          <a:sx n="61" d="100"/>
          <a:sy n="61" d="100"/>
        </p:scale>
        <p:origin x="1373" y="53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2023-10-06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최종적인 결과는 다음과 같습니다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altLang="ko-KR" sz="12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남성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(1500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명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과 여성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(8400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명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데이터를 나누고 각각의 모델의 성능을 인원을 고려하여 </a:t>
            </a:r>
            <a:r>
              <a:rPr lang="ko-KR" altLang="en-US" sz="12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가중평균하여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남녀 모델을 합친 결과를 구할 수 있었습니다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altLang="ko-KR" sz="12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남성모델보다 여성모델의 성능이 압도적으로 높게 나오는데 이는 남성의 경우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음성 특성상 예측이 어려워 보입니다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altLang="ko-KR" sz="12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세개의 언어모델에서 모두 성별을 고려한 모델에서의 성능이 높게 나타남을 알 수 있습니다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altLang="ko-KR" sz="12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언어모델은 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ko-</a:t>
            </a:r>
            <a:r>
              <a:rPr lang="en-US" altLang="ko-KR" sz="12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sbert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을 사용하면서 남자모델과 여자모델을 </a:t>
            </a:r>
            <a:r>
              <a:rPr lang="ko-KR" altLang="en-US" sz="12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합쳤을때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0..9 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라는 가장 높은 성능을 보여주고 있습니다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111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남성 모델의 성능이 여성모델의 성능보다 낮은 이유를 생각해보았습니다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가장 먼저 남성 데이터가 여성 데이터보다 적은데 기인한다고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남성 데이터는 </a:t>
            </a:r>
            <a:r>
              <a:rPr lang="en-US" altLang="ko-KR" dirty="0"/>
              <a:t>1500</a:t>
            </a:r>
            <a:r>
              <a:rPr lang="ko-KR" altLang="en-US" dirty="0"/>
              <a:t>개인 반면에 여성의 데이터는 </a:t>
            </a:r>
            <a:r>
              <a:rPr lang="en-US" altLang="ko-KR" dirty="0"/>
              <a:t>8400</a:t>
            </a:r>
            <a:r>
              <a:rPr lang="ko-KR" altLang="en-US" dirty="0"/>
              <a:t>개입니다</a:t>
            </a:r>
            <a:r>
              <a:rPr lang="en-US" altLang="ko-KR" dirty="0"/>
              <a:t>. </a:t>
            </a:r>
            <a:r>
              <a:rPr lang="ko-KR" altLang="en-US" dirty="0"/>
              <a:t>학습량의 부족한 부분을 해결해야 한다고 생각합니다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프로젝트에서는 </a:t>
            </a:r>
            <a:r>
              <a:rPr lang="en-US" altLang="ko-KR" dirty="0"/>
              <a:t>5</a:t>
            </a:r>
            <a:r>
              <a:rPr lang="ko-KR" altLang="en-US" dirty="0"/>
              <a:t>차년도 데이터만 사용했는데</a:t>
            </a:r>
            <a:r>
              <a:rPr lang="en-US" altLang="ko-KR" dirty="0"/>
              <a:t>, 4</a:t>
            </a:r>
            <a:r>
              <a:rPr lang="ko-KR" altLang="en-US" dirty="0"/>
              <a:t>차년도와 </a:t>
            </a:r>
            <a:r>
              <a:rPr lang="en-US" altLang="ko-KR" dirty="0"/>
              <a:t>5-2</a:t>
            </a:r>
            <a:r>
              <a:rPr lang="ko-KR" altLang="en-US" dirty="0"/>
              <a:t>차년도 데이터를 추가로 </a:t>
            </a:r>
            <a:r>
              <a:rPr lang="ko-KR" altLang="en-US" dirty="0" err="1"/>
              <a:t>학습하게되면</a:t>
            </a:r>
            <a:r>
              <a:rPr lang="ko-KR" altLang="en-US" dirty="0"/>
              <a:t> 성능이 </a:t>
            </a:r>
            <a:r>
              <a:rPr lang="ko-KR" altLang="en-US" dirty="0" err="1"/>
              <a:t>좋아질거라</a:t>
            </a:r>
            <a:r>
              <a:rPr lang="ko-KR" altLang="en-US" dirty="0"/>
              <a:t>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두번째로는 남성이 여성에 비해 감정변화가 </a:t>
            </a:r>
            <a:r>
              <a:rPr lang="ko-KR" altLang="en-US" dirty="0" err="1"/>
              <a:t>적은데에</a:t>
            </a:r>
            <a:r>
              <a:rPr lang="ko-KR" altLang="en-US" dirty="0"/>
              <a:t> 기인한다고 생각합니다</a:t>
            </a:r>
            <a:r>
              <a:rPr lang="en-US" altLang="ko-KR" dirty="0"/>
              <a:t>. </a:t>
            </a:r>
            <a:r>
              <a:rPr lang="ko-KR" altLang="en-US" dirty="0"/>
              <a:t>대체적으로 무뚝뚝한 경상도 스타일의 남자가 많습니다</a:t>
            </a:r>
            <a:r>
              <a:rPr lang="en-US" altLang="ko-KR" dirty="0"/>
              <a:t>. </a:t>
            </a:r>
            <a:r>
              <a:rPr lang="ko-KR" altLang="en-US" dirty="0"/>
              <a:t>이러한 특성이 음성 데이터에 반영된 결과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879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7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활용 데이터는 다음과 같이 비정형 데이터와 정형 데이터로 구성이 되어 있습니다</a:t>
            </a:r>
            <a:r>
              <a:rPr lang="en-US" altLang="ko-KR" dirty="0"/>
              <a:t>. </a:t>
            </a:r>
            <a:r>
              <a:rPr lang="ko-KR" altLang="en-US" dirty="0"/>
              <a:t>비정형 데이터의 경우 발화자의 실제 음성이 담겨져 있고 정형 데이터의 경우에는 발화문과 해당 발화문에 대한 감정을 평가한 </a:t>
            </a:r>
            <a:r>
              <a:rPr lang="en-US" altLang="ko-KR" dirty="0"/>
              <a:t>5</a:t>
            </a:r>
            <a:r>
              <a:rPr lang="ko-KR" altLang="en-US" dirty="0"/>
              <a:t>명의 평가 결과가 나타나 있습니다</a:t>
            </a:r>
            <a:r>
              <a:rPr lang="en-US" altLang="ko-KR" dirty="0"/>
              <a:t>. </a:t>
            </a:r>
            <a:r>
              <a:rPr lang="ko-KR" altLang="en-US" dirty="0"/>
              <a:t>감정의 세기는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2</a:t>
            </a:r>
            <a:r>
              <a:rPr lang="ko-KR" altLang="en-US" dirty="0"/>
              <a:t>까지 존재하며 총 </a:t>
            </a:r>
            <a:r>
              <a:rPr lang="en-US" altLang="ko-KR" dirty="0"/>
              <a:t>7</a:t>
            </a:r>
            <a:r>
              <a:rPr lang="ko-KR" altLang="en-US" dirty="0"/>
              <a:t>개의 감정이 존재합니다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정형 데이터 샘플의 이미지를 보시면 성별에 대한 </a:t>
            </a:r>
            <a:r>
              <a:rPr lang="en-US" altLang="ko-KR" dirty="0"/>
              <a:t>columns</a:t>
            </a:r>
            <a:r>
              <a:rPr lang="ko-KR" altLang="en-US" dirty="0"/>
              <a:t>가 있고 옆에 </a:t>
            </a:r>
            <a:r>
              <a:rPr lang="en-US" altLang="ko-KR" dirty="0"/>
              <a:t>total emotion </a:t>
            </a:r>
            <a:r>
              <a:rPr lang="ko-KR" altLang="en-US" dirty="0"/>
              <a:t>있는 것을 확인 할 수 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비정형 데이터와 정형 데이터는 각각 서로 매칭이 되며 모델 학습시에는 각각의 데이터들을 </a:t>
            </a:r>
            <a:r>
              <a:rPr lang="en-US" altLang="ko-KR" dirty="0" err="1"/>
              <a:t>concat</a:t>
            </a:r>
            <a:r>
              <a:rPr lang="ko-KR" altLang="en-US" dirty="0"/>
              <a:t>하여 학습을 진행하였습니다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14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프로젝트 수행 결과 입니다</a:t>
            </a:r>
            <a:r>
              <a:rPr lang="en-US" altLang="ko-KR" dirty="0"/>
              <a:t>. </a:t>
            </a:r>
            <a:r>
              <a:rPr lang="ko-KR" altLang="en-US" dirty="0"/>
              <a:t>먼저 저희는 텍스트</a:t>
            </a:r>
            <a:r>
              <a:rPr lang="en-US" altLang="ko-KR" dirty="0"/>
              <a:t>(</a:t>
            </a:r>
            <a:r>
              <a:rPr lang="ko-KR" altLang="en-US" dirty="0"/>
              <a:t>정형 데이터</a:t>
            </a:r>
            <a:r>
              <a:rPr lang="en-US" altLang="ko-KR" dirty="0"/>
              <a:t>)</a:t>
            </a:r>
            <a:r>
              <a:rPr lang="ko-KR" altLang="en-US" dirty="0"/>
              <a:t>만을 활용한 모델을 구성하였습니다</a:t>
            </a:r>
            <a:r>
              <a:rPr lang="en-US" altLang="ko-KR" dirty="0"/>
              <a:t>. </a:t>
            </a:r>
            <a:r>
              <a:rPr lang="ko-KR" altLang="en-US" dirty="0"/>
              <a:t>해당 모델에는 </a:t>
            </a:r>
            <a:r>
              <a:rPr lang="en-US" altLang="ko-KR" dirty="0" err="1"/>
              <a:t>KoBERT</a:t>
            </a:r>
            <a:r>
              <a:rPr lang="en-US" altLang="ko-KR" dirty="0"/>
              <a:t> </a:t>
            </a:r>
            <a:r>
              <a:rPr lang="ko-KR" altLang="en-US" dirty="0"/>
              <a:t>모델을 활용하였습니다</a:t>
            </a:r>
            <a:r>
              <a:rPr lang="en-US" altLang="ko-KR" dirty="0"/>
              <a:t>. </a:t>
            </a:r>
            <a:r>
              <a:rPr lang="en-US" altLang="ko-KR" dirty="0" err="1"/>
              <a:t>KoBERT</a:t>
            </a:r>
            <a:r>
              <a:rPr lang="ko-KR" altLang="en-US" dirty="0"/>
              <a:t>는 기존 </a:t>
            </a:r>
            <a:r>
              <a:rPr lang="en-US" altLang="ko-KR" dirty="0"/>
              <a:t>BERT</a:t>
            </a:r>
            <a:r>
              <a:rPr lang="ko-KR" altLang="en-US" dirty="0"/>
              <a:t>의 한국어 성능의 한계를 극복하기 위해 </a:t>
            </a:r>
            <a:r>
              <a:rPr lang="en-US" altLang="ko-KR" dirty="0"/>
              <a:t>SKT Brain</a:t>
            </a:r>
            <a:r>
              <a:rPr lang="ko-KR" altLang="en-US" dirty="0"/>
              <a:t>에서 개발한 한국어 전용 모델입니다</a:t>
            </a:r>
            <a:r>
              <a:rPr lang="en-US" altLang="ko-KR" dirty="0"/>
              <a:t>. </a:t>
            </a:r>
            <a:r>
              <a:rPr lang="ko-KR" altLang="en-US" dirty="0"/>
              <a:t>따라서 다양한 자연어 처리에 활용할 수 있다는 장점이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13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샘플 </a:t>
            </a:r>
            <a:r>
              <a:rPr lang="en-US" altLang="ko-KR" dirty="0"/>
              <a:t>10000</a:t>
            </a:r>
            <a:r>
              <a:rPr lang="ko-KR" altLang="en-US" dirty="0"/>
              <a:t>개로 모델을 학습시켰고 </a:t>
            </a:r>
            <a:r>
              <a:rPr lang="en-US" altLang="ko-KR" dirty="0"/>
              <a:t>train data</a:t>
            </a:r>
            <a:r>
              <a:rPr lang="ko-KR" altLang="en-US" dirty="0"/>
              <a:t>와 </a:t>
            </a:r>
            <a:r>
              <a:rPr lang="en-US" altLang="ko-KR" dirty="0"/>
              <a:t>test data</a:t>
            </a:r>
            <a:r>
              <a:rPr lang="ko-KR" altLang="en-US" dirty="0"/>
              <a:t>의 비율은 </a:t>
            </a:r>
            <a:r>
              <a:rPr lang="en-US" altLang="ko-KR" dirty="0"/>
              <a:t>0.8 : 0.2</a:t>
            </a:r>
            <a:r>
              <a:rPr lang="ko-KR" altLang="en-US" dirty="0"/>
              <a:t>로 설정해 주었습니다</a:t>
            </a:r>
            <a:r>
              <a:rPr lang="en-US" altLang="ko-KR" dirty="0"/>
              <a:t>. Epoch</a:t>
            </a:r>
            <a:r>
              <a:rPr lang="ko-KR" altLang="en-US" dirty="0"/>
              <a:t>이 </a:t>
            </a:r>
            <a:r>
              <a:rPr lang="en-US" altLang="ko-KR" dirty="0"/>
              <a:t>5 </a:t>
            </a:r>
            <a:r>
              <a:rPr lang="ko-KR" altLang="en-US" dirty="0"/>
              <a:t>이상 증가하였을 때는 오히려 성능이 감소하였고 </a:t>
            </a:r>
            <a:r>
              <a:rPr lang="en-US" altLang="ko-KR" dirty="0"/>
              <a:t>5</a:t>
            </a:r>
            <a:r>
              <a:rPr lang="ko-KR" altLang="en-US" dirty="0"/>
              <a:t>에서 가장 높은 정확도를 갖는 것을 확인하였습니다</a:t>
            </a:r>
            <a:r>
              <a:rPr lang="en-US" altLang="ko-KR" dirty="0"/>
              <a:t>. epoch</a:t>
            </a:r>
            <a:r>
              <a:rPr lang="ko-KR" altLang="en-US" dirty="0"/>
              <a:t>가 증가할 수록 </a:t>
            </a:r>
            <a:r>
              <a:rPr lang="en-US" altLang="ko-KR" dirty="0"/>
              <a:t>train data</a:t>
            </a:r>
            <a:r>
              <a:rPr lang="ko-KR" altLang="en-US" dirty="0"/>
              <a:t>의 성능은 증가하는 것을 확인 할 수 있지만 </a:t>
            </a:r>
            <a:r>
              <a:rPr lang="en-US" altLang="ko-KR" dirty="0"/>
              <a:t>test data</a:t>
            </a:r>
            <a:r>
              <a:rPr lang="ko-KR" altLang="en-US" dirty="0"/>
              <a:t>에 대한 성능은 </a:t>
            </a:r>
            <a:r>
              <a:rPr lang="en-US" altLang="ko-KR" dirty="0"/>
              <a:t>0.55 </a:t>
            </a:r>
            <a:r>
              <a:rPr lang="ko-KR" altLang="en-US" dirty="0"/>
              <a:t>수준을 유지하는 것으로 나타났습니다</a:t>
            </a:r>
            <a:r>
              <a:rPr lang="en-US" altLang="ko-KR" dirty="0"/>
              <a:t>. </a:t>
            </a:r>
            <a:r>
              <a:rPr lang="ko-KR" altLang="en-US" dirty="0"/>
              <a:t>따라서 텍스트 데이터만 활용한 모델의 경우는 한계점이 있다는 것을 알 수 있었습니다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98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해당 모델로 실제 텍스트를 입력하였을 때 나온 결과 입니다</a:t>
            </a:r>
            <a:r>
              <a:rPr lang="en-US" altLang="ko-KR" dirty="0"/>
              <a:t>. </a:t>
            </a:r>
            <a:r>
              <a:rPr lang="ko-KR" altLang="en-US" dirty="0"/>
              <a:t>감정이 명확한 문장에 대해서는 어느정도 </a:t>
            </a:r>
            <a:r>
              <a:rPr lang="ko-KR" altLang="en-US" dirty="0" err="1"/>
              <a:t>제대로된</a:t>
            </a:r>
            <a:r>
              <a:rPr lang="ko-KR" altLang="en-US" dirty="0"/>
              <a:t> 예측을 하는 것을 확인 할 수 있지만 감정이 모호한 문장의 경우 예측이 부정확 한 것을 확인 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186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음성데이터만을 활용한 모델과 음성과 텍스트를 동시에 사용하는 모델을 만들어보고자 했으나 시간관계 상 음성과 텍스트를 동시에 사용하는 모델만을 적용해보았습니다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텍스트를 언어모델에 넣어서 하나의 벡터로 </a:t>
            </a:r>
            <a:r>
              <a:rPr lang="ko-KR" altLang="en-US" dirty="0" err="1"/>
              <a:t>임베딩</a:t>
            </a:r>
            <a:r>
              <a:rPr lang="ko-KR" altLang="en-US" dirty="0"/>
              <a:t> 하였습니다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임베딩을</a:t>
            </a:r>
            <a:r>
              <a:rPr lang="ko-KR" altLang="en-US" dirty="0"/>
              <a:t> 하는 모델은 세가지를 적용해보았습니다</a:t>
            </a:r>
            <a:r>
              <a:rPr lang="en-US" altLang="ko-KR" dirty="0"/>
              <a:t>. </a:t>
            </a:r>
            <a:r>
              <a:rPr lang="ko-KR" altLang="en-US" dirty="0" err="1"/>
              <a:t>허깅페이스에서</a:t>
            </a:r>
            <a:r>
              <a:rPr lang="ko-KR" altLang="en-US" dirty="0"/>
              <a:t> </a:t>
            </a:r>
            <a:r>
              <a:rPr lang="en-US" altLang="ko-KR" dirty="0"/>
              <a:t>pretrained</a:t>
            </a:r>
            <a:r>
              <a:rPr lang="ko-KR" altLang="en-US" dirty="0"/>
              <a:t>된 모델을 불러와서 사용했습니다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marR="0" lvl="0" indent="-22860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/>
              <a:t>Bert base</a:t>
            </a:r>
            <a:r>
              <a:rPr lang="ko-KR" altLang="en-US" dirty="0"/>
              <a:t>모델을 사용을 먼저 사용했습니다</a:t>
            </a:r>
            <a:r>
              <a:rPr lang="en-US" altLang="ko-KR" dirty="0"/>
              <a:t>. </a:t>
            </a:r>
            <a:r>
              <a:rPr lang="en-US" altLang="ko-KR" sz="1200" b="1" i="0" dirty="0">
                <a:solidFill>
                  <a:srgbClr val="303030"/>
                </a:solidFill>
                <a:effectLst/>
                <a:latin typeface="-apple-system"/>
              </a:rPr>
              <a:t>B</a:t>
            </a:r>
            <a:r>
              <a:rPr lang="en-US" altLang="ko-KR" sz="1200" b="0" i="0" dirty="0">
                <a:solidFill>
                  <a:srgbClr val="515151"/>
                </a:solidFill>
                <a:effectLst/>
                <a:latin typeface="-apple-system"/>
              </a:rPr>
              <a:t>idirectional </a:t>
            </a:r>
            <a:r>
              <a:rPr lang="en-US" altLang="ko-KR" sz="1200" b="1" i="0" dirty="0">
                <a:solidFill>
                  <a:srgbClr val="303030"/>
                </a:solidFill>
                <a:effectLst/>
                <a:latin typeface="-apple-system"/>
              </a:rPr>
              <a:t>E</a:t>
            </a:r>
            <a:r>
              <a:rPr lang="en-US" altLang="ko-KR" sz="1200" b="0" i="0" dirty="0">
                <a:solidFill>
                  <a:srgbClr val="515151"/>
                </a:solidFill>
                <a:effectLst/>
                <a:latin typeface="-apple-system"/>
              </a:rPr>
              <a:t>ncoder </a:t>
            </a:r>
            <a:r>
              <a:rPr lang="en-US" altLang="ko-KR" sz="1200" b="1" i="0" dirty="0">
                <a:solidFill>
                  <a:srgbClr val="303030"/>
                </a:solidFill>
                <a:effectLst/>
                <a:latin typeface="-apple-system"/>
              </a:rPr>
              <a:t>R</a:t>
            </a:r>
            <a:r>
              <a:rPr lang="en-US" altLang="ko-KR" sz="1200" b="0" i="0" dirty="0">
                <a:solidFill>
                  <a:srgbClr val="515151"/>
                </a:solidFill>
                <a:effectLst/>
                <a:latin typeface="-apple-system"/>
              </a:rPr>
              <a:t>epresentations from </a:t>
            </a:r>
            <a:r>
              <a:rPr lang="en-US" altLang="ko-KR" sz="1200" b="1" i="0" dirty="0">
                <a:solidFill>
                  <a:srgbClr val="303030"/>
                </a:solidFill>
                <a:effectLst/>
                <a:latin typeface="-apple-system"/>
              </a:rPr>
              <a:t>T</a:t>
            </a:r>
            <a:r>
              <a:rPr lang="en-US" altLang="ko-KR" sz="1200" b="0" i="0" dirty="0">
                <a:solidFill>
                  <a:srgbClr val="515151"/>
                </a:solidFill>
                <a:effectLst/>
                <a:latin typeface="-apple-system"/>
              </a:rPr>
              <a:t>ransformers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의 약자로 트랜스포머의 인코더를 사용하는 모델입니다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2017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년에 </a:t>
            </a:r>
            <a:r>
              <a:rPr lang="ko-KR" altLang="en-US" sz="12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나온모델로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기본 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base 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모델이라고 생각하시면 </a:t>
            </a:r>
            <a:r>
              <a:rPr lang="ko-KR" altLang="en-US" sz="12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될것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같습니다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228600" marR="0" lvl="0" indent="-22860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2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28600" marR="0" lvl="0" indent="-22860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두번째로 적용한 모델은 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ko-</a:t>
            </a:r>
            <a:r>
              <a:rPr lang="en-US" altLang="ko-KR" sz="12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sroberta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입니다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 </a:t>
            </a:r>
            <a:r>
              <a:rPr lang="ko-KR" altLang="en-US" sz="12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모델앞에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ko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가 </a:t>
            </a:r>
            <a:r>
              <a:rPr lang="ko-KR" altLang="en-US" sz="12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붙은것은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한국어 데이터를 활용하여 학습시켰기 때문이며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한국어에 특화된 모델입니다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en-US" altLang="ko-KR" sz="12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Sroberta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라는 모델이름에서 </a:t>
            </a:r>
            <a:r>
              <a:rPr lang="ko-KR" altLang="en-US" sz="12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알수있는이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는 </a:t>
            </a:r>
            <a:r>
              <a:rPr lang="en-US" altLang="ko-KR" sz="12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sentecne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를 의미하며 </a:t>
            </a:r>
            <a:r>
              <a:rPr lang="en-US" altLang="ko-KR" sz="12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bert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모델의 변형인 </a:t>
            </a:r>
            <a:r>
              <a:rPr lang="en-US" altLang="ko-KR" sz="12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roberta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모델을 사용하고 있습니다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 Roberta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모델은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R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obustly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o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ptimized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BERT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a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pproac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h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의 약자로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기본적인 구조는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BERT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와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동일합니다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. Dynamic masking + NSP(next sentence prediction) 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방법 제거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, More sequences, More data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를 특징으로 하는 모델입니다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228600" marR="0" lvl="0" indent="-22860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200" b="0" i="0" u="none" strike="noStrike" cap="none" spc="-100" normalizeH="0" baseline="0" dirty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+mn-ea"/>
            </a:endParaRPr>
          </a:p>
          <a:p>
            <a:pPr marL="228600" marR="0" lvl="0" indent="-22860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200" b="0" i="0" u="none" strike="noStrike" cap="none" spc="-100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+mn-ea"/>
              </a:rPr>
              <a:t>마지막으로 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Ko-</a:t>
            </a:r>
            <a:r>
              <a:rPr lang="en-US" altLang="ko-KR" sz="12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sbert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모델을 사용했습니다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한국어 기반의 </a:t>
            </a:r>
            <a:r>
              <a:rPr lang="en-US" altLang="ko-KR" sz="1200" b="1" i="0" dirty="0">
                <a:solidFill>
                  <a:srgbClr val="383838"/>
                </a:solidFill>
                <a:effectLst/>
                <a:latin typeface="-apple-system"/>
              </a:rPr>
              <a:t>Sentence-Bert </a:t>
            </a:r>
            <a:r>
              <a:rPr lang="ko-KR" altLang="en-US" sz="1200" b="1" i="0" dirty="0">
                <a:solidFill>
                  <a:srgbClr val="383838"/>
                </a:solidFill>
                <a:effectLst/>
                <a:latin typeface="-apple-system"/>
              </a:rPr>
              <a:t>입니다</a:t>
            </a:r>
            <a:r>
              <a:rPr lang="en-US" altLang="ko-KR" sz="1200" b="1" i="0" dirty="0">
                <a:solidFill>
                  <a:srgbClr val="383838"/>
                </a:solidFill>
                <a:effectLst/>
                <a:latin typeface="-apple-system"/>
              </a:rPr>
              <a:t>. </a:t>
            </a:r>
            <a:r>
              <a:rPr lang="en-US" altLang="ko-KR" sz="1200" b="0" i="0" dirty="0">
                <a:solidFill>
                  <a:srgbClr val="24292F"/>
                </a:solidFill>
                <a:effectLst/>
                <a:latin typeface="Noto Sans KR"/>
              </a:rPr>
              <a:t>SBERT</a:t>
            </a:r>
            <a:r>
              <a:rPr lang="ko-KR" altLang="en-US" sz="1200" b="0" i="0" dirty="0">
                <a:solidFill>
                  <a:srgbClr val="24292F"/>
                </a:solidFill>
                <a:effectLst/>
                <a:latin typeface="Noto Sans KR"/>
              </a:rPr>
              <a:t>는 기본적으로 </a:t>
            </a:r>
            <a:r>
              <a:rPr lang="en-US" altLang="ko-KR" sz="1200" b="0" i="0" dirty="0">
                <a:solidFill>
                  <a:srgbClr val="24292F"/>
                </a:solidFill>
                <a:effectLst/>
                <a:latin typeface="Noto Sans KR"/>
              </a:rPr>
              <a:t>BERT</a:t>
            </a:r>
            <a:r>
              <a:rPr lang="ko-KR" altLang="en-US" sz="1200" b="0" i="0" dirty="0">
                <a:solidFill>
                  <a:srgbClr val="24292F"/>
                </a:solidFill>
                <a:effectLst/>
                <a:latin typeface="Noto Sans KR"/>
              </a:rPr>
              <a:t>의 문장 </a:t>
            </a:r>
            <a:r>
              <a:rPr lang="ko-KR" altLang="en-US" sz="1200" b="0" i="0" dirty="0" err="1">
                <a:solidFill>
                  <a:srgbClr val="24292F"/>
                </a:solidFill>
                <a:effectLst/>
                <a:latin typeface="Noto Sans KR"/>
              </a:rPr>
              <a:t>임베딩의</a:t>
            </a:r>
            <a:r>
              <a:rPr lang="ko-KR" altLang="en-US" sz="1200" b="0" i="0" dirty="0">
                <a:solidFill>
                  <a:srgbClr val="24292F"/>
                </a:solidFill>
                <a:effectLst/>
                <a:latin typeface="Noto Sans KR"/>
              </a:rPr>
              <a:t> 성능을 우수하게 개선시킨 모델입니다</a:t>
            </a:r>
            <a:r>
              <a:rPr lang="en-US" altLang="ko-KR" sz="1200" b="0" i="0" dirty="0">
                <a:solidFill>
                  <a:srgbClr val="24292F"/>
                </a:solidFill>
                <a:effectLst/>
                <a:latin typeface="Noto Sans KR"/>
              </a:rPr>
              <a:t>. </a:t>
            </a:r>
            <a:r>
              <a:rPr lang="ko-KR" altLang="en-US" sz="1200" i="0" dirty="0">
                <a:solidFill>
                  <a:srgbClr val="24292F"/>
                </a:solidFill>
                <a:effectLst/>
                <a:latin typeface="Noto Sans KR"/>
              </a:rPr>
              <a:t>문장 쌍 분류 태스크로 파인 튜닝과</a:t>
            </a:r>
            <a:r>
              <a:rPr lang="en-US" altLang="ko-KR" sz="1200" i="0" dirty="0">
                <a:solidFill>
                  <a:srgbClr val="24292F"/>
                </a:solidFill>
                <a:effectLst/>
                <a:latin typeface="Noto Sans KR"/>
              </a:rPr>
              <a:t> </a:t>
            </a:r>
            <a:r>
              <a:rPr lang="ko-KR" altLang="en-US" sz="1200" i="0" dirty="0">
                <a:solidFill>
                  <a:srgbClr val="24292F"/>
                </a:solidFill>
                <a:effectLst/>
                <a:latin typeface="Noto Sans KR"/>
              </a:rPr>
              <a:t>문장 쌍 회귀 태스크로 파인 튜닝 방법을 사용하는 모델입니다</a:t>
            </a:r>
            <a:r>
              <a:rPr lang="en-US" altLang="ko-KR" sz="1200" i="0" dirty="0">
                <a:solidFill>
                  <a:srgbClr val="24292F"/>
                </a:solidFill>
                <a:effectLst/>
                <a:latin typeface="Noto Sans KR"/>
              </a:rPr>
              <a:t>.</a:t>
            </a:r>
            <a:endParaRPr lang="ko-KR" altLang="en-US" sz="1200" i="0" dirty="0">
              <a:solidFill>
                <a:srgbClr val="24292F"/>
              </a:solidFill>
              <a:effectLst/>
              <a:latin typeface="Noto Sans KR"/>
            </a:endParaRPr>
          </a:p>
          <a:p>
            <a:pPr marL="228600" marR="0" lvl="0" indent="-22860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2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28600" marR="0" lvl="0" indent="-22860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200" dirty="0">
              <a:solidFill>
                <a:srgbClr val="212529"/>
              </a:solidFill>
              <a:latin typeface="Arial" panose="020B0604020202020204" pitchFamily="34" charset="0"/>
              <a:ea typeface="-apple-system"/>
            </a:endParaRPr>
          </a:p>
          <a:p>
            <a:pPr marL="228600" marR="0" lvl="0" indent="-22860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2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676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음성모델은 먼저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data augmentation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을 통해 데이터의 다양성과 일반화 성능을 높이고자 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텍스트에서는 보통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data augmentation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을 잘 사용하지는 않습니다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왜냐하면 텍스트의 하나의 단어만 바꾸어도 그 의미가 많이 바뀌기 때문입니다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하지만 이미지나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anum Gothic"/>
              </a:rPr>
              <a:t>음성같은경우에는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데이터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augmentation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을 진행하여도 그 전체적인 의미가 크게 바뀌지 않기때문에 해당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anum Gothic"/>
              </a:rPr>
              <a:t>전처리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 방법을 많이들 사용하고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Data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 Gothic"/>
              </a:rPr>
              <a:t>augmetation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anum Gothic"/>
              </a:rPr>
              <a:t>방법중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 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Noise(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노이즈 추가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), Stretch(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옆으로 늘리기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), Shift(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평행이동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), pitch(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음정 높이 조절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 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등의 네가지 방법을 사용했습니다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algn="l"/>
            <a:endParaRPr lang="en-US" altLang="ko-KR" sz="1200" b="0" i="0" spc="-100" dirty="0">
              <a:solidFill>
                <a:schemeClr val="bg2">
                  <a:lumMod val="25000"/>
                </a:schemeClr>
              </a:solidFill>
              <a:effectLst/>
              <a:latin typeface="+mn-ea"/>
              <a:ea typeface="+mn-ea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오디오 데이터는 매우 고차원이고 여러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frequency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가 섞여서 발생하므로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데이터를 그대로 사용하기 보다는 신호의 성질을 잘 반영하는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feature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를 뽑아야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en-US" altLang="ko-KR" sz="1200" b="0" i="0" spc="-100" dirty="0">
              <a:solidFill>
                <a:schemeClr val="bg2">
                  <a:lumMod val="25000"/>
                </a:schemeClr>
              </a:solidFill>
              <a:effectLst/>
              <a:latin typeface="+mn-ea"/>
              <a:ea typeface="+mn-ea"/>
            </a:endParaRPr>
          </a:p>
          <a:p>
            <a:pPr algn="l"/>
            <a:r>
              <a:rPr lang="ko-KR" altLang="en-US" sz="1200" b="0" i="0" spc="-100" dirty="0">
                <a:solidFill>
                  <a:schemeClr val="bg2">
                    <a:lumMod val="25000"/>
                  </a:schemeClr>
                </a:solidFill>
                <a:effectLst/>
                <a:latin typeface="+mn-ea"/>
                <a:ea typeface="+mn-ea"/>
              </a:rPr>
              <a:t>음성의 특징을 추출하는 방법은 아래의 </a:t>
            </a:r>
            <a:r>
              <a:rPr lang="en-US" altLang="ko-KR" sz="1200" b="0" i="0" spc="-100" dirty="0">
                <a:solidFill>
                  <a:schemeClr val="bg2">
                    <a:lumMod val="25000"/>
                  </a:schemeClr>
                </a:solidFill>
                <a:effectLst/>
                <a:latin typeface="+mn-ea"/>
                <a:ea typeface="+mn-ea"/>
              </a:rPr>
              <a:t>5</a:t>
            </a:r>
            <a:r>
              <a:rPr lang="ko-KR" altLang="en-US" sz="1200" b="0" i="0" spc="-100" dirty="0">
                <a:solidFill>
                  <a:schemeClr val="bg2">
                    <a:lumMod val="25000"/>
                  </a:schemeClr>
                </a:solidFill>
                <a:effectLst/>
                <a:latin typeface="+mn-ea"/>
                <a:ea typeface="+mn-ea"/>
              </a:rPr>
              <a:t>가지를 차례대로 적용했습니다</a:t>
            </a:r>
            <a:r>
              <a:rPr lang="en-US" altLang="ko-KR" sz="1200" b="0" i="0" spc="-100" dirty="0">
                <a:solidFill>
                  <a:schemeClr val="bg2">
                    <a:lumMod val="25000"/>
                  </a:schemeClr>
                </a:solidFill>
                <a:effectLst/>
                <a:latin typeface="+mn-ea"/>
                <a:ea typeface="+mn-ea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Nanum Gothic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1.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 Gothic"/>
              </a:rPr>
              <a:t>Zcr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 </a:t>
            </a:r>
            <a:r>
              <a:rPr lang="en-US" altLang="ko-KR" sz="1200" dirty="0">
                <a:latin typeface="Apple SD Gothic Neo"/>
              </a:rPr>
              <a:t>Zero Crossing Rate</a:t>
            </a:r>
            <a:r>
              <a:rPr lang="ko-KR" altLang="en-US" sz="1200" dirty="0">
                <a:latin typeface="Apple SD Gothic Neo"/>
              </a:rPr>
              <a:t>의 약자로</a:t>
            </a:r>
            <a:r>
              <a:rPr lang="en-US" altLang="ko-KR" sz="1200" dirty="0">
                <a:latin typeface="Apple SD Gothic Neo"/>
              </a:rPr>
              <a:t> </a:t>
            </a:r>
            <a:r>
              <a:rPr lang="ko-KR" altLang="en-US" sz="1200" spc="-100" dirty="0">
                <a:latin typeface="+mn-ea"/>
                <a:ea typeface="+mn-ea"/>
              </a:rPr>
              <a:t>신호가 </a:t>
            </a:r>
            <a:r>
              <a:rPr lang="en-US" altLang="ko-KR" sz="1200" spc="-100" dirty="0">
                <a:latin typeface="+mn-ea"/>
                <a:ea typeface="+mn-ea"/>
              </a:rPr>
              <a:t>0</a:t>
            </a:r>
            <a:r>
              <a:rPr lang="ko-KR" altLang="en-US" sz="1200" spc="-100" dirty="0">
                <a:latin typeface="+mn-ea"/>
                <a:ea typeface="+mn-ea"/>
              </a:rPr>
              <a:t>을 지나는</a:t>
            </a:r>
            <a:r>
              <a:rPr lang="en-US" altLang="ko-KR" sz="1200" spc="-100" dirty="0">
                <a:latin typeface="+mn-ea"/>
                <a:ea typeface="+mn-ea"/>
              </a:rPr>
              <a:t>, </a:t>
            </a:r>
            <a:r>
              <a:rPr lang="ko-KR" altLang="en-US" sz="1200" spc="-100" dirty="0">
                <a:latin typeface="+mn-ea"/>
                <a:ea typeface="+mn-ea"/>
              </a:rPr>
              <a:t>즉 신호의 부호가 바뀌는 비율을 의미합니다</a:t>
            </a:r>
            <a:r>
              <a:rPr lang="en-US" altLang="ko-KR" sz="1200" spc="-100" dirty="0">
                <a:latin typeface="+mn-ea"/>
                <a:ea typeface="+mn-ea"/>
              </a:rPr>
              <a:t>. </a:t>
            </a:r>
            <a:r>
              <a:rPr lang="ko-KR" altLang="en-US" sz="1200" spc="-100" dirty="0">
                <a:latin typeface="+mn-ea"/>
                <a:ea typeface="+mn-ea"/>
              </a:rPr>
              <a:t>장 기본적인 </a:t>
            </a:r>
            <a:r>
              <a:rPr lang="en-US" altLang="ko-KR" sz="1200" spc="-100" dirty="0">
                <a:latin typeface="+mn-ea"/>
                <a:ea typeface="+mn-ea"/>
              </a:rPr>
              <a:t>Pitch Detection Algorithm</a:t>
            </a:r>
            <a:r>
              <a:rPr lang="ko-KR" altLang="en-US" sz="1200" spc="-100" dirty="0">
                <a:latin typeface="+mn-ea"/>
                <a:ea typeface="+mn-ea"/>
              </a:rPr>
              <a:t>으로 알려져 있습니다</a:t>
            </a:r>
            <a:r>
              <a:rPr lang="en-US" altLang="ko-KR" sz="1200" spc="-100" dirty="0">
                <a:latin typeface="+mn-ea"/>
                <a:ea typeface="+mn-ea"/>
              </a:rPr>
              <a:t>.</a:t>
            </a:r>
          </a:p>
          <a:p>
            <a:pPr algn="l"/>
            <a:endParaRPr lang="en-US" altLang="ko-KR" sz="1200" b="0" i="0" spc="-10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spc="-100" dirty="0">
                <a:solidFill>
                  <a:srgbClr val="000000"/>
                </a:solidFill>
                <a:effectLst/>
                <a:latin typeface="+mn-ea"/>
                <a:ea typeface="+mn-ea"/>
              </a:rPr>
              <a:t>2. </a:t>
            </a:r>
            <a:r>
              <a:rPr lang="en-US" altLang="ko-KR" sz="1200" spc="-100" dirty="0">
                <a:latin typeface="+mn-ea"/>
                <a:ea typeface="+mn-ea"/>
              </a:rPr>
              <a:t>C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hroma shift 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를 사용했습니다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200" spc="-100" dirty="0">
                <a:latin typeface="+mn-ea"/>
                <a:ea typeface="+mn-ea"/>
              </a:rPr>
              <a:t>C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hroma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특징은 음악 오디오 신호의 음조 내용을 압축된 형태로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나타내주는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것으로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chrama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특징을 뽑아낸 값에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shift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방법을 적용하는 방법입니다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크로마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특징은 화음 인식이나 조화 유사성 추정과 같은 높은 수준의 의미 분석을 위한 중요하다고 합니다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228600" marR="0" lvl="0" indent="-22860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MFCC (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Mel-Frequency Cepstral Coefficient) :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음성인식 영역에서 대표적으로 사용되는 특징 벡터입니다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marL="228600" marR="0" lvl="0" indent="-22860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  <a:defRPr/>
            </a:pPr>
            <a:endParaRPr lang="en-US" altLang="ko-KR" sz="10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Mfcc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의 장단점을 잠시 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언급해보고자합니다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US" altLang="ko-KR" sz="1000" dirty="0"/>
          </a:p>
          <a:p>
            <a:pPr algn="just"/>
            <a:r>
              <a:rPr lang="en-US" altLang="ko-KR" sz="1000" b="1" i="0" dirty="0">
                <a:solidFill>
                  <a:srgbClr val="000000"/>
                </a:solidFill>
                <a:effectLst/>
                <a:latin typeface="Nanum Gothic"/>
              </a:rPr>
              <a:t>Pros (</a:t>
            </a:r>
            <a:r>
              <a:rPr lang="ko-KR" altLang="en-US" sz="1000" b="1" i="0" dirty="0">
                <a:solidFill>
                  <a:srgbClr val="000000"/>
                </a:solidFill>
                <a:effectLst/>
                <a:latin typeface="Nanum Gothic"/>
              </a:rPr>
              <a:t>장점</a:t>
            </a:r>
            <a:r>
              <a:rPr lang="en-US" altLang="ko-KR" sz="1000" b="1" i="0" dirty="0">
                <a:solidFill>
                  <a:srgbClr val="000000"/>
                </a:solidFill>
                <a:effectLst/>
                <a:latin typeface="Nanum Gothic"/>
              </a:rPr>
              <a:t>)</a:t>
            </a:r>
            <a:endParaRPr lang="ko-KR" altLang="en-US" sz="1000" b="0" i="0" dirty="0">
              <a:solidFill>
                <a:srgbClr val="383838"/>
              </a:solidFill>
              <a:effectLst/>
              <a:latin typeface="Noto Sans KR"/>
            </a:endParaRPr>
          </a:p>
          <a:p>
            <a:pPr algn="just"/>
            <a:r>
              <a:rPr lang="en-US" altLang="ko-KR" sz="1000" b="0" i="0" dirty="0">
                <a:solidFill>
                  <a:srgbClr val="000000"/>
                </a:solidFill>
                <a:effectLst/>
                <a:latin typeface="Nanum Gothic"/>
              </a:rPr>
              <a:t>(1)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Nanum Gothic"/>
              </a:rPr>
              <a:t>중요성이 떨어지는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Nanum Gothic"/>
              </a:rPr>
              <a:t>spectrum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Nanum Gothic"/>
              </a:rPr>
              <a:t>의 미세한 구조를 제거해 신호의 가장 유용한 부분에 초점을 맞춘다</a:t>
            </a:r>
            <a:endParaRPr lang="ko-KR" altLang="en-US" sz="1000" b="0" i="0" dirty="0">
              <a:solidFill>
                <a:srgbClr val="383838"/>
              </a:solidFill>
              <a:effectLst/>
              <a:latin typeface="Noto Sans KR"/>
            </a:endParaRPr>
          </a:p>
          <a:p>
            <a:pPr algn="just"/>
            <a:r>
              <a:rPr lang="en-US" altLang="ko-KR" sz="1000" b="0" i="0" dirty="0">
                <a:solidFill>
                  <a:srgbClr val="000000"/>
                </a:solidFill>
                <a:effectLst/>
                <a:latin typeface="Nanum Gothic"/>
              </a:rPr>
              <a:t>(2)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Nanum Gothic"/>
              </a:rPr>
              <a:t>직관적이고 결과값이 단순하며 연산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Nanum Gothic"/>
              </a:rPr>
              <a:t>cost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Nanum Gothic"/>
              </a:rPr>
              <a:t>가 효율적이다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1000" b="0" i="0" dirty="0">
              <a:solidFill>
                <a:srgbClr val="383838"/>
              </a:solidFill>
              <a:effectLst/>
              <a:latin typeface="Noto Sans KR"/>
            </a:endParaRPr>
          </a:p>
          <a:p>
            <a:pPr algn="just"/>
            <a:r>
              <a:rPr lang="en-US" altLang="ko-KR" sz="1000" b="1" i="0" dirty="0">
                <a:solidFill>
                  <a:srgbClr val="000000"/>
                </a:solidFill>
                <a:effectLst/>
                <a:latin typeface="Nanum Gothic"/>
              </a:rPr>
              <a:t>Cons(</a:t>
            </a:r>
            <a:r>
              <a:rPr lang="ko-KR" altLang="en-US" sz="1000" b="1" i="0" dirty="0">
                <a:solidFill>
                  <a:srgbClr val="000000"/>
                </a:solidFill>
                <a:effectLst/>
                <a:latin typeface="Nanum Gothic"/>
              </a:rPr>
              <a:t>단점</a:t>
            </a:r>
            <a:r>
              <a:rPr lang="en-US" altLang="ko-KR" sz="1000" b="1" i="0" dirty="0">
                <a:solidFill>
                  <a:srgbClr val="000000"/>
                </a:solidFill>
                <a:effectLst/>
                <a:latin typeface="Nanum Gothic"/>
              </a:rPr>
              <a:t>)</a:t>
            </a:r>
            <a:endParaRPr lang="ko-KR" altLang="en-US" sz="1000" b="0" i="0" dirty="0">
              <a:solidFill>
                <a:srgbClr val="383838"/>
              </a:solidFill>
              <a:effectLst/>
              <a:latin typeface="Noto Sans KR"/>
            </a:endParaRPr>
          </a:p>
          <a:p>
            <a:pPr algn="just"/>
            <a:r>
              <a:rPr lang="en-US" altLang="ko-KR" sz="1000" b="0" i="0" dirty="0">
                <a:solidFill>
                  <a:srgbClr val="000000"/>
                </a:solidFill>
                <a:effectLst/>
                <a:latin typeface="Nanum Gothic"/>
              </a:rPr>
              <a:t>(1)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Nanum Gothic"/>
              </a:rPr>
              <a:t>노이즈에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Nanum Gothic"/>
              </a:rPr>
              <a:t>robust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Nanum Gothic"/>
              </a:rPr>
              <a:t>하지 않다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Nanum Gothic"/>
              </a:rPr>
              <a:t>다른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Nanum Gothic"/>
              </a:rPr>
              <a:t>feature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Nanum Gothic"/>
              </a:rPr>
              <a:t>에 비해 노이즈가 많은 데이터에 대해 성능이 항상 좋지 않았다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1000" b="0" i="0" dirty="0">
              <a:solidFill>
                <a:srgbClr val="383838"/>
              </a:solidFill>
              <a:effectLst/>
              <a:latin typeface="Noto Sans KR"/>
            </a:endParaRPr>
          </a:p>
          <a:p>
            <a:pPr algn="just"/>
            <a:r>
              <a:rPr lang="en-US" altLang="ko-KR" sz="1000" b="0" i="0" dirty="0">
                <a:solidFill>
                  <a:srgbClr val="000000"/>
                </a:solidFill>
                <a:effectLst/>
                <a:latin typeface="Nanum Gothic"/>
              </a:rPr>
              <a:t>(2)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Nanum Gothic"/>
              </a:rPr>
              <a:t>분석에는 적합하고 잘 작동하는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Nanum Gothic"/>
              </a:rPr>
              <a:t>feature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Nanum Gothic"/>
              </a:rPr>
              <a:t>이지만 합성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Nanum Gothic"/>
              </a:rPr>
              <a:t>(synthesis)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Nanum Gothic"/>
              </a:rPr>
              <a:t>에는 문제가 있다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endParaRPr lang="en-US" altLang="ko-KR" sz="10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228600" marR="0" lvl="0" indent="-22860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  <a:defRPr/>
            </a:pPr>
            <a:endParaRPr lang="en-US" altLang="ko-KR" sz="1200" b="0" i="0" spc="-100" dirty="0">
              <a:solidFill>
                <a:schemeClr val="bg2">
                  <a:lumMod val="25000"/>
                </a:schemeClr>
              </a:solidFill>
              <a:effectLst/>
              <a:latin typeface="+mn-ea"/>
              <a:ea typeface="+mn-ea"/>
            </a:endParaRPr>
          </a:p>
          <a:p>
            <a:pPr marL="228600" marR="0" lvl="0" indent="-22860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Root mean square value 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는</a:t>
            </a:r>
            <a:r>
              <a:rPr lang="ko-KR" altLang="en-US" sz="1000" b="0" i="0" dirty="0">
                <a:solidFill>
                  <a:srgbClr val="616161"/>
                </a:solidFill>
                <a:effectLst/>
                <a:latin typeface="LineSeed"/>
              </a:rPr>
              <a:t> </a:t>
            </a:r>
            <a:r>
              <a:rPr lang="ko-KR" altLang="en-US" sz="1000" b="0" i="0" dirty="0" err="1">
                <a:solidFill>
                  <a:srgbClr val="616161"/>
                </a:solidFill>
                <a:effectLst/>
                <a:latin typeface="LineSeed"/>
              </a:rPr>
              <a:t>진폭값의</a:t>
            </a:r>
            <a:r>
              <a:rPr lang="ko-KR" altLang="en-US" sz="1000" b="0" i="0" dirty="0">
                <a:solidFill>
                  <a:srgbClr val="616161"/>
                </a:solidFill>
                <a:effectLst/>
                <a:latin typeface="LineSeed"/>
              </a:rPr>
              <a:t> 평균 </a:t>
            </a:r>
            <a:r>
              <a:rPr lang="ko-KR" altLang="en-US" sz="1000" b="0" i="0" dirty="0" err="1">
                <a:solidFill>
                  <a:srgbClr val="616161"/>
                </a:solidFill>
                <a:effectLst/>
                <a:latin typeface="LineSeed"/>
              </a:rPr>
              <a:t>제곱근값입니다</a:t>
            </a:r>
            <a:r>
              <a:rPr lang="en-US" altLang="ko-KR" sz="1000" b="0" i="0" dirty="0">
                <a:solidFill>
                  <a:srgbClr val="616161"/>
                </a:solidFill>
                <a:effectLst/>
                <a:latin typeface="LineSeed"/>
              </a:rPr>
              <a:t>. </a:t>
            </a:r>
          </a:p>
          <a:p>
            <a:pPr marL="228600" marR="0" lvl="0" indent="-22860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  <a:defRPr/>
            </a:pPr>
            <a:endParaRPr lang="en-US" altLang="ko-KR" sz="1000" b="0" i="0" dirty="0">
              <a:solidFill>
                <a:srgbClr val="616161"/>
              </a:solidFill>
              <a:effectLst/>
              <a:latin typeface="LineSeed"/>
            </a:endParaRPr>
          </a:p>
          <a:p>
            <a:pPr marL="228600" marR="0" lvl="0" indent="-22860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lang="ko-KR" altLang="en-US" sz="1000" b="0" i="0" spc="-100" dirty="0">
                <a:solidFill>
                  <a:srgbClr val="616161"/>
                </a:solidFill>
                <a:effectLst/>
                <a:latin typeface="LineSeed"/>
                <a:ea typeface="+mn-ea"/>
              </a:rPr>
              <a:t>마지막으로 </a:t>
            </a:r>
            <a:r>
              <a:rPr lang="en-US" altLang="ko-KR" sz="12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Melspectogram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을 </a:t>
            </a:r>
            <a:r>
              <a:rPr lang="ko-KR" altLang="en-US" sz="12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사용해씃ㅂ니다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Spectrogram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에 </a:t>
            </a:r>
            <a:r>
              <a:rPr lang="en-US" altLang="ko-KR" sz="12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mel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-filter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라는 필터를 적용해서 얻어집니다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이는 사람의 청각 기관이 저음에서 주파수 변화에 민감하고 고음에서는 주파수의 변화에 덜 민감한 특징을 반영해주는 방법입니다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228600" marR="0" lvl="0" indent="-22860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  <a:defRPr/>
            </a:pPr>
            <a:endParaRPr lang="en-US" altLang="ko-KR" sz="12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022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구한 텍스트 </a:t>
            </a:r>
            <a:r>
              <a:rPr lang="ko-KR" altLang="en-US" dirty="0" err="1"/>
              <a:t>임베딩값과</a:t>
            </a:r>
            <a:r>
              <a:rPr lang="ko-KR" altLang="en-US" dirty="0"/>
              <a:t> 음성 </a:t>
            </a:r>
            <a:r>
              <a:rPr lang="ko-KR" altLang="en-US" dirty="0" err="1"/>
              <a:t>임베딩값을</a:t>
            </a:r>
            <a:r>
              <a:rPr lang="ko-KR" altLang="en-US" dirty="0"/>
              <a:t> </a:t>
            </a:r>
            <a:r>
              <a:rPr lang="en-US" altLang="ko-KR" dirty="0" err="1"/>
              <a:t>concat</a:t>
            </a:r>
            <a:r>
              <a:rPr lang="ko-KR" altLang="en-US" dirty="0"/>
              <a:t>한 값을 </a:t>
            </a:r>
            <a:r>
              <a:rPr lang="en-US" altLang="ko-KR" dirty="0"/>
              <a:t>input</a:t>
            </a:r>
            <a:r>
              <a:rPr lang="ko-KR" altLang="en-US" dirty="0"/>
              <a:t>으로 사용했습니다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Convolution</a:t>
            </a:r>
            <a:r>
              <a:rPr lang="ko-KR" altLang="en-US" dirty="0"/>
              <a:t>과 </a:t>
            </a:r>
            <a:r>
              <a:rPr lang="ko-KR" altLang="en-US" dirty="0" err="1"/>
              <a:t>맥스풀링</a:t>
            </a:r>
            <a:r>
              <a:rPr lang="en-US" altLang="ko-KR" dirty="0"/>
              <a:t>, dropout </a:t>
            </a:r>
            <a:r>
              <a:rPr lang="ko-KR" altLang="en-US" dirty="0"/>
              <a:t>등을 사용했습니다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Dropout</a:t>
            </a:r>
            <a:r>
              <a:rPr lang="ko-KR" altLang="en-US" dirty="0"/>
              <a:t>은 레이어가 깊어질수록 그 값을 </a:t>
            </a:r>
            <a:r>
              <a:rPr lang="en-US" altLang="ko-KR" dirty="0"/>
              <a:t>0.2</a:t>
            </a:r>
            <a:r>
              <a:rPr lang="ko-KR" altLang="en-US" dirty="0"/>
              <a:t>에서 </a:t>
            </a:r>
            <a:r>
              <a:rPr lang="en-US" altLang="ko-KR" dirty="0"/>
              <a:t>0.3</a:t>
            </a:r>
            <a:r>
              <a:rPr lang="ko-KR" altLang="en-US" dirty="0"/>
              <a:t>으로 늘렸습니다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 레이어에서는 </a:t>
            </a:r>
            <a:r>
              <a:rPr lang="en-US" altLang="ko-KR" dirty="0"/>
              <a:t>unit 32</a:t>
            </a:r>
            <a:r>
              <a:rPr lang="ko-KR" altLang="en-US" dirty="0"/>
              <a:t>인 </a:t>
            </a:r>
            <a:r>
              <a:rPr lang="en-US" altLang="ko-KR" dirty="0"/>
              <a:t>dense</a:t>
            </a:r>
            <a:r>
              <a:rPr lang="ko-KR" altLang="en-US" dirty="0"/>
              <a:t>레이어와 </a:t>
            </a:r>
            <a:r>
              <a:rPr lang="en-US" altLang="ko-KR" dirty="0"/>
              <a:t>unit 6</a:t>
            </a:r>
            <a:r>
              <a:rPr lang="ko-KR" altLang="en-US" dirty="0"/>
              <a:t>인 </a:t>
            </a:r>
            <a:r>
              <a:rPr lang="en-US" altLang="ko-KR" dirty="0"/>
              <a:t>dense </a:t>
            </a:r>
            <a:r>
              <a:rPr lang="ko-KR" altLang="en-US" dirty="0"/>
              <a:t>레이어를 쌓았습니다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 레이어의 </a:t>
            </a:r>
            <a:r>
              <a:rPr lang="en-US" altLang="ko-KR" dirty="0" err="1"/>
              <a:t>actavation</a:t>
            </a:r>
            <a:r>
              <a:rPr lang="ko-KR" altLang="en-US" dirty="0"/>
              <a:t>함수는 </a:t>
            </a:r>
            <a:r>
              <a:rPr lang="en-US" altLang="ko-KR" dirty="0" err="1"/>
              <a:t>softmax</a:t>
            </a:r>
            <a:r>
              <a:rPr lang="ko-KR" altLang="en-US" dirty="0"/>
              <a:t>를 사용했습니다</a:t>
            </a:r>
            <a:r>
              <a:rPr lang="en-US" altLang="ko-KR" dirty="0"/>
              <a:t>. 2</a:t>
            </a:r>
            <a:r>
              <a:rPr lang="ko-KR" altLang="en-US" dirty="0"/>
              <a:t>개 초과의 라벨을 예측하기 때문에 </a:t>
            </a:r>
            <a:r>
              <a:rPr lang="en-US" altLang="ko-KR" dirty="0" err="1"/>
              <a:t>softmax</a:t>
            </a:r>
            <a:r>
              <a:rPr lang="ko-KR" altLang="en-US" dirty="0"/>
              <a:t>를 사용했습니다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Optimizer</a:t>
            </a:r>
            <a:r>
              <a:rPr lang="ko-KR" altLang="en-US" dirty="0"/>
              <a:t>는 </a:t>
            </a:r>
            <a:r>
              <a:rPr lang="en-US" altLang="ko-KR" dirty="0" err="1"/>
              <a:t>adam</a:t>
            </a:r>
            <a:r>
              <a:rPr lang="en-US" altLang="ko-KR" dirty="0"/>
              <a:t> , loss</a:t>
            </a:r>
            <a:r>
              <a:rPr lang="ko-KR" altLang="en-US" dirty="0"/>
              <a:t>함수는 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categorical cross entropy , 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평가지표는 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accuracy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를 사용했습니다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Train test split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비율은  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75 : 25 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였습니다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endParaRPr lang="en-US" altLang="ko-KR" sz="12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샘플 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1000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개와 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10000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개를 비교해보았습니다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데이터를 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10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배 늘려서 사용하니 성능이 급격하게 </a:t>
            </a:r>
            <a:r>
              <a:rPr lang="ko-KR" altLang="en-US" sz="12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올라간것을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확인할 </a:t>
            </a:r>
            <a:r>
              <a:rPr lang="ko-KR" altLang="en-US" sz="12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수있었습니다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성능은 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ko-</a:t>
            </a:r>
            <a:r>
              <a:rPr lang="en-US" altLang="ko-KR" sz="12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sbert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에서 가장 좋게 나왔습니다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577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데이터에 성별과 연령 데이터를 모델에 적용할지에 대한 논의가 있었습니다</a:t>
            </a:r>
            <a:r>
              <a:rPr lang="en-US" altLang="ko-KR" dirty="0"/>
              <a:t>.</a:t>
            </a:r>
          </a:p>
          <a:p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연령별·성별에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 따른 한국인의 기본주파수 연구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라는 국내 논문을 찾아보니 성별과 연령에 따라 기본주파수의 차이를 보여주는 논문이었습니다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.</a:t>
            </a:r>
          </a:p>
          <a:p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아래 표를 보시면 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남여별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주파수와 관련된 특성을 나타내는 지표인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f0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값이 차이가 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있는것을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확인할 수 있었습니다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오른쪽은 해외논문에서 제시한 표입니다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국내와 해외의 차이가 크게 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나타나는것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같지는 않습니다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해당 논문을 보면서 성별 변수를 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적용해야겠다는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생각을 했습니다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두개의 모델로 나누어 하나는 남자모델 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다른하나는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여자모델로 따로 학습을 시켰습니다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연령같은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경우에는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나이에 따른 음성의 차이가 있지만 분석에 사용하는 데이터의 경우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20-40</a:t>
            </a:r>
            <a:r>
              <a:rPr lang="ko-KR" altLang="en-US" sz="12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대로이루어져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있으며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그래프를 보더라도 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20-40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대의 기본주파수의 차이가 거의 없다고 여겨 나이를 모델에 적용하는 것의 효율성이 </a:t>
            </a:r>
            <a:r>
              <a:rPr lang="ko-KR" altLang="en-US" sz="12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없을거라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판단했습니다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2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76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956159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이선주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팀장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김재경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유호선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2603612" y="2367345"/>
            <a:ext cx="9325036" cy="50783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300" b="1" dirty="0"/>
              <a:t>자막과 음성을 활용한 감정표현 자막 추가 모델</a:t>
            </a:r>
            <a:endParaRPr lang="ko-KR" altLang="en-US" sz="3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35460" y="1202036"/>
            <a:ext cx="885129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텍스트만 사용한 모델</a:t>
            </a:r>
            <a:endParaRPr kumimoji="0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41179E-2418-C9C6-19CD-4C9C6CF75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371" y="2663732"/>
            <a:ext cx="7807615" cy="13110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D7B420-8B12-6890-F8E5-8870723B8DDC}"/>
              </a:ext>
            </a:extLst>
          </p:cNvPr>
          <p:cNvSpPr txBox="1"/>
          <p:nvPr/>
        </p:nvSpPr>
        <p:spPr>
          <a:xfrm>
            <a:off x="1158454" y="1952602"/>
            <a:ext cx="10446158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모델 실행 결과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샘플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10000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test_size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=0.25)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Noto Sans KR"/>
              <a:ea typeface="맑은 고딕" panose="020B0503020000020004" pitchFamily="50" charset="-127"/>
              <a:cs typeface="Noto Sans" panose="020B050204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Noto Sans KR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train_data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대해서는 높은 정확도를 보이지만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test_data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대해서는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0.56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정확도를 보인다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15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35460" y="1202036"/>
            <a:ext cx="885129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텍스트만 사용한 모델</a:t>
            </a:r>
            <a:endParaRPr kumimoji="0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E27875-0006-D931-EE52-D1A5D0476DB3}"/>
              </a:ext>
            </a:extLst>
          </p:cNvPr>
          <p:cNvSpPr txBox="1"/>
          <p:nvPr/>
        </p:nvSpPr>
        <p:spPr>
          <a:xfrm>
            <a:off x="1158454" y="1952602"/>
            <a:ext cx="10446158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Noto Sans KR"/>
              <a:ea typeface="맑은 고딕" panose="020B0503020000020004" pitchFamily="50" charset="-127"/>
              <a:cs typeface="Noto Sans" panose="020B050204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Noto Sans KR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635B2F-A6F0-D26F-44DE-CA63AF46CD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45"/>
          <a:stretch/>
        </p:blipFill>
        <p:spPr>
          <a:xfrm>
            <a:off x="3224801" y="4543124"/>
            <a:ext cx="4547998" cy="643706"/>
          </a:xfrm>
          <a:prstGeom prst="rect">
            <a:avLst/>
          </a:prstGeom>
        </p:spPr>
      </p:pic>
      <p:pic>
        <p:nvPicPr>
          <p:cNvPr id="3" name="내용 개체 틀 4">
            <a:extLst>
              <a:ext uri="{FF2B5EF4-FFF2-40B4-BE49-F238E27FC236}">
                <a16:creationId xmlns:a16="http://schemas.microsoft.com/office/drawing/2014/main" id="{F6CDA436-C756-70AA-95A9-19E1C3661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164" y="1684705"/>
            <a:ext cx="5177884" cy="8754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D6E2845-7EDA-4179-00F3-BB84EC718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8781" y="2566167"/>
            <a:ext cx="4259752" cy="9821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09B2A9-093B-DD3A-1E26-D8400BEFD5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5380" y="5378644"/>
            <a:ext cx="4106396" cy="704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A1021-C978-6335-1565-43263C0D58A8}"/>
              </a:ext>
            </a:extLst>
          </p:cNvPr>
          <p:cNvSpPr txBox="1"/>
          <p:nvPr/>
        </p:nvSpPr>
        <p:spPr>
          <a:xfrm>
            <a:off x="9552384" y="4551441"/>
            <a:ext cx="305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예측 실패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F085A5B-3E38-6829-3FEC-3E639AFC74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5380" y="3565691"/>
            <a:ext cx="4189731" cy="6437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9F52B8-188F-32F8-C5AC-1C6808460943}"/>
              </a:ext>
            </a:extLst>
          </p:cNvPr>
          <p:cNvSpPr txBox="1"/>
          <p:nvPr/>
        </p:nvSpPr>
        <p:spPr>
          <a:xfrm>
            <a:off x="9554582" y="3586919"/>
            <a:ext cx="305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예측 성공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AE606A-8D1A-0C34-78E6-87535D0443D9}"/>
              </a:ext>
            </a:extLst>
          </p:cNvPr>
          <p:cNvSpPr txBox="1"/>
          <p:nvPr/>
        </p:nvSpPr>
        <p:spPr>
          <a:xfrm>
            <a:off x="9552384" y="5452068"/>
            <a:ext cx="305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예측 실패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F58A68-1FC7-19CD-009E-0F37AF30FFF8}"/>
              </a:ext>
            </a:extLst>
          </p:cNvPr>
          <p:cNvSpPr txBox="1"/>
          <p:nvPr/>
        </p:nvSpPr>
        <p:spPr>
          <a:xfrm>
            <a:off x="9547889" y="2701293"/>
            <a:ext cx="305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예측 성공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08DED2-53E6-210C-0AFE-BFBD4E3754C5}"/>
              </a:ext>
            </a:extLst>
          </p:cNvPr>
          <p:cNvSpPr txBox="1"/>
          <p:nvPr/>
        </p:nvSpPr>
        <p:spPr>
          <a:xfrm>
            <a:off x="9547889" y="1874479"/>
            <a:ext cx="305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예측 성공</a:t>
            </a:r>
          </a:p>
        </p:txBody>
      </p:sp>
    </p:spTree>
    <p:extLst>
      <p:ext uri="{BB962C8B-B14F-4D97-AF65-F5344CB8AC3E}">
        <p14:creationId xmlns:p14="http://schemas.microsoft.com/office/powerpoint/2010/main" val="2048028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A6BE833-13B8-9A73-2FED-BA3C12BD2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언어모델 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+ 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음성 모델 결합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B140C-368E-F628-92E0-4E77F52F9C3E}"/>
              </a:ext>
            </a:extLst>
          </p:cNvPr>
          <p:cNvSpPr txBox="1"/>
          <p:nvPr/>
        </p:nvSpPr>
        <p:spPr>
          <a:xfrm>
            <a:off x="1345976" y="1736812"/>
            <a:ext cx="9790584" cy="4853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언어 모델 </a:t>
            </a:r>
            <a:r>
              <a:rPr lang="en-US" altLang="ko-KR" sz="16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문장을 하나의 벡터로 </a:t>
            </a:r>
            <a:r>
              <a:rPr lang="ko-KR" altLang="en-US" sz="16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임베딩</a:t>
            </a:r>
            <a:r>
              <a:rPr lang="ko-KR" altLang="en-US" sz="16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하는 다양한 방법 활용 </a:t>
            </a: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BERT-BASE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b="1" i="0" dirty="0">
                <a:solidFill>
                  <a:srgbClr val="303030"/>
                </a:solidFill>
                <a:effectLst/>
                <a:latin typeface="-apple-system"/>
              </a:rPr>
              <a:t>B</a:t>
            </a:r>
            <a:r>
              <a:rPr lang="en-US" altLang="ko-KR" sz="1600" b="0" i="0" dirty="0">
                <a:solidFill>
                  <a:srgbClr val="515151"/>
                </a:solidFill>
                <a:effectLst/>
                <a:latin typeface="-apple-system"/>
              </a:rPr>
              <a:t>idirectional </a:t>
            </a:r>
            <a:r>
              <a:rPr lang="en-US" altLang="ko-KR" sz="1600" b="1" i="0" dirty="0">
                <a:solidFill>
                  <a:srgbClr val="303030"/>
                </a:solidFill>
                <a:effectLst/>
                <a:latin typeface="-apple-system"/>
              </a:rPr>
              <a:t>E</a:t>
            </a:r>
            <a:r>
              <a:rPr lang="en-US" altLang="ko-KR" sz="1600" b="0" i="0" dirty="0">
                <a:solidFill>
                  <a:srgbClr val="515151"/>
                </a:solidFill>
                <a:effectLst/>
                <a:latin typeface="-apple-system"/>
              </a:rPr>
              <a:t>ncoder </a:t>
            </a:r>
            <a:r>
              <a:rPr lang="en-US" altLang="ko-KR" sz="1600" b="1" i="0" dirty="0">
                <a:solidFill>
                  <a:srgbClr val="303030"/>
                </a:solidFill>
                <a:effectLst/>
                <a:latin typeface="-apple-system"/>
              </a:rPr>
              <a:t>R</a:t>
            </a:r>
            <a:r>
              <a:rPr lang="en-US" altLang="ko-KR" sz="1600" b="0" i="0" dirty="0">
                <a:solidFill>
                  <a:srgbClr val="515151"/>
                </a:solidFill>
                <a:effectLst/>
                <a:latin typeface="-apple-system"/>
              </a:rPr>
              <a:t>epresentations from </a:t>
            </a:r>
            <a:r>
              <a:rPr lang="en-US" altLang="ko-KR" sz="1600" b="1" i="0" dirty="0">
                <a:solidFill>
                  <a:srgbClr val="303030"/>
                </a:solidFill>
                <a:effectLst/>
                <a:latin typeface="-apple-system"/>
              </a:rPr>
              <a:t>T</a:t>
            </a:r>
            <a:r>
              <a:rPr lang="en-US" altLang="ko-KR" sz="1600" b="0" i="0" dirty="0">
                <a:solidFill>
                  <a:srgbClr val="515151"/>
                </a:solidFill>
                <a:effectLst/>
                <a:latin typeface="-apple-system"/>
              </a:rPr>
              <a:t>ransformers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Ko-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sroberta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한국어 </a:t>
            </a:r>
            <a:r>
              <a:rPr lang="en-US" altLang="ko-KR" sz="1600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sentence</a:t>
            </a:r>
            <a:r>
              <a:rPr lang="ko-KR" altLang="en-US" sz="1600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기반의 </a:t>
            </a:r>
            <a:r>
              <a:rPr lang="en-US" altLang="ko-KR" sz="1600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obustly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o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ptimized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BERT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a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pproac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h(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기본적인 구조는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BERT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와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동일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)</a:t>
            </a:r>
            <a:endParaRPr lang="en-US" altLang="ko-KR" sz="1600" dirty="0">
              <a:solidFill>
                <a:srgbClr val="212529"/>
              </a:solidFill>
              <a:latin typeface="Arial" panose="020B0604020202020204" pitchFamily="34" charset="0"/>
              <a:ea typeface="-apple-system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b="0" i="0" dirty="0" err="1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KorSTS</a:t>
            </a:r>
            <a:r>
              <a:rPr lang="en-US" altLang="ko-KR" sz="1600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US" altLang="ko-KR" sz="1600" b="0" i="0" dirty="0" err="1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KorNLI</a:t>
            </a:r>
            <a:r>
              <a:rPr lang="en-US" altLang="ko-KR" sz="1600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ko-KR" altLang="en-US" sz="1600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학습 데이터셋으로 활용</a:t>
            </a:r>
            <a:r>
              <a:rPr lang="en-US" altLang="ko-KR" sz="1600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 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Dynamic masking + NSP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제거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+ More sequences + More data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Ko-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sbert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한국어 기반의 </a:t>
            </a:r>
            <a:r>
              <a:rPr lang="en-US" altLang="ko-KR" sz="1600" b="1" i="0" dirty="0">
                <a:solidFill>
                  <a:srgbClr val="383838"/>
                </a:solidFill>
                <a:effectLst/>
                <a:latin typeface="-apple-system"/>
              </a:rPr>
              <a:t>Sentence-BERT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b="0" i="0" dirty="0">
                <a:solidFill>
                  <a:srgbClr val="24292F"/>
                </a:solidFill>
                <a:effectLst/>
                <a:latin typeface="Noto Sans KR"/>
              </a:rPr>
              <a:t>SBERT</a:t>
            </a:r>
            <a:r>
              <a:rPr lang="ko-KR" altLang="en-US" sz="1600" b="0" i="0" dirty="0">
                <a:solidFill>
                  <a:srgbClr val="24292F"/>
                </a:solidFill>
                <a:effectLst/>
                <a:latin typeface="Noto Sans KR"/>
              </a:rPr>
              <a:t>는 기본적으로 </a:t>
            </a:r>
            <a:r>
              <a:rPr lang="en-US" altLang="ko-KR" sz="1600" b="0" i="0" dirty="0">
                <a:solidFill>
                  <a:srgbClr val="24292F"/>
                </a:solidFill>
                <a:effectLst/>
                <a:latin typeface="Noto Sans KR"/>
              </a:rPr>
              <a:t>BERT</a:t>
            </a:r>
            <a:r>
              <a:rPr lang="ko-KR" altLang="en-US" sz="1600" b="0" i="0" dirty="0">
                <a:solidFill>
                  <a:srgbClr val="24292F"/>
                </a:solidFill>
                <a:effectLst/>
                <a:latin typeface="Noto Sans KR"/>
              </a:rPr>
              <a:t>의 문장 </a:t>
            </a:r>
            <a:r>
              <a:rPr lang="ko-KR" altLang="en-US" sz="1600" b="0" i="0" dirty="0" err="1">
                <a:solidFill>
                  <a:srgbClr val="24292F"/>
                </a:solidFill>
                <a:effectLst/>
                <a:latin typeface="Noto Sans KR"/>
              </a:rPr>
              <a:t>임베딩의</a:t>
            </a:r>
            <a:r>
              <a:rPr lang="ko-KR" altLang="en-US" sz="1600" b="0" i="0" dirty="0">
                <a:solidFill>
                  <a:srgbClr val="24292F"/>
                </a:solidFill>
                <a:effectLst/>
                <a:latin typeface="Noto Sans KR"/>
              </a:rPr>
              <a:t> 성능을 우수하게 개선시킨 모델</a:t>
            </a:r>
            <a:endParaRPr lang="en-US" altLang="ko-KR" sz="1600" dirty="0">
              <a:solidFill>
                <a:srgbClr val="24292F"/>
              </a:solidFill>
              <a:latin typeface="Noto Sans KR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i="0" dirty="0">
                <a:solidFill>
                  <a:srgbClr val="24292F"/>
                </a:solidFill>
                <a:effectLst/>
                <a:latin typeface="Noto Sans KR"/>
              </a:rPr>
              <a:t>문장 쌍 분류 태스크로 파인 튜닝 </a:t>
            </a:r>
            <a:r>
              <a:rPr lang="en-US" altLang="ko-KR" sz="1600" i="0" dirty="0">
                <a:solidFill>
                  <a:srgbClr val="24292F"/>
                </a:solidFill>
                <a:effectLst/>
                <a:latin typeface="Noto Sans KR"/>
              </a:rPr>
              <a:t>+ </a:t>
            </a:r>
            <a:r>
              <a:rPr lang="ko-KR" altLang="en-US" sz="1600" i="0" dirty="0">
                <a:solidFill>
                  <a:srgbClr val="24292F"/>
                </a:solidFill>
                <a:effectLst/>
                <a:latin typeface="Noto Sans KR"/>
              </a:rPr>
              <a:t>문장 쌍 회귀 태스크로 파인 튜닝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8D2111A-513F-A1F1-60A6-A471CF23C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언어모델 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+ 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음성 모델 결합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5976" y="1746413"/>
            <a:ext cx="9790584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음성 모델</a:t>
            </a: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Data augmentation : Noise(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노이즈 추가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), Stretch(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옆으로 늘리기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), Shift(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평행이동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), pitch(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음정 높이 조절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Feature vector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Z</a:t>
            </a:r>
            <a:r>
              <a:rPr lang="en-US" altLang="ko-KR" sz="1600" spc="-100" dirty="0">
                <a:latin typeface="+mn-ea"/>
                <a:ea typeface="+mn-ea"/>
              </a:rPr>
              <a:t>CR(</a:t>
            </a:r>
            <a:r>
              <a:rPr lang="en-US" altLang="ko-KR" sz="1600" dirty="0">
                <a:latin typeface="Apple SD Gothic Neo"/>
              </a:rPr>
              <a:t>Zero Crossing Rate) : </a:t>
            </a:r>
            <a:r>
              <a:rPr lang="ko-KR" altLang="en-US" sz="1600" spc="-100" dirty="0">
                <a:latin typeface="+mn-ea"/>
                <a:ea typeface="+mn-ea"/>
              </a:rPr>
              <a:t>신호가 </a:t>
            </a:r>
            <a:r>
              <a:rPr lang="en-US" altLang="ko-KR" sz="1600" spc="-100" dirty="0">
                <a:latin typeface="+mn-ea"/>
                <a:ea typeface="+mn-ea"/>
              </a:rPr>
              <a:t>0</a:t>
            </a:r>
            <a:r>
              <a:rPr lang="ko-KR" altLang="en-US" sz="1600" spc="-100" dirty="0">
                <a:latin typeface="+mn-ea"/>
                <a:ea typeface="+mn-ea"/>
              </a:rPr>
              <a:t>을 지나는</a:t>
            </a:r>
            <a:r>
              <a:rPr lang="en-US" altLang="ko-KR" sz="1600" spc="-100" dirty="0">
                <a:latin typeface="+mn-ea"/>
                <a:ea typeface="+mn-ea"/>
              </a:rPr>
              <a:t>, </a:t>
            </a:r>
            <a:r>
              <a:rPr lang="ko-KR" altLang="en-US" sz="1600" spc="-100" dirty="0">
                <a:latin typeface="+mn-ea"/>
                <a:ea typeface="+mn-ea"/>
              </a:rPr>
              <a:t>즉 신호의 부호가 바뀌는 비율</a:t>
            </a:r>
            <a:r>
              <a:rPr lang="en-US" altLang="ko-KR" sz="1600" spc="-100" dirty="0">
                <a:latin typeface="+mn-ea"/>
                <a:ea typeface="+mn-ea"/>
              </a:rPr>
              <a:t>, </a:t>
            </a:r>
            <a:r>
              <a:rPr lang="ko-KR" altLang="en-US" sz="1600" spc="-100" dirty="0">
                <a:latin typeface="+mn-ea"/>
                <a:ea typeface="+mn-ea"/>
              </a:rPr>
              <a:t>가장 기본적인 </a:t>
            </a:r>
            <a:r>
              <a:rPr lang="en-US" altLang="ko-KR" sz="1600" spc="-100" dirty="0">
                <a:latin typeface="+mn-ea"/>
                <a:ea typeface="+mn-ea"/>
              </a:rPr>
              <a:t>Pitch Detection Algorithm</a:t>
            </a:r>
            <a:r>
              <a:rPr lang="ko-KR" altLang="en-US" sz="1600" spc="-100" dirty="0">
                <a:latin typeface="+mn-ea"/>
                <a:ea typeface="+mn-ea"/>
              </a:rPr>
              <a:t>으로도 사용</a:t>
            </a:r>
            <a:endParaRPr lang="en-US" altLang="ko-KR" sz="1600" spc="-100" dirty="0">
              <a:latin typeface="+mn-ea"/>
              <a:ea typeface="+mn-ea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Chroma shift : Chroma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특징은 음악 오디오 신호의 음조 내용을 압축된 형태로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나타내줌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MFCC (Mel-Frequency Cepstral Coefficient)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음성인식 영역에서 대표적으로 사용되는 특징 벡터 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Root mean square value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 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진폭값의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평균 제곱근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Melspectogram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: Spectrogram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에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mel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-filter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라는 필터를 적용해서 얻어집니다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이는 사람의 청각 기관이 저음에서 주파수 변화에 민감하고 고음에서는 주파수의 변화에 덜 민감한 특징을 반영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  <a:defRPr/>
            </a:pPr>
            <a:endParaRPr lang="ko-KR" altLang="en-US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6386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8D2111A-513F-A1F1-60A6-A471CF23C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언어모델 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+ 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음성 모델 결합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5976" y="1746413"/>
            <a:ext cx="979058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구조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  <a:defRPr/>
            </a:pPr>
            <a:endParaRPr lang="ko-KR" altLang="en-US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6275A8-5494-B3FC-FB2E-3DD8E2A404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44" r="21344" b="45251"/>
          <a:stretch/>
        </p:blipFill>
        <p:spPr>
          <a:xfrm>
            <a:off x="1559496" y="5764927"/>
            <a:ext cx="4536504" cy="7295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3B34BF-4E76-248B-1771-425591583010}"/>
              </a:ext>
            </a:extLst>
          </p:cNvPr>
          <p:cNvSpPr txBox="1"/>
          <p:nvPr/>
        </p:nvSpPr>
        <p:spPr>
          <a:xfrm>
            <a:off x="1345976" y="5373216"/>
            <a:ext cx="979058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사용한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데이터수를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1000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개에서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10000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개로 증가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성능 상승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0F850E-0C8F-244A-8D3B-C8FE0B4AFBCD}"/>
              </a:ext>
            </a:extLst>
          </p:cNvPr>
          <p:cNvSpPr/>
          <p:nvPr/>
        </p:nvSpPr>
        <p:spPr>
          <a:xfrm>
            <a:off x="2750867" y="1893186"/>
            <a:ext cx="3849189" cy="2324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Input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65E7BC-AEED-95D7-4082-34AA7C5A6A5D}"/>
              </a:ext>
            </a:extLst>
          </p:cNvPr>
          <p:cNvSpPr/>
          <p:nvPr/>
        </p:nvSpPr>
        <p:spPr>
          <a:xfrm>
            <a:off x="2750867" y="2177584"/>
            <a:ext cx="3841947" cy="2324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Conv1D(256,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kernel_size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=5,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strides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=1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,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relu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'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23D222-934C-C3B2-4D12-34DC1118FFA5}"/>
              </a:ext>
            </a:extLst>
          </p:cNvPr>
          <p:cNvSpPr/>
          <p:nvPr/>
        </p:nvSpPr>
        <p:spPr>
          <a:xfrm>
            <a:off x="2750867" y="2440469"/>
            <a:ext cx="3841947" cy="2324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MaxPooling1D(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pool_size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=5,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strides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 = 2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)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0643F0-910D-5E62-4BFC-AF8EAD097A56}"/>
              </a:ext>
            </a:extLst>
          </p:cNvPr>
          <p:cNvSpPr/>
          <p:nvPr/>
        </p:nvSpPr>
        <p:spPr>
          <a:xfrm>
            <a:off x="2750867" y="2717644"/>
            <a:ext cx="3841947" cy="2324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Conv1D(256,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kernel_size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=5,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strides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=1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,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relu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'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F9D495-469C-BA28-5761-86CEA3A7EBCF}"/>
              </a:ext>
            </a:extLst>
          </p:cNvPr>
          <p:cNvSpPr/>
          <p:nvPr/>
        </p:nvSpPr>
        <p:spPr>
          <a:xfrm>
            <a:off x="2750867" y="2980528"/>
            <a:ext cx="3841947" cy="2324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MaxPooling1D(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pool_size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=5,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strides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 = 2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)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467732-DA10-0BCA-CEEA-FA4DA893664B}"/>
              </a:ext>
            </a:extLst>
          </p:cNvPr>
          <p:cNvSpPr/>
          <p:nvPr/>
        </p:nvSpPr>
        <p:spPr>
          <a:xfrm>
            <a:off x="2750867" y="3257704"/>
            <a:ext cx="3841947" cy="2324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Conv1D(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128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kernel_size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=5,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strides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=1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,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relu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'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C58495-8BD9-A894-DF5D-2C33227ECD48}"/>
              </a:ext>
            </a:extLst>
          </p:cNvPr>
          <p:cNvSpPr/>
          <p:nvPr/>
        </p:nvSpPr>
        <p:spPr>
          <a:xfrm>
            <a:off x="2750867" y="3520589"/>
            <a:ext cx="3841947" cy="2324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MaxPooling1D(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pool_size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=5,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strides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 = 2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)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6DA0D8-C44B-734F-C4AF-0B66ABB90CEF}"/>
              </a:ext>
            </a:extLst>
          </p:cNvPr>
          <p:cNvSpPr/>
          <p:nvPr/>
        </p:nvSpPr>
        <p:spPr>
          <a:xfrm>
            <a:off x="2750867" y="3771285"/>
            <a:ext cx="3841947" cy="2324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Dropout(0.2)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69A689-38B2-E78F-2D0D-D147CFF2C1EA}"/>
              </a:ext>
            </a:extLst>
          </p:cNvPr>
          <p:cNvSpPr/>
          <p:nvPr/>
        </p:nvSpPr>
        <p:spPr>
          <a:xfrm>
            <a:off x="2750867" y="4032838"/>
            <a:ext cx="3841947" cy="2324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Conv1D(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64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kernel_size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=5,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strides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=1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,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relu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'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FC970D-8658-6E52-C46B-8D586FCBF232}"/>
              </a:ext>
            </a:extLst>
          </p:cNvPr>
          <p:cNvSpPr/>
          <p:nvPr/>
        </p:nvSpPr>
        <p:spPr>
          <a:xfrm>
            <a:off x="2750867" y="4308886"/>
            <a:ext cx="3841947" cy="2324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MaxPooling1D(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pool_size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=5,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strides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 = 2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Fira Mono" panose="020B0509050000020004" pitchFamily="49" charset="0"/>
              </a:rPr>
              <a:t>)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7A5EBD-011C-589E-E9FE-5FB4792FDA82}"/>
              </a:ext>
            </a:extLst>
          </p:cNvPr>
          <p:cNvSpPr/>
          <p:nvPr/>
        </p:nvSpPr>
        <p:spPr>
          <a:xfrm>
            <a:off x="2750867" y="4595550"/>
            <a:ext cx="3841947" cy="2324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Dense(units=32, activation =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relu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9247E89-D5AC-4F8C-290A-A887A6298C40}"/>
              </a:ext>
            </a:extLst>
          </p:cNvPr>
          <p:cNvSpPr/>
          <p:nvPr/>
        </p:nvSpPr>
        <p:spPr>
          <a:xfrm>
            <a:off x="2750867" y="4855702"/>
            <a:ext cx="3841947" cy="2324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Dropout(0.3)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22D5993-3203-4069-02D6-22B30F56BEC5}"/>
              </a:ext>
            </a:extLst>
          </p:cNvPr>
          <p:cNvSpPr/>
          <p:nvPr/>
        </p:nvSpPr>
        <p:spPr>
          <a:xfrm>
            <a:off x="2750867" y="5104764"/>
            <a:ext cx="3841947" cy="2324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Dense(units=6, activation =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softmax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7A3854-F88B-CF76-6307-5312B7C76308}"/>
              </a:ext>
            </a:extLst>
          </p:cNvPr>
          <p:cNvSpPr txBox="1"/>
          <p:nvPr/>
        </p:nvSpPr>
        <p:spPr>
          <a:xfrm>
            <a:off x="5950732" y="2167854"/>
            <a:ext cx="9790584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Optimizer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adam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Loss : categorical cross entropy 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Metrics : accuracy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Train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valid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=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75 : 25 (default value)</a:t>
            </a:r>
            <a:endParaRPr lang="ko-KR" altLang="en-US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8410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2FBA3C-F452-F481-362C-A8A3F36B0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60510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남녀 음성의 차이에 대한 논문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4CAF9-A601-3492-0D83-38DBC7D60423}"/>
              </a:ext>
            </a:extLst>
          </p:cNvPr>
          <p:cNvSpPr txBox="1"/>
          <p:nvPr/>
        </p:nvSpPr>
        <p:spPr>
          <a:xfrm>
            <a:off x="1345976" y="1808820"/>
            <a:ext cx="9790584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논문명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연령별·성별에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 따른 한국인의 기본주파수 연구 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Fundamental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frequencies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 of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Korean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according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 and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gender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  <a:t>)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성별 변수를 모델에 적용할 필요성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&gt;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두 개의 모델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남자 모델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+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여자 모델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로 나누기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4C21A-4883-DB6D-29DC-E000FFFEFD98}"/>
              </a:ext>
            </a:extLst>
          </p:cNvPr>
          <p:cNvSpPr txBox="1"/>
          <p:nvPr/>
        </p:nvSpPr>
        <p:spPr>
          <a:xfrm>
            <a:off x="1187979" y="3098866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나이에 따른 음성의 차이에 대한 논문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D7387-94D6-C016-A363-229CE235E270}"/>
              </a:ext>
            </a:extLst>
          </p:cNvPr>
          <p:cNvSpPr txBox="1"/>
          <p:nvPr/>
        </p:nvSpPr>
        <p:spPr>
          <a:xfrm>
            <a:off x="659339" y="299982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DAFA44-202F-4F07-174A-A3AF692930BE}"/>
              </a:ext>
            </a:extLst>
          </p:cNvPr>
          <p:cNvSpPr txBox="1"/>
          <p:nvPr/>
        </p:nvSpPr>
        <p:spPr>
          <a:xfrm>
            <a:off x="1345976" y="3525443"/>
            <a:ext cx="979058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나이에 따른 음성의 차이가 있지만 분석에 사용하는 데이터의 경우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20-40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대로이루어짐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나이를 모델에 적용하는 것의 효율성이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없을거라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판단함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B481FFE-E26B-4315-B58F-6C7BE7264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125"/>
            <a:ext cx="65" cy="2449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3174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2DB426-7047-7BDC-2304-7F32D90B5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568" y="4280709"/>
            <a:ext cx="3744416" cy="21881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C5005C-4F60-8141-943F-853AFD94C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6746" y="4239124"/>
            <a:ext cx="3627766" cy="224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84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97855A9-3E32-1066-99E1-C6DACCB86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언어모델 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+ 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음성 모델 결합 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+ 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성별 차이 적용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5976" y="1721695"/>
            <a:ext cx="9790584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남성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(1500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명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과 여성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(8400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명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데이터를 나누고 각각의 모델의 성능을 인원을 고려하여 가중평균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남성모델보다 여성모델의 성능이 압도적으로 높음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남성의 경우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음성 특성상 예측이 어려워 보임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무뚝뚝한 경상도 남자 스타일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세개의 모델에서 모두 성별을 고려한 모델에서의 성능이 높게 나타남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6275A8-5494-B3FC-FB2E-3DD8E2A404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44" r="20959" b="6220"/>
          <a:stretch/>
        </p:blipFill>
        <p:spPr>
          <a:xfrm>
            <a:off x="1416420" y="3554592"/>
            <a:ext cx="7199860" cy="200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49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48636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남성 모델보다 여성 모델의 높은 성능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75B191-03F5-D13D-4730-61481B93B3A1}"/>
              </a:ext>
            </a:extLst>
          </p:cNvPr>
          <p:cNvSpPr txBox="1"/>
          <p:nvPr/>
        </p:nvSpPr>
        <p:spPr>
          <a:xfrm>
            <a:off x="1345976" y="1721695"/>
            <a:ext cx="979058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남성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(1500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명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과 여성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(8400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명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데이터수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차이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학습량의 부족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감정 변화가 적은 남성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무뚝뚝한 경상도 남자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pic>
        <p:nvPicPr>
          <p:cNvPr id="1026" name="Picture 2" descr="AI는 연애 1타 강사가 될 수 있을까요?">
            <a:extLst>
              <a:ext uri="{FF2B5EF4-FFF2-40B4-BE49-F238E27FC236}">
                <a16:creationId xmlns:a16="http://schemas.microsoft.com/office/drawing/2014/main" id="{D0214795-C6A4-E356-0021-C730DA1B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184" y="2752640"/>
            <a:ext cx="4097949" cy="366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홍명보 감독 표정변화, 10년에 한 번 웃는 '무표정 카리스마' : 네이트 스포츠">
            <a:extLst>
              <a:ext uri="{FF2B5EF4-FFF2-40B4-BE49-F238E27FC236}">
                <a16:creationId xmlns:a16="http://schemas.microsoft.com/office/drawing/2014/main" id="{C524011D-DC0C-B684-971A-D7F2AB824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39" y="2752640"/>
            <a:ext cx="3585202" cy="342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사진 설명이 없습니다.">
            <a:extLst>
              <a:ext uri="{FF2B5EF4-FFF2-40B4-BE49-F238E27FC236}">
                <a16:creationId xmlns:a16="http://schemas.microsoft.com/office/drawing/2014/main" id="{3A7427E4-EE04-C642-EB3E-A3B0BCDF11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3"/>
          <a:stretch/>
        </p:blipFill>
        <p:spPr bwMode="auto">
          <a:xfrm>
            <a:off x="8053407" y="2734706"/>
            <a:ext cx="3652448" cy="341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286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7024D3-79BC-82E7-42E4-25C9921A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27348" y="13128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48636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실제 결과 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1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8B036A-294B-EBE5-08E3-7E6BA0F54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08" y="1849256"/>
            <a:ext cx="11352584" cy="2497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9B6968-0064-FCB3-3A4D-FE0D5BA3F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08" y="4803875"/>
            <a:ext cx="11352584" cy="9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31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C7E1D3-BB3D-388B-0301-C4485B85C938}"/>
              </a:ext>
            </a:extLst>
          </p:cNvPr>
          <p:cNvSpPr/>
          <p:nvPr/>
        </p:nvSpPr>
        <p:spPr>
          <a:xfrm>
            <a:off x="255958" y="180192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1CA17-D882-738F-3C88-2D5AA38F96EA}"/>
              </a:ext>
            </a:extLst>
          </p:cNvPr>
          <p:cNvSpPr txBox="1"/>
          <p:nvPr/>
        </p:nvSpPr>
        <p:spPr>
          <a:xfrm>
            <a:off x="1135690" y="1174630"/>
            <a:ext cx="1020767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한계점</a:t>
            </a:r>
            <a:endParaRPr kumimoji="0" lang="en-US" altLang="ko-KR" sz="1800" b="1" i="0" u="none" strike="noStrike" kern="1200" cap="none" spc="-150" normalizeH="0" baseline="0" noProof="0" dirty="0">
              <a:ln>
                <a:solidFill>
                  <a:prstClr val="white">
                    <a:lumMod val="95000"/>
                    <a:alpha val="20000"/>
                  </a:prstClr>
                </a:solidFill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B2B27-22FF-B6C6-CD55-C45BC6451861}"/>
              </a:ext>
            </a:extLst>
          </p:cNvPr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3876CFC-ACAE-33CE-A957-E73B498FB6F4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1D0A4C0F-D081-207F-3D85-6A2967AB3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05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2E2955-356A-8F1E-F460-61EEC7724422}"/>
              </a:ext>
            </a:extLst>
          </p:cNvPr>
          <p:cNvSpPr txBox="1"/>
          <p:nvPr/>
        </p:nvSpPr>
        <p:spPr>
          <a:xfrm>
            <a:off x="1164392" y="313361"/>
            <a:ext cx="800219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결론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ED2D94-BB70-AD2F-BC56-2168E084E580}"/>
              </a:ext>
            </a:extLst>
          </p:cNvPr>
          <p:cNvSpPr txBox="1"/>
          <p:nvPr/>
        </p:nvSpPr>
        <p:spPr>
          <a:xfrm>
            <a:off x="857845" y="1767054"/>
            <a:ext cx="9810663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셋의 감정이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 밖에 없어 다양한 감정을 표현 할 수 없다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-150" normalizeH="0" baseline="0" noProof="0" dirty="0">
              <a:ln>
                <a:solidFill>
                  <a:prstClr val="white">
                    <a:lumMod val="95000"/>
                    <a:alpha val="20000"/>
                  </a:prstClr>
                </a:solidFill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문장의 전 후 문맥이나 발화자의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뉘양스를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이해할 수 없다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-150" normalizeH="0" baseline="0" noProof="0" dirty="0">
              <a:ln>
                <a:solidFill>
                  <a:prstClr val="white">
                    <a:lumMod val="95000"/>
                    <a:alpha val="20000"/>
                  </a:prstClr>
                </a:solidFill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한글 데이터로 학습을 시켰기 때문에 문장 중간 영어나 기타 외국어가 섞여 있을 때 분석하기 어렵다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C69793-0C43-AD2B-DB20-F12F53C13652}"/>
              </a:ext>
            </a:extLst>
          </p:cNvPr>
          <p:cNvSpPr txBox="1"/>
          <p:nvPr/>
        </p:nvSpPr>
        <p:spPr>
          <a:xfrm>
            <a:off x="1180914" y="4030942"/>
            <a:ext cx="1020767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추가 연구사항</a:t>
            </a:r>
            <a:endParaRPr kumimoji="0" lang="en-US" altLang="ko-KR" sz="1800" b="1" i="0" u="none" strike="noStrike" kern="1200" cap="none" spc="-150" normalizeH="0" baseline="0" noProof="0" dirty="0">
              <a:ln>
                <a:solidFill>
                  <a:prstClr val="white">
                    <a:lumMod val="95000"/>
                    <a:alpha val="20000"/>
                  </a:prstClr>
                </a:solidFill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DBF48-F248-2339-5846-53DCAC80EC5B}"/>
              </a:ext>
            </a:extLst>
          </p:cNvPr>
          <p:cNvSpPr txBox="1"/>
          <p:nvPr/>
        </p:nvSpPr>
        <p:spPr>
          <a:xfrm>
            <a:off x="608174" y="399647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5BE12-A0F7-B5C9-53B8-E2706B0D0C47}"/>
              </a:ext>
            </a:extLst>
          </p:cNvPr>
          <p:cNvSpPr txBox="1"/>
          <p:nvPr/>
        </p:nvSpPr>
        <p:spPr>
          <a:xfrm>
            <a:off x="857844" y="4725144"/>
            <a:ext cx="10350724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개의 제한적 감정 분류가 아닌 다양한 감정 분류</a:t>
            </a:r>
            <a:endParaRPr kumimoji="0" lang="en-US" altLang="ko-KR" sz="1600" b="0" i="0" u="none" strike="noStrike" kern="1200" cap="none" spc="-150" normalizeH="0" baseline="0" noProof="0" dirty="0">
              <a:ln>
                <a:solidFill>
                  <a:prstClr val="white">
                    <a:lumMod val="95000"/>
                    <a:alpha val="20000"/>
                  </a:prstClr>
                </a:solidFill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-150" normalizeH="0" baseline="0" noProof="0" dirty="0">
              <a:ln>
                <a:solidFill>
                  <a:prstClr val="white">
                    <a:lumMod val="95000"/>
                    <a:alpha val="20000"/>
                  </a:prstClr>
                </a:solidFill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남성 모델에 대한 추가적인 데이터 및 연구 필요</a:t>
            </a:r>
            <a:endParaRPr kumimoji="0" lang="en-US" altLang="ko-KR" sz="1600" b="0" i="0" u="none" strike="noStrike" kern="1200" cap="none" spc="-150" normalizeH="0" baseline="0" noProof="0" dirty="0">
              <a:ln>
                <a:solidFill>
                  <a:prstClr val="white">
                    <a:lumMod val="95000"/>
                    <a:alpha val="20000"/>
                  </a:prstClr>
                </a:solidFill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15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8" y="1485945"/>
            <a:ext cx="5056035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 구성 및 계획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프로젝트 개요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결론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C7E1D3-BB3D-388B-0301-C4485B85C938}"/>
              </a:ext>
            </a:extLst>
          </p:cNvPr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1CA17-D882-738F-3C88-2D5AA38F96EA}"/>
              </a:ext>
            </a:extLst>
          </p:cNvPr>
          <p:cNvSpPr txBox="1"/>
          <p:nvPr/>
        </p:nvSpPr>
        <p:spPr>
          <a:xfrm>
            <a:off x="1180914" y="1176366"/>
            <a:ext cx="1020767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자체 평가 의견</a:t>
            </a:r>
            <a:endParaRPr kumimoji="0" lang="en-US" altLang="ko-KR" sz="1800" b="1" i="0" u="none" strike="noStrike" kern="1200" cap="none" spc="-150" normalizeH="0" baseline="0" noProof="0" dirty="0">
              <a:ln>
                <a:solidFill>
                  <a:prstClr val="white">
                    <a:lumMod val="95000"/>
                    <a:alpha val="20000"/>
                  </a:prstClr>
                </a:solidFill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27F21-8BCA-74F5-A51F-78DCE63D513F}"/>
              </a:ext>
            </a:extLst>
          </p:cNvPr>
          <p:cNvSpPr txBox="1"/>
          <p:nvPr/>
        </p:nvSpPr>
        <p:spPr>
          <a:xfrm>
            <a:off x="1109549" y="3459256"/>
            <a:ext cx="10494740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이선주</a:t>
            </a:r>
            <a:endParaRPr kumimoji="0" lang="en-US" altLang="ko-KR" sz="1600" b="0" i="0" u="none" strike="noStrike" kern="1200" cap="none" spc="-150" normalizeH="0" baseline="0" noProof="0" dirty="0">
              <a:ln>
                <a:solidFill>
                  <a:prstClr val="white">
                    <a:lumMod val="95000"/>
                    <a:alpha val="20000"/>
                  </a:prstClr>
                </a:solidFill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수업시간에 배운 내용들로 실질적인 결과물을 만들어 낸 것 같아 뿌듯했고 이 기술이 실제 영화나 드라마에 적용될 것을        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생각하며 설렜다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B2B27-22FF-B6C6-CD55-C45BC6451861}"/>
              </a:ext>
            </a:extLst>
          </p:cNvPr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3876CFC-ACAE-33CE-A957-E73B498FB6F4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1D0A4C0F-D081-207F-3D85-6A2967AB3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05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2E2955-356A-8F1E-F460-61EEC7724422}"/>
              </a:ext>
            </a:extLst>
          </p:cNvPr>
          <p:cNvSpPr txBox="1"/>
          <p:nvPr/>
        </p:nvSpPr>
        <p:spPr>
          <a:xfrm>
            <a:off x="1164392" y="313361"/>
            <a:ext cx="800219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결론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79F145-B8C2-0A49-E18E-80DEAC803905}"/>
              </a:ext>
            </a:extLst>
          </p:cNvPr>
          <p:cNvSpPr txBox="1"/>
          <p:nvPr/>
        </p:nvSpPr>
        <p:spPr>
          <a:xfrm>
            <a:off x="1109549" y="2182509"/>
            <a:ext cx="10854779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김재경</a:t>
            </a:r>
            <a:endParaRPr kumimoji="0" lang="en-US" altLang="ko-KR" sz="1600" b="0" i="0" u="none" strike="noStrike" kern="1200" cap="none" spc="-150" normalizeH="0" baseline="0" noProof="0" dirty="0">
              <a:ln>
                <a:solidFill>
                  <a:prstClr val="white">
                    <a:lumMod val="95000"/>
                    <a:alpha val="20000"/>
                  </a:prstClr>
                </a:solidFill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성별에 따른 성능차이가 있을 것이라 예상하고 실제로 남성과 여성을 구분하여 학습을 시켰을 때 성능 부분에서 유의미한 결과가 도출되어 만족스러웠다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8AEC7E-F919-8AB6-7103-9E77D6ED852D}"/>
              </a:ext>
            </a:extLst>
          </p:cNvPr>
          <p:cNvSpPr txBox="1"/>
          <p:nvPr/>
        </p:nvSpPr>
        <p:spPr>
          <a:xfrm>
            <a:off x="1109549" y="4756156"/>
            <a:ext cx="10854779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 err="1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유호선</a:t>
            </a:r>
            <a:endParaRPr kumimoji="0" lang="en-US" altLang="ko-KR" sz="1600" b="0" i="0" u="none" strike="noStrike" kern="1200" cap="none" spc="-150" normalizeH="0" baseline="0" noProof="0" dirty="0">
              <a:ln>
                <a:solidFill>
                  <a:prstClr val="white">
                    <a:lumMod val="95000"/>
                    <a:alpha val="20000"/>
                  </a:prstClr>
                </a:solidFill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음성과 텍스트 데이터를 모두 활용해 모델을 구성하는 방식이 신기했고 작은 변수에도 모델이 민감하게 반응한다는 것을 </a:t>
            </a:r>
            <a:endParaRPr kumimoji="0" lang="en-US" altLang="ko-KR" sz="1600" b="0" i="0" u="none" strike="noStrike" kern="1200" cap="none" spc="-150" normalizeH="0" baseline="0" noProof="0" dirty="0">
              <a:ln>
                <a:solidFill>
                  <a:prstClr val="white">
                    <a:lumMod val="95000"/>
                    <a:alpha val="20000"/>
                  </a:prstClr>
                </a:solidFill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5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느끼게 되었다</a:t>
            </a:r>
            <a:r>
              <a:rPr lang="en-US" altLang="ko-KR" sz="1600" spc="-15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.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492990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팀 구성 및 계획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44591" y="1192822"/>
            <a:ext cx="1020799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팀 구성</a:t>
            </a:r>
            <a:endParaRPr lang="en-US" altLang="ko-KR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53292"/>
              </p:ext>
            </p:extLst>
          </p:nvPr>
        </p:nvGraphicFramePr>
        <p:xfrm>
          <a:off x="1271464" y="1788988"/>
          <a:ext cx="9649072" cy="3242467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27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i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i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i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이선주</a:t>
                      </a:r>
                      <a:endParaRPr lang="ko-KR" altLang="en-US" sz="1800" b="0" i="0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i="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데이터 정제 및 </a:t>
                      </a:r>
                      <a:r>
                        <a:rPr kumimoji="0" lang="ko-KR" altLang="en-US" sz="160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전처리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ko-KR" alt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 모델 구현</a:t>
                      </a:r>
                      <a:endParaRPr kumimoji="0" lang="en-US" altLang="ko-KR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데이터 검색 및 </a:t>
                      </a:r>
                      <a:r>
                        <a:rPr kumimoji="0" lang="en-US" altLang="ko-KR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EDA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김재경</a:t>
                      </a:r>
                      <a:endParaRPr lang="ko-KR" altLang="en-US" sz="1800" b="0" i="0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i="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음성</a:t>
                      </a:r>
                      <a:r>
                        <a:rPr kumimoji="0" lang="en-US" altLang="ko-KR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-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텍스트 모델 구현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유호선</a:t>
                      </a:r>
                      <a:endParaRPr kumimoji="0" lang="ko-KR" altLang="en-US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i="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주제 제안</a:t>
                      </a:r>
                      <a:endParaRPr kumimoji="0" lang="en-US" altLang="ko-KR" sz="160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i="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관련 논문 검색</a:t>
                      </a:r>
                      <a:endParaRPr kumimoji="0" lang="ko-KR" altLang="en-US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i="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보고서 작성 및  보고서 작성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계획</a:t>
            </a:r>
            <a:endParaRPr kumimoji="0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62842" y="1938278"/>
          <a:ext cx="10153129" cy="383705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9/12(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9/17(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기획 및 주제 선정</a:t>
                      </a:r>
                      <a:endParaRPr lang="en-US" altLang="ko-KR" sz="150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9/17(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9/18(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9/18(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9/20(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데이터  분류 기준 설정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9/20(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10/2(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모델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텍스트 모델</a:t>
                      </a:r>
                      <a:r>
                        <a:rPr lang="en-US" altLang="ko-KR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 </a:t>
                      </a: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텍스트</a:t>
                      </a:r>
                      <a:r>
                        <a:rPr lang="en-US" altLang="ko-KR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음성 모델 제작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PPT </a:t>
                      </a: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제작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10/2(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10/5(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PPT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제작 및 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내용 정리 및 </a:t>
                      </a: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PPT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제작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9/12(</a:t>
                      </a:r>
                      <a:r>
                        <a:rPr lang="ko-KR" altLang="en-US" sz="16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화</a:t>
                      </a:r>
                      <a:r>
                        <a:rPr lang="en-US" altLang="ko-KR" sz="16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10/2(</a:t>
                      </a:r>
                      <a:r>
                        <a:rPr lang="ko-KR" altLang="en-US" sz="16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6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6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6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6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6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6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01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492990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팀 구성 및 계획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spc="-150" dirty="0">
                <a:latin typeface="+mn-ea"/>
                <a:ea typeface="+mn-ea"/>
              </a:rPr>
              <a:t>자막에 감정을 추가해주는 모델</a:t>
            </a:r>
            <a:endParaRPr lang="en-US" altLang="ko-KR" sz="2000" b="1" spc="-150" dirty="0"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53526" y="1984374"/>
            <a:ext cx="10657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목표 </a:t>
            </a:r>
            <a:r>
              <a:rPr lang="en-US" altLang="ko-KR" sz="2000" dirty="0"/>
              <a:t>: </a:t>
            </a:r>
            <a:r>
              <a:rPr lang="ko-KR" altLang="en-US" sz="2000" dirty="0"/>
              <a:t>음성 데이터와 텍스트 데이터를 활용해 감성 분석을 하는 모델 개발 </a:t>
            </a:r>
          </a:p>
        </p:txBody>
      </p:sp>
      <p:pic>
        <p:nvPicPr>
          <p:cNvPr id="1026" name="Picture 2" descr="위플래쉬&gt; 재감상에 생각난 짤 저작권 주장(?) : 네이버 블로그">
            <a:extLst>
              <a:ext uri="{FF2B5EF4-FFF2-40B4-BE49-F238E27FC236}">
                <a16:creationId xmlns:a16="http://schemas.microsoft.com/office/drawing/2014/main" id="{DDEAEC70-677F-70D5-918C-77924270D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44" y="3133825"/>
            <a:ext cx="3717109" cy="311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위플래쉬&gt; 재감상에 생각난 짤 저작권 주장(?) : 네이버 블로그">
            <a:extLst>
              <a:ext uri="{FF2B5EF4-FFF2-40B4-BE49-F238E27FC236}">
                <a16:creationId xmlns:a16="http://schemas.microsoft.com/office/drawing/2014/main" id="{5AEF600B-6745-4278-3D73-3698040D6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699" y="3133825"/>
            <a:ext cx="3717109" cy="311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톱니 모양의 오른쪽 2">
            <a:extLst>
              <a:ext uri="{FF2B5EF4-FFF2-40B4-BE49-F238E27FC236}">
                <a16:creationId xmlns:a16="http://schemas.microsoft.com/office/drawing/2014/main" id="{F9AC4763-8CBE-BB39-39F0-C0C2B063E21A}"/>
              </a:ext>
            </a:extLst>
          </p:cNvPr>
          <p:cNvSpPr/>
          <p:nvPr/>
        </p:nvSpPr>
        <p:spPr>
          <a:xfrm>
            <a:off x="5503250" y="3681028"/>
            <a:ext cx="589051" cy="192682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90642-44CB-B763-C049-14C78A03C5A0}"/>
              </a:ext>
            </a:extLst>
          </p:cNvPr>
          <p:cNvSpPr txBox="1"/>
          <p:nvPr/>
        </p:nvSpPr>
        <p:spPr>
          <a:xfrm>
            <a:off x="7536160" y="4319808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당황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CDC92-DE38-FC9C-5E1C-839CEE7695F0}"/>
              </a:ext>
            </a:extLst>
          </p:cNvPr>
          <p:cNvSpPr txBox="1"/>
          <p:nvPr/>
        </p:nvSpPr>
        <p:spPr>
          <a:xfrm>
            <a:off x="7608168" y="569725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분노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BBDFDDBD-5650-EA64-F01B-2C88F3BFB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19014" y="158113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spc="-150" dirty="0">
                <a:latin typeface="+mn-ea"/>
                <a:ea typeface="+mn-ea"/>
              </a:rPr>
              <a:t>프로젝트 추진 배경</a:t>
            </a:r>
            <a:endParaRPr lang="en-US" altLang="ko-KR" sz="2000" b="1" spc="-150" dirty="0"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91444" y="1647864"/>
            <a:ext cx="10657184" cy="1994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latinLnBrk="1">
              <a:lnSpc>
                <a:spcPct val="160000"/>
              </a:lnSpc>
              <a:buFont typeface="맑은 고딕" panose="020B0503020000020004" pitchFamily="50" charset="-127"/>
              <a:buChar char="-"/>
            </a:pPr>
            <a:r>
              <a:rPr lang="ko-KR" altLang="ko-KR" sz="20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자연어 처리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수업의 감정분석을 활용할 수 있는 주제를 선택하고자 함</a:t>
            </a:r>
            <a:endParaRPr lang="ko-KR" altLang="ko-KR" sz="200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굴림" panose="020B0600000101010101" pitchFamily="50" charset="-127"/>
            </a:endParaRPr>
          </a:p>
          <a:p>
            <a:pPr marL="342900" lvl="0" indent="-342900" algn="l" latinLnBrk="1">
              <a:lnSpc>
                <a:spcPct val="160000"/>
              </a:lnSpc>
              <a:buFont typeface="맑은 고딕" panose="020B0503020000020004" pitchFamily="50" charset="-127"/>
              <a:buChar char="-"/>
            </a:pPr>
            <a:r>
              <a:rPr lang="ko-KR" altLang="ko-KR" sz="20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현재 </a:t>
            </a:r>
            <a:r>
              <a:rPr lang="ko-KR" altLang="ko-KR" sz="200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넷플릭스에</a:t>
            </a:r>
            <a:r>
              <a:rPr lang="ko-KR" altLang="ko-KR" sz="20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 사용되고 있는 자막의 경우 감정까지는 나타나지 않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음</a:t>
            </a:r>
            <a:endParaRPr lang="en-US" altLang="ko-KR" sz="200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lvl="0" indent="-342900" algn="l" latinLnBrk="1">
              <a:lnSpc>
                <a:spcPct val="160000"/>
              </a:lnSpc>
              <a:buFont typeface="맑은 고딕" panose="020B0503020000020004" pitchFamily="50" charset="-127"/>
              <a:buChar char="-"/>
            </a:pPr>
            <a:r>
              <a:rPr lang="ko-KR" altLang="ko-KR" sz="20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음성 데이터와 텍스트 데이터를 활용해 감성 분석을 해주는 모델을 구축한다면 시간 </a:t>
            </a:r>
            <a:r>
              <a:rPr lang="ko-KR" altLang="ko-KR" sz="200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절약뿐만</a:t>
            </a:r>
            <a:r>
              <a:rPr lang="ko-KR" altLang="ko-KR" sz="20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 아니라 청각 장애인 분들에게 많은 도움을 줄 수 있을 것이라고 생각</a:t>
            </a:r>
            <a:endParaRPr lang="ko-KR" altLang="ko-KR" sz="200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C13D61-EDDC-9533-3C75-B1949D6A2FD4}"/>
              </a:ext>
            </a:extLst>
          </p:cNvPr>
          <p:cNvSpPr/>
          <p:nvPr/>
        </p:nvSpPr>
        <p:spPr>
          <a:xfrm>
            <a:off x="1091444" y="4310545"/>
            <a:ext cx="10657184" cy="2003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latinLnBrk="1">
              <a:lnSpc>
                <a:spcPct val="160000"/>
              </a:lnSpc>
            </a:pPr>
            <a:r>
              <a:rPr lang="en-US" altLang="ko-KR" sz="20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-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사람이 직접 감정을 자막에 추가하는 비용과 시간 절약</a:t>
            </a:r>
            <a:endParaRPr lang="en-US" altLang="ko-KR" sz="200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lvl="0" algn="l" latinLnBrk="1">
              <a:lnSpc>
                <a:spcPct val="160000"/>
              </a:lnSpc>
            </a:pPr>
            <a:r>
              <a:rPr lang="en-US" altLang="ko-KR" sz="20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-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청각장애인들에게 영상에 나타난 캐릭터의 감정을 알게 </a:t>
            </a:r>
            <a:r>
              <a:rPr lang="ko-KR" altLang="en-US" sz="200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해줌</a:t>
            </a:r>
            <a:endParaRPr lang="en-US" altLang="ko-KR" sz="200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lvl="0" algn="l" latinLnBrk="1">
              <a:lnSpc>
                <a:spcPct val="16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함초롬바탕" panose="02030604000101010101" pitchFamily="18" charset="-127"/>
                <a:cs typeface="굴림" panose="020B0600000101010101" pitchFamily="50" charset="-127"/>
              </a:rPr>
              <a:t>- </a:t>
            </a:r>
            <a:r>
              <a:rPr lang="ko-KR" altLang="ko-KR" sz="20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다양한 </a:t>
            </a:r>
            <a:r>
              <a:rPr lang="en-US" altLang="ko-KR" sz="20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OTT </a:t>
            </a:r>
            <a:r>
              <a:rPr lang="ko-KR" altLang="ko-KR" sz="20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사이트에 적용이 가능</a:t>
            </a:r>
            <a:endParaRPr lang="en-US" altLang="ko-KR" sz="2000" dirty="0">
              <a:solidFill>
                <a:srgbClr val="00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6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함초롬바탕" panose="02030604000101010101" pitchFamily="18" charset="-127"/>
                <a:cs typeface="굴림" panose="020B0600000101010101" pitchFamily="50" charset="-127"/>
              </a:rPr>
              <a:t>- </a:t>
            </a:r>
            <a:r>
              <a:rPr lang="ko-KR" altLang="ko-KR" sz="20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음성이 포함되어 있는 다양한 영상 플랫폼이나 라디오 등에도 활용 가능</a:t>
            </a:r>
            <a:endParaRPr lang="en-US" altLang="ko-KR" sz="2000" dirty="0">
              <a:solidFill>
                <a:srgbClr val="000000"/>
              </a:solidFill>
              <a:latin typeface="함초롬바탕" panose="02030604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7BD4C3-C044-A3DF-D525-8CA152C800CF}"/>
              </a:ext>
            </a:extLst>
          </p:cNvPr>
          <p:cNvSpPr txBox="1"/>
          <p:nvPr/>
        </p:nvSpPr>
        <p:spPr>
          <a:xfrm>
            <a:off x="1200772" y="3863786"/>
            <a:ext cx="86049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spc="-150" dirty="0">
                <a:latin typeface="+mn-ea"/>
                <a:ea typeface="+mn-ea"/>
              </a:rPr>
              <a:t>기대효과</a:t>
            </a:r>
            <a:endParaRPr lang="en-US" altLang="ko-KR" sz="2000" b="1" spc="-150" dirty="0">
              <a:latin typeface="+mn-ea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6DAA-FFF7-38FB-3F56-87D12449B929}"/>
              </a:ext>
            </a:extLst>
          </p:cNvPr>
          <p:cNvSpPr txBox="1"/>
          <p:nvPr/>
        </p:nvSpPr>
        <p:spPr>
          <a:xfrm>
            <a:off x="659396" y="377438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381508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44434DC-FBD2-AAE3-71EE-1270986EA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19014" y="158113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spc="-150" dirty="0">
                <a:latin typeface="+mn-ea"/>
                <a:ea typeface="+mn-ea"/>
              </a:rPr>
              <a:t>활용 데이터 </a:t>
            </a:r>
            <a:r>
              <a:rPr lang="en-US" altLang="ko-KR" sz="2000" b="1" spc="-150" dirty="0">
                <a:latin typeface="+mn-ea"/>
                <a:ea typeface="+mn-ea"/>
              </a:rPr>
              <a:t>: </a:t>
            </a:r>
            <a:r>
              <a:rPr lang="ko-KR" altLang="en-US" sz="2000" dirty="0"/>
              <a:t>감정분류를 위한 대화 음성 데이터셋</a:t>
            </a:r>
            <a:r>
              <a:rPr lang="en-US" altLang="ko-KR" sz="2000" dirty="0"/>
              <a:t>(               </a:t>
            </a:r>
            <a:r>
              <a:rPr lang="ko-KR" altLang="en-US" sz="2000" dirty="0"/>
              <a:t>제공</a:t>
            </a:r>
            <a:r>
              <a:rPr lang="en-US" altLang="ko-KR" sz="2000" dirty="0"/>
              <a:t>)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107996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91444" y="1772816"/>
            <a:ext cx="106571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- </a:t>
            </a:r>
            <a:r>
              <a:rPr lang="ko-KR" altLang="en-US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언어 </a:t>
            </a:r>
            <a:r>
              <a:rPr lang="en-US" altLang="ko-KR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한국어 </a:t>
            </a:r>
            <a:endParaRPr lang="en-US" altLang="ko-KR" sz="200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- </a:t>
            </a:r>
            <a:r>
              <a:rPr lang="ko-KR" altLang="en-US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용량 </a:t>
            </a:r>
            <a:r>
              <a:rPr lang="en-US" altLang="ko-KR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: 12GB 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- </a:t>
            </a:r>
            <a:r>
              <a:rPr lang="ko-KR" altLang="en-US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데이터 수 </a:t>
            </a:r>
            <a:r>
              <a:rPr lang="en-US" altLang="ko-KR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: 4</a:t>
            </a:r>
            <a:r>
              <a:rPr lang="ko-KR" altLang="en-US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차년도</a:t>
            </a:r>
            <a:r>
              <a:rPr lang="en-US" altLang="ko-KR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(14606), 5</a:t>
            </a:r>
            <a:r>
              <a:rPr lang="ko-KR" altLang="en-US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차년도</a:t>
            </a:r>
            <a:r>
              <a:rPr lang="en-US" altLang="ko-KR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(10011), 5-2</a:t>
            </a:r>
            <a:r>
              <a:rPr lang="ko-KR" altLang="en-US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차년도</a:t>
            </a:r>
            <a:r>
              <a:rPr lang="en-US" altLang="ko-KR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(19374)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- </a:t>
            </a:r>
            <a:r>
              <a:rPr lang="ko-KR" altLang="en-US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감정 카테고리 </a:t>
            </a:r>
            <a:r>
              <a:rPr lang="en-US" altLang="ko-KR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총 </a:t>
            </a:r>
            <a:r>
              <a:rPr lang="en-US" altLang="ko-KR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7</a:t>
            </a:r>
            <a:r>
              <a:rPr lang="ko-KR" altLang="en-US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개의 감정</a:t>
            </a:r>
            <a:r>
              <a:rPr lang="en-US" altLang="ko-KR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(happiness, angry, disgust, fear, neutral, sadness, surprise)</a:t>
            </a:r>
            <a:r>
              <a:rPr lang="ko-KR" altLang="en-US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으로 </a:t>
            </a:r>
            <a:r>
              <a:rPr lang="ko-KR" altLang="en-US" sz="200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라벨링</a:t>
            </a:r>
            <a:endParaRPr lang="en-US" altLang="ko-KR" sz="200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- </a:t>
            </a:r>
            <a:r>
              <a:rPr lang="ko-KR" altLang="en-US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화자 </a:t>
            </a:r>
            <a:r>
              <a:rPr lang="en-US" altLang="ko-KR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: 20~40</a:t>
            </a:r>
            <a:r>
              <a:rPr lang="ko-KR" altLang="en-US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대 남녀 일반인</a:t>
            </a:r>
            <a:endParaRPr lang="en-US" altLang="ko-KR" sz="200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- </a:t>
            </a:r>
            <a:r>
              <a:rPr lang="ko-KR" altLang="en-US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감정 분류 </a:t>
            </a:r>
            <a:r>
              <a:rPr lang="en-US" altLang="ko-KR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: </a:t>
            </a:r>
            <a:r>
              <a:rPr lang="en-US" altLang="ko-KR" sz="2000" dirty="0"/>
              <a:t>5</a:t>
            </a:r>
            <a:r>
              <a:rPr lang="ko-KR" altLang="en-US" sz="2000" dirty="0"/>
              <a:t>명이 라벨링을 진행</a:t>
            </a:r>
            <a:r>
              <a:rPr lang="en-US" altLang="ko-KR" sz="2000" dirty="0"/>
              <a:t>, </a:t>
            </a:r>
            <a:r>
              <a:rPr lang="ko-KR" altLang="en-US" sz="2000" dirty="0"/>
              <a:t>각 </a:t>
            </a:r>
            <a:r>
              <a:rPr lang="ko-KR" altLang="en-US" sz="2000" dirty="0" err="1"/>
              <a:t>감정별</a:t>
            </a:r>
            <a:r>
              <a:rPr lang="ko-KR" altLang="en-US" sz="2000" dirty="0"/>
              <a:t> 점수 부여 → </a:t>
            </a:r>
            <a:r>
              <a:rPr lang="en-US" altLang="ko-KR" sz="2000" dirty="0"/>
              <a:t>1</a:t>
            </a:r>
            <a:r>
              <a:rPr lang="ko-KR" altLang="en-US" sz="2000" dirty="0"/>
              <a:t>번 감정</a:t>
            </a:r>
            <a:r>
              <a:rPr lang="en-US" altLang="ko-KR" sz="2000" dirty="0"/>
              <a:t>~5</a:t>
            </a:r>
            <a:r>
              <a:rPr lang="ko-KR" altLang="en-US" sz="2000" dirty="0"/>
              <a:t>번 감정 컬럼 구성</a:t>
            </a:r>
            <a:endParaRPr lang="en-US" altLang="ko-KR" sz="200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7984C-E11F-3E76-0C66-DE204983208A}"/>
              </a:ext>
            </a:extLst>
          </p:cNvPr>
          <p:cNvSpPr txBox="1"/>
          <p:nvPr/>
        </p:nvSpPr>
        <p:spPr>
          <a:xfrm>
            <a:off x="1200772" y="4176314"/>
            <a:ext cx="86049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spc="-150" dirty="0">
                <a:latin typeface="+mn-ea"/>
                <a:ea typeface="+mn-ea"/>
              </a:rPr>
              <a:t>데이터 필터링 </a:t>
            </a:r>
            <a:r>
              <a:rPr lang="en-US" altLang="ko-KR" sz="2000" b="1" spc="-150" dirty="0">
                <a:latin typeface="+mn-ea"/>
                <a:ea typeface="+mn-ea"/>
              </a:rPr>
              <a:t>&amp; </a:t>
            </a:r>
            <a:r>
              <a:rPr lang="ko-KR" altLang="en-US" sz="2000" b="1" spc="-150" dirty="0" err="1">
                <a:latin typeface="+mn-ea"/>
                <a:ea typeface="+mn-ea"/>
              </a:rPr>
              <a:t>전처리</a:t>
            </a:r>
            <a:endParaRPr lang="en-US" altLang="ko-KR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5E4135-0E4A-54E7-86AC-E14BC2E88EB2}"/>
              </a:ext>
            </a:extLst>
          </p:cNvPr>
          <p:cNvSpPr txBox="1"/>
          <p:nvPr/>
        </p:nvSpPr>
        <p:spPr>
          <a:xfrm>
            <a:off x="659396" y="408691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6056B4-4F06-558B-BED6-8760DAC12A34}"/>
              </a:ext>
            </a:extLst>
          </p:cNvPr>
          <p:cNvSpPr/>
          <p:nvPr/>
        </p:nvSpPr>
        <p:spPr>
          <a:xfrm>
            <a:off x="1091444" y="4665186"/>
            <a:ext cx="106571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- 5</a:t>
            </a:r>
            <a:r>
              <a:rPr lang="ko-KR" altLang="en-US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차년도 데이터만 활용</a:t>
            </a:r>
            <a:endParaRPr lang="en-US" altLang="ko-KR" sz="200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- 5</a:t>
            </a:r>
            <a:r>
              <a:rPr lang="ko-KR" altLang="en-US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명의 </a:t>
            </a:r>
            <a:r>
              <a:rPr lang="ko-KR" altLang="en-US" sz="200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라벨링</a:t>
            </a:r>
            <a:r>
              <a:rPr lang="ko-KR" altLang="en-US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 점수를 합산</a:t>
            </a:r>
            <a:endParaRPr lang="en-US" altLang="ko-KR" sz="200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- </a:t>
            </a:r>
            <a:r>
              <a:rPr lang="en-US" altLang="ko-KR" sz="200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Total_emotion</a:t>
            </a:r>
            <a:r>
              <a:rPr lang="ko-KR" altLang="en-US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점수가 </a:t>
            </a:r>
            <a:r>
              <a:rPr lang="en-US" altLang="ko-KR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3 </a:t>
            </a:r>
            <a:r>
              <a:rPr lang="ko-KR" altLang="en-US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이하는 </a:t>
            </a:r>
            <a:r>
              <a:rPr lang="en-US" altLang="ko-KR" sz="2000" dirty="0">
                <a:solidFill>
                  <a:srgbClr val="000000"/>
                </a:solidFill>
                <a:latin typeface="함초롬바탕" panose="02030604000101010101" pitchFamily="18" charset="-127"/>
              </a:rPr>
              <a:t>Neutral</a:t>
            </a:r>
          </a:p>
        </p:txBody>
      </p:sp>
      <p:pic>
        <p:nvPicPr>
          <p:cNvPr id="4098" name="Picture 2" descr="안심존 포털 | AI 허브">
            <a:extLst>
              <a:ext uri="{FF2B5EF4-FFF2-40B4-BE49-F238E27FC236}">
                <a16:creationId xmlns:a16="http://schemas.microsoft.com/office/drawing/2014/main" id="{94AE9C90-6A15-D830-6E6A-5C0E249AA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1314448"/>
            <a:ext cx="792088" cy="22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3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44434DC-FBD2-AAE3-71EE-1270986EA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19014" y="158113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비정형</a:t>
            </a: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음성</a:t>
            </a: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데이터 샘플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03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107996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데이터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F9DBD2-BF5C-357C-744E-6A532EC6A05B}"/>
              </a:ext>
            </a:extLst>
          </p:cNvPr>
          <p:cNvSpPr txBox="1"/>
          <p:nvPr/>
        </p:nvSpPr>
        <p:spPr>
          <a:xfrm>
            <a:off x="1200772" y="3216901"/>
            <a:ext cx="86049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정형 데이터 샘플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A1C05C-8650-7A1B-501F-9FF724A8189B}"/>
              </a:ext>
            </a:extLst>
          </p:cNvPr>
          <p:cNvSpPr txBox="1"/>
          <p:nvPr/>
        </p:nvSpPr>
        <p:spPr>
          <a:xfrm>
            <a:off x="659396" y="312749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EB5676-3073-EDE9-A58A-001AB39FC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772" y="1699663"/>
            <a:ext cx="3959124" cy="13656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BFF257-2C0E-6BDA-9AE7-276A3AB35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59" y="3897057"/>
            <a:ext cx="11353481" cy="226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3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35460" y="1202036"/>
            <a:ext cx="885129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텍스트만 사용한 모델</a:t>
            </a:r>
            <a:endParaRPr kumimoji="0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E27875-0006-D931-EE52-D1A5D0476DB3}"/>
              </a:ext>
            </a:extLst>
          </p:cNvPr>
          <p:cNvSpPr txBox="1"/>
          <p:nvPr/>
        </p:nvSpPr>
        <p:spPr>
          <a:xfrm>
            <a:off x="1158454" y="1952602"/>
            <a:ext cx="1044615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KoBERT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모델 활용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KoBERT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(Korean Bidirectional Encoder Representations from Transformers)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기존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BERT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한국어 성능 한계를 극복하기 위해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SKT Brain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에서 개발한 모델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Noto Sans" panose="020B0502040504020204" pitchFamily="34" charset="0"/>
              </a:rPr>
              <a:t>자연어 이해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Noto Sans" panose="020B0502040504020204" pitchFamily="34" charset="0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Noto Sans" panose="020B0502040504020204" pitchFamily="34" charset="0"/>
              </a:rPr>
              <a:t>및 생성 작업에 사용되며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Noto Sans" panose="020B0502040504020204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Noto Sans" panose="020B0502040504020204" pitchFamily="34" charset="0"/>
              </a:rPr>
              <a:t>텍스트 분류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Noto Sans" panose="020B0502040504020204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Noto Sans" panose="020B0502040504020204" pitchFamily="34" charset="0"/>
              </a:rPr>
              <a:t>문장 감정 분석 등 다양한 자연어 처리 작업에 활용할 수 있음</a:t>
            </a:r>
            <a:endParaRPr kumimoji="0" lang="ko-KR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Noto Sans KR"/>
              <a:ea typeface="맑은 고딕" panose="020B0503020000020004" pitchFamily="50" charset="-127"/>
              <a:cs typeface="Noto Sans" panose="020B050204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Noto Sans KR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39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12203</TotalTime>
  <Words>2452</Words>
  <Application>Microsoft Office PowerPoint</Application>
  <PresentationFormat>와이드스크린</PresentationFormat>
  <Paragraphs>351</Paragraphs>
  <Slides>20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7" baseType="lpstr">
      <vt:lpstr>함초롬바탕</vt:lpstr>
      <vt:lpstr>Noto Sans KR</vt:lpstr>
      <vt:lpstr>맑은 고딕</vt:lpstr>
      <vt:lpstr>Arial</vt:lpstr>
      <vt:lpstr>HY견고딕</vt:lpstr>
      <vt:lpstr>-apple-system</vt:lpstr>
      <vt:lpstr>Arial Unicode MS</vt:lpstr>
      <vt:lpstr>휴먼둥근헤드라인</vt:lpstr>
      <vt:lpstr>Wingdings</vt:lpstr>
      <vt:lpstr>Calibri</vt:lpstr>
      <vt:lpstr>Source Sans Pro</vt:lpstr>
      <vt:lpstr>Apple SD Gothic Neo</vt:lpstr>
      <vt:lpstr>LineSeed</vt:lpstr>
      <vt:lpstr>Calibri Light</vt:lpstr>
      <vt:lpstr>Nanum Gothic</vt:lpstr>
      <vt:lpstr>Roboto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이선주</cp:lastModifiedBy>
  <cp:revision>265</cp:revision>
  <dcterms:created xsi:type="dcterms:W3CDTF">2014-04-29T00:37:20Z</dcterms:created>
  <dcterms:modified xsi:type="dcterms:W3CDTF">2023-10-06T00:48:04Z</dcterms:modified>
</cp:coreProperties>
</file>