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9" r:id="rId2"/>
    <p:sldId id="300" r:id="rId3"/>
    <p:sldId id="282" r:id="rId4"/>
    <p:sldId id="325" r:id="rId5"/>
    <p:sldId id="338" r:id="rId6"/>
    <p:sldId id="311" r:id="rId7"/>
    <p:sldId id="322" r:id="rId8"/>
    <p:sldId id="348" r:id="rId9"/>
    <p:sldId id="318" r:id="rId10"/>
    <p:sldId id="324" r:id="rId11"/>
    <p:sldId id="339" r:id="rId12"/>
    <p:sldId id="321" r:id="rId13"/>
    <p:sldId id="331" r:id="rId14"/>
    <p:sldId id="332" r:id="rId15"/>
    <p:sldId id="340" r:id="rId16"/>
    <p:sldId id="341" r:id="rId17"/>
    <p:sldId id="342" r:id="rId18"/>
    <p:sldId id="343" r:id="rId19"/>
    <p:sldId id="344" r:id="rId20"/>
    <p:sldId id="335" r:id="rId21"/>
    <p:sldId id="323" r:id="rId22"/>
    <p:sldId id="336" r:id="rId23"/>
    <p:sldId id="337" r:id="rId24"/>
    <p:sldId id="345" r:id="rId25"/>
    <p:sldId id="346" r:id="rId26"/>
    <p:sldId id="33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현 전" initials="선전" lastIdx="1" clrIdx="0">
    <p:extLst>
      <p:ext uri="{19B8F6BF-5375-455C-9EA6-DF929625EA0E}">
        <p15:presenceInfo xmlns:p15="http://schemas.microsoft.com/office/powerpoint/2012/main" userId="ccb1a0315ed51f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5244" autoAdjust="0"/>
  </p:normalViewPr>
  <p:slideViewPr>
    <p:cSldViewPr snapToGrid="0" showGuides="1">
      <p:cViewPr varScale="1">
        <p:scale>
          <a:sx n="81" d="100"/>
          <a:sy n="81" d="100"/>
        </p:scale>
        <p:origin x="96" y="4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사용성 평가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사용성 평가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참신한가?</c:v>
                </c:pt>
                <c:pt idx="1">
                  <c:v>재미있는가?</c:v>
                </c:pt>
                <c:pt idx="2">
                  <c:v>플레이 방식이 어려운가?</c:v>
                </c:pt>
                <c:pt idx="3">
                  <c:v>밸런스가 잘 맞는가?</c:v>
                </c:pt>
                <c:pt idx="4">
                  <c:v>다시 플레이하고 싶은가?</c:v>
                </c:pt>
                <c:pt idx="5">
                  <c:v>의도대로 작동되는가?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3.5</c:v>
                </c:pt>
                <c:pt idx="1">
                  <c:v>3.9</c:v>
                </c:pt>
                <c:pt idx="2">
                  <c:v>4.7</c:v>
                </c:pt>
                <c:pt idx="3">
                  <c:v>4.0999999999999996</c:v>
                </c:pt>
                <c:pt idx="4">
                  <c:v>3.9</c:v>
                </c:pt>
                <c:pt idx="5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5E-4843-9E03-88BFBD69F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6309088"/>
        <c:axId val="536307008"/>
      </c:barChart>
      <c:catAx>
        <c:axId val="53630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6307008"/>
        <c:crosses val="autoZero"/>
        <c:auto val="1"/>
        <c:lblAlgn val="ctr"/>
        <c:lblOffset val="100"/>
        <c:noMultiLvlLbl val="0"/>
      </c:catAx>
      <c:valAx>
        <c:axId val="53630700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63090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9T23:50:34.991" idx="1">
    <p:pos x="10" y="10"/>
    <p:text>판정과 선생님 돌아보기, 버튼 출력 코드는 코드 상으로는 game 메소드에 합쳐져서 들어가 있지만, 각 부분별로 나누면 다형성 표와 같은 형태가 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815-6A22-497E-9D72-2AD1A7EDD49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97E2F-7074-4197-A563-C4EAA75A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4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as.tistory.com/133" TargetMode="External"/><Relationship Id="rId2" Type="http://schemas.openxmlformats.org/officeDocument/2006/relationships/hyperlink" Target="https://m.blog.naver.com/scyan2011/22178433158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angwoo0727.github.io/java/JAVA-36_timertask/" TargetMode="External"/><Relationship Id="rId4" Type="http://schemas.openxmlformats.org/officeDocument/2006/relationships/hyperlink" Target="https://intunknown.tistory.com/477?category=83190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5w7uLNtyuk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887434" y="1380166"/>
            <a:ext cx="6417141" cy="2430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bg1"/>
                </a:solidFill>
              </a:rPr>
              <a:t>Java Programming</a:t>
            </a:r>
          </a:p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chemeClr val="bg1"/>
                </a:solidFill>
              </a:rPr>
              <a:t>최종 발표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466298" y="3810255"/>
            <a:ext cx="328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TEAM 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공자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공부하다 자바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65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2021.11.16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53FE5-64A0-4123-8028-229F464CEA83}"/>
              </a:ext>
            </a:extLst>
          </p:cNvPr>
          <p:cNvSpPr txBox="1"/>
          <p:nvPr/>
        </p:nvSpPr>
        <p:spPr>
          <a:xfrm flipH="1">
            <a:off x="139700" y="5397580"/>
            <a:ext cx="2326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202111075 </a:t>
            </a:r>
            <a:r>
              <a:rPr lang="ko-KR" altLang="en-US" sz="2000" dirty="0" err="1">
                <a:solidFill>
                  <a:schemeClr val="bg1"/>
                </a:solidFill>
                <a:latin typeface="+mj-lt"/>
              </a:rPr>
              <a:t>김정형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202111087 </a:t>
            </a:r>
            <a:r>
              <a:rPr lang="ko-KR" altLang="en-US" sz="2000" dirty="0" err="1">
                <a:solidFill>
                  <a:schemeClr val="bg1"/>
                </a:solidFill>
                <a:latin typeface="+mj-lt"/>
              </a:rPr>
              <a:t>유지석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202111094 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전선현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202111101 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황인수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다형성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63153"/>
              </p:ext>
            </p:extLst>
          </p:nvPr>
        </p:nvGraphicFramePr>
        <p:xfrm>
          <a:off x="483172" y="1983036"/>
          <a:ext cx="11225656" cy="4129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156724752"/>
                    </a:ext>
                  </a:extLst>
                </a:gridCol>
                <a:gridCol w="3707828">
                  <a:extLst>
                    <a:ext uri="{9D8B030D-6E8A-4147-A177-3AD203B41FA5}">
                      <a16:colId xmlns:a16="http://schemas.microsoft.com/office/drawing/2014/main" val="2808445730"/>
                    </a:ext>
                  </a:extLst>
                </a:gridCol>
              </a:tblGrid>
              <a:tr h="64494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Playing</a:t>
                      </a:r>
                    </a:p>
                    <a:p>
                      <a:pPr algn="ctr" latinLnBrk="1"/>
                      <a:r>
                        <a:rPr lang="en-US" altLang="ko-KR" sz="15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부모 인터페이스</a:t>
                      </a:r>
                      <a:r>
                        <a:rPr lang="en-US" altLang="ko-KR" sz="15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500" b="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선생님 몰래 춤추기</a:t>
                      </a:r>
                      <a:endParaRPr lang="en-US" altLang="ko-KR" sz="2000" b="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자식 클래스 </a:t>
                      </a:r>
                      <a:r>
                        <a:rPr lang="en-US" altLang="ko-KR" sz="15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1)</a:t>
                      </a:r>
                      <a:endParaRPr lang="ko-KR" altLang="en-US" sz="1500" b="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선생님 몰래 과자 먹기</a:t>
                      </a:r>
                      <a:endParaRPr lang="en-US" altLang="ko-KR" sz="2000" b="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자식 클래스 </a:t>
                      </a:r>
                      <a:r>
                        <a:rPr lang="en-US" altLang="ko-KR" sz="1500" b="0" spc="-15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2)</a:t>
                      </a:r>
                      <a:endParaRPr lang="ko-KR" altLang="en-US" sz="1500" b="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6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공통 변수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사용자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점수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score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score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47867"/>
                  </a:ext>
                </a:extLst>
              </a:tr>
              <a:tr h="4355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게임 진행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isRunning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isRunning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19113"/>
                  </a:ext>
                </a:extLst>
              </a:tr>
              <a:tr h="43556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공통 메서드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사용자 입력 받기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사용자에게 버튼으로 입력을 받는다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5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판정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알맞은 타이밍에 버튼을 눌렀는가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 ( Yes: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성공 게이지 증가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/ No: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게임 오버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4388698"/>
                  </a:ext>
                </a:extLst>
              </a:tr>
              <a:tr h="4355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선생님 돌아보기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랜덤으로 정해지는 시간 간격에 따라 선생님이 돌아볼 것을 예고하고 돌아본다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4350335"/>
                  </a:ext>
                </a:extLst>
              </a:tr>
              <a:tr h="435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개별 변수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플레이어 이미지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춤추기 이미지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과자 먹기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개별 메소드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버튼 출력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버튼 위치 고정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버튼 위치 랜덤 지정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55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92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UML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7498816-81F7-4797-AA44-6737C9E91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08269"/>
              </p:ext>
            </p:extLst>
          </p:nvPr>
        </p:nvGraphicFramePr>
        <p:xfrm>
          <a:off x="1823326" y="3059680"/>
          <a:ext cx="25654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3723330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3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</a:t>
                      </a:r>
                      <a:r>
                        <a:rPr lang="ko-KR" altLang="en-US" dirty="0"/>
                        <a:t>사용자 입력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# </a:t>
                      </a:r>
                      <a:r>
                        <a:rPr lang="ko-KR" altLang="en-US" dirty="0"/>
                        <a:t>점수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# </a:t>
                      </a:r>
                      <a:r>
                        <a:rPr lang="ko-KR" altLang="en-US" dirty="0"/>
                        <a:t>게임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8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사용자 입력 받기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algn="ctr" latinLnBrk="1"/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판정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algn="ctr" latinLnBrk="1"/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선생님 돌아보기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35778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5BC86362-1EB8-4C5D-B80A-BEDAAA0B0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81210"/>
              </p:ext>
            </p:extLst>
          </p:nvPr>
        </p:nvGraphicFramePr>
        <p:xfrm>
          <a:off x="7803276" y="2386480"/>
          <a:ext cx="2565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3723330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선생님 몰래 춤추기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3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춤추기 이미지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8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버튼 위치 고정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35778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75FB4296-6D63-4511-AC31-2A2AB923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04900"/>
              </p:ext>
            </p:extLst>
          </p:nvPr>
        </p:nvGraphicFramePr>
        <p:xfrm>
          <a:off x="7803276" y="4159500"/>
          <a:ext cx="2565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3723330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선생님 몰래 과자 먹기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3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과자 먹기 이미지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8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버튼 위치 랜덤 지정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3577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A884A6-6D35-4F7F-9040-768C64C75CE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388726" y="2942740"/>
            <a:ext cx="3414550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DDD21FA-8F7C-49CA-A717-B1EF14D358DB}"/>
              </a:ext>
            </a:extLst>
          </p:cNvPr>
          <p:cNvCxnSpPr>
            <a:cxnSpLocks/>
          </p:cNvCxnSpPr>
          <p:nvPr/>
        </p:nvCxnSpPr>
        <p:spPr>
          <a:xfrm flipH="1" flipV="1">
            <a:off x="4388725" y="4504940"/>
            <a:ext cx="3414550" cy="48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5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5453031" cy="769441"/>
            <a:chOff x="510077" y="2691080"/>
            <a:chExt cx="545303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5929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시퀀스 다이어그램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7307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시퀀스 다이어그램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03">
            <a:extLst>
              <a:ext uri="{FF2B5EF4-FFF2-40B4-BE49-F238E27FC236}">
                <a16:creationId xmlns:a16="http://schemas.microsoft.com/office/drawing/2014/main" id="{B7A3516D-51A9-4C8F-86E3-7517B160E3AC}"/>
              </a:ext>
            </a:extLst>
          </p:cNvPr>
          <p:cNvSpPr txBox="1"/>
          <p:nvPr/>
        </p:nvSpPr>
        <p:spPr>
          <a:xfrm>
            <a:off x="3930782" y="6247709"/>
            <a:ext cx="1821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춤 추는 동안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점 획득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2C5081-C3BC-479F-93AE-44041AA09C20}"/>
              </a:ext>
            </a:extLst>
          </p:cNvPr>
          <p:cNvSpPr txBox="1"/>
          <p:nvPr/>
        </p:nvSpPr>
        <p:spPr>
          <a:xfrm>
            <a:off x="1647954" y="2273485"/>
            <a:ext cx="192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설명 </a:t>
            </a:r>
            <a:r>
              <a:rPr lang="en-US" altLang="ko-KR" sz="1200" dirty="0">
                <a:latin typeface="+mn-ea"/>
              </a:rPr>
              <a:t>GUI</a:t>
            </a:r>
            <a:r>
              <a:rPr lang="ko-KR" altLang="en-US" sz="1200" dirty="0">
                <a:latin typeface="+mn-ea"/>
              </a:rPr>
              <a:t>화면 출력</a:t>
            </a: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4063754E-25E4-4763-8619-F9AE766AC2C5}"/>
              </a:ext>
            </a:extLst>
          </p:cNvPr>
          <p:cNvCxnSpPr>
            <a:cxnSpLocks/>
            <a:stCxn id="95" idx="3"/>
            <a:endCxn id="102" idx="3"/>
          </p:cNvCxnSpPr>
          <p:nvPr/>
        </p:nvCxnSpPr>
        <p:spPr>
          <a:xfrm flipH="1">
            <a:off x="8156935" y="2209096"/>
            <a:ext cx="5866" cy="697999"/>
          </a:xfrm>
          <a:prstGeom prst="bentConnector3">
            <a:avLst>
              <a:gd name="adj1" fmla="val -389703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92AF3F4-3545-4DCD-B40F-0D86748121A6}"/>
              </a:ext>
            </a:extLst>
          </p:cNvPr>
          <p:cNvSpPr txBox="1"/>
          <p:nvPr/>
        </p:nvSpPr>
        <p:spPr>
          <a:xfrm>
            <a:off x="8757783" y="5099813"/>
            <a:ext cx="200248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선생님이 뒤돌아봤을 때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플레이어가 춤추기를 멈춘 상태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1000" dirty="0">
                <a:latin typeface="+mn-ea"/>
              </a:rPr>
              <a:t>-&gt; No: </a:t>
            </a:r>
            <a:r>
              <a:rPr lang="ko-KR" altLang="en-US" sz="1000" dirty="0">
                <a:latin typeface="+mn-ea"/>
              </a:rPr>
              <a:t>종료 </a:t>
            </a:r>
            <a:r>
              <a:rPr lang="en-US" altLang="ko-KR" sz="1000" dirty="0">
                <a:latin typeface="+mn-ea"/>
              </a:rPr>
              <a:t>GUI </a:t>
            </a:r>
            <a:r>
              <a:rPr lang="ko-KR" altLang="en-US" sz="1000" dirty="0">
                <a:latin typeface="+mn-ea"/>
              </a:rPr>
              <a:t>호출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C11CC5-6894-4E87-9B94-E2E6350D0EC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514574" y="1042998"/>
            <a:ext cx="14423" cy="581500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36E0DE-2C22-4CA4-B947-C6B38654272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4539" y="1087968"/>
            <a:ext cx="28879" cy="577003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87E9EA-249A-4498-87A2-E782911BC887}"/>
              </a:ext>
            </a:extLst>
          </p:cNvPr>
          <p:cNvSpPr txBox="1"/>
          <p:nvPr/>
        </p:nvSpPr>
        <p:spPr>
          <a:xfrm>
            <a:off x="1647954" y="1544843"/>
            <a:ext cx="192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초기 </a:t>
            </a:r>
            <a:r>
              <a:rPr lang="en-US" altLang="ko-KR" sz="1200" dirty="0">
                <a:latin typeface="+mn-ea"/>
              </a:rPr>
              <a:t>GUI</a:t>
            </a:r>
            <a:r>
              <a:rPr lang="ko-KR" altLang="en-US" sz="1200" dirty="0">
                <a:latin typeface="+mn-ea"/>
              </a:rPr>
              <a:t>화면 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C767D5-BFFE-416E-B33F-42FA32267745}"/>
              </a:ext>
            </a:extLst>
          </p:cNvPr>
          <p:cNvSpPr/>
          <p:nvPr/>
        </p:nvSpPr>
        <p:spPr>
          <a:xfrm>
            <a:off x="839449" y="631397"/>
            <a:ext cx="1379095" cy="41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플레이어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6C8C6E-2E79-4E21-A0DA-7A98A176F872}"/>
              </a:ext>
            </a:extLst>
          </p:cNvPr>
          <p:cNvSpPr/>
          <p:nvPr/>
        </p:nvSpPr>
        <p:spPr>
          <a:xfrm>
            <a:off x="2989247" y="676367"/>
            <a:ext cx="1444056" cy="41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게임 초기 </a:t>
            </a:r>
            <a:r>
              <a:rPr lang="en-US" altLang="ko-KR" sz="1500" dirty="0">
                <a:solidFill>
                  <a:schemeClr val="bg1"/>
                </a:solidFill>
                <a:latin typeface="+mn-ea"/>
              </a:rPr>
              <a:t>GUI</a:t>
            </a:r>
            <a:endParaRPr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A72001-256D-4506-B0E5-023592D7904B}"/>
              </a:ext>
            </a:extLst>
          </p:cNvPr>
          <p:cNvSpPr/>
          <p:nvPr/>
        </p:nvSpPr>
        <p:spPr>
          <a:xfrm>
            <a:off x="5202511" y="676367"/>
            <a:ext cx="1444056" cy="41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게임 진행</a:t>
            </a:r>
            <a:r>
              <a:rPr lang="en-US" altLang="ko-KR" sz="1500" dirty="0">
                <a:solidFill>
                  <a:schemeClr val="bg1"/>
                </a:solidFill>
                <a:latin typeface="+mn-ea"/>
              </a:rPr>
              <a:t> GUI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93CF54-5ED9-4291-8794-872D46E34BB2}"/>
              </a:ext>
            </a:extLst>
          </p:cNvPr>
          <p:cNvSpPr/>
          <p:nvPr/>
        </p:nvSpPr>
        <p:spPr>
          <a:xfrm>
            <a:off x="7415775" y="676367"/>
            <a:ext cx="1379095" cy="41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메인 함수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F097DC-D053-4D52-8228-18DE7E460CF0}"/>
              </a:ext>
            </a:extLst>
          </p:cNvPr>
          <p:cNvSpPr/>
          <p:nvPr/>
        </p:nvSpPr>
        <p:spPr>
          <a:xfrm>
            <a:off x="9973458" y="676367"/>
            <a:ext cx="1379095" cy="41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종료 </a:t>
            </a:r>
            <a:r>
              <a:rPr lang="en-US" altLang="ko-KR" sz="1500" dirty="0">
                <a:solidFill>
                  <a:schemeClr val="bg1"/>
                </a:solidFill>
                <a:latin typeface="+mn-ea"/>
              </a:rPr>
              <a:t>GUI</a:t>
            </a:r>
            <a:endParaRPr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1C2A07D-19BF-4C89-BDAE-CA712A71B03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6974" y="1087968"/>
            <a:ext cx="74301" cy="577003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C27211-BB14-4644-93CB-9FCC64C6657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05323" y="1087968"/>
            <a:ext cx="0" cy="577003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59F6905-840C-430F-9B0E-74DD560FF71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663006" y="1087968"/>
            <a:ext cx="28857" cy="577003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59DB0D-52DF-4742-BEF6-A6789D1F6045}"/>
              </a:ext>
            </a:extLst>
          </p:cNvPr>
          <p:cNvCxnSpPr>
            <a:cxnSpLocks/>
          </p:cNvCxnSpPr>
          <p:nvPr/>
        </p:nvCxnSpPr>
        <p:spPr>
          <a:xfrm flipH="1">
            <a:off x="1576385" y="1807048"/>
            <a:ext cx="2103857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7C015B-E40A-49EE-8357-1687F9ECE112}"/>
              </a:ext>
            </a:extLst>
          </p:cNvPr>
          <p:cNvSpPr txBox="1"/>
          <p:nvPr/>
        </p:nvSpPr>
        <p:spPr>
          <a:xfrm>
            <a:off x="6147462" y="2977273"/>
            <a:ext cx="186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진행 </a:t>
            </a:r>
            <a:r>
              <a:rPr lang="en-US" altLang="ko-KR" sz="1200" dirty="0">
                <a:latin typeface="+mn-ea"/>
              </a:rPr>
              <a:t>GUI </a:t>
            </a:r>
            <a:r>
              <a:rPr lang="ko-KR" altLang="en-US" sz="1200" dirty="0">
                <a:latin typeface="+mn-ea"/>
              </a:rPr>
              <a:t>호출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DE064D-5FEF-4D48-B20F-4A4FACDF4C19}"/>
              </a:ext>
            </a:extLst>
          </p:cNvPr>
          <p:cNvSpPr txBox="1"/>
          <p:nvPr/>
        </p:nvSpPr>
        <p:spPr>
          <a:xfrm>
            <a:off x="2902629" y="2914734"/>
            <a:ext cx="15766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진행 </a:t>
            </a:r>
            <a:r>
              <a:rPr lang="en-US" altLang="ko-KR" sz="1200" dirty="0">
                <a:latin typeface="+mn-ea"/>
              </a:rPr>
              <a:t>GUI </a:t>
            </a:r>
            <a:r>
              <a:rPr lang="ko-KR" altLang="en-US" sz="1200" dirty="0">
                <a:latin typeface="+mn-ea"/>
              </a:rPr>
              <a:t>출력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434CC8-DB96-4CEC-A0A5-C3B37196AEBE}"/>
              </a:ext>
            </a:extLst>
          </p:cNvPr>
          <p:cNvSpPr txBox="1"/>
          <p:nvPr/>
        </p:nvSpPr>
        <p:spPr>
          <a:xfrm>
            <a:off x="1750843" y="3275755"/>
            <a:ext cx="6151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캐릭터 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정지 상태 시작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7E0233-A4CD-44E7-8F94-EF1B60A73616}"/>
              </a:ext>
            </a:extLst>
          </p:cNvPr>
          <p:cNvSpPr txBox="1"/>
          <p:nvPr/>
        </p:nvSpPr>
        <p:spPr>
          <a:xfrm>
            <a:off x="6175180" y="5994002"/>
            <a:ext cx="166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진행 </a:t>
            </a:r>
            <a:r>
              <a:rPr lang="en-US" altLang="ko-KR" sz="1200" dirty="0">
                <a:latin typeface="+mn-ea"/>
              </a:rPr>
              <a:t>GUI </a:t>
            </a:r>
            <a:r>
              <a:rPr lang="ko-KR" altLang="en-US" sz="1200" dirty="0">
                <a:latin typeface="+mn-ea"/>
              </a:rPr>
              <a:t>호출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8E585D-D4E4-4E77-B9EE-B7C57489A921}"/>
              </a:ext>
            </a:extLst>
          </p:cNvPr>
          <p:cNvSpPr txBox="1"/>
          <p:nvPr/>
        </p:nvSpPr>
        <p:spPr>
          <a:xfrm>
            <a:off x="8293130" y="6391490"/>
            <a:ext cx="2244625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300</a:t>
            </a:r>
            <a:r>
              <a:rPr lang="ko-KR" altLang="en-US" sz="1200" dirty="0">
                <a:latin typeface="+mn-ea"/>
              </a:rPr>
              <a:t>점 달성 시 종료 </a:t>
            </a:r>
            <a:r>
              <a:rPr lang="en-US" altLang="ko-KR" sz="1200" dirty="0">
                <a:latin typeface="+mn-ea"/>
              </a:rPr>
              <a:t>GUI </a:t>
            </a:r>
            <a:r>
              <a:rPr lang="ko-KR" altLang="en-US" sz="1200" dirty="0">
                <a:latin typeface="+mn-ea"/>
              </a:rPr>
              <a:t>호출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D244B57-1C26-4E8E-A0E3-CC3E6BF2BFD4}"/>
              </a:ext>
            </a:extLst>
          </p:cNvPr>
          <p:cNvSpPr txBox="1"/>
          <p:nvPr/>
        </p:nvSpPr>
        <p:spPr>
          <a:xfrm>
            <a:off x="4427686" y="221837"/>
            <a:ext cx="35590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+mn-ea"/>
              </a:rPr>
              <a:t>_ 1</a:t>
            </a:r>
            <a:r>
              <a:rPr lang="ko-KR" altLang="en-US" sz="1500" dirty="0">
                <a:latin typeface="+mn-ea"/>
              </a:rPr>
              <a:t>단계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선생님 몰래 춤추기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 게임 진행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598" y="8472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7124" y="77399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시퀀스 다이어그램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501F96-6B90-48B1-969A-7CECB7FAA818}"/>
              </a:ext>
            </a:extLst>
          </p:cNvPr>
          <p:cNvSpPr txBox="1"/>
          <p:nvPr/>
        </p:nvSpPr>
        <p:spPr>
          <a:xfrm>
            <a:off x="4252063" y="1154128"/>
            <a:ext cx="127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프로그램 시작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646140-27DF-48BC-A247-CACCB524F98C}"/>
              </a:ext>
            </a:extLst>
          </p:cNvPr>
          <p:cNvCxnSpPr>
            <a:cxnSpLocks/>
          </p:cNvCxnSpPr>
          <p:nvPr/>
        </p:nvCxnSpPr>
        <p:spPr>
          <a:xfrm>
            <a:off x="1528996" y="1428718"/>
            <a:ext cx="6539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09541F-969F-48B9-A948-D38D975FD6A8}"/>
              </a:ext>
            </a:extLst>
          </p:cNvPr>
          <p:cNvSpPr/>
          <p:nvPr/>
        </p:nvSpPr>
        <p:spPr>
          <a:xfrm>
            <a:off x="1477682" y="1341525"/>
            <a:ext cx="96163" cy="573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A053F7-3ED5-4078-9042-D3C439EF6340}"/>
              </a:ext>
            </a:extLst>
          </p:cNvPr>
          <p:cNvCxnSpPr>
            <a:cxnSpLocks/>
          </p:cNvCxnSpPr>
          <p:nvPr/>
        </p:nvCxnSpPr>
        <p:spPr>
          <a:xfrm flipH="1">
            <a:off x="1576385" y="2514175"/>
            <a:ext cx="2103857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B59835A-15D2-4599-A752-FF193D8110DF}"/>
              </a:ext>
            </a:extLst>
          </p:cNvPr>
          <p:cNvSpPr/>
          <p:nvPr/>
        </p:nvSpPr>
        <p:spPr>
          <a:xfrm>
            <a:off x="3650682" y="2157639"/>
            <a:ext cx="96163" cy="410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FA336C5-7CC3-4CAF-B841-EA5494470050}"/>
              </a:ext>
            </a:extLst>
          </p:cNvPr>
          <p:cNvCxnSpPr>
            <a:cxnSpLocks/>
          </p:cNvCxnSpPr>
          <p:nvPr/>
        </p:nvCxnSpPr>
        <p:spPr>
          <a:xfrm>
            <a:off x="1518238" y="2060539"/>
            <a:ext cx="6539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0B7170C-1D11-4567-BFD2-026EB6ABB7D1}"/>
              </a:ext>
            </a:extLst>
          </p:cNvPr>
          <p:cNvSpPr/>
          <p:nvPr/>
        </p:nvSpPr>
        <p:spPr>
          <a:xfrm>
            <a:off x="3658302" y="1504302"/>
            <a:ext cx="96163" cy="410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C5B4711-CA5E-4194-9D5A-F08E36FDA8AD}"/>
              </a:ext>
            </a:extLst>
          </p:cNvPr>
          <p:cNvSpPr/>
          <p:nvPr/>
        </p:nvSpPr>
        <p:spPr>
          <a:xfrm>
            <a:off x="8060772" y="2701771"/>
            <a:ext cx="96163" cy="410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5DB66E8-15B7-494A-9AEA-5DA1E7F877DC}"/>
              </a:ext>
            </a:extLst>
          </p:cNvPr>
          <p:cNvCxnSpPr>
            <a:cxnSpLocks/>
          </p:cNvCxnSpPr>
          <p:nvPr/>
        </p:nvCxnSpPr>
        <p:spPr>
          <a:xfrm>
            <a:off x="1528996" y="2809050"/>
            <a:ext cx="6539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BF02073-6CC5-4B38-91E9-457BB9B87847}"/>
              </a:ext>
            </a:extLst>
          </p:cNvPr>
          <p:cNvSpPr/>
          <p:nvPr/>
        </p:nvSpPr>
        <p:spPr>
          <a:xfrm>
            <a:off x="1477682" y="2721857"/>
            <a:ext cx="96163" cy="573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E0CF8D7-F5F8-4C57-B3F5-FFFC67A41143}"/>
              </a:ext>
            </a:extLst>
          </p:cNvPr>
          <p:cNvCxnSpPr>
            <a:cxnSpLocks/>
          </p:cNvCxnSpPr>
          <p:nvPr/>
        </p:nvCxnSpPr>
        <p:spPr>
          <a:xfrm flipH="1">
            <a:off x="5956915" y="2997864"/>
            <a:ext cx="2103857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854057F-EDB7-4887-B97A-6B716B3D6B83}"/>
              </a:ext>
            </a:extLst>
          </p:cNvPr>
          <p:cNvCxnSpPr>
            <a:cxnSpLocks/>
          </p:cNvCxnSpPr>
          <p:nvPr/>
        </p:nvCxnSpPr>
        <p:spPr>
          <a:xfrm flipH="1">
            <a:off x="1588088" y="3179181"/>
            <a:ext cx="4317514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E1978FF-AA11-4E6C-BC40-157C07FDB8AD}"/>
              </a:ext>
            </a:extLst>
          </p:cNvPr>
          <p:cNvSpPr/>
          <p:nvPr/>
        </p:nvSpPr>
        <p:spPr>
          <a:xfrm>
            <a:off x="5880609" y="2885215"/>
            <a:ext cx="96163" cy="410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88B5D2F-A186-4D81-BDE8-282A16219880}"/>
              </a:ext>
            </a:extLst>
          </p:cNvPr>
          <p:cNvCxnSpPr>
            <a:cxnSpLocks/>
          </p:cNvCxnSpPr>
          <p:nvPr/>
        </p:nvCxnSpPr>
        <p:spPr>
          <a:xfrm flipH="1">
            <a:off x="1588088" y="3544104"/>
            <a:ext cx="653939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AF12EC1-58E6-491C-B173-63B88DB95FEF}"/>
              </a:ext>
            </a:extLst>
          </p:cNvPr>
          <p:cNvSpPr txBox="1"/>
          <p:nvPr/>
        </p:nvSpPr>
        <p:spPr>
          <a:xfrm>
            <a:off x="3416132" y="4049528"/>
            <a:ext cx="27596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춤추는 상태에서 멈추기 버튼 클릭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FAD4604-D378-444B-8B8D-FAC3AD034554}"/>
              </a:ext>
            </a:extLst>
          </p:cNvPr>
          <p:cNvCxnSpPr>
            <a:cxnSpLocks/>
          </p:cNvCxnSpPr>
          <p:nvPr/>
        </p:nvCxnSpPr>
        <p:spPr>
          <a:xfrm>
            <a:off x="1528996" y="4326527"/>
            <a:ext cx="6539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586BA0E-AD66-4263-9650-AC8277350B6C}"/>
              </a:ext>
            </a:extLst>
          </p:cNvPr>
          <p:cNvSpPr txBox="1"/>
          <p:nvPr/>
        </p:nvSpPr>
        <p:spPr>
          <a:xfrm>
            <a:off x="1806829" y="3651487"/>
            <a:ext cx="60960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선생님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랜덤 한 시간 간격으로 뒤를 돌아봄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뒤 돌아보기 전 </a:t>
            </a:r>
            <a:r>
              <a:rPr lang="en-US" altLang="ko-KR" sz="1200" dirty="0">
                <a:latin typeface="+mn-ea"/>
              </a:rPr>
              <a:t>“!”</a:t>
            </a:r>
            <a:r>
              <a:rPr lang="ko-KR" altLang="en-US" sz="1200" dirty="0">
                <a:latin typeface="+mn-ea"/>
              </a:rPr>
              <a:t> 출력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805BAAA-ADFD-4073-8238-9D78A18A07FC}"/>
              </a:ext>
            </a:extLst>
          </p:cNvPr>
          <p:cNvCxnSpPr>
            <a:cxnSpLocks/>
          </p:cNvCxnSpPr>
          <p:nvPr/>
        </p:nvCxnSpPr>
        <p:spPr>
          <a:xfrm flipH="1">
            <a:off x="1588088" y="3917484"/>
            <a:ext cx="653939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BD72B83-579B-4A0F-8108-03E6048250A1}"/>
              </a:ext>
            </a:extLst>
          </p:cNvPr>
          <p:cNvSpPr txBox="1"/>
          <p:nvPr/>
        </p:nvSpPr>
        <p:spPr>
          <a:xfrm>
            <a:off x="8314579" y="3721752"/>
            <a:ext cx="200350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선생님이 뒤돌아봤을 때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플레이어가 춤추기를 멈춘 상태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1000" dirty="0">
                <a:latin typeface="+mn-ea"/>
              </a:rPr>
              <a:t>-&gt; Yes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FBF9D0-8B50-49E7-80A9-85145B773B4D}"/>
              </a:ext>
            </a:extLst>
          </p:cNvPr>
          <p:cNvSpPr txBox="1"/>
          <p:nvPr/>
        </p:nvSpPr>
        <p:spPr>
          <a:xfrm>
            <a:off x="3711275" y="4361958"/>
            <a:ext cx="2188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캐릭터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춤추기 멈춤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5CD067A-F466-4F4C-B18A-C325A68D3425}"/>
              </a:ext>
            </a:extLst>
          </p:cNvPr>
          <p:cNvCxnSpPr>
            <a:cxnSpLocks/>
          </p:cNvCxnSpPr>
          <p:nvPr/>
        </p:nvCxnSpPr>
        <p:spPr>
          <a:xfrm flipH="1">
            <a:off x="1564673" y="4577502"/>
            <a:ext cx="653939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C32FE7D-EB63-4209-A54D-66F6D52450BC}"/>
              </a:ext>
            </a:extLst>
          </p:cNvPr>
          <p:cNvSpPr/>
          <p:nvPr/>
        </p:nvSpPr>
        <p:spPr>
          <a:xfrm>
            <a:off x="1477682" y="3435040"/>
            <a:ext cx="96163" cy="573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B4800BD-3917-4E73-BE98-497181F19B7C}"/>
              </a:ext>
            </a:extLst>
          </p:cNvPr>
          <p:cNvSpPr/>
          <p:nvPr/>
        </p:nvSpPr>
        <p:spPr>
          <a:xfrm>
            <a:off x="8061634" y="3435040"/>
            <a:ext cx="96163" cy="573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E1921F-3197-4164-9A0F-E18C2F385E31}"/>
              </a:ext>
            </a:extLst>
          </p:cNvPr>
          <p:cNvSpPr/>
          <p:nvPr/>
        </p:nvSpPr>
        <p:spPr>
          <a:xfrm>
            <a:off x="1477682" y="4272912"/>
            <a:ext cx="96163" cy="43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22245A-C0BE-43F1-AEAA-818DF1DEA4FC}"/>
              </a:ext>
            </a:extLst>
          </p:cNvPr>
          <p:cNvSpPr txBox="1"/>
          <p:nvPr/>
        </p:nvSpPr>
        <p:spPr>
          <a:xfrm>
            <a:off x="3348020" y="4714368"/>
            <a:ext cx="28958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춤 안 추는 상태에서 먹기 버튼 클릭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07BAE0A-D8B9-4F15-BB39-44FF9707A19E}"/>
              </a:ext>
            </a:extLst>
          </p:cNvPr>
          <p:cNvCxnSpPr>
            <a:cxnSpLocks/>
          </p:cNvCxnSpPr>
          <p:nvPr/>
        </p:nvCxnSpPr>
        <p:spPr>
          <a:xfrm>
            <a:off x="1528996" y="4947050"/>
            <a:ext cx="6539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72CFB3F-557C-4814-B6B1-38028768F2FB}"/>
              </a:ext>
            </a:extLst>
          </p:cNvPr>
          <p:cNvSpPr txBox="1"/>
          <p:nvPr/>
        </p:nvSpPr>
        <p:spPr>
          <a:xfrm>
            <a:off x="3711275" y="5017909"/>
            <a:ext cx="2169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캐릭터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춤추기 시작</a:t>
            </a: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4655D08F-0D27-4737-B851-3B909709B411}"/>
              </a:ext>
            </a:extLst>
          </p:cNvPr>
          <p:cNvCxnSpPr>
            <a:cxnSpLocks/>
          </p:cNvCxnSpPr>
          <p:nvPr/>
        </p:nvCxnSpPr>
        <p:spPr>
          <a:xfrm flipH="1">
            <a:off x="1588088" y="5248150"/>
            <a:ext cx="653939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13D9872-DF44-4028-87D3-004880962E78}"/>
              </a:ext>
            </a:extLst>
          </p:cNvPr>
          <p:cNvSpPr/>
          <p:nvPr/>
        </p:nvSpPr>
        <p:spPr>
          <a:xfrm>
            <a:off x="8061001" y="4272912"/>
            <a:ext cx="96163" cy="43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0B4212C-0B53-4D44-88ED-5D74AEDC3871}"/>
              </a:ext>
            </a:extLst>
          </p:cNvPr>
          <p:cNvSpPr/>
          <p:nvPr/>
        </p:nvSpPr>
        <p:spPr>
          <a:xfrm>
            <a:off x="1477682" y="4871855"/>
            <a:ext cx="96163" cy="43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7AADFB5-9ACB-4CD6-9B13-75CDD1B6F415}"/>
              </a:ext>
            </a:extLst>
          </p:cNvPr>
          <p:cNvSpPr/>
          <p:nvPr/>
        </p:nvSpPr>
        <p:spPr>
          <a:xfrm>
            <a:off x="8061001" y="4871855"/>
            <a:ext cx="96163" cy="43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794D7E-B7EF-417A-B385-D5BA40C0D72E}"/>
              </a:ext>
            </a:extLst>
          </p:cNvPr>
          <p:cNvSpPr txBox="1"/>
          <p:nvPr/>
        </p:nvSpPr>
        <p:spPr>
          <a:xfrm>
            <a:off x="5120960" y="1625022"/>
            <a:ext cx="15592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초기 </a:t>
            </a:r>
            <a:r>
              <a:rPr lang="en-US" altLang="ko-KR" sz="1200" dirty="0">
                <a:latin typeface="+mn-ea"/>
              </a:rPr>
              <a:t>GUI</a:t>
            </a:r>
            <a:r>
              <a:rPr lang="ko-KR" altLang="en-US" sz="1200" dirty="0">
                <a:latin typeface="+mn-ea"/>
              </a:rPr>
              <a:t> 호출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DBFBBC1-8E11-4C85-A678-EF93EB69AD2A}"/>
              </a:ext>
            </a:extLst>
          </p:cNvPr>
          <p:cNvCxnSpPr>
            <a:cxnSpLocks/>
          </p:cNvCxnSpPr>
          <p:nvPr/>
        </p:nvCxnSpPr>
        <p:spPr>
          <a:xfrm flipH="1">
            <a:off x="3754467" y="1645465"/>
            <a:ext cx="4350855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1BF8FF1-DE11-43FA-B4DA-BBDD3EB1A99F}"/>
              </a:ext>
            </a:extLst>
          </p:cNvPr>
          <p:cNvSpPr txBox="1"/>
          <p:nvPr/>
        </p:nvSpPr>
        <p:spPr>
          <a:xfrm>
            <a:off x="3791396" y="1804327"/>
            <a:ext cx="2089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시작 버튼 클릭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08BCBD7-F5E7-4377-B97E-61DEC7C4AEF0}"/>
              </a:ext>
            </a:extLst>
          </p:cNvPr>
          <p:cNvSpPr/>
          <p:nvPr/>
        </p:nvSpPr>
        <p:spPr>
          <a:xfrm>
            <a:off x="8060772" y="5585673"/>
            <a:ext cx="96163" cy="740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4A461F2F-6665-4B37-BFC9-F054FE0F2B0A}"/>
              </a:ext>
            </a:extLst>
          </p:cNvPr>
          <p:cNvCxnSpPr>
            <a:cxnSpLocks/>
            <a:stCxn id="167" idx="3"/>
            <a:endCxn id="135" idx="3"/>
          </p:cNvCxnSpPr>
          <p:nvPr/>
        </p:nvCxnSpPr>
        <p:spPr>
          <a:xfrm flipV="1">
            <a:off x="8156935" y="3721753"/>
            <a:ext cx="862" cy="1900960"/>
          </a:xfrm>
          <a:prstGeom prst="bentConnector3">
            <a:avLst>
              <a:gd name="adj1" fmla="val 266197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8FD15BA5-F268-4C42-94AD-7B23CAB542C7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8156935" y="5622713"/>
            <a:ext cx="2486846" cy="41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851FE1E1-A11E-45CE-A0CF-FD12F3CE235E}"/>
              </a:ext>
            </a:extLst>
          </p:cNvPr>
          <p:cNvCxnSpPr>
            <a:cxnSpLocks/>
          </p:cNvCxnSpPr>
          <p:nvPr/>
        </p:nvCxnSpPr>
        <p:spPr>
          <a:xfrm flipH="1">
            <a:off x="3706383" y="6240889"/>
            <a:ext cx="6956624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A79F33B-E7EF-4081-AB1F-07CC8F7E3C1F}"/>
              </a:ext>
            </a:extLst>
          </p:cNvPr>
          <p:cNvSpPr/>
          <p:nvPr/>
        </p:nvSpPr>
        <p:spPr>
          <a:xfrm>
            <a:off x="10643782" y="5483319"/>
            <a:ext cx="79708" cy="6493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B5648EC-F918-4962-8249-CBC82504214C}"/>
              </a:ext>
            </a:extLst>
          </p:cNvPr>
          <p:cNvSpPr txBox="1"/>
          <p:nvPr/>
        </p:nvSpPr>
        <p:spPr>
          <a:xfrm>
            <a:off x="1647954" y="6039806"/>
            <a:ext cx="192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진행 </a:t>
            </a:r>
            <a:r>
              <a:rPr lang="en-US" altLang="ko-KR" sz="1200" dirty="0">
                <a:latin typeface="+mn-ea"/>
              </a:rPr>
              <a:t>GUI</a:t>
            </a:r>
            <a:r>
              <a:rPr lang="ko-KR" altLang="en-US" sz="1200" dirty="0">
                <a:latin typeface="+mn-ea"/>
              </a:rPr>
              <a:t>화면 출력</a:t>
            </a: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CEE923E9-AF07-4D85-8409-C40D9FCFF950}"/>
              </a:ext>
            </a:extLst>
          </p:cNvPr>
          <p:cNvCxnSpPr>
            <a:cxnSpLocks/>
          </p:cNvCxnSpPr>
          <p:nvPr/>
        </p:nvCxnSpPr>
        <p:spPr>
          <a:xfrm flipH="1">
            <a:off x="1564674" y="6296912"/>
            <a:ext cx="2115570" cy="11355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2E2A634-D280-4AD5-A7D5-56F8225CD0B2}"/>
              </a:ext>
            </a:extLst>
          </p:cNvPr>
          <p:cNvSpPr/>
          <p:nvPr/>
        </p:nvSpPr>
        <p:spPr>
          <a:xfrm>
            <a:off x="1468511" y="6183919"/>
            <a:ext cx="96163" cy="231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9B985DBB-3776-40D5-8DD5-08DD43B79544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71519" y="3243870"/>
            <a:ext cx="9171" cy="3126154"/>
          </a:xfrm>
          <a:prstGeom prst="bentConnector3">
            <a:avLst>
              <a:gd name="adj1" fmla="val -577705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5386A82A-7CEC-47C3-B76F-FB61D55F340B}"/>
              </a:ext>
            </a:extLst>
          </p:cNvPr>
          <p:cNvSpPr/>
          <p:nvPr/>
        </p:nvSpPr>
        <p:spPr>
          <a:xfrm>
            <a:off x="3600828" y="6146732"/>
            <a:ext cx="96163" cy="231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CB927609-7ED8-4BFC-979F-B816732C111B}"/>
              </a:ext>
            </a:extLst>
          </p:cNvPr>
          <p:cNvCxnSpPr>
            <a:cxnSpLocks/>
          </p:cNvCxnSpPr>
          <p:nvPr/>
        </p:nvCxnSpPr>
        <p:spPr>
          <a:xfrm>
            <a:off x="1528996" y="6515717"/>
            <a:ext cx="6539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F7608A6-7C9B-4834-AF58-300D632E9A69}"/>
              </a:ext>
            </a:extLst>
          </p:cNvPr>
          <p:cNvSpPr/>
          <p:nvPr/>
        </p:nvSpPr>
        <p:spPr>
          <a:xfrm>
            <a:off x="8061001" y="6430385"/>
            <a:ext cx="96163" cy="498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DBDFC40-A260-47AB-87A0-E58D045B98E1}"/>
              </a:ext>
            </a:extLst>
          </p:cNvPr>
          <p:cNvCxnSpPr>
            <a:cxnSpLocks/>
          </p:cNvCxnSpPr>
          <p:nvPr/>
        </p:nvCxnSpPr>
        <p:spPr>
          <a:xfrm>
            <a:off x="8156935" y="6630065"/>
            <a:ext cx="248684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3FCDFBBF-53CC-42F2-A191-00C9CB867A97}"/>
              </a:ext>
            </a:extLst>
          </p:cNvPr>
          <p:cNvCxnSpPr>
            <a:cxnSpLocks/>
          </p:cNvCxnSpPr>
          <p:nvPr/>
        </p:nvCxnSpPr>
        <p:spPr>
          <a:xfrm flipH="1">
            <a:off x="8156935" y="6708101"/>
            <a:ext cx="248684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DEC6226-E1B4-4623-9DF5-8F373EDE6454}"/>
              </a:ext>
            </a:extLst>
          </p:cNvPr>
          <p:cNvSpPr txBox="1"/>
          <p:nvPr/>
        </p:nvSpPr>
        <p:spPr>
          <a:xfrm>
            <a:off x="8926408" y="6628348"/>
            <a:ext cx="978067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단계 시작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FE85DA8E-DDB4-4B84-A0B6-A9B1152B9BC3}"/>
              </a:ext>
            </a:extLst>
          </p:cNvPr>
          <p:cNvSpPr/>
          <p:nvPr/>
        </p:nvSpPr>
        <p:spPr>
          <a:xfrm>
            <a:off x="1468511" y="6470384"/>
            <a:ext cx="96163" cy="1006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9605F6F-18E1-4018-8DEC-519DE3F44AFA}"/>
              </a:ext>
            </a:extLst>
          </p:cNvPr>
          <p:cNvSpPr/>
          <p:nvPr/>
        </p:nvSpPr>
        <p:spPr>
          <a:xfrm>
            <a:off x="10650476" y="6430384"/>
            <a:ext cx="96163" cy="543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FAA089-A7FB-4CE6-B601-AF84995D1529}"/>
              </a:ext>
            </a:extLst>
          </p:cNvPr>
          <p:cNvSpPr/>
          <p:nvPr/>
        </p:nvSpPr>
        <p:spPr>
          <a:xfrm>
            <a:off x="8060772" y="1321439"/>
            <a:ext cx="96163" cy="410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784D54-7EE1-481E-BD63-5354FF248098}"/>
              </a:ext>
            </a:extLst>
          </p:cNvPr>
          <p:cNvSpPr txBox="1"/>
          <p:nvPr/>
        </p:nvSpPr>
        <p:spPr>
          <a:xfrm>
            <a:off x="3805186" y="2053032"/>
            <a:ext cx="2089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설명 버튼 클릭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155D02A-CDAE-4AAD-8CCA-F910692F4F37}"/>
              </a:ext>
            </a:extLst>
          </p:cNvPr>
          <p:cNvSpPr/>
          <p:nvPr/>
        </p:nvSpPr>
        <p:spPr>
          <a:xfrm>
            <a:off x="1468510" y="5652702"/>
            <a:ext cx="96163" cy="353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E14D9-CB0B-4976-98BB-DCC146E00CAA}"/>
              </a:ext>
            </a:extLst>
          </p:cNvPr>
          <p:cNvSpPr txBox="1"/>
          <p:nvPr/>
        </p:nvSpPr>
        <p:spPr>
          <a:xfrm>
            <a:off x="3252102" y="5714236"/>
            <a:ext cx="54113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종료하기 버튼 클릭 시 </a:t>
            </a:r>
            <a:r>
              <a:rPr lang="ko-KR" altLang="en-US" sz="1200">
                <a:latin typeface="+mn-ea"/>
              </a:rPr>
              <a:t>게임 종료 후 창 닫기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만약 다시 하기 버튼을 클릭 시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997FCDE0-B0FA-43CA-B363-EB9BBD10DC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53360" y="4512036"/>
            <a:ext cx="5229763" cy="253842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4365837-D5D6-4C7F-9ECB-97314EE15FFF}"/>
              </a:ext>
            </a:extLst>
          </p:cNvPr>
          <p:cNvCxnSpPr>
            <a:cxnSpLocks/>
          </p:cNvCxnSpPr>
          <p:nvPr/>
        </p:nvCxnSpPr>
        <p:spPr>
          <a:xfrm>
            <a:off x="940022" y="5984079"/>
            <a:ext cx="0" cy="8926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8C5E275-5905-45ED-AA38-1B79FE882573}"/>
              </a:ext>
            </a:extLst>
          </p:cNvPr>
          <p:cNvSpPr txBox="1"/>
          <p:nvPr/>
        </p:nvSpPr>
        <p:spPr>
          <a:xfrm>
            <a:off x="5082990" y="2364951"/>
            <a:ext cx="16830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설명 </a:t>
            </a:r>
            <a:r>
              <a:rPr lang="en-US" altLang="ko-KR" sz="1200" dirty="0">
                <a:latin typeface="+mn-ea"/>
              </a:rPr>
              <a:t>GUI</a:t>
            </a:r>
            <a:r>
              <a:rPr lang="ko-KR" altLang="en-US" sz="1200" dirty="0">
                <a:latin typeface="+mn-ea"/>
              </a:rPr>
              <a:t> 호출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413C2-8B03-4C55-BD92-816C400B8140}"/>
              </a:ext>
            </a:extLst>
          </p:cNvPr>
          <p:cNvSpPr txBox="1"/>
          <p:nvPr/>
        </p:nvSpPr>
        <p:spPr>
          <a:xfrm>
            <a:off x="3691008" y="2573748"/>
            <a:ext cx="168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시작 버튼 클릭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6B55965-33E5-4C88-8E31-14638C13483D}"/>
              </a:ext>
            </a:extLst>
          </p:cNvPr>
          <p:cNvCxnSpPr>
            <a:cxnSpLocks/>
          </p:cNvCxnSpPr>
          <p:nvPr/>
        </p:nvCxnSpPr>
        <p:spPr>
          <a:xfrm>
            <a:off x="1575431" y="5955222"/>
            <a:ext cx="9043557" cy="5063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A63FA0D-5F23-44CB-A971-A8ADA7B0A37C}"/>
              </a:ext>
            </a:extLst>
          </p:cNvPr>
          <p:cNvCxnSpPr>
            <a:cxnSpLocks/>
          </p:cNvCxnSpPr>
          <p:nvPr/>
        </p:nvCxnSpPr>
        <p:spPr>
          <a:xfrm flipH="1">
            <a:off x="3754467" y="2374108"/>
            <a:ext cx="4350855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0616782-6C67-46A3-9701-8F5946685795}"/>
              </a:ext>
            </a:extLst>
          </p:cNvPr>
          <p:cNvCxnSpPr>
            <a:cxnSpLocks/>
          </p:cNvCxnSpPr>
          <p:nvPr/>
        </p:nvCxnSpPr>
        <p:spPr>
          <a:xfrm>
            <a:off x="1510512" y="2287728"/>
            <a:ext cx="6539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D98C09-10F2-4163-971A-16B9F78DDF6F}"/>
              </a:ext>
            </a:extLst>
          </p:cNvPr>
          <p:cNvSpPr/>
          <p:nvPr/>
        </p:nvSpPr>
        <p:spPr>
          <a:xfrm>
            <a:off x="1477682" y="1994862"/>
            <a:ext cx="96163" cy="573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E3C14B-F6B6-42E8-BC1F-883B2B5E6503}"/>
              </a:ext>
            </a:extLst>
          </p:cNvPr>
          <p:cNvSpPr/>
          <p:nvPr/>
        </p:nvSpPr>
        <p:spPr>
          <a:xfrm>
            <a:off x="8060772" y="1974775"/>
            <a:ext cx="102029" cy="4686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E7E3DDA-6259-4DAC-B91C-70916E1A9672}"/>
              </a:ext>
            </a:extLst>
          </p:cNvPr>
          <p:cNvSpPr txBox="1"/>
          <p:nvPr/>
        </p:nvSpPr>
        <p:spPr>
          <a:xfrm>
            <a:off x="5100998" y="5466479"/>
            <a:ext cx="15592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종료 </a:t>
            </a:r>
            <a:r>
              <a:rPr lang="en-US" altLang="ko-KR" sz="1200" dirty="0">
                <a:latin typeface="+mn-ea"/>
              </a:rPr>
              <a:t>GUI</a:t>
            </a:r>
            <a:r>
              <a:rPr lang="ko-KR" altLang="en-US" sz="1200" dirty="0">
                <a:latin typeface="+mn-ea"/>
              </a:rPr>
              <a:t> 출력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251474-9404-4895-9C36-DF7C8F960631}"/>
              </a:ext>
            </a:extLst>
          </p:cNvPr>
          <p:cNvCxnSpPr>
            <a:cxnSpLocks/>
          </p:cNvCxnSpPr>
          <p:nvPr/>
        </p:nvCxnSpPr>
        <p:spPr>
          <a:xfrm flipH="1">
            <a:off x="1564673" y="5709167"/>
            <a:ext cx="9098334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9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DF5808C-DEC6-4F3C-8A62-25B4A06DD96F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3AFF8CA-9248-459F-B911-FAE46ECF0C9E}"/>
              </a:ext>
            </a:extLst>
          </p:cNvPr>
          <p:cNvSpPr txBox="1"/>
          <p:nvPr/>
        </p:nvSpPr>
        <p:spPr>
          <a:xfrm>
            <a:off x="4427686" y="221837"/>
            <a:ext cx="3865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+mn-ea"/>
              </a:rPr>
              <a:t>_ 2</a:t>
            </a:r>
            <a:r>
              <a:rPr lang="ko-KR" altLang="en-US" sz="1500" dirty="0">
                <a:latin typeface="+mn-ea"/>
              </a:rPr>
              <a:t>단계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선생님 몰래 과자 먹기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 게임 진행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6903E6-E86B-4F39-8510-FC0F129A3335}"/>
              </a:ext>
            </a:extLst>
          </p:cNvPr>
          <p:cNvSpPr txBox="1"/>
          <p:nvPr/>
        </p:nvSpPr>
        <p:spPr>
          <a:xfrm>
            <a:off x="1287124" y="77399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시퀀스 다이어그램</a:t>
            </a: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719C9B7C-6D25-4928-9EF1-7B0A4418C82B}"/>
              </a:ext>
            </a:extLst>
          </p:cNvPr>
          <p:cNvCxnSpPr>
            <a:cxnSpLocks/>
          </p:cNvCxnSpPr>
          <p:nvPr/>
        </p:nvCxnSpPr>
        <p:spPr>
          <a:xfrm>
            <a:off x="10692403" y="971878"/>
            <a:ext cx="0" cy="552036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1F9BB247-263F-4BC4-87CE-1449959C9446}"/>
              </a:ext>
            </a:extLst>
          </p:cNvPr>
          <p:cNvCxnSpPr>
            <a:cxnSpLocks/>
          </p:cNvCxnSpPr>
          <p:nvPr/>
        </p:nvCxnSpPr>
        <p:spPr>
          <a:xfrm>
            <a:off x="8111247" y="971878"/>
            <a:ext cx="0" cy="552036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8BA2F6BC-0245-4014-9F31-8752741FCD23}"/>
              </a:ext>
            </a:extLst>
          </p:cNvPr>
          <p:cNvCxnSpPr>
            <a:cxnSpLocks/>
          </p:cNvCxnSpPr>
          <p:nvPr/>
        </p:nvCxnSpPr>
        <p:spPr>
          <a:xfrm>
            <a:off x="5943260" y="971878"/>
            <a:ext cx="0" cy="552036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171B894B-802D-4BAD-8F49-6297435EEAB2}"/>
              </a:ext>
            </a:extLst>
          </p:cNvPr>
          <p:cNvCxnSpPr>
            <a:cxnSpLocks/>
          </p:cNvCxnSpPr>
          <p:nvPr/>
        </p:nvCxnSpPr>
        <p:spPr>
          <a:xfrm>
            <a:off x="3722611" y="971878"/>
            <a:ext cx="0" cy="552036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F778783-4A2B-4421-B101-5A5A62BB442B}"/>
              </a:ext>
            </a:extLst>
          </p:cNvPr>
          <p:cNvSpPr txBox="1"/>
          <p:nvPr/>
        </p:nvSpPr>
        <p:spPr>
          <a:xfrm>
            <a:off x="1682305" y="5829520"/>
            <a:ext cx="192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초기 </a:t>
            </a:r>
            <a:r>
              <a:rPr lang="en-US" altLang="ko-KR" sz="1200" dirty="0">
                <a:latin typeface="+mn-ea"/>
              </a:rPr>
              <a:t>GUI</a:t>
            </a:r>
            <a:r>
              <a:rPr lang="ko-KR" altLang="en-US" sz="1200" dirty="0">
                <a:latin typeface="+mn-ea"/>
              </a:rPr>
              <a:t>화면 출력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47BD7B-4530-4BE0-A1FB-4F8E65F6AE82}"/>
              </a:ext>
            </a:extLst>
          </p:cNvPr>
          <p:cNvCxnSpPr>
            <a:cxnSpLocks/>
          </p:cNvCxnSpPr>
          <p:nvPr/>
        </p:nvCxnSpPr>
        <p:spPr>
          <a:xfrm>
            <a:off x="1528997" y="971878"/>
            <a:ext cx="0" cy="552036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62797B0-FE9F-448E-B938-A13E504BB49C}"/>
              </a:ext>
            </a:extLst>
          </p:cNvPr>
          <p:cNvSpPr/>
          <p:nvPr/>
        </p:nvSpPr>
        <p:spPr>
          <a:xfrm>
            <a:off x="5202511" y="676367"/>
            <a:ext cx="1444056" cy="41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게임 진행</a:t>
            </a:r>
            <a:r>
              <a:rPr lang="en-US" altLang="ko-KR" sz="1500" dirty="0">
                <a:solidFill>
                  <a:schemeClr val="bg1"/>
                </a:solidFill>
                <a:latin typeface="+mn-ea"/>
              </a:rPr>
              <a:t> GUI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05E80C-76C6-437E-AFD3-B52568E10725}"/>
              </a:ext>
            </a:extLst>
          </p:cNvPr>
          <p:cNvSpPr txBox="1"/>
          <p:nvPr/>
        </p:nvSpPr>
        <p:spPr>
          <a:xfrm>
            <a:off x="3422465" y="1205987"/>
            <a:ext cx="28179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캐릭터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정지 상태 시작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이미지 변경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8F185EB-0049-4036-911B-82B0B45CB9B2}"/>
              </a:ext>
            </a:extLst>
          </p:cNvPr>
          <p:cNvCxnSpPr>
            <a:cxnSpLocks/>
          </p:cNvCxnSpPr>
          <p:nvPr/>
        </p:nvCxnSpPr>
        <p:spPr>
          <a:xfrm flipH="1">
            <a:off x="1568680" y="1470007"/>
            <a:ext cx="6558804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1566D19-8D41-4894-9DC1-E2112C1C1D3D}"/>
              </a:ext>
            </a:extLst>
          </p:cNvPr>
          <p:cNvSpPr txBox="1"/>
          <p:nvPr/>
        </p:nvSpPr>
        <p:spPr>
          <a:xfrm>
            <a:off x="2450581" y="1580694"/>
            <a:ext cx="481441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선생님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랜덤한</a:t>
            </a:r>
            <a:r>
              <a:rPr lang="ko-KR" altLang="en-US" sz="1200" dirty="0">
                <a:latin typeface="+mn-ea"/>
              </a:rPr>
              <a:t> 시간 간격으로 뒤를 돌아봄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뒤 돌아보기 전 </a:t>
            </a:r>
            <a:r>
              <a:rPr lang="en-US" altLang="ko-KR" sz="1200" dirty="0">
                <a:latin typeface="+mn-ea"/>
              </a:rPr>
              <a:t>“!”</a:t>
            </a:r>
            <a:r>
              <a:rPr lang="ko-KR" altLang="en-US" sz="1200" dirty="0">
                <a:latin typeface="+mn-ea"/>
              </a:rPr>
              <a:t> 출력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BC7DE80-670F-498D-811D-300D9BAD19E8}"/>
              </a:ext>
            </a:extLst>
          </p:cNvPr>
          <p:cNvSpPr/>
          <p:nvPr/>
        </p:nvSpPr>
        <p:spPr>
          <a:xfrm>
            <a:off x="1470062" y="1360261"/>
            <a:ext cx="114463" cy="1119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F01FD44-547F-41F7-BAB5-CEE82F338DE9}"/>
              </a:ext>
            </a:extLst>
          </p:cNvPr>
          <p:cNvCxnSpPr>
            <a:cxnSpLocks/>
          </p:cNvCxnSpPr>
          <p:nvPr/>
        </p:nvCxnSpPr>
        <p:spPr>
          <a:xfrm flipH="1">
            <a:off x="8156935" y="1289802"/>
            <a:ext cx="248684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B3E6572-6DC3-47FF-9B29-D0616ADF5D16}"/>
              </a:ext>
            </a:extLst>
          </p:cNvPr>
          <p:cNvSpPr txBox="1"/>
          <p:nvPr/>
        </p:nvSpPr>
        <p:spPr>
          <a:xfrm>
            <a:off x="8926408" y="1263315"/>
            <a:ext cx="97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단계 시작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776A41-54D8-41ED-B856-7139C3F86BA6}"/>
              </a:ext>
            </a:extLst>
          </p:cNvPr>
          <p:cNvSpPr txBox="1"/>
          <p:nvPr/>
        </p:nvSpPr>
        <p:spPr>
          <a:xfrm>
            <a:off x="3838033" y="2442767"/>
            <a:ext cx="21714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멈추기 버튼을 찾아서 클릭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20A3CEC-5514-4230-BD22-86C2123F9968}"/>
              </a:ext>
            </a:extLst>
          </p:cNvPr>
          <p:cNvCxnSpPr>
            <a:cxnSpLocks/>
          </p:cNvCxnSpPr>
          <p:nvPr/>
        </p:nvCxnSpPr>
        <p:spPr>
          <a:xfrm>
            <a:off x="1528996" y="2706428"/>
            <a:ext cx="6539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2405EBD-F154-4514-ADBE-26DDE57C63B4}"/>
              </a:ext>
            </a:extLst>
          </p:cNvPr>
          <p:cNvSpPr txBox="1"/>
          <p:nvPr/>
        </p:nvSpPr>
        <p:spPr>
          <a:xfrm>
            <a:off x="5978535" y="2014323"/>
            <a:ext cx="21043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멈추기 </a:t>
            </a:r>
            <a:r>
              <a:rPr lang="ko-KR" altLang="en-US" sz="1200">
                <a:latin typeface="+mn-ea"/>
              </a:rPr>
              <a:t>버튼 위치 랜덤 지정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289BF30-0279-4331-B888-D823EB2591EB}"/>
              </a:ext>
            </a:extLst>
          </p:cNvPr>
          <p:cNvCxnSpPr>
            <a:cxnSpLocks/>
          </p:cNvCxnSpPr>
          <p:nvPr/>
        </p:nvCxnSpPr>
        <p:spPr>
          <a:xfrm flipH="1">
            <a:off x="5972620" y="2257974"/>
            <a:ext cx="215486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154E00C-7585-4FF8-B024-266D627AAE79}"/>
              </a:ext>
            </a:extLst>
          </p:cNvPr>
          <p:cNvSpPr txBox="1"/>
          <p:nvPr/>
        </p:nvSpPr>
        <p:spPr>
          <a:xfrm>
            <a:off x="3271803" y="2117579"/>
            <a:ext cx="85455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latin typeface="+mn-ea"/>
              </a:rPr>
              <a:t>버튼 출력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EF6E529-97C4-4AF7-90C7-DFFC10E73A7C}"/>
              </a:ext>
            </a:extLst>
          </p:cNvPr>
          <p:cNvCxnSpPr>
            <a:cxnSpLocks/>
          </p:cNvCxnSpPr>
          <p:nvPr/>
        </p:nvCxnSpPr>
        <p:spPr>
          <a:xfrm flipH="1">
            <a:off x="1568680" y="2380479"/>
            <a:ext cx="4350694" cy="1746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CD8E15B-C12B-4C1A-BC9D-BA1C61A7D119}"/>
              </a:ext>
            </a:extLst>
          </p:cNvPr>
          <p:cNvSpPr/>
          <p:nvPr/>
        </p:nvSpPr>
        <p:spPr>
          <a:xfrm>
            <a:off x="5898192" y="2167612"/>
            <a:ext cx="96163" cy="316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2EC228-5665-4F54-9717-B2633EAE8F26}"/>
              </a:ext>
            </a:extLst>
          </p:cNvPr>
          <p:cNvSpPr txBox="1"/>
          <p:nvPr/>
        </p:nvSpPr>
        <p:spPr>
          <a:xfrm>
            <a:off x="3209275" y="2780935"/>
            <a:ext cx="325475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캐릭터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과자 먹는 상태 </a:t>
            </a:r>
            <a:r>
              <a:rPr lang="en-US" altLang="ko-KR" sz="1200" dirty="0">
                <a:latin typeface="+mn-ea"/>
              </a:rPr>
              <a:t>-&gt;</a:t>
            </a:r>
            <a:r>
              <a:rPr lang="ko-KR" altLang="en-US" sz="1200" dirty="0">
                <a:latin typeface="+mn-ea"/>
              </a:rPr>
              <a:t> 과자 먹기 멈춤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9964F5B-FF7F-4C9C-B994-DC76C8A28F3A}"/>
              </a:ext>
            </a:extLst>
          </p:cNvPr>
          <p:cNvCxnSpPr>
            <a:cxnSpLocks/>
          </p:cNvCxnSpPr>
          <p:nvPr/>
        </p:nvCxnSpPr>
        <p:spPr>
          <a:xfrm flipH="1">
            <a:off x="1568680" y="3039906"/>
            <a:ext cx="6558804" cy="9433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BA7BFBC-EBE3-4754-9004-8A71C2D5F25F}"/>
              </a:ext>
            </a:extLst>
          </p:cNvPr>
          <p:cNvSpPr txBox="1"/>
          <p:nvPr/>
        </p:nvSpPr>
        <p:spPr>
          <a:xfrm>
            <a:off x="3136446" y="3436871"/>
            <a:ext cx="341865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캐릭터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과자 안 먹는 상태 </a:t>
            </a:r>
            <a:r>
              <a:rPr lang="en-US" altLang="ko-KR" sz="1200" dirty="0">
                <a:latin typeface="+mn-ea"/>
              </a:rPr>
              <a:t>-&gt;</a:t>
            </a:r>
            <a:r>
              <a:rPr lang="ko-KR" altLang="en-US" sz="1200" dirty="0">
                <a:latin typeface="+mn-ea"/>
              </a:rPr>
              <a:t> 과자 먹기 시작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E7F03F5-5B2F-466F-8FBA-ECCB6193C7B1}"/>
              </a:ext>
            </a:extLst>
          </p:cNvPr>
          <p:cNvCxnSpPr>
            <a:cxnSpLocks/>
          </p:cNvCxnSpPr>
          <p:nvPr/>
        </p:nvCxnSpPr>
        <p:spPr>
          <a:xfrm flipH="1">
            <a:off x="1568680" y="3704437"/>
            <a:ext cx="6558804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33BF095-2F32-4057-943A-5FA4B176DA45}"/>
              </a:ext>
            </a:extLst>
          </p:cNvPr>
          <p:cNvSpPr/>
          <p:nvPr/>
        </p:nvSpPr>
        <p:spPr>
          <a:xfrm>
            <a:off x="8057667" y="2626582"/>
            <a:ext cx="96163" cy="13674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729F3A5-7BC5-47E8-82E4-9CEEA280B5C9}"/>
              </a:ext>
            </a:extLst>
          </p:cNvPr>
          <p:cNvCxnSpPr>
            <a:cxnSpLocks/>
          </p:cNvCxnSpPr>
          <p:nvPr/>
        </p:nvCxnSpPr>
        <p:spPr>
          <a:xfrm flipH="1">
            <a:off x="1568680" y="1857693"/>
            <a:ext cx="6558804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3AE6742-4063-482E-8D71-C0FBE3DD2E56}"/>
              </a:ext>
            </a:extLst>
          </p:cNvPr>
          <p:cNvSpPr txBox="1"/>
          <p:nvPr/>
        </p:nvSpPr>
        <p:spPr>
          <a:xfrm>
            <a:off x="8578292" y="3358272"/>
            <a:ext cx="1874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선생님이 뒤돌아봤을 때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플레이어가 먹기를 멈춘 상태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1000" dirty="0">
                <a:latin typeface="+mn-ea"/>
              </a:rPr>
              <a:t>-&gt; No: </a:t>
            </a:r>
            <a:r>
              <a:rPr lang="ko-KR" altLang="en-US" sz="1000" dirty="0">
                <a:latin typeface="+mn-ea"/>
              </a:rPr>
              <a:t>종료 </a:t>
            </a:r>
            <a:r>
              <a:rPr lang="en-US" altLang="ko-KR" sz="1000" dirty="0">
                <a:latin typeface="+mn-ea"/>
              </a:rPr>
              <a:t>GUI </a:t>
            </a:r>
            <a:r>
              <a:rPr lang="ko-KR" altLang="en-US" sz="1000" dirty="0">
                <a:latin typeface="+mn-ea"/>
              </a:rPr>
              <a:t>호출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4E86BF0-4D69-4E30-9B06-F17E36208338}"/>
              </a:ext>
            </a:extLst>
          </p:cNvPr>
          <p:cNvSpPr txBox="1"/>
          <p:nvPr/>
        </p:nvSpPr>
        <p:spPr>
          <a:xfrm>
            <a:off x="8293128" y="4863804"/>
            <a:ext cx="2244625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300</a:t>
            </a:r>
            <a:r>
              <a:rPr lang="ko-KR" altLang="en-US" sz="1200" dirty="0">
                <a:latin typeface="+mn-ea"/>
              </a:rPr>
              <a:t>점 달성 시 종료 </a:t>
            </a:r>
            <a:r>
              <a:rPr lang="en-US" altLang="ko-KR" sz="1200" dirty="0">
                <a:latin typeface="+mn-ea"/>
              </a:rPr>
              <a:t>GUI </a:t>
            </a:r>
            <a:r>
              <a:rPr lang="ko-KR" altLang="en-US" sz="1200" dirty="0">
                <a:latin typeface="+mn-ea"/>
              </a:rPr>
              <a:t>호출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2BC52D-90B8-4D53-AF04-529A37FA20CD}"/>
              </a:ext>
            </a:extLst>
          </p:cNvPr>
          <p:cNvSpPr txBox="1"/>
          <p:nvPr/>
        </p:nvSpPr>
        <p:spPr>
          <a:xfrm>
            <a:off x="8314580" y="1719387"/>
            <a:ext cx="19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선생님이 뒤돌아봤을 때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플레이어가 먹기를 멈춘 상태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1000" dirty="0">
                <a:latin typeface="+mn-ea"/>
              </a:rPr>
              <a:t>-&gt; Yes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0764A02-339C-4F3C-A1BE-3239A71880F1}"/>
              </a:ext>
            </a:extLst>
          </p:cNvPr>
          <p:cNvCxnSpPr>
            <a:cxnSpLocks/>
          </p:cNvCxnSpPr>
          <p:nvPr/>
        </p:nvCxnSpPr>
        <p:spPr>
          <a:xfrm>
            <a:off x="8156935" y="3938391"/>
            <a:ext cx="248684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75D7B04-773F-455D-B460-D7C78B8C519B}"/>
              </a:ext>
            </a:extLst>
          </p:cNvPr>
          <p:cNvSpPr txBox="1"/>
          <p:nvPr/>
        </p:nvSpPr>
        <p:spPr>
          <a:xfrm>
            <a:off x="1657713" y="4323021"/>
            <a:ext cx="192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진행 </a:t>
            </a:r>
            <a:r>
              <a:rPr lang="en-US" altLang="ko-KR" sz="1200" dirty="0">
                <a:latin typeface="+mn-ea"/>
              </a:rPr>
              <a:t>GUI</a:t>
            </a:r>
            <a:r>
              <a:rPr lang="ko-KR" altLang="en-US" sz="1200" dirty="0">
                <a:latin typeface="+mn-ea"/>
              </a:rPr>
              <a:t>화면 출력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91627E8-5A0A-4199-867D-2E61AFE8F84F}"/>
              </a:ext>
            </a:extLst>
          </p:cNvPr>
          <p:cNvCxnSpPr>
            <a:cxnSpLocks/>
          </p:cNvCxnSpPr>
          <p:nvPr/>
        </p:nvCxnSpPr>
        <p:spPr>
          <a:xfrm flipH="1">
            <a:off x="1564674" y="4531720"/>
            <a:ext cx="2115570" cy="11355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0B5EBB0-BEFF-416C-9840-E2888027FD92}"/>
              </a:ext>
            </a:extLst>
          </p:cNvPr>
          <p:cNvSpPr/>
          <p:nvPr/>
        </p:nvSpPr>
        <p:spPr>
          <a:xfrm>
            <a:off x="1478138" y="4468857"/>
            <a:ext cx="96163" cy="231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0BFFB07-2E69-4E42-BE34-28FB2A71C471}"/>
              </a:ext>
            </a:extLst>
          </p:cNvPr>
          <p:cNvSpPr/>
          <p:nvPr/>
        </p:nvSpPr>
        <p:spPr>
          <a:xfrm>
            <a:off x="3669093" y="4363849"/>
            <a:ext cx="96163" cy="231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531D2-52A1-4B68-AD54-DE5495BFA9A9}"/>
              </a:ext>
            </a:extLst>
          </p:cNvPr>
          <p:cNvSpPr txBox="1"/>
          <p:nvPr/>
        </p:nvSpPr>
        <p:spPr>
          <a:xfrm>
            <a:off x="3937137" y="4620281"/>
            <a:ext cx="1821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먹는 동안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점 획득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9B75F53-07BA-45C9-8969-13398FE4B1E2}"/>
              </a:ext>
            </a:extLst>
          </p:cNvPr>
          <p:cNvCxnSpPr>
            <a:cxnSpLocks/>
          </p:cNvCxnSpPr>
          <p:nvPr/>
        </p:nvCxnSpPr>
        <p:spPr>
          <a:xfrm>
            <a:off x="1528996" y="4900622"/>
            <a:ext cx="6539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EF12BDE-05A3-474A-A1DA-C528C0C5FCF8}"/>
              </a:ext>
            </a:extLst>
          </p:cNvPr>
          <p:cNvCxnSpPr>
            <a:cxnSpLocks/>
          </p:cNvCxnSpPr>
          <p:nvPr/>
        </p:nvCxnSpPr>
        <p:spPr>
          <a:xfrm>
            <a:off x="8149081" y="5178541"/>
            <a:ext cx="248684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0EAEA9-238D-4B49-B38D-73391AB7B263}"/>
              </a:ext>
            </a:extLst>
          </p:cNvPr>
          <p:cNvSpPr/>
          <p:nvPr/>
        </p:nvSpPr>
        <p:spPr>
          <a:xfrm>
            <a:off x="8061634" y="1042999"/>
            <a:ext cx="96163" cy="13128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1FA697D1-A4EF-4CAF-ADE1-AD72F9125532}"/>
              </a:ext>
            </a:extLst>
          </p:cNvPr>
          <p:cNvCxnSpPr>
            <a:cxnSpLocks/>
          </p:cNvCxnSpPr>
          <p:nvPr/>
        </p:nvCxnSpPr>
        <p:spPr>
          <a:xfrm flipV="1">
            <a:off x="8156935" y="1674665"/>
            <a:ext cx="12700" cy="225874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B35165B-4A36-4D1F-96C6-36EBA6E29CCC}"/>
              </a:ext>
            </a:extLst>
          </p:cNvPr>
          <p:cNvSpPr/>
          <p:nvPr/>
        </p:nvSpPr>
        <p:spPr>
          <a:xfrm>
            <a:off x="1478138" y="4855289"/>
            <a:ext cx="96163" cy="1006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BAD82A0-1FDD-4335-BBEF-C25A16270863}"/>
              </a:ext>
            </a:extLst>
          </p:cNvPr>
          <p:cNvSpPr/>
          <p:nvPr/>
        </p:nvSpPr>
        <p:spPr>
          <a:xfrm>
            <a:off x="10635927" y="1035543"/>
            <a:ext cx="96163" cy="43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2F716C-665F-45E4-A56B-844DAEAEB057}"/>
              </a:ext>
            </a:extLst>
          </p:cNvPr>
          <p:cNvSpPr/>
          <p:nvPr/>
        </p:nvSpPr>
        <p:spPr>
          <a:xfrm>
            <a:off x="9973458" y="676367"/>
            <a:ext cx="1379095" cy="41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종료 </a:t>
            </a:r>
            <a:r>
              <a:rPr lang="en-US" altLang="ko-KR" sz="1500" dirty="0">
                <a:solidFill>
                  <a:schemeClr val="bg1"/>
                </a:solidFill>
                <a:latin typeface="+mn-ea"/>
              </a:rPr>
              <a:t>GUI</a:t>
            </a:r>
            <a:endParaRPr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FE9102A-E1BC-456A-9B76-E263FAFC6EA7}"/>
              </a:ext>
            </a:extLst>
          </p:cNvPr>
          <p:cNvSpPr/>
          <p:nvPr/>
        </p:nvSpPr>
        <p:spPr>
          <a:xfrm>
            <a:off x="7415775" y="676367"/>
            <a:ext cx="1379095" cy="41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메인 함수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75AB434-7E00-4C60-9693-C1076DC288EA}"/>
              </a:ext>
            </a:extLst>
          </p:cNvPr>
          <p:cNvCxnSpPr>
            <a:cxnSpLocks/>
          </p:cNvCxnSpPr>
          <p:nvPr/>
        </p:nvCxnSpPr>
        <p:spPr>
          <a:xfrm flipH="1">
            <a:off x="1575825" y="6130021"/>
            <a:ext cx="209538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BC109CC-716A-4B30-A6C5-BE2F76E8424F}"/>
              </a:ext>
            </a:extLst>
          </p:cNvPr>
          <p:cNvSpPr txBox="1"/>
          <p:nvPr/>
        </p:nvSpPr>
        <p:spPr>
          <a:xfrm>
            <a:off x="5084310" y="5721143"/>
            <a:ext cx="16638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초기 </a:t>
            </a:r>
            <a:r>
              <a:rPr lang="en-US" altLang="ko-KR" sz="1200" dirty="0">
                <a:latin typeface="+mn-ea"/>
              </a:rPr>
              <a:t>GUI </a:t>
            </a:r>
            <a:r>
              <a:rPr lang="ko-KR" altLang="en-US" sz="1200" dirty="0">
                <a:latin typeface="+mn-ea"/>
              </a:rPr>
              <a:t>호출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56C83080-D391-4534-A0DD-2B47267BD470}"/>
              </a:ext>
            </a:extLst>
          </p:cNvPr>
          <p:cNvCxnSpPr>
            <a:cxnSpLocks/>
          </p:cNvCxnSpPr>
          <p:nvPr/>
        </p:nvCxnSpPr>
        <p:spPr>
          <a:xfrm flipH="1">
            <a:off x="3752686" y="5980116"/>
            <a:ext cx="6939717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E685597-D981-4119-A300-702B14E2ACDC}"/>
              </a:ext>
            </a:extLst>
          </p:cNvPr>
          <p:cNvSpPr/>
          <p:nvPr/>
        </p:nvSpPr>
        <p:spPr>
          <a:xfrm>
            <a:off x="8061001" y="4776709"/>
            <a:ext cx="77477" cy="518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5235EC2-6FEF-4778-ADEE-78B299FAB0D4}"/>
              </a:ext>
            </a:extLst>
          </p:cNvPr>
          <p:cNvSpPr/>
          <p:nvPr/>
        </p:nvSpPr>
        <p:spPr>
          <a:xfrm>
            <a:off x="3674530" y="5897557"/>
            <a:ext cx="96163" cy="316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239957AB-F264-4860-BCCB-E4E5514A8F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40137" y="3002232"/>
            <a:ext cx="6197689" cy="251054"/>
          </a:xfrm>
          <a:prstGeom prst="bentConnector3">
            <a:avLst>
              <a:gd name="adj1" fmla="val 295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389B05C-A7CB-45EA-A102-9B7A70115D15}"/>
              </a:ext>
            </a:extLst>
          </p:cNvPr>
          <p:cNvSpPr/>
          <p:nvPr/>
        </p:nvSpPr>
        <p:spPr>
          <a:xfrm>
            <a:off x="1478138" y="6004641"/>
            <a:ext cx="96163" cy="231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E8C651-F619-43CE-B5AF-41EFCA9B0EF0}"/>
              </a:ext>
            </a:extLst>
          </p:cNvPr>
          <p:cNvSpPr/>
          <p:nvPr/>
        </p:nvSpPr>
        <p:spPr>
          <a:xfrm>
            <a:off x="839449" y="631397"/>
            <a:ext cx="1379095" cy="41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플레이어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129042B-8A04-4D0C-8152-8867119E7795}"/>
              </a:ext>
            </a:extLst>
          </p:cNvPr>
          <p:cNvSpPr/>
          <p:nvPr/>
        </p:nvSpPr>
        <p:spPr>
          <a:xfrm>
            <a:off x="2989247" y="676367"/>
            <a:ext cx="1444056" cy="41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게임 초기 </a:t>
            </a:r>
            <a:r>
              <a:rPr lang="en-US" altLang="ko-KR" sz="1500" dirty="0">
                <a:solidFill>
                  <a:schemeClr val="bg1"/>
                </a:solidFill>
                <a:latin typeface="+mn-ea"/>
              </a:rPr>
              <a:t>GUI</a:t>
            </a:r>
            <a:endParaRPr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EBCD22-F919-42BC-AABF-EFC890D0AD8C}"/>
              </a:ext>
            </a:extLst>
          </p:cNvPr>
          <p:cNvSpPr txBox="1"/>
          <p:nvPr/>
        </p:nvSpPr>
        <p:spPr>
          <a:xfrm>
            <a:off x="3992326" y="3121836"/>
            <a:ext cx="16054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과자 먹기 버튼 클릭</a:t>
            </a: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92C8E788-B1C5-4A91-8A27-E908DE3E5ABB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>
            <a:off x="989704" y="1"/>
            <a:ext cx="488434" cy="4584401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C06E57-9410-4318-8F91-096CDDEB8585}"/>
              </a:ext>
            </a:extLst>
          </p:cNvPr>
          <p:cNvSpPr txBox="1"/>
          <p:nvPr/>
        </p:nvSpPr>
        <p:spPr>
          <a:xfrm>
            <a:off x="3244006" y="4049215"/>
            <a:ext cx="54572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종료하기 버튼 클릭 시 게임 종료 후 창 닫기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만약 다시 하기 버튼을 클릭 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F8F4C2-16C7-4A1E-84BC-1A66EBEF2CB6}"/>
              </a:ext>
            </a:extLst>
          </p:cNvPr>
          <p:cNvSpPr txBox="1"/>
          <p:nvPr/>
        </p:nvSpPr>
        <p:spPr>
          <a:xfrm>
            <a:off x="2371240" y="5383082"/>
            <a:ext cx="4915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종료하기 버튼 클릭 시 게임 종료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후 창 닫기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0D8C383-AEA0-45BE-90F1-72B2E7A81233}"/>
              </a:ext>
            </a:extLst>
          </p:cNvPr>
          <p:cNvCxnSpPr>
            <a:cxnSpLocks/>
          </p:cNvCxnSpPr>
          <p:nvPr/>
        </p:nvCxnSpPr>
        <p:spPr>
          <a:xfrm>
            <a:off x="1528996" y="3368774"/>
            <a:ext cx="6539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FBFDBE1-1160-48C3-94D3-80974D8598F1}"/>
              </a:ext>
            </a:extLst>
          </p:cNvPr>
          <p:cNvCxnSpPr>
            <a:cxnSpLocks/>
          </p:cNvCxnSpPr>
          <p:nvPr/>
        </p:nvCxnSpPr>
        <p:spPr>
          <a:xfrm>
            <a:off x="1572211" y="4307248"/>
            <a:ext cx="9068490" cy="658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2531A85-22B3-4292-B05E-35A6B95A7B73}"/>
              </a:ext>
            </a:extLst>
          </p:cNvPr>
          <p:cNvCxnSpPr>
            <a:cxnSpLocks/>
          </p:cNvCxnSpPr>
          <p:nvPr/>
        </p:nvCxnSpPr>
        <p:spPr>
          <a:xfrm>
            <a:off x="1574301" y="5641735"/>
            <a:ext cx="64833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50BAD2C-7AEC-4FDA-870F-6C193DB107EB}"/>
              </a:ext>
            </a:extLst>
          </p:cNvPr>
          <p:cNvSpPr/>
          <p:nvPr/>
        </p:nvSpPr>
        <p:spPr>
          <a:xfrm>
            <a:off x="1478138" y="5591791"/>
            <a:ext cx="96163" cy="118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108004F-086B-4097-B40C-B4542FB17969}"/>
              </a:ext>
            </a:extLst>
          </p:cNvPr>
          <p:cNvSpPr/>
          <p:nvPr/>
        </p:nvSpPr>
        <p:spPr>
          <a:xfrm>
            <a:off x="10639325" y="5089470"/>
            <a:ext cx="96163" cy="969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7DB0F5-4F75-454A-8F35-27D2E4949729}"/>
              </a:ext>
            </a:extLst>
          </p:cNvPr>
          <p:cNvSpPr txBox="1"/>
          <p:nvPr/>
        </p:nvSpPr>
        <p:spPr>
          <a:xfrm>
            <a:off x="5152456" y="3803581"/>
            <a:ext cx="16638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종료 </a:t>
            </a:r>
            <a:r>
              <a:rPr lang="en-US" altLang="ko-KR" sz="1200" dirty="0">
                <a:latin typeface="+mn-ea"/>
              </a:rPr>
              <a:t>GUI </a:t>
            </a:r>
            <a:r>
              <a:rPr lang="ko-KR" altLang="en-US" sz="1200" dirty="0">
                <a:latin typeface="+mn-ea"/>
              </a:rPr>
              <a:t>출력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D032D54-376B-46B0-A73F-FE086BF2BCA0}"/>
              </a:ext>
            </a:extLst>
          </p:cNvPr>
          <p:cNvCxnSpPr>
            <a:cxnSpLocks/>
          </p:cNvCxnSpPr>
          <p:nvPr/>
        </p:nvCxnSpPr>
        <p:spPr>
          <a:xfrm flipH="1">
            <a:off x="1572211" y="4031120"/>
            <a:ext cx="913709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D16E3BB-210E-4B31-91ED-5D062CA33375}"/>
              </a:ext>
            </a:extLst>
          </p:cNvPr>
          <p:cNvSpPr/>
          <p:nvPr/>
        </p:nvSpPr>
        <p:spPr>
          <a:xfrm>
            <a:off x="1476048" y="2573207"/>
            <a:ext cx="96163" cy="1777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679DCC4-2A41-4572-BB07-57AA36F9D8FA}"/>
              </a:ext>
            </a:extLst>
          </p:cNvPr>
          <p:cNvCxnSpPr>
            <a:cxnSpLocks/>
          </p:cNvCxnSpPr>
          <p:nvPr/>
        </p:nvCxnSpPr>
        <p:spPr>
          <a:xfrm flipH="1">
            <a:off x="3752686" y="4413630"/>
            <a:ext cx="6956621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EFD5B5C-5FF7-413C-8C12-39C8A19D335D}"/>
              </a:ext>
            </a:extLst>
          </p:cNvPr>
          <p:cNvSpPr/>
          <p:nvPr/>
        </p:nvSpPr>
        <p:spPr>
          <a:xfrm>
            <a:off x="10642791" y="3794848"/>
            <a:ext cx="92698" cy="74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589883-7B66-42AC-84CB-66222EC49CEB}"/>
              </a:ext>
            </a:extLst>
          </p:cNvPr>
          <p:cNvSpPr txBox="1"/>
          <p:nvPr/>
        </p:nvSpPr>
        <p:spPr>
          <a:xfrm>
            <a:off x="6175180" y="4351156"/>
            <a:ext cx="166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게임 진행 </a:t>
            </a:r>
            <a:r>
              <a:rPr lang="en-US" altLang="ko-KR" sz="1200" dirty="0">
                <a:latin typeface="+mn-ea"/>
              </a:rPr>
              <a:t>GUI </a:t>
            </a:r>
            <a:r>
              <a:rPr lang="ko-KR" altLang="en-US" sz="1200" dirty="0">
                <a:latin typeface="+mn-ea"/>
              </a:rPr>
              <a:t>호출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185EEF9-187D-45A3-88D4-9B9793D91138}"/>
              </a:ext>
            </a:extLst>
          </p:cNvPr>
          <p:cNvSpPr/>
          <p:nvPr/>
        </p:nvSpPr>
        <p:spPr>
          <a:xfrm>
            <a:off x="8067296" y="5591791"/>
            <a:ext cx="96163" cy="118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5809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5135637" cy="769441"/>
            <a:chOff x="510077" y="2691080"/>
            <a:chExt cx="513563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5512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사용성  평가 결과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4133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사용성 평가 결과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5.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62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사용성 평가 결과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D26741D-0432-4A72-8AF2-3D093877F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271968"/>
              </p:ext>
            </p:extLst>
          </p:nvPr>
        </p:nvGraphicFramePr>
        <p:xfrm>
          <a:off x="2123242" y="1798223"/>
          <a:ext cx="7945515" cy="485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15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사용성 평가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EE9CF-84AD-4EF3-8CC4-47A4C0335E93}"/>
              </a:ext>
            </a:extLst>
          </p:cNvPr>
          <p:cNvSpPr txBox="1"/>
          <p:nvPr/>
        </p:nvSpPr>
        <p:spPr>
          <a:xfrm>
            <a:off x="359784" y="2006372"/>
            <a:ext cx="5513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이 게임에서 가장 마음에 든 특징</a:t>
            </a:r>
            <a:endParaRPr lang="en-US" altLang="ko-KR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31766-D818-4C34-B20D-81AF1FA2F27B}"/>
              </a:ext>
            </a:extLst>
          </p:cNvPr>
          <p:cNvSpPr txBox="1"/>
          <p:nvPr/>
        </p:nvSpPr>
        <p:spPr>
          <a:xfrm>
            <a:off x="976727" y="2740042"/>
            <a:ext cx="10238545" cy="346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2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단계에서 멈추기 버튼이 움직이는 점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플래시 게임의 컨셉으로 간단하게 즐기기 좋은 점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버튼을 통한 쉽고 간편한 조작이 가능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398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사용성 평가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EE9CF-84AD-4EF3-8CC4-47A4C0335E93}"/>
              </a:ext>
            </a:extLst>
          </p:cNvPr>
          <p:cNvSpPr txBox="1"/>
          <p:nvPr/>
        </p:nvSpPr>
        <p:spPr>
          <a:xfrm>
            <a:off x="359784" y="2006372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이 게임에서 개선했으면 하는 점</a:t>
            </a:r>
            <a:endParaRPr lang="en-US" altLang="ko-KR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31766-D818-4C34-B20D-81AF1FA2F27B}"/>
              </a:ext>
            </a:extLst>
          </p:cNvPr>
          <p:cNvSpPr txBox="1"/>
          <p:nvPr/>
        </p:nvSpPr>
        <p:spPr>
          <a:xfrm>
            <a:off x="976727" y="2740042"/>
            <a:ext cx="10238545" cy="346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게임을 진행할 때 효과음 추가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 그래픽 부분 개선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게임 오버 되는 장면을 길게 보여주게 개선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720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사용성 평가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EE9CF-84AD-4EF3-8CC4-47A4C0335E93}"/>
              </a:ext>
            </a:extLst>
          </p:cNvPr>
          <p:cNvSpPr txBox="1"/>
          <p:nvPr/>
        </p:nvSpPr>
        <p:spPr>
          <a:xfrm>
            <a:off x="359784" y="4086942"/>
            <a:ext cx="3089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이 게임에서 오류 </a:t>
            </a:r>
            <a:endParaRPr lang="en-US" altLang="ko-KR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31766-D818-4C34-B20D-81AF1FA2F27B}"/>
              </a:ext>
            </a:extLst>
          </p:cNvPr>
          <p:cNvSpPr txBox="1"/>
          <p:nvPr/>
        </p:nvSpPr>
        <p:spPr>
          <a:xfrm>
            <a:off x="837614" y="4640940"/>
            <a:ext cx="10516772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선생님이 뒤돌아 보고 있을 때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춤을 춰도 계속 진행되는 오류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A5DE8-EBF2-4998-9A1C-E80E7B4F765A}"/>
              </a:ext>
            </a:extLst>
          </p:cNvPr>
          <p:cNvSpPr txBox="1"/>
          <p:nvPr/>
        </p:nvSpPr>
        <p:spPr>
          <a:xfrm>
            <a:off x="359784" y="2283371"/>
            <a:ext cx="6284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플래시 게임이라는 컨셉과 잘 맞는가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3C00C-6D11-44BA-8BC0-03585877F003}"/>
              </a:ext>
            </a:extLst>
          </p:cNvPr>
          <p:cNvSpPr txBox="1"/>
          <p:nvPr/>
        </p:nvSpPr>
        <p:spPr>
          <a:xfrm>
            <a:off x="837614" y="2837369"/>
            <a:ext cx="10516772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그렇다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48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-10412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66778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59374" y="166778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8959" y="273873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708" y="38170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9350" y="49490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1696" y="166778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1696" y="275611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GUI </a:t>
            </a:r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4205" y="3834420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+mj-ea"/>
                <a:ea typeface="+mj-ea"/>
              </a:rPr>
              <a:t>다형성</a:t>
            </a:r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 표</a:t>
            </a:r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, UML Diagram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600" y="495033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시퀀스 다이어그램</a:t>
            </a:r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199" y="274312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198" y="382469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19197" y="493325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55470" y="166630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970591" y="16468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95594" y="164682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사용성 평가 결과</a:t>
            </a:r>
          </a:p>
        </p:txBody>
      </p:sp>
      <p:sp>
        <p:nvSpPr>
          <p:cNvPr id="34" name="타원 33"/>
          <p:cNvSpPr/>
          <p:nvPr/>
        </p:nvSpPr>
        <p:spPr>
          <a:xfrm>
            <a:off x="6555470" y="276745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98582" y="27561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27065" y="2756117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일정표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6C686-BF3C-4372-B05F-91EDF4172E7C}"/>
              </a:ext>
            </a:extLst>
          </p:cNvPr>
          <p:cNvSpPr txBox="1"/>
          <p:nvPr/>
        </p:nvSpPr>
        <p:spPr>
          <a:xfrm>
            <a:off x="6975623" y="38315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8ED8A7-D234-4867-9FF1-97FC09058DFF}"/>
              </a:ext>
            </a:extLst>
          </p:cNvPr>
          <p:cNvSpPr txBox="1"/>
          <p:nvPr/>
        </p:nvSpPr>
        <p:spPr>
          <a:xfrm>
            <a:off x="7469873" y="3832806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결론</a:t>
            </a:r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6C2166-FEC7-4539-B1B0-461C886914EA}"/>
              </a:ext>
            </a:extLst>
          </p:cNvPr>
          <p:cNvSpPr/>
          <p:nvPr/>
        </p:nvSpPr>
        <p:spPr>
          <a:xfrm>
            <a:off x="6555470" y="381572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2B55A7-A13D-426C-BD61-08F4DF96C777}"/>
              </a:ext>
            </a:extLst>
          </p:cNvPr>
          <p:cNvSpPr txBox="1"/>
          <p:nvPr/>
        </p:nvSpPr>
        <p:spPr>
          <a:xfrm>
            <a:off x="6975623" y="49541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B041B-737A-4CC8-A89D-031F913B032B}"/>
              </a:ext>
            </a:extLst>
          </p:cNvPr>
          <p:cNvSpPr txBox="1"/>
          <p:nvPr/>
        </p:nvSpPr>
        <p:spPr>
          <a:xfrm>
            <a:off x="7469873" y="4955419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참고 자료</a:t>
            </a:r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F31D29B-C130-477B-899F-B915E9AAF27E}"/>
              </a:ext>
            </a:extLst>
          </p:cNvPr>
          <p:cNvSpPr/>
          <p:nvPr/>
        </p:nvSpPr>
        <p:spPr>
          <a:xfrm>
            <a:off x="6555470" y="493834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646174" cy="769441"/>
            <a:chOff x="510077" y="2691080"/>
            <a:chExt cx="264617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9239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일정표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9239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일정표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6.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39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2493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일정표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schedule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79102"/>
              </p:ext>
            </p:extLst>
          </p:nvPr>
        </p:nvGraphicFramePr>
        <p:xfrm>
          <a:off x="698271" y="1773089"/>
          <a:ext cx="10673541" cy="465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87">
                  <a:extLst>
                    <a:ext uri="{9D8B030D-6E8A-4147-A177-3AD203B41FA5}">
                      <a16:colId xmlns:a16="http://schemas.microsoft.com/office/drawing/2014/main" val="3192988561"/>
                    </a:ext>
                  </a:extLst>
                </a:gridCol>
                <a:gridCol w="810942">
                  <a:extLst>
                    <a:ext uri="{9D8B030D-6E8A-4147-A177-3AD203B41FA5}">
                      <a16:colId xmlns:a16="http://schemas.microsoft.com/office/drawing/2014/main" val="3103693453"/>
                    </a:ext>
                  </a:extLst>
                </a:gridCol>
                <a:gridCol w="2131295">
                  <a:extLst>
                    <a:ext uri="{9D8B030D-6E8A-4147-A177-3AD203B41FA5}">
                      <a16:colId xmlns:a16="http://schemas.microsoft.com/office/drawing/2014/main" val="92845743"/>
                    </a:ext>
                  </a:extLst>
                </a:gridCol>
                <a:gridCol w="849579">
                  <a:extLst>
                    <a:ext uri="{9D8B030D-6E8A-4147-A177-3AD203B41FA5}">
                      <a16:colId xmlns:a16="http://schemas.microsoft.com/office/drawing/2014/main" val="2668111140"/>
                    </a:ext>
                  </a:extLst>
                </a:gridCol>
                <a:gridCol w="871258">
                  <a:extLst>
                    <a:ext uri="{9D8B030D-6E8A-4147-A177-3AD203B41FA5}">
                      <a16:colId xmlns:a16="http://schemas.microsoft.com/office/drawing/2014/main" val="3016730681"/>
                    </a:ext>
                  </a:extLst>
                </a:gridCol>
                <a:gridCol w="947544">
                  <a:extLst>
                    <a:ext uri="{9D8B030D-6E8A-4147-A177-3AD203B41FA5}">
                      <a16:colId xmlns:a16="http://schemas.microsoft.com/office/drawing/2014/main" val="2355055828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2919902430"/>
                    </a:ext>
                  </a:extLst>
                </a:gridCol>
                <a:gridCol w="921773">
                  <a:extLst>
                    <a:ext uri="{9D8B030D-6E8A-4147-A177-3AD203B41FA5}">
                      <a16:colId xmlns:a16="http://schemas.microsoft.com/office/drawing/2014/main" val="1867382833"/>
                    </a:ext>
                  </a:extLst>
                </a:gridCol>
                <a:gridCol w="1056187">
                  <a:extLst>
                    <a:ext uri="{9D8B030D-6E8A-4147-A177-3AD203B41FA5}">
                      <a16:colId xmlns:a16="http://schemas.microsoft.com/office/drawing/2014/main" val="166268201"/>
                    </a:ext>
                  </a:extLst>
                </a:gridCol>
                <a:gridCol w="1056187">
                  <a:extLst>
                    <a:ext uri="{9D8B030D-6E8A-4147-A177-3AD203B41FA5}">
                      <a16:colId xmlns:a16="http://schemas.microsoft.com/office/drawing/2014/main" val="405762681"/>
                    </a:ext>
                  </a:extLst>
                </a:gridCol>
              </a:tblGrid>
              <a:tr h="4597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분야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 그래프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12540"/>
                  </a:ext>
                </a:extLst>
              </a:tr>
              <a:tr h="276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50040"/>
                  </a:ext>
                </a:extLst>
              </a:tr>
              <a:tr h="3978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58791"/>
                  </a:ext>
                </a:extLst>
              </a:tr>
              <a:tr h="630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김정형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코딩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시작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종료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11/20</a:t>
                      </a:r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69522"/>
                  </a:ext>
                </a:extLst>
              </a:tr>
              <a:tr h="48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전선현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코딩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판정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메인함수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 버튼 위치 변화 구현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 준비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11/7</a:t>
                      </a:r>
                    </a:p>
                    <a:p>
                      <a:pPr algn="ctr" latinLnBrk="1"/>
                      <a:r>
                        <a:rPr lang="en-US" altLang="ko-KR" dirty="0"/>
                        <a:t>12/4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11/20</a:t>
                      </a:r>
                    </a:p>
                    <a:p>
                      <a:pPr algn="ctr" latinLnBrk="1"/>
                      <a:r>
                        <a:rPr lang="en-US" altLang="ko-KR" dirty="0"/>
                        <a:t>12/13</a:t>
                      </a:r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66855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유지석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코딩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PPT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플레이어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술래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 구현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합치기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11/7</a:t>
                      </a:r>
                    </a:p>
                    <a:p>
                      <a:pPr algn="ctr" latinLnBrk="1"/>
                      <a:r>
                        <a:rPr lang="en-US" altLang="ko-KR" dirty="0"/>
                        <a:t>11/21</a:t>
                      </a:r>
                    </a:p>
                    <a:p>
                      <a:pPr algn="ctr" latinLnBrk="1"/>
                      <a:r>
                        <a:rPr lang="en-US" altLang="ko-KR" dirty="0"/>
                        <a:t>11/24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11/20</a:t>
                      </a:r>
                    </a:p>
                    <a:p>
                      <a:pPr algn="ctr" latinLnBrk="1"/>
                      <a:r>
                        <a:rPr lang="en-US" altLang="ko-KR" dirty="0"/>
                        <a:t>11/23</a:t>
                      </a:r>
                    </a:p>
                    <a:p>
                      <a:pPr algn="ctr" latinLnBrk="1"/>
                      <a:r>
                        <a:rPr lang="en-US" altLang="ko-KR" dirty="0"/>
                        <a:t>12/3</a:t>
                      </a:r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10404"/>
                  </a:ext>
                </a:extLst>
              </a:tr>
              <a:tr h="96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황인수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코딩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게임 이미지 제작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just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 코드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11/4</a:t>
                      </a:r>
                    </a:p>
                    <a:p>
                      <a:pPr algn="ctr" latinLnBrk="1"/>
                      <a:r>
                        <a:rPr lang="en-US" altLang="ko-KR" dirty="0"/>
                        <a:t>11/8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11/7</a:t>
                      </a:r>
                    </a:p>
                    <a:p>
                      <a:pPr algn="ctr" latinLnBrk="1"/>
                      <a:r>
                        <a:rPr lang="en-US" altLang="ko-KR" dirty="0"/>
                        <a:t>11/20</a:t>
                      </a:r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3759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0FD96CC3-6497-4D01-AB3E-043D33F2FE8A}"/>
              </a:ext>
            </a:extLst>
          </p:cNvPr>
          <p:cNvGrpSpPr/>
          <p:nvPr/>
        </p:nvGrpSpPr>
        <p:grpSpPr>
          <a:xfrm>
            <a:off x="6419966" y="3121993"/>
            <a:ext cx="4951846" cy="3002415"/>
            <a:chOff x="6419966" y="2962268"/>
            <a:chExt cx="4951846" cy="3002415"/>
          </a:xfrm>
        </p:grpSpPr>
        <p:sp>
          <p:nvSpPr>
            <p:cNvPr id="12" name="오른쪽 화살표 11"/>
            <p:cNvSpPr/>
            <p:nvPr/>
          </p:nvSpPr>
          <p:spPr>
            <a:xfrm>
              <a:off x="6419966" y="5540734"/>
              <a:ext cx="956887" cy="42394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7376853" y="3679502"/>
              <a:ext cx="1932248" cy="42394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7376853" y="2962268"/>
              <a:ext cx="1932248" cy="42394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7376853" y="4610119"/>
              <a:ext cx="1932248" cy="42394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11">
              <a:extLst>
                <a:ext uri="{FF2B5EF4-FFF2-40B4-BE49-F238E27FC236}">
                  <a16:creationId xmlns:a16="http://schemas.microsoft.com/office/drawing/2014/main" id="{57FEE277-6D43-4FC5-99D7-7A54DF7AEDEC}"/>
                </a:ext>
              </a:extLst>
            </p:cNvPr>
            <p:cNvSpPr/>
            <p:nvPr/>
          </p:nvSpPr>
          <p:spPr>
            <a:xfrm>
              <a:off x="8342977" y="5540734"/>
              <a:ext cx="978823" cy="42394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1">
              <a:extLst>
                <a:ext uri="{FF2B5EF4-FFF2-40B4-BE49-F238E27FC236}">
                  <a16:creationId xmlns:a16="http://schemas.microsoft.com/office/drawing/2014/main" id="{14E65DAD-CF3E-4B61-926C-E22051EEAA34}"/>
                </a:ext>
              </a:extLst>
            </p:cNvPr>
            <p:cNvSpPr/>
            <p:nvPr/>
          </p:nvSpPr>
          <p:spPr>
            <a:xfrm>
              <a:off x="9309101" y="4610118"/>
              <a:ext cx="380999" cy="42394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1">
              <a:extLst>
                <a:ext uri="{FF2B5EF4-FFF2-40B4-BE49-F238E27FC236}">
                  <a16:creationId xmlns:a16="http://schemas.microsoft.com/office/drawing/2014/main" id="{0669A7CE-A65A-447C-9F68-293C3C0C58B9}"/>
                </a:ext>
              </a:extLst>
            </p:cNvPr>
            <p:cNvSpPr/>
            <p:nvPr/>
          </p:nvSpPr>
          <p:spPr>
            <a:xfrm>
              <a:off x="9690100" y="4610118"/>
              <a:ext cx="939800" cy="42394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1">
              <a:extLst>
                <a:ext uri="{FF2B5EF4-FFF2-40B4-BE49-F238E27FC236}">
                  <a16:creationId xmlns:a16="http://schemas.microsoft.com/office/drawing/2014/main" id="{9373D6DE-70FB-4FD4-B741-047465BA707B}"/>
                </a:ext>
              </a:extLst>
            </p:cNvPr>
            <p:cNvSpPr/>
            <p:nvPr/>
          </p:nvSpPr>
          <p:spPr>
            <a:xfrm>
              <a:off x="10629900" y="3679503"/>
              <a:ext cx="741912" cy="42394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112373" cy="769441"/>
            <a:chOff x="510077" y="2691080"/>
            <a:chExt cx="2112373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390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결론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390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결론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7.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150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conclusion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3DC1-F1A7-4A52-9031-528E63A4EE4D}"/>
              </a:ext>
            </a:extLst>
          </p:cNvPr>
          <p:cNvSpPr txBox="1"/>
          <p:nvPr/>
        </p:nvSpPr>
        <p:spPr>
          <a:xfrm>
            <a:off x="1073631" y="4155262"/>
            <a:ext cx="1004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게임을 더 깔끔하고 체계적으로 표현하기 위해 노력하며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accent2"/>
                </a:solidFill>
              </a:rPr>
              <a:t>GUI</a:t>
            </a:r>
            <a:r>
              <a:rPr lang="ko-KR" altLang="en-US" sz="2400" dirty="0">
                <a:solidFill>
                  <a:schemeClr val="accent2"/>
                </a:solidFill>
              </a:rPr>
              <a:t>에 대한 이해도</a:t>
            </a:r>
            <a:r>
              <a:rPr lang="ko-KR" altLang="en-US" sz="2400" dirty="0">
                <a:solidFill>
                  <a:schemeClr val="accent4"/>
                </a:solidFill>
              </a:rPr>
              <a:t>를 높일 수 있었다</a:t>
            </a:r>
            <a:r>
              <a:rPr lang="en-US" altLang="ko-KR" sz="2400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05AE2-AC8F-46E8-BD4D-A57F62B87B39}"/>
              </a:ext>
            </a:extLst>
          </p:cNvPr>
          <p:cNvSpPr txBox="1"/>
          <p:nvPr/>
        </p:nvSpPr>
        <p:spPr>
          <a:xfrm>
            <a:off x="1073632" y="2669759"/>
            <a:ext cx="10044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플레이어 클래스를 상속하여 게임을 두 단계로 나누면서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수업시간에 배운 </a:t>
            </a:r>
            <a:r>
              <a:rPr lang="ko-KR" altLang="en-US" sz="2400" dirty="0">
                <a:solidFill>
                  <a:schemeClr val="accent2"/>
                </a:solidFill>
              </a:rPr>
              <a:t>다형성</a:t>
            </a:r>
            <a:r>
              <a:rPr lang="ko-KR" altLang="en-US" sz="2400" dirty="0">
                <a:solidFill>
                  <a:schemeClr val="accent4"/>
                </a:solidFill>
              </a:rPr>
              <a:t>에 대해 복습하고 활용할 수 있는 기회가 되었다</a:t>
            </a:r>
            <a:r>
              <a:rPr lang="en-US" altLang="ko-KR" sz="2400" dirty="0">
                <a:solidFill>
                  <a:schemeClr val="accent4"/>
                </a:solidFill>
              </a:rPr>
              <a:t>.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2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907736" cy="769441"/>
            <a:chOff x="510077" y="2691080"/>
            <a:chExt cx="3907736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5026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참고 자료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185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및 참고 자료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8.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54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참고 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3DC1-F1A7-4A52-9031-528E63A4EE4D}"/>
              </a:ext>
            </a:extLst>
          </p:cNvPr>
          <p:cNvSpPr txBox="1"/>
          <p:nvPr/>
        </p:nvSpPr>
        <p:spPr>
          <a:xfrm>
            <a:off x="659419" y="2028459"/>
            <a:ext cx="1087316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dirty="0">
                <a:solidFill>
                  <a:schemeClr val="accent4"/>
                </a:solidFill>
              </a:rPr>
              <a:t>Gif </a:t>
            </a:r>
            <a:r>
              <a:rPr lang="ko-KR" altLang="en-US" sz="2300" dirty="0">
                <a:solidFill>
                  <a:schemeClr val="accent4"/>
                </a:solidFill>
              </a:rPr>
              <a:t>넣는 법 </a:t>
            </a:r>
            <a:r>
              <a:rPr lang="en-US" altLang="ko-KR" sz="2300" dirty="0">
                <a:solidFill>
                  <a:schemeClr val="accent4"/>
                </a:solidFill>
              </a:rPr>
              <a:t>- </a:t>
            </a:r>
            <a:r>
              <a:rPr lang="en-US" altLang="ko-KR" sz="2300" dirty="0">
                <a:solidFill>
                  <a:schemeClr val="accent4"/>
                </a:solidFill>
                <a:hlinkClick r:id="rId2"/>
              </a:rPr>
              <a:t>https://m.blog.naver.com/scyan2011/221784331581</a:t>
            </a:r>
            <a:endParaRPr lang="en-US" altLang="ko-KR" sz="2300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dirty="0">
              <a:solidFill>
                <a:schemeClr val="accent4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300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dirty="0">
                <a:solidFill>
                  <a:schemeClr val="accent4"/>
                </a:solidFill>
              </a:rPr>
              <a:t>Sleep </a:t>
            </a:r>
            <a:r>
              <a:rPr lang="ko-KR" altLang="en-US" sz="2300" dirty="0">
                <a:solidFill>
                  <a:schemeClr val="accent4"/>
                </a:solidFill>
              </a:rPr>
              <a:t>함수 </a:t>
            </a:r>
            <a:r>
              <a:rPr lang="en-US" altLang="ko-KR" sz="2300" dirty="0">
                <a:solidFill>
                  <a:schemeClr val="accent4"/>
                </a:solidFill>
              </a:rPr>
              <a:t>-</a:t>
            </a:r>
            <a:r>
              <a:rPr lang="ko-KR" altLang="en-US" sz="2300" dirty="0">
                <a:solidFill>
                  <a:schemeClr val="accent4"/>
                </a:solidFill>
              </a:rPr>
              <a:t> </a:t>
            </a:r>
            <a:r>
              <a:rPr lang="en-US" altLang="ko-KR" sz="2300" dirty="0">
                <a:solidFill>
                  <a:schemeClr val="accent4"/>
                </a:solidFill>
                <a:hlinkClick r:id="rId3"/>
              </a:rPr>
              <a:t>https://seras.tistory.com/133</a:t>
            </a:r>
            <a:endParaRPr lang="en-US" altLang="ko-KR" sz="2300" dirty="0">
              <a:solidFill>
                <a:schemeClr val="accent4"/>
              </a:solidFill>
            </a:endParaRPr>
          </a:p>
          <a:p>
            <a:r>
              <a:rPr lang="en-US" altLang="ko-KR" sz="2300" dirty="0">
                <a:solidFill>
                  <a:schemeClr val="accent4"/>
                </a:solidFill>
              </a:rPr>
              <a:t>	-&gt; </a:t>
            </a:r>
            <a:r>
              <a:rPr lang="ko-KR" altLang="en-US" sz="2300" dirty="0">
                <a:solidFill>
                  <a:schemeClr val="accent4"/>
                </a:solidFill>
              </a:rPr>
              <a:t>선생님 뒤돌아보기 코드 구현</a:t>
            </a:r>
            <a:endParaRPr lang="en-US" altLang="ko-KR" sz="2300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accent4"/>
                </a:solidFill>
              </a:rPr>
              <a:t>버튼으로 패널 바꾸는 법 </a:t>
            </a:r>
            <a:r>
              <a:rPr lang="en-US" altLang="ko-KR" sz="2300" dirty="0">
                <a:solidFill>
                  <a:schemeClr val="accent4"/>
                </a:solidFill>
              </a:rPr>
              <a:t>- </a:t>
            </a:r>
            <a:r>
              <a:rPr lang="en-US" altLang="ko-KR" sz="2300" dirty="0">
                <a:solidFill>
                  <a:schemeClr val="accent4"/>
                </a:solidFill>
                <a:hlinkClick r:id="rId4"/>
              </a:rPr>
              <a:t>https://intunknown.tistory.com/477?category=831900</a:t>
            </a:r>
            <a:endParaRPr lang="en-US" altLang="ko-KR" sz="2300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dirty="0" err="1">
                <a:solidFill>
                  <a:schemeClr val="accent4"/>
                </a:solidFill>
              </a:rPr>
              <a:t>TimerTask</a:t>
            </a:r>
            <a:r>
              <a:rPr lang="en-US" altLang="ko-KR" sz="2300" dirty="0">
                <a:solidFill>
                  <a:schemeClr val="accent4"/>
                </a:solidFill>
              </a:rPr>
              <a:t> </a:t>
            </a:r>
            <a:r>
              <a:rPr lang="ko-KR" altLang="en-US" sz="2300" dirty="0">
                <a:solidFill>
                  <a:schemeClr val="accent4"/>
                </a:solidFill>
              </a:rPr>
              <a:t>사용법 </a:t>
            </a:r>
            <a:r>
              <a:rPr lang="en-US" altLang="ko-KR" sz="2300" dirty="0">
                <a:solidFill>
                  <a:schemeClr val="accent4"/>
                </a:solidFill>
              </a:rPr>
              <a:t>- </a:t>
            </a:r>
            <a:r>
              <a:rPr lang="en-US" altLang="ko-KR" sz="2300" dirty="0">
                <a:solidFill>
                  <a:schemeClr val="accent4"/>
                </a:solidFill>
                <a:hlinkClick r:id="rId5"/>
              </a:rPr>
              <a:t>https://sangwoo0727.github.io/java/JAVA-36_timertask/</a:t>
            </a:r>
            <a:endParaRPr lang="en-US" altLang="ko-KR" sz="2300" dirty="0">
              <a:solidFill>
                <a:schemeClr val="accent4"/>
              </a:solidFill>
            </a:endParaRPr>
          </a:p>
          <a:p>
            <a:r>
              <a:rPr lang="en-US" altLang="ko-KR" sz="2300" dirty="0">
                <a:solidFill>
                  <a:schemeClr val="accent4"/>
                </a:solidFill>
              </a:rPr>
              <a:t>	-&gt; </a:t>
            </a:r>
            <a:r>
              <a:rPr lang="ko-KR" altLang="en-US" sz="2300" dirty="0">
                <a:solidFill>
                  <a:schemeClr val="accent4"/>
                </a:solidFill>
              </a:rPr>
              <a:t>점수 획득 코드 구현</a:t>
            </a:r>
            <a:endParaRPr lang="en-US" altLang="ko-KR" sz="23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2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030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Team </a:t>
            </a:r>
            <a:r>
              <a:rPr lang="ko-KR" altLang="en-US" sz="1400" dirty="0">
                <a:solidFill>
                  <a:schemeClr val="bg1"/>
                </a:solidFill>
              </a:rPr>
              <a:t>공자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012615" cy="769441"/>
              <a:chOff x="471977" y="2691080"/>
              <a:chExt cx="201261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13901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개요 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12522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개요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24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000BF-5610-45AE-9595-71CA8E2A18C7}"/>
              </a:ext>
            </a:extLst>
          </p:cNvPr>
          <p:cNvSpPr txBox="1"/>
          <p:nvPr/>
        </p:nvSpPr>
        <p:spPr>
          <a:xfrm>
            <a:off x="359784" y="2006372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프로그램 주제</a:t>
            </a:r>
            <a:endParaRPr lang="en-US" altLang="ko-KR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D3E88-6CE7-4012-8C29-5630A9ABFD74}"/>
              </a:ext>
            </a:extLst>
          </p:cNvPr>
          <p:cNvSpPr txBox="1"/>
          <p:nvPr/>
        </p:nvSpPr>
        <p:spPr>
          <a:xfrm>
            <a:off x="976727" y="2640959"/>
            <a:ext cx="282057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2D 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싱글 플레이 게임</a:t>
            </a:r>
            <a:endParaRPr lang="en-US" altLang="ko-KR" sz="24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97B75-E07C-4141-BE3B-AA2FC4C90A92}"/>
              </a:ext>
            </a:extLst>
          </p:cNvPr>
          <p:cNvSpPr txBox="1"/>
          <p:nvPr/>
        </p:nvSpPr>
        <p:spPr>
          <a:xfrm>
            <a:off x="976727" y="3617908"/>
            <a:ext cx="593207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플래시 게임 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‘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선생님 </a:t>
            </a:r>
            <a:r>
              <a:rPr lang="ko-KR" altLang="en-US" sz="2400" spc="-150" dirty="0" err="1">
                <a:solidFill>
                  <a:schemeClr val="accent4"/>
                </a:solidFill>
                <a:latin typeface="+mj-ea"/>
                <a:ea typeface="+mj-ea"/>
              </a:rPr>
              <a:t>안볼때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 춤추기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’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 모티브</a:t>
            </a:r>
            <a:endParaRPr lang="en-US" altLang="ko-KR" sz="24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35F8B-06CA-4264-A56E-8C892BCCE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5" t="17484" r="39896" b="24815"/>
          <a:stretch/>
        </p:blipFill>
        <p:spPr>
          <a:xfrm>
            <a:off x="7247516" y="2560370"/>
            <a:ext cx="4584700" cy="32540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5ACD4F-B010-4EE0-BE4D-CABB6BF78474}"/>
              </a:ext>
            </a:extLst>
          </p:cNvPr>
          <p:cNvSpPr txBox="1"/>
          <p:nvPr/>
        </p:nvSpPr>
        <p:spPr>
          <a:xfrm>
            <a:off x="976727" y="4594857"/>
            <a:ext cx="495417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2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단계로 구성</a:t>
            </a:r>
            <a:endParaRPr lang="en-US" altLang="ko-KR" sz="24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	1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단계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선생님 몰래 춤추기</a:t>
            </a:r>
            <a:endParaRPr lang="en-US" altLang="ko-KR" sz="24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	2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단계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선생님 몰래 과자 먹기</a:t>
            </a:r>
            <a:endParaRPr lang="en-US" altLang="ko-KR" sz="24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24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000BF-5610-45AE-9595-71CA8E2A18C7}"/>
              </a:ext>
            </a:extLst>
          </p:cNvPr>
          <p:cNvSpPr txBox="1"/>
          <p:nvPr/>
        </p:nvSpPr>
        <p:spPr>
          <a:xfrm>
            <a:off x="359784" y="2006372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>
                <a:solidFill>
                  <a:schemeClr val="accent4"/>
                </a:solidFill>
                <a:latin typeface="+mj-ea"/>
                <a:ea typeface="+mj-ea"/>
              </a:rPr>
              <a:t>프로그램 기획 의도</a:t>
            </a:r>
            <a:endParaRPr lang="en-US" altLang="ko-KR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D3E88-6CE7-4012-8C29-5630A9ABFD74}"/>
              </a:ext>
            </a:extLst>
          </p:cNvPr>
          <p:cNvSpPr txBox="1"/>
          <p:nvPr/>
        </p:nvSpPr>
        <p:spPr>
          <a:xfrm>
            <a:off x="976727" y="2803436"/>
            <a:ext cx="1023854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수업시간에 배운 상속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다형성의 개념을 이해하고 활용해보기 위함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B6750-95F4-4E2E-813A-8217E2FF2A37}"/>
              </a:ext>
            </a:extLst>
          </p:cNvPr>
          <p:cNvSpPr txBox="1"/>
          <p:nvPr/>
        </p:nvSpPr>
        <p:spPr>
          <a:xfrm>
            <a:off x="976727" y="4757334"/>
            <a:ext cx="1023854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과거 많이 하던 플래시 게임의 메커니즘을 직접 구현해보며 </a:t>
            </a:r>
            <a:endParaRPr lang="en-US" altLang="ko-KR" sz="24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게임 제작에 대한 이해를 높이고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경험을 쌓음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97B75-E07C-4141-BE3B-AA2FC4C90A92}"/>
              </a:ext>
            </a:extLst>
          </p:cNvPr>
          <p:cNvSpPr txBox="1"/>
          <p:nvPr/>
        </p:nvSpPr>
        <p:spPr>
          <a:xfrm>
            <a:off x="976727" y="3780385"/>
            <a:ext cx="1023854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프로그램이 의도대로 작동하게 프로그래밍할 수 있는 능력을 기를 수 있다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47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9694577" cy="769441"/>
            <a:chOff x="510077" y="2691080"/>
            <a:chExt cx="969457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1507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GUI 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소개 </a:t>
              </a:r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(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시연 영상</a:t>
              </a:r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)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89723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GUI </a:t>
              </a:r>
              <a:r>
                <a:rPr lang="ko-KR" altLang="en-US" sz="4400" b="1" spc="-150" dirty="0" err="1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소이미지</a:t>
              </a:r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,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개 </a:t>
              </a:r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(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이미지</a:t>
              </a:r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,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시연 영상</a:t>
              </a:r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)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0251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GUI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소개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CF31F6-54D4-4AC5-BC97-F8316DD48427}"/>
              </a:ext>
            </a:extLst>
          </p:cNvPr>
          <p:cNvSpPr txBox="1"/>
          <p:nvPr/>
        </p:nvSpPr>
        <p:spPr>
          <a:xfrm>
            <a:off x="1554447" y="5558971"/>
            <a:ext cx="1181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dirty="0">
                <a:latin typeface="나눔스퀘어라운드 Regular"/>
              </a:rPr>
              <a:t>시작 화면</a:t>
            </a:r>
            <a:endParaRPr 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E78BE-B010-4DF8-BC72-9F85467DA522}"/>
              </a:ext>
            </a:extLst>
          </p:cNvPr>
          <p:cNvSpPr txBox="1"/>
          <p:nvPr/>
        </p:nvSpPr>
        <p:spPr>
          <a:xfrm>
            <a:off x="5505008" y="5558971"/>
            <a:ext cx="1181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나눔스퀘어라운드 Regular"/>
              </a:rPr>
              <a:t>게임 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CFDB0C-DAEE-4F55-97EB-11A6DC9882FF}"/>
              </a:ext>
            </a:extLst>
          </p:cNvPr>
          <p:cNvSpPr txBox="1"/>
          <p:nvPr/>
        </p:nvSpPr>
        <p:spPr>
          <a:xfrm>
            <a:off x="9455573" y="5558971"/>
            <a:ext cx="1181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나눔스퀘어라운드 Regular"/>
              </a:rPr>
              <a:t>종료 화면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5679E6-4B58-4D1A-9A78-C6D20BCF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3" y="2486077"/>
            <a:ext cx="3651218" cy="28787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1ED58F-970C-44E1-AB50-16A1AB17D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58" y="2486077"/>
            <a:ext cx="4006280" cy="28787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8A9021F-405C-4023-BEF6-70F44779E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075" y="2486077"/>
            <a:ext cx="3832090" cy="28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06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GUI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소개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시연 영상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C81C2-92FF-4D35-B082-A0F7B9B7A66A}"/>
              </a:ext>
            </a:extLst>
          </p:cNvPr>
          <p:cNvSpPr txBox="1"/>
          <p:nvPr/>
        </p:nvSpPr>
        <p:spPr>
          <a:xfrm>
            <a:off x="238308" y="6343743"/>
            <a:ext cx="9886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  <a:hlinkClick r:id="rId2"/>
              </a:rPr>
              <a:t>전체 영상</a:t>
            </a:r>
            <a:r>
              <a:rPr lang="en-US" altLang="ko-KR" sz="1500" dirty="0">
                <a:latin typeface="+mn-ea"/>
                <a:hlinkClick r:id="rId2"/>
              </a:rPr>
              <a:t>: JAVA Programming </a:t>
            </a:r>
            <a:r>
              <a:rPr lang="ko-KR" altLang="en-US" sz="1500" dirty="0">
                <a:latin typeface="+mn-ea"/>
                <a:hlinkClick r:id="rId2"/>
              </a:rPr>
              <a:t>팀 프로젝트 실행 영상 </a:t>
            </a:r>
            <a:r>
              <a:rPr lang="en-US" altLang="ko-KR" sz="1500" dirty="0">
                <a:latin typeface="+mn-ea"/>
                <a:hlinkClick r:id="rId2"/>
              </a:rPr>
              <a:t>- </a:t>
            </a:r>
            <a:r>
              <a:rPr lang="ko-KR" altLang="en-US" sz="1500" dirty="0">
                <a:latin typeface="+mn-ea"/>
                <a:hlinkClick r:id="rId2"/>
              </a:rPr>
              <a:t>공자</a:t>
            </a:r>
            <a:r>
              <a:rPr lang="en-US" altLang="ko-KR" sz="1500" dirty="0">
                <a:latin typeface="+mn-ea"/>
                <a:hlinkClick r:id="rId2"/>
              </a:rPr>
              <a:t>) </a:t>
            </a:r>
            <a:r>
              <a:rPr lang="ko-KR" altLang="en-US" sz="1500" dirty="0">
                <a:latin typeface="+mn-ea"/>
                <a:hlinkClick r:id="rId2"/>
              </a:rPr>
              <a:t>선생님 몰래 춤추기 </a:t>
            </a:r>
            <a:r>
              <a:rPr lang="en-US" altLang="ko-KR" sz="1500" dirty="0">
                <a:latin typeface="+mn-ea"/>
                <a:hlinkClick r:id="rId2"/>
              </a:rPr>
              <a:t>- YouTube</a:t>
            </a:r>
            <a:endParaRPr lang="en-US" altLang="ko-KR" sz="15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372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915996" cy="769441"/>
            <a:chOff x="510077" y="2691080"/>
            <a:chExt cx="6915996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61937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다형성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표</a:t>
              </a:r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, UML Diagram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61937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err="1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다형성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표</a:t>
              </a:r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, UML Diagram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1126</Words>
  <Application>Microsoft Office PowerPoint</Application>
  <PresentationFormat>와이드스크린</PresentationFormat>
  <Paragraphs>292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Ji Seok Yu</cp:lastModifiedBy>
  <cp:revision>162</cp:revision>
  <dcterms:created xsi:type="dcterms:W3CDTF">2015-07-07T04:48:58Z</dcterms:created>
  <dcterms:modified xsi:type="dcterms:W3CDTF">2023-11-09T10:45:27Z</dcterms:modified>
</cp:coreProperties>
</file>