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6" r:id="rId5"/>
    <p:sldId id="267" r:id="rId6"/>
    <p:sldId id="271" r:id="rId7"/>
    <p:sldId id="259" r:id="rId8"/>
    <p:sldId id="273" r:id="rId9"/>
    <p:sldId id="285" r:id="rId10"/>
    <p:sldId id="274" r:id="rId11"/>
    <p:sldId id="276" r:id="rId12"/>
    <p:sldId id="277" r:id="rId13"/>
    <p:sldId id="281" r:id="rId14"/>
    <p:sldId id="275" r:id="rId15"/>
    <p:sldId id="284" r:id="rId16"/>
    <p:sldId id="283" r:id="rId17"/>
    <p:sldId id="282" r:id="rId18"/>
    <p:sldId id="269" r:id="rId19"/>
    <p:sldId id="263" r:id="rId20"/>
  </p:sldIdLst>
  <p:sldSz cx="12192000" cy="6858000"/>
  <p:notesSz cx="6858000" cy="9144000"/>
  <p:embeddedFontLst>
    <p:embeddedFont>
      <p:font typeface="둥근모꼴" panose="020B0604020202020204" charset="-127"/>
      <p:regular r:id="rId22"/>
    </p:embeddedFont>
    <p:embeddedFont>
      <p:font typeface="HY견고딕" panose="02030600000101010101" pitchFamily="18" charset="-127"/>
      <p:regular r:id="rId23"/>
    </p:embeddedFont>
    <p:embeddedFont>
      <p:font typeface="HY헤드라인M" panose="02030600000101010101" pitchFamily="18" charset="-127"/>
      <p:regular r:id="rId24"/>
    </p:embeddedFont>
    <p:embeddedFont>
      <p:font typeface="맑은 고딕" panose="020B0503020000020004" pitchFamily="34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37"/>
    <a:srgbClr val="59C4EC"/>
    <a:srgbClr val="07437F"/>
    <a:srgbClr val="031D38"/>
    <a:srgbClr val="F76FE7"/>
    <a:srgbClr val="F3E929"/>
    <a:srgbClr val="29BAED"/>
    <a:srgbClr val="99CCFF"/>
    <a:srgbClr val="1A2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1" autoAdjust="0"/>
    <p:restoredTop sz="94624" autoAdjust="0"/>
  </p:normalViewPr>
  <p:slideViewPr>
    <p:cSldViewPr snapToGrid="0">
      <p:cViewPr varScale="1">
        <p:scale>
          <a:sx n="69" d="100"/>
          <a:sy n="69" d="100"/>
        </p:scale>
        <p:origin x="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A45B1-5CEB-4792-98E0-6F2B099F2D92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A2954-6506-4D28-9B2F-F00457512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6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10901-A50E-4E5D-906E-A0E20544F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3A9700-B1F6-4C0A-BF9A-3591E67A2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94E6D-B263-4472-B3EC-BC42A72D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22A79-17FC-406B-B521-41EFA715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CD3D7-EDF5-4118-BAEB-B38FBBB2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5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D1500-B931-4291-B477-E237E0CD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FA29DD-3ADF-49EF-ADFD-7EC854547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E3B2B-BE37-42DD-BC91-55E6ED22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1C3AE-B824-43FD-836B-12FA53E1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CD091-B7BB-4BAD-A5FC-CF214100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43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39AEE1-3ACA-46D8-8986-B945A35F3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0D8AB7-3A8E-4FAE-AE0F-BAE05DE5E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CB00A-0216-4902-BF61-044E27CA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3EA41-D857-4637-822B-9FD94459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CF4FC-BB58-41C1-96A5-686EA0F9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97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D39C2-816C-4A3D-B757-C1534F86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AE1C6-3879-4284-ABC4-1A86BF932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686AF-E5CB-4460-A209-F5A9A108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BBD5C-E5B7-404F-B667-16F05F19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0CC21-9231-4377-B18F-5CB0591D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61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4DAD2-EE08-440B-A395-52F79E89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0FDF9F-42E6-404C-ACE3-7E8049695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74812-440E-4EB1-B191-52CF8F0A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C77BC-7683-4606-A808-DEDFAC2F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9D518-D5A9-4917-AB5A-F749EF16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9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70954-83CF-4878-8C42-5E4F706F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21799-CFBE-4758-BD4F-2372514D7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58A98F-CBEB-4EB8-8385-151E21994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C2D160-D835-4206-A07D-55758DF9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A39C92-161F-4EC4-A29F-9130C146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0B351-B25C-4DB6-86AD-B162904E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9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064DA-39D3-4E12-AA69-83D0C5C3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8578F3-99DF-4BEE-88CE-9BA3A1752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A6521E-AB0D-41EE-A2EF-6902BBD49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4DAE21-DC0A-41EC-9590-6BF34A694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54CD8C-292D-43A9-928C-B1B6F1475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EF0B32-A701-4BCF-9BD9-388E1D4D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426897-4FB5-4978-BA74-E02A48D2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F51D0D-62A7-4224-A061-D1C5C4C7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8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B5EBB-3A4E-4214-9374-D5058218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884714-F82D-4C10-8A24-8DDF5F8F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D9A14C-BCD5-486C-9CE2-A4659E51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E8330C-157E-4662-AEDC-630814FE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00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91782C-3364-47D9-96DE-9585BD1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736248-F288-4B11-BE63-AD2C8236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7A5953-0F67-4F6F-B108-B3B56424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87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66C9A-C8B6-4ED6-B571-82DE3397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F93A9-A9A1-4694-80F9-00161F60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539D83-4891-46CC-956D-1F08DEF04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F64013-AF0A-4121-AE94-89B1891D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4BC43A-6595-45DC-94E4-9CC94E74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CA9B5-1362-48B4-B1AD-C44595C4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23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E9116-5B17-430C-B2F5-6B67ED9A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6C54D8-7861-44CB-95B4-E94B00EB8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4314BE-727F-437A-916A-89D53762A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B38B5B-3673-40D1-9D86-BA7B62A5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16AFFF-8F5F-42A1-AC65-FD63F1C6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F181A7-8624-4D4E-8A9D-9BD3EA5B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66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E3F93C-0561-488A-B221-B2CC4D5D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1D947F-0174-43BB-91B1-3325444B8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D4417-4215-41C6-9EDE-43226F91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87E6-343F-44AF-9998-ADBF016BA9F2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C306E-52D4-4F21-9E66-09CE98DE6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F5531-C92F-4AB0-A4D2-C71B999C6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79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fmBy7ry_2E?feature=oembe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tch.io/game-assets/free/tag-2d" TargetMode="External"/><Relationship Id="rId2" Type="http://schemas.openxmlformats.org/officeDocument/2006/relationships/hyperlink" Target="https://www.youtube.com/watch?v=ATOcrB28_dc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BE715296-5A10-4AB1-B6F7-6458E3D455C5}"/>
              </a:ext>
            </a:extLst>
          </p:cNvPr>
          <p:cNvGrpSpPr/>
          <p:nvPr/>
        </p:nvGrpSpPr>
        <p:grpSpPr>
          <a:xfrm>
            <a:off x="3527106" y="1511948"/>
            <a:ext cx="5461752" cy="2191795"/>
            <a:chOff x="3527106" y="1511948"/>
            <a:chExt cx="5461752" cy="219179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C16BF4-0587-456D-A6DB-E71C1D1B72C1}"/>
                </a:ext>
              </a:extLst>
            </p:cNvPr>
            <p:cNvSpPr txBox="1"/>
            <p:nvPr/>
          </p:nvSpPr>
          <p:spPr>
            <a:xfrm>
              <a:off x="3541236" y="2688080"/>
              <a:ext cx="489749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dirty="0">
                  <a:latin typeface="HY견고딕" panose="02030600000101010101" pitchFamily="18" charset="-127"/>
                  <a:ea typeface="HY견고딕" panose="02030600000101010101" pitchFamily="18" charset="-127"/>
                  <a:cs typeface="둥근모꼴" panose="020B0500000000000000" pitchFamily="50" charset="-127"/>
                </a:rPr>
                <a:t> </a:t>
              </a:r>
              <a:r>
                <a:rPr lang="ko-KR" altLang="en-US" sz="2500" dirty="0">
                  <a:latin typeface="HY견고딕" panose="02030600000101010101" pitchFamily="18" charset="-127"/>
                  <a:ea typeface="HY견고딕" panose="02030600000101010101" pitchFamily="18" charset="-127"/>
                  <a:cs typeface="둥근모꼴" panose="020B0500000000000000" pitchFamily="50" charset="-127"/>
                </a:rPr>
                <a:t>프로젝트</a:t>
              </a:r>
              <a:r>
                <a:rPr lang="en-US" altLang="ko-KR" sz="2500" dirty="0" err="1">
                  <a:latin typeface="HY견고딕" panose="02030600000101010101" pitchFamily="18" charset="-127"/>
                  <a:ea typeface="HY견고딕" panose="02030600000101010101" pitchFamily="18" charset="-127"/>
                  <a:cs typeface="둥근모꼴" panose="020B0500000000000000" pitchFamily="50" charset="-127"/>
                </a:rPr>
                <a:t>sss</a:t>
              </a:r>
              <a:r>
                <a:rPr lang="ko-KR" altLang="en-US" sz="2500" dirty="0">
                  <a:latin typeface="HY견고딕" panose="02030600000101010101" pitchFamily="18" charset="-127"/>
                  <a:ea typeface="HY견고딕" panose="02030600000101010101" pitchFamily="18" charset="-127"/>
                  <a:cs typeface="둥근모꼴" panose="020B0500000000000000" pitchFamily="50" charset="-127"/>
                </a:rPr>
                <a:t>급 무기를 찾아서</a:t>
              </a:r>
              <a:endParaRPr lang="ko-KR" altLang="en-US" sz="25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둥근모꼴" panose="020B0500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3CE9D1-F4BF-4CBE-B132-BA5D69BF63D2}"/>
                </a:ext>
              </a:extLst>
            </p:cNvPr>
            <p:cNvSpPr txBox="1"/>
            <p:nvPr/>
          </p:nvSpPr>
          <p:spPr>
            <a:xfrm>
              <a:off x="3527106" y="1511948"/>
              <a:ext cx="546175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600" b="1" dirty="0" err="1">
                  <a:ln w="254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dist="635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유니팀즈</a:t>
              </a:r>
              <a:r>
                <a:rPr lang="ko-KR" altLang="en-US" sz="60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 </a:t>
              </a:r>
              <a:endParaRPr lang="en-US" altLang="ko-KR" sz="6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F689C4-B90C-44A6-AA7B-6467043DB07E}"/>
              </a:ext>
            </a:extLst>
          </p:cNvPr>
          <p:cNvGrpSpPr/>
          <p:nvPr/>
        </p:nvGrpSpPr>
        <p:grpSpPr>
          <a:xfrm>
            <a:off x="3884378" y="4041521"/>
            <a:ext cx="4423241" cy="584775"/>
            <a:chOff x="3884379" y="3948857"/>
            <a:chExt cx="4423241" cy="5847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38B9E1F-DD60-4722-9BF9-C5FB33932114}"/>
                </a:ext>
              </a:extLst>
            </p:cNvPr>
            <p:cNvGrpSpPr/>
            <p:nvPr/>
          </p:nvGrpSpPr>
          <p:grpSpPr>
            <a:xfrm>
              <a:off x="3884379" y="4042801"/>
              <a:ext cx="4423241" cy="490267"/>
              <a:chOff x="3844038" y="3971083"/>
              <a:chExt cx="4423241" cy="490267"/>
            </a:xfrm>
          </p:grpSpPr>
          <p:pic>
            <p:nvPicPr>
              <p:cNvPr id="4" name="그림 3" descr="유리이(가) 표시된 사진&#10;&#10;자동 생성된 설명">
                <a:extLst>
                  <a:ext uri="{FF2B5EF4-FFF2-40B4-BE49-F238E27FC236}">
                    <a16:creationId xmlns:a16="http://schemas.microsoft.com/office/drawing/2014/main" id="{99D7F50F-73BC-453B-97F8-56496AF6F9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4038" y="3971083"/>
                <a:ext cx="3356442" cy="490267"/>
              </a:xfrm>
              <a:prstGeom prst="rect">
                <a:avLst/>
              </a:prstGeom>
            </p:spPr>
          </p:pic>
          <p:pic>
            <p:nvPicPr>
              <p:cNvPr id="8" name="그림 7" descr="유리이(가) 표시된 사진&#10;&#10;자동 생성된 설명">
                <a:extLst>
                  <a:ext uri="{FF2B5EF4-FFF2-40B4-BE49-F238E27FC236}">
                    <a16:creationId xmlns:a16="http://schemas.microsoft.com/office/drawing/2014/main" id="{AA0DA575-02A7-4045-BBA8-88B8B97CDA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36"/>
              <a:stretch/>
            </p:blipFill>
            <p:spPr>
              <a:xfrm>
                <a:off x="5244352" y="3971083"/>
                <a:ext cx="3022927" cy="490267"/>
              </a:xfrm>
              <a:prstGeom prst="rect">
                <a:avLst/>
              </a:prstGeom>
            </p:spPr>
          </p:pic>
        </p:grp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C65CC442-3D30-46A0-ACEC-C918548A6801}"/>
                </a:ext>
              </a:extLst>
            </p:cNvPr>
            <p:cNvSpPr/>
            <p:nvPr/>
          </p:nvSpPr>
          <p:spPr>
            <a:xfrm rot="5400000">
              <a:off x="4188145" y="4135534"/>
              <a:ext cx="261657" cy="30480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752C82-C600-42B2-941A-BD1C8C9277A3}"/>
                </a:ext>
              </a:extLst>
            </p:cNvPr>
            <p:cNvSpPr txBox="1"/>
            <p:nvPr/>
          </p:nvSpPr>
          <p:spPr>
            <a:xfrm>
              <a:off x="4640880" y="3948857"/>
              <a:ext cx="35143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3200" spc="600" dirty="0">
                  <a:solidFill>
                    <a:srgbClr val="FFC000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GAME START!</a:t>
              </a:r>
              <a:endParaRPr lang="ko-KR" altLang="en-US" sz="32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BA4736F-CC54-485A-84FA-8E3710AA2768}"/>
              </a:ext>
            </a:extLst>
          </p:cNvPr>
          <p:cNvSpPr txBox="1"/>
          <p:nvPr/>
        </p:nvSpPr>
        <p:spPr>
          <a:xfrm>
            <a:off x="4360219" y="1322621"/>
            <a:ext cx="3454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It’s Pixel ppt!</a:t>
            </a:r>
            <a:endParaRPr lang="ko-KR" altLang="en-US" sz="2800" b="1" spc="300" dirty="0">
              <a:ln w="22225">
                <a:solidFill>
                  <a:srgbClr val="FFC000"/>
                </a:solidFill>
                <a:prstDash val="solid"/>
              </a:ln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6" name="그림 15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7E47493C-E7C7-4231-A69A-DF2B6142E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35" y="3720635"/>
            <a:ext cx="657225" cy="15049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C4AF750-3859-4890-A3CB-6C1C065D8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36" y="3680855"/>
            <a:ext cx="704850" cy="1524000"/>
          </a:xfrm>
          <a:prstGeom prst="rect">
            <a:avLst/>
          </a:prstGeom>
        </p:spPr>
      </p:pic>
      <p:pic>
        <p:nvPicPr>
          <p:cNvPr id="20" name="그림 19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95238A63-C309-4C43-BDAD-5D78946DB6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407" y="3747530"/>
            <a:ext cx="628650" cy="14573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786802-615A-C40E-D3A2-5E32906F9FD7}"/>
              </a:ext>
            </a:extLst>
          </p:cNvPr>
          <p:cNvSpPr txBox="1"/>
          <p:nvPr/>
        </p:nvSpPr>
        <p:spPr>
          <a:xfrm>
            <a:off x="7257956" y="4607388"/>
            <a:ext cx="4045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202111087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게임학과 유지석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201811143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게임학과 김병훈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202211067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게임학과 </a:t>
            </a:r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</a:rPr>
              <a:t>김도경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202010433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수학교육과 </a:t>
            </a:r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</a:rPr>
              <a:t>이지웅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201810947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컴퓨터과학과 손성빈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6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3" y="898202"/>
            <a:ext cx="4008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</a:t>
            </a:r>
          </a:p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03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설명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FA3F5D-43E2-4B99-8BFC-B37164CCB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125" y="1981038"/>
            <a:ext cx="431080" cy="3215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1A323D-3D99-43C3-888F-238D72A7C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94" y="1975621"/>
            <a:ext cx="944270" cy="321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CA957F-FE69-422C-AC23-350B0C252D5F}"/>
              </a:ext>
            </a:extLst>
          </p:cNvPr>
          <p:cNvSpPr txBox="1"/>
          <p:nvPr/>
        </p:nvSpPr>
        <p:spPr>
          <a:xfrm>
            <a:off x="4558782" y="1442216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Level Up!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538BBF-01C2-481E-7DA1-C825847EF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554" y="2147678"/>
            <a:ext cx="4268265" cy="276286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1B6FC1B-C038-AE91-C151-ECD80EA68275}"/>
              </a:ext>
            </a:extLst>
          </p:cNvPr>
          <p:cNvSpPr/>
          <p:nvPr/>
        </p:nvSpPr>
        <p:spPr>
          <a:xfrm>
            <a:off x="1276016" y="2894602"/>
            <a:ext cx="5455249" cy="124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- 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스페이스바를 누르면 기본 공격</a:t>
            </a:r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- 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마우스 오른쪽 클릭으로 방향 이동</a:t>
            </a:r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199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3" y="898202"/>
            <a:ext cx="4008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</a:t>
            </a:r>
          </a:p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03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설명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FA3F5D-43E2-4B99-8BFC-B37164CCB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125" y="1981038"/>
            <a:ext cx="431080" cy="3215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1A323D-3D99-43C3-888F-238D72A7C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94" y="1975621"/>
            <a:ext cx="944270" cy="321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CA957F-FE69-422C-AC23-350B0C252D5F}"/>
              </a:ext>
            </a:extLst>
          </p:cNvPr>
          <p:cNvSpPr txBox="1"/>
          <p:nvPr/>
        </p:nvSpPr>
        <p:spPr>
          <a:xfrm>
            <a:off x="4558782" y="1442216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Level Up!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B6FC1B-C038-AE91-C151-ECD80EA68275}"/>
              </a:ext>
            </a:extLst>
          </p:cNvPr>
          <p:cNvSpPr/>
          <p:nvPr/>
        </p:nvSpPr>
        <p:spPr>
          <a:xfrm>
            <a:off x="1211529" y="2832996"/>
            <a:ext cx="5244689" cy="163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- 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해당 일반 몬스터를 일정 수를 잡으면 퀘스트 클리어</a:t>
            </a:r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- 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퀘스트 클리어 시 무기</a:t>
            </a:r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(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스킬</a:t>
            </a:r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) 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획득</a:t>
            </a:r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73D491-55C0-B2DC-394F-EAF8058AE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103" y="2832543"/>
            <a:ext cx="1569660" cy="15696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DC4183-8D16-8D35-1CAB-844249CD71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35" y="2784051"/>
            <a:ext cx="1569659" cy="156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41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3" y="898202"/>
            <a:ext cx="4008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</a:t>
            </a:r>
          </a:p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03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설명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FA3F5D-43E2-4B99-8BFC-B37164CCB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125" y="1981038"/>
            <a:ext cx="431080" cy="3215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1A323D-3D99-43C3-888F-238D72A7C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94" y="1975621"/>
            <a:ext cx="944270" cy="321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CA957F-FE69-422C-AC23-350B0C252D5F}"/>
              </a:ext>
            </a:extLst>
          </p:cNvPr>
          <p:cNvSpPr txBox="1"/>
          <p:nvPr/>
        </p:nvSpPr>
        <p:spPr>
          <a:xfrm>
            <a:off x="4558782" y="1442216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Level Up!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B6FC1B-C038-AE91-C151-ECD80EA68275}"/>
              </a:ext>
            </a:extLst>
          </p:cNvPr>
          <p:cNvSpPr/>
          <p:nvPr/>
        </p:nvSpPr>
        <p:spPr>
          <a:xfrm>
            <a:off x="1211529" y="2832996"/>
            <a:ext cx="4884471" cy="201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- 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중간 보스를 처치 시 다음 층의 길이 열림</a:t>
            </a:r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- 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중간 보스 처치 시 무기</a:t>
            </a:r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(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스킬</a:t>
            </a:r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) 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획득</a:t>
            </a:r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02E453-4041-74D8-8F86-1F03A3B8B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960" y="1185171"/>
            <a:ext cx="3305175" cy="32956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C40413-BEEE-15D2-1F08-EFAB382327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196" y="3784513"/>
            <a:ext cx="3092595" cy="16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70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3" y="898202"/>
            <a:ext cx="4008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</a:t>
            </a:r>
          </a:p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03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설명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FA3F5D-43E2-4B99-8BFC-B37164CCB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125" y="1981038"/>
            <a:ext cx="431080" cy="3215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1A323D-3D99-43C3-888F-238D72A7C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94" y="1975621"/>
            <a:ext cx="944270" cy="321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CA957F-FE69-422C-AC23-350B0C252D5F}"/>
              </a:ext>
            </a:extLst>
          </p:cNvPr>
          <p:cNvSpPr txBox="1"/>
          <p:nvPr/>
        </p:nvSpPr>
        <p:spPr>
          <a:xfrm>
            <a:off x="4558782" y="1442216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Level Up!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B6FC1B-C038-AE91-C151-ECD80EA68275}"/>
              </a:ext>
            </a:extLst>
          </p:cNvPr>
          <p:cNvSpPr/>
          <p:nvPr/>
        </p:nvSpPr>
        <p:spPr>
          <a:xfrm>
            <a:off x="1363929" y="3119811"/>
            <a:ext cx="4884471" cy="86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- 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지금까지 얻을 무기들로 최종 보스 처치할 시 게임 승리</a:t>
            </a:r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C79D78-DF9A-EA71-4537-3846B82F8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047" y="1487877"/>
            <a:ext cx="3825154" cy="388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01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3" y="898202"/>
            <a:ext cx="4008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</a:t>
            </a:r>
          </a:p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03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설명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FA3F5D-43E2-4B99-8BFC-B37164CCB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125" y="1981038"/>
            <a:ext cx="431080" cy="3215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1A323D-3D99-43C3-888F-238D72A7C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94" y="1975621"/>
            <a:ext cx="944270" cy="321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CA957F-FE69-422C-AC23-350B0C252D5F}"/>
              </a:ext>
            </a:extLst>
          </p:cNvPr>
          <p:cNvSpPr txBox="1"/>
          <p:nvPr/>
        </p:nvSpPr>
        <p:spPr>
          <a:xfrm>
            <a:off x="4558782" y="1442216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Level Up!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51E4F4D8-9721-46A6-5E75-21AF455AF5A3}"/>
              </a:ext>
            </a:extLst>
          </p:cNvPr>
          <p:cNvSpPr/>
          <p:nvPr/>
        </p:nvSpPr>
        <p:spPr>
          <a:xfrm rot="5400000">
            <a:off x="6735490" y="5342891"/>
            <a:ext cx="223388" cy="23183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B6FC1B-C038-AE91-C151-ECD80EA68275}"/>
              </a:ext>
            </a:extLst>
          </p:cNvPr>
          <p:cNvSpPr/>
          <p:nvPr/>
        </p:nvSpPr>
        <p:spPr>
          <a:xfrm>
            <a:off x="1211529" y="2667801"/>
            <a:ext cx="5175416" cy="240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- 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무기획득시 </a:t>
            </a:r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3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개중에 </a:t>
            </a:r>
            <a:r>
              <a:rPr lang="ko-KR" altLang="en-US" sz="25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택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 </a:t>
            </a:r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1</a:t>
            </a:r>
          </a:p>
          <a:p>
            <a:pPr marL="0" lvl="1"/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- 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선택된 무기들은 각각 </a:t>
            </a:r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Q, W, E, R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에 저장</a:t>
            </a:r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- 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무기는 총 </a:t>
            </a:r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4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개 획득 가능</a:t>
            </a:r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E8CC04C-4529-F610-437C-93568D088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671" y="1746905"/>
            <a:ext cx="4187129" cy="17863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F3B8511-3667-FAC7-74EF-D16B32C23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7670" y="3756535"/>
            <a:ext cx="4187129" cy="181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7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3" y="898202"/>
            <a:ext cx="4008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</a:t>
            </a:r>
          </a:p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03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설명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FA3F5D-43E2-4B99-8BFC-B37164CCB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125" y="1981038"/>
            <a:ext cx="431080" cy="3215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1A323D-3D99-43C3-888F-238D72A7C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94" y="1975621"/>
            <a:ext cx="944270" cy="321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CA957F-FE69-422C-AC23-350B0C252D5F}"/>
              </a:ext>
            </a:extLst>
          </p:cNvPr>
          <p:cNvSpPr txBox="1"/>
          <p:nvPr/>
        </p:nvSpPr>
        <p:spPr>
          <a:xfrm>
            <a:off x="4558782" y="1442216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Level Up!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51E4F4D8-9721-46A6-5E75-21AF455AF5A3}"/>
              </a:ext>
            </a:extLst>
          </p:cNvPr>
          <p:cNvSpPr/>
          <p:nvPr/>
        </p:nvSpPr>
        <p:spPr>
          <a:xfrm rot="5400000">
            <a:off x="6735490" y="5342891"/>
            <a:ext cx="223388" cy="23183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B6FC1B-C038-AE91-C151-ECD80EA68275}"/>
              </a:ext>
            </a:extLst>
          </p:cNvPr>
          <p:cNvSpPr/>
          <p:nvPr/>
        </p:nvSpPr>
        <p:spPr>
          <a:xfrm>
            <a:off x="1260768" y="2703593"/>
            <a:ext cx="4648944" cy="163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- 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해당 무기</a:t>
            </a:r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(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스킬</a:t>
            </a:r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)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을 사용하고 </a:t>
            </a:r>
            <a:r>
              <a:rPr lang="ko-KR" altLang="en-US" sz="25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쿨타임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 상태</a:t>
            </a:r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- 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스킬 </a:t>
            </a:r>
            <a:r>
              <a:rPr lang="ko-KR" altLang="en-US" sz="25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쿨타임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 표시</a:t>
            </a:r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5BD344-747F-7FC4-24C0-086A8EA2D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791" y="1905838"/>
            <a:ext cx="2611604" cy="21206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9C81D18-091D-0B5C-7E36-33AC71D0E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4797" y="4455714"/>
            <a:ext cx="3131592" cy="76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61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3" y="898202"/>
            <a:ext cx="4008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</a:t>
            </a:r>
          </a:p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04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데모 영상</a:t>
            </a:r>
          </a:p>
        </p:txBody>
      </p:sp>
      <p:pic>
        <p:nvPicPr>
          <p:cNvPr id="2" name="온라인 미디어 1" title="유니팀즈 - 게임시현 영상">
            <a:hlinkClick r:id="" action="ppaction://media"/>
            <a:extLst>
              <a:ext uri="{FF2B5EF4-FFF2-40B4-BE49-F238E27FC236}">
                <a16:creationId xmlns:a16="http://schemas.microsoft.com/office/drawing/2014/main" id="{8644CEBD-CEC7-B397-BEB6-026663BFEDB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78685" y="1295400"/>
            <a:ext cx="755254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3" y="898202"/>
            <a:ext cx="4008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</a:t>
            </a:r>
          </a:p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05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프로젝트 일정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FA3F5D-43E2-4B99-8BFC-B37164CCB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125" y="1981038"/>
            <a:ext cx="431080" cy="3215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1A323D-3D99-43C3-888F-238D72A7C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94" y="1975621"/>
            <a:ext cx="944270" cy="321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CA957F-FE69-422C-AC23-350B0C252D5F}"/>
              </a:ext>
            </a:extLst>
          </p:cNvPr>
          <p:cNvSpPr txBox="1"/>
          <p:nvPr/>
        </p:nvSpPr>
        <p:spPr>
          <a:xfrm>
            <a:off x="4558782" y="1442216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Level Up!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21AF601-0639-51AB-3233-056CE6F22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07452"/>
              </p:ext>
            </p:extLst>
          </p:nvPr>
        </p:nvGraphicFramePr>
        <p:xfrm>
          <a:off x="1357745" y="2996082"/>
          <a:ext cx="9876376" cy="222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673">
                  <a:extLst>
                    <a:ext uri="{9D8B030D-6E8A-4147-A177-3AD203B41FA5}">
                      <a16:colId xmlns:a16="http://schemas.microsoft.com/office/drawing/2014/main" val="4228048797"/>
                    </a:ext>
                  </a:extLst>
                </a:gridCol>
                <a:gridCol w="1072737">
                  <a:extLst>
                    <a:ext uri="{9D8B030D-6E8A-4147-A177-3AD203B41FA5}">
                      <a16:colId xmlns:a16="http://schemas.microsoft.com/office/drawing/2014/main" val="1405557108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822696604"/>
                    </a:ext>
                  </a:extLst>
                </a:gridCol>
                <a:gridCol w="1304306">
                  <a:extLst>
                    <a:ext uri="{9D8B030D-6E8A-4147-A177-3AD203B41FA5}">
                      <a16:colId xmlns:a16="http://schemas.microsoft.com/office/drawing/2014/main" val="360944470"/>
                    </a:ext>
                  </a:extLst>
                </a:gridCol>
                <a:gridCol w="1409205">
                  <a:extLst>
                    <a:ext uri="{9D8B030D-6E8A-4147-A177-3AD203B41FA5}">
                      <a16:colId xmlns:a16="http://schemas.microsoft.com/office/drawing/2014/main" val="4211897910"/>
                    </a:ext>
                  </a:extLst>
                </a:gridCol>
                <a:gridCol w="1409205">
                  <a:extLst>
                    <a:ext uri="{9D8B030D-6E8A-4147-A177-3AD203B41FA5}">
                      <a16:colId xmlns:a16="http://schemas.microsoft.com/office/drawing/2014/main" val="4092029283"/>
                    </a:ext>
                  </a:extLst>
                </a:gridCol>
                <a:gridCol w="1409205">
                  <a:extLst>
                    <a:ext uri="{9D8B030D-6E8A-4147-A177-3AD203B41FA5}">
                      <a16:colId xmlns:a16="http://schemas.microsoft.com/office/drawing/2014/main" val="1329721669"/>
                    </a:ext>
                  </a:extLst>
                </a:gridCol>
                <a:gridCol w="1409205">
                  <a:extLst>
                    <a:ext uri="{9D8B030D-6E8A-4147-A177-3AD203B41FA5}">
                      <a16:colId xmlns:a16="http://schemas.microsoft.com/office/drawing/2014/main" val="1229298307"/>
                    </a:ext>
                  </a:extLst>
                </a:gridCol>
              </a:tblGrid>
              <a:tr h="4452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546422"/>
                  </a:ext>
                </a:extLst>
              </a:tr>
              <a:tr h="445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기획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자료 수집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70257"/>
                  </a:ext>
                </a:extLst>
              </a:tr>
              <a:tr h="445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개발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플레이어</a:t>
                      </a:r>
                      <a:r>
                        <a:rPr lang="en-US" altLang="ko-KR" b="1" dirty="0">
                          <a:latin typeface="+mn-lt"/>
                        </a:rPr>
                        <a:t>, </a:t>
                      </a:r>
                      <a:r>
                        <a:rPr lang="ko-KR" altLang="en-US" b="1" dirty="0">
                          <a:latin typeface="+mn-lt"/>
                        </a:rPr>
                        <a:t>몬스터 구현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맵 </a:t>
                      </a:r>
                      <a:r>
                        <a:rPr lang="en-US" altLang="ko-KR" b="1" dirty="0">
                          <a:latin typeface="+mn-lt"/>
                        </a:rPr>
                        <a:t>UI,</a:t>
                      </a:r>
                      <a:r>
                        <a:rPr lang="ko-KR" altLang="en-US" b="1" dirty="0">
                          <a:latin typeface="+mn-lt"/>
                        </a:rPr>
                        <a:t> 스킬 구현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126220"/>
                  </a:ext>
                </a:extLst>
              </a:tr>
              <a:tr h="445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디버깅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디버깅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155036"/>
                  </a:ext>
                </a:extLst>
              </a:tr>
              <a:tr h="445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발표자료 제작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발표자료 제작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117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25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36C4DEAC-A7F6-4C67-AF71-C3EC2A6B468A}"/>
              </a:ext>
            </a:extLst>
          </p:cNvPr>
          <p:cNvSpPr txBox="1"/>
          <p:nvPr/>
        </p:nvSpPr>
        <p:spPr>
          <a:xfrm>
            <a:off x="3772223" y="698998"/>
            <a:ext cx="46858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참고자료</a:t>
            </a:r>
            <a:r>
              <a:rPr lang="ko-KR" altLang="en-US" sz="6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6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AA78C2-518C-ADEA-45A8-177B59FC7EEF}"/>
              </a:ext>
            </a:extLst>
          </p:cNvPr>
          <p:cNvSpPr txBox="1"/>
          <p:nvPr/>
        </p:nvSpPr>
        <p:spPr>
          <a:xfrm>
            <a:off x="1622685" y="2413337"/>
            <a:ext cx="89849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/>
              <a:t> </a:t>
            </a:r>
            <a:r>
              <a:rPr lang="ko-KR" altLang="en-US" sz="3000" dirty="0" err="1"/>
              <a:t>타일맵</a:t>
            </a:r>
            <a:r>
              <a:rPr lang="ko-KR" altLang="en-US" sz="3000" dirty="0"/>
              <a:t> 생성 참고</a:t>
            </a:r>
            <a:endParaRPr lang="en-US" altLang="ko-KR" sz="3000" dirty="0"/>
          </a:p>
          <a:p>
            <a:r>
              <a:rPr lang="en-US" altLang="ko-KR" dirty="0">
                <a:latin typeface="+mj-lt"/>
              </a:rPr>
              <a:t>- </a:t>
            </a:r>
            <a:r>
              <a:rPr lang="ko-KR" altLang="en-US" dirty="0" err="1">
                <a:latin typeface="+mj-lt"/>
                <a:hlinkClick r:id="rId2"/>
              </a:rPr>
              <a:t>타일맵에</a:t>
            </a:r>
            <a:r>
              <a:rPr lang="ko-KR" altLang="en-US" dirty="0">
                <a:latin typeface="+mj-lt"/>
                <a:hlinkClick r:id="rId2"/>
              </a:rPr>
              <a:t> 관해서 이것 저것 알아봅니다</a:t>
            </a:r>
            <a:r>
              <a:rPr lang="en-US" altLang="ko-KR" dirty="0">
                <a:latin typeface="+mj-lt"/>
                <a:hlinkClick r:id="rId2"/>
              </a:rPr>
              <a:t>! - YouTube</a:t>
            </a:r>
            <a:endParaRPr lang="en-US" altLang="ko-K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 err="1"/>
              <a:t>에셋</a:t>
            </a:r>
            <a:r>
              <a:rPr lang="ko-KR" altLang="en-US" sz="3000" dirty="0"/>
              <a:t> 참고</a:t>
            </a:r>
            <a:endParaRPr lang="en-US" altLang="ko-KR" sz="3000" dirty="0"/>
          </a:p>
          <a:p>
            <a:r>
              <a:rPr lang="en-US" altLang="ko-KR" dirty="0"/>
              <a:t>- </a:t>
            </a:r>
            <a:r>
              <a:rPr lang="en-US" altLang="ko-KR" b="0" i="0" dirty="0">
                <a:effectLst/>
                <a:hlinkClick r:id="rId3" tooltip="https://itch.io/game-assets/free/tag-2d"/>
              </a:rPr>
              <a:t>https://itch.io/game-assets/free/tag-2d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3273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5C26BBE-1D12-4CBE-8C8B-47654C7FD22C}"/>
              </a:ext>
            </a:extLst>
          </p:cNvPr>
          <p:cNvSpPr/>
          <p:nvPr/>
        </p:nvSpPr>
        <p:spPr>
          <a:xfrm>
            <a:off x="1276576" y="1002890"/>
            <a:ext cx="9638847" cy="5024284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1CCDAC-528C-491F-BBE9-CFF39FADA596}"/>
              </a:ext>
            </a:extLst>
          </p:cNvPr>
          <p:cNvSpPr/>
          <p:nvPr/>
        </p:nvSpPr>
        <p:spPr>
          <a:xfrm>
            <a:off x="3839815" y="4435775"/>
            <a:ext cx="4512368" cy="4902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743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C16BF4-0587-456D-A6DB-E71C1D1B72C1}"/>
              </a:ext>
            </a:extLst>
          </p:cNvPr>
          <p:cNvSpPr txBox="1"/>
          <p:nvPr/>
        </p:nvSpPr>
        <p:spPr>
          <a:xfrm>
            <a:off x="1127475" y="1867939"/>
            <a:ext cx="941796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13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Thank you!</a:t>
            </a:r>
            <a:endParaRPr lang="ko-KR" altLang="en-US" sz="6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CE9D1-F4BF-4CBE-B132-BA5D69BF63D2}"/>
              </a:ext>
            </a:extLst>
          </p:cNvPr>
          <p:cNvSpPr txBox="1"/>
          <p:nvPr/>
        </p:nvSpPr>
        <p:spPr>
          <a:xfrm>
            <a:off x="6165614" y="1511948"/>
            <a:ext cx="1847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60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C65CC442-3D30-46A0-ACEC-C918548A6801}"/>
              </a:ext>
            </a:extLst>
          </p:cNvPr>
          <p:cNvSpPr/>
          <p:nvPr/>
        </p:nvSpPr>
        <p:spPr>
          <a:xfrm rot="5400000">
            <a:off x="4195633" y="4528508"/>
            <a:ext cx="261657" cy="3048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752C82-C600-42B2-941A-BD1C8C9277A3}"/>
              </a:ext>
            </a:extLst>
          </p:cNvPr>
          <p:cNvSpPr txBox="1"/>
          <p:nvPr/>
        </p:nvSpPr>
        <p:spPr>
          <a:xfrm>
            <a:off x="4694332" y="4341267"/>
            <a:ext cx="3514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spc="6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 over!!</a:t>
            </a:r>
            <a:endParaRPr lang="ko-KR" altLang="en-US" sz="3200" spc="600" dirty="0">
              <a:solidFill>
                <a:srgbClr val="FF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A4736F-CC54-485A-84FA-8E3710AA2768}"/>
              </a:ext>
            </a:extLst>
          </p:cNvPr>
          <p:cNvSpPr txBox="1"/>
          <p:nvPr/>
        </p:nvSpPr>
        <p:spPr>
          <a:xfrm>
            <a:off x="3165433" y="1686048"/>
            <a:ext cx="6000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300" dirty="0" err="1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발표들어주셔서</a:t>
            </a:r>
            <a:r>
              <a:rPr lang="ko-KR" altLang="en-US" sz="32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감사합니다</a:t>
            </a:r>
            <a:r>
              <a:rPr lang="en-US" altLang="ko-KR" sz="32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!</a:t>
            </a:r>
            <a:endParaRPr lang="ko-KR" altLang="en-US" sz="3200" b="1" spc="300" dirty="0">
              <a:ln w="22225">
                <a:solidFill>
                  <a:srgbClr val="FFC000"/>
                </a:solidFill>
                <a:prstDash val="solid"/>
              </a:ln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05248C5-AAFB-4063-BD7A-24089AE5DC0A}"/>
              </a:ext>
            </a:extLst>
          </p:cNvPr>
          <p:cNvGrpSpPr/>
          <p:nvPr/>
        </p:nvGrpSpPr>
        <p:grpSpPr>
          <a:xfrm>
            <a:off x="10279160" y="1264195"/>
            <a:ext cx="294695" cy="294695"/>
            <a:chOff x="10288125" y="1264195"/>
            <a:chExt cx="294695" cy="29469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D25040F-3CAC-423A-9CB8-78A0B1A26C1E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7A8EDE8-45F9-4161-8969-AF312D65188B}"/>
                </a:ext>
              </a:extLst>
            </p:cNvPr>
            <p:cNvCxnSpPr>
              <a:stCxn id="5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67DD63EF-D09C-42AE-B652-8CC833E91C07}"/>
                </a:ext>
              </a:extLst>
            </p:cNvPr>
            <p:cNvCxnSpPr>
              <a:stCxn id="5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476771-84F3-4BA5-B9D8-791ECA5C23F7}"/>
              </a:ext>
            </a:extLst>
          </p:cNvPr>
          <p:cNvGrpSpPr/>
          <p:nvPr/>
        </p:nvGrpSpPr>
        <p:grpSpPr>
          <a:xfrm>
            <a:off x="10279160" y="5396925"/>
            <a:ext cx="294695" cy="294695"/>
            <a:chOff x="10288125" y="1264195"/>
            <a:chExt cx="294695" cy="29469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5B3E1D6-FEAF-4029-B79D-287F34499778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5B853A6-4875-447F-B1DD-9363698807B7}"/>
                </a:ext>
              </a:extLst>
            </p:cNvPr>
            <p:cNvCxnSpPr>
              <a:stCxn id="25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DEA83FC-2D24-432A-A14A-173612CF3FB5}"/>
                </a:ext>
              </a:extLst>
            </p:cNvPr>
            <p:cNvCxnSpPr>
              <a:stCxn id="25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AEF2FA9-41E9-4227-8F2C-F85E411A7352}"/>
              </a:ext>
            </a:extLst>
          </p:cNvPr>
          <p:cNvGrpSpPr/>
          <p:nvPr/>
        </p:nvGrpSpPr>
        <p:grpSpPr>
          <a:xfrm>
            <a:off x="1601327" y="5396925"/>
            <a:ext cx="294695" cy="294695"/>
            <a:chOff x="10288125" y="1264195"/>
            <a:chExt cx="294695" cy="294695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61FD1E3-07EE-4CA4-BB6A-EBA5EF3DB2CF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322A4DB3-8810-4B4B-AE83-FAD5FF6D905A}"/>
                </a:ext>
              </a:extLst>
            </p:cNvPr>
            <p:cNvCxnSpPr>
              <a:stCxn id="29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C4E485E-A696-4532-8B1F-343F7A5496DC}"/>
                </a:ext>
              </a:extLst>
            </p:cNvPr>
            <p:cNvCxnSpPr>
              <a:stCxn id="29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FAD1745-758F-4522-9C52-F276C69F6C55}"/>
              </a:ext>
            </a:extLst>
          </p:cNvPr>
          <p:cNvGrpSpPr/>
          <p:nvPr/>
        </p:nvGrpSpPr>
        <p:grpSpPr>
          <a:xfrm>
            <a:off x="1601327" y="1264195"/>
            <a:ext cx="294695" cy="294695"/>
            <a:chOff x="10288125" y="1264195"/>
            <a:chExt cx="294695" cy="294695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8A92A22-0187-4191-8DF7-8706E93F2694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8D15B29-8426-48A0-9926-BB10F8E05932}"/>
                </a:ext>
              </a:extLst>
            </p:cNvPr>
            <p:cNvCxnSpPr>
              <a:stCxn id="33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34B7D58-491F-4DC6-AB4A-9CFB04829712}"/>
                </a:ext>
              </a:extLst>
            </p:cNvPr>
            <p:cNvCxnSpPr>
              <a:stCxn id="33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800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5465141D-CFAA-4380-9C20-863831AD7783}"/>
              </a:ext>
            </a:extLst>
          </p:cNvPr>
          <p:cNvGrpSpPr/>
          <p:nvPr/>
        </p:nvGrpSpPr>
        <p:grpSpPr>
          <a:xfrm>
            <a:off x="3509363" y="1851904"/>
            <a:ext cx="5173274" cy="869075"/>
            <a:chOff x="3894885" y="1889312"/>
            <a:chExt cx="6188487" cy="1039625"/>
          </a:xfrm>
        </p:grpSpPr>
        <p:pic>
          <p:nvPicPr>
            <p:cNvPr id="5" name="그림 4" descr="조류이(가) 표시된 사진&#10;&#10;자동 생성된 설명">
              <a:extLst>
                <a:ext uri="{FF2B5EF4-FFF2-40B4-BE49-F238E27FC236}">
                  <a16:creationId xmlns:a16="http://schemas.microsoft.com/office/drawing/2014/main" id="{7B50F7C6-92F3-4668-B550-B35B28BE0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AEBEB36-D921-475E-A5C0-E1BBC5832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27" name="그림 26" descr="테이블이(가) 표시된 사진&#10;&#10;자동 생성된 설명">
              <a:extLst>
                <a:ext uri="{FF2B5EF4-FFF2-40B4-BE49-F238E27FC236}">
                  <a16:creationId xmlns:a16="http://schemas.microsoft.com/office/drawing/2014/main" id="{901EC0FE-05B5-46D3-A352-C385361D0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B2873ED-4F97-4B11-B5C5-299BBDA50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45B94012-4D3D-41C8-B0FF-B1938304C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75648177-7295-4F5A-BCAF-FEA26AADD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6C4DEAC-A7F6-4C67-AF71-C3EC2A6B468A}"/>
              </a:ext>
            </a:extLst>
          </p:cNvPr>
          <p:cNvSpPr txBox="1"/>
          <p:nvPr/>
        </p:nvSpPr>
        <p:spPr>
          <a:xfrm>
            <a:off x="4798144" y="698998"/>
            <a:ext cx="26340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목차</a:t>
            </a:r>
            <a:r>
              <a:rPr lang="ko-KR" altLang="en-US" sz="6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6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7318AEC-23E8-4A1E-90D4-76D0BD36AB9A}"/>
              </a:ext>
            </a:extLst>
          </p:cNvPr>
          <p:cNvGrpSpPr/>
          <p:nvPr/>
        </p:nvGrpSpPr>
        <p:grpSpPr>
          <a:xfrm>
            <a:off x="3490058" y="2614524"/>
            <a:ext cx="5173274" cy="869075"/>
            <a:chOff x="3894885" y="1889312"/>
            <a:chExt cx="6188487" cy="1039625"/>
          </a:xfrm>
        </p:grpSpPr>
        <p:pic>
          <p:nvPicPr>
            <p:cNvPr id="58" name="그림 57" descr="조류이(가) 표시된 사진&#10;&#10;자동 생성된 설명">
              <a:extLst>
                <a:ext uri="{FF2B5EF4-FFF2-40B4-BE49-F238E27FC236}">
                  <a16:creationId xmlns:a16="http://schemas.microsoft.com/office/drawing/2014/main" id="{B6CC6086-173A-463B-B463-AB734A405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A5CF2B2B-B8D3-42DF-A042-A62B91481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60" name="그림 59" descr="테이블이(가) 표시된 사진&#10;&#10;자동 생성된 설명">
              <a:extLst>
                <a:ext uri="{FF2B5EF4-FFF2-40B4-BE49-F238E27FC236}">
                  <a16:creationId xmlns:a16="http://schemas.microsoft.com/office/drawing/2014/main" id="{7194405B-C4FD-481C-8CDB-48C8847ED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68B1A1C7-C2AC-4536-BC6F-297917550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573D0B08-0764-46CD-B967-9F85B311D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FC914A08-5C82-4CDB-896F-EF35130A0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3D5B761-39E3-486D-BA6C-B46B7712F234}"/>
              </a:ext>
            </a:extLst>
          </p:cNvPr>
          <p:cNvGrpSpPr/>
          <p:nvPr/>
        </p:nvGrpSpPr>
        <p:grpSpPr>
          <a:xfrm>
            <a:off x="3490260" y="3391742"/>
            <a:ext cx="5173274" cy="869075"/>
            <a:chOff x="3894885" y="1889312"/>
            <a:chExt cx="6188487" cy="1039625"/>
          </a:xfrm>
        </p:grpSpPr>
        <p:pic>
          <p:nvPicPr>
            <p:cNvPr id="65" name="그림 64" descr="조류이(가) 표시된 사진&#10;&#10;자동 생성된 설명">
              <a:extLst>
                <a:ext uri="{FF2B5EF4-FFF2-40B4-BE49-F238E27FC236}">
                  <a16:creationId xmlns:a16="http://schemas.microsoft.com/office/drawing/2014/main" id="{BA49FF41-2B9E-472B-882C-CFBE36A7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1D20F94F-E0E7-4412-AB05-6ED55A75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67" name="그림 66" descr="테이블이(가) 표시된 사진&#10;&#10;자동 생성된 설명">
              <a:extLst>
                <a:ext uri="{FF2B5EF4-FFF2-40B4-BE49-F238E27FC236}">
                  <a16:creationId xmlns:a16="http://schemas.microsoft.com/office/drawing/2014/main" id="{EE8EE5CD-E7F4-4E08-A771-D464484A1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C62E1E4C-5A91-4B12-A1B8-5C4AC4657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109B24F-83BE-4CEB-9897-B8AB16C98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8C3AE850-782C-47B4-8446-DA1100A03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EC689F73-3689-4DA5-9E04-ED7EF9AFAC2B}"/>
              </a:ext>
            </a:extLst>
          </p:cNvPr>
          <p:cNvSpPr txBox="1"/>
          <p:nvPr/>
        </p:nvSpPr>
        <p:spPr>
          <a:xfrm>
            <a:off x="3930656" y="2022041"/>
            <a:ext cx="26949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600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둥근모꼴" panose="020B0500000000000000" pitchFamily="50" charset="-127"/>
              </a:rPr>
              <a:t>1.</a:t>
            </a:r>
            <a:r>
              <a:rPr lang="ko-KR" altLang="en-US" sz="3000" spc="600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둥근모꼴" panose="020B0500000000000000" pitchFamily="50" charset="-127"/>
              </a:rPr>
              <a:t>게임 개요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29034E7-AAAC-4736-A695-1AC7339ABB5B}"/>
              </a:ext>
            </a:extLst>
          </p:cNvPr>
          <p:cNvSpPr txBox="1"/>
          <p:nvPr/>
        </p:nvSpPr>
        <p:spPr>
          <a:xfrm>
            <a:off x="3947146" y="2755686"/>
            <a:ext cx="31566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600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둥근모꼴" panose="020B0500000000000000" pitchFamily="50" charset="-127"/>
              </a:rPr>
              <a:t>2.</a:t>
            </a:r>
            <a:r>
              <a:rPr lang="ko-KR" altLang="en-US" sz="3000" spc="600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둥근모꼴" panose="020B0500000000000000" pitchFamily="50" charset="-127"/>
              </a:rPr>
              <a:t>게임 스토리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582F0A-7877-44F1-AF9B-BF6FD9E822DE}"/>
              </a:ext>
            </a:extLst>
          </p:cNvPr>
          <p:cNvSpPr txBox="1"/>
          <p:nvPr/>
        </p:nvSpPr>
        <p:spPr>
          <a:xfrm>
            <a:off x="3947146" y="3550135"/>
            <a:ext cx="26949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600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둥근모꼴" panose="020B0500000000000000" pitchFamily="50" charset="-127"/>
              </a:rPr>
              <a:t>3.</a:t>
            </a:r>
            <a:r>
              <a:rPr lang="ko-KR" altLang="en-US" sz="3000" spc="600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둥근모꼴" panose="020B0500000000000000" pitchFamily="50" charset="-127"/>
              </a:rPr>
              <a:t>게임 설명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DB682E9-1EF8-47AD-D322-C9A98045C52C}"/>
              </a:ext>
            </a:extLst>
          </p:cNvPr>
          <p:cNvGrpSpPr/>
          <p:nvPr/>
        </p:nvGrpSpPr>
        <p:grpSpPr>
          <a:xfrm>
            <a:off x="3509363" y="4157784"/>
            <a:ext cx="5173274" cy="869075"/>
            <a:chOff x="3894885" y="1889312"/>
            <a:chExt cx="6188487" cy="1039625"/>
          </a:xfrm>
        </p:grpSpPr>
        <p:pic>
          <p:nvPicPr>
            <p:cNvPr id="3" name="그림 2" descr="조류이(가) 표시된 사진&#10;&#10;자동 생성된 설명">
              <a:extLst>
                <a:ext uri="{FF2B5EF4-FFF2-40B4-BE49-F238E27FC236}">
                  <a16:creationId xmlns:a16="http://schemas.microsoft.com/office/drawing/2014/main" id="{8BA763CC-87F5-9B72-AFD2-E052F8A24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BA62CBF-D396-E8C0-71E7-3F110CF28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6" name="그림 5" descr="테이블이(가) 표시된 사진&#10;&#10;자동 생성된 설명">
              <a:extLst>
                <a:ext uri="{FF2B5EF4-FFF2-40B4-BE49-F238E27FC236}">
                  <a16:creationId xmlns:a16="http://schemas.microsoft.com/office/drawing/2014/main" id="{AA67EBFB-CDAA-EE4F-3944-6AF31715A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0FEE14B-ABB7-3288-316A-DA21E0281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892DF3D-26A4-E791-B456-7542EF8EA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F8EA1C0-5102-6744-0BA2-F54E7D7A6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31CB189-2224-166F-BC7D-2EA9C15F4BC3}"/>
              </a:ext>
            </a:extLst>
          </p:cNvPr>
          <p:cNvSpPr txBox="1"/>
          <p:nvPr/>
        </p:nvSpPr>
        <p:spPr>
          <a:xfrm>
            <a:off x="3947146" y="4276688"/>
            <a:ext cx="26949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600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둥근모꼴" panose="020B0500000000000000" pitchFamily="50" charset="-127"/>
              </a:rPr>
              <a:t>4.</a:t>
            </a:r>
            <a:r>
              <a:rPr lang="ko-KR" altLang="en-US" sz="3000" spc="600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둥근모꼴" panose="020B0500000000000000" pitchFamily="50" charset="-127"/>
              </a:rPr>
              <a:t>데모 영상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2513A01-9671-6D81-0DD4-3409F163EF0C}"/>
              </a:ext>
            </a:extLst>
          </p:cNvPr>
          <p:cNvGrpSpPr/>
          <p:nvPr/>
        </p:nvGrpSpPr>
        <p:grpSpPr>
          <a:xfrm>
            <a:off x="3490058" y="4966638"/>
            <a:ext cx="5173274" cy="869075"/>
            <a:chOff x="3894885" y="1889312"/>
            <a:chExt cx="6188487" cy="1039625"/>
          </a:xfrm>
        </p:grpSpPr>
        <p:pic>
          <p:nvPicPr>
            <p:cNvPr id="12" name="그림 11" descr="조류이(가) 표시된 사진&#10;&#10;자동 생성된 설명">
              <a:extLst>
                <a:ext uri="{FF2B5EF4-FFF2-40B4-BE49-F238E27FC236}">
                  <a16:creationId xmlns:a16="http://schemas.microsoft.com/office/drawing/2014/main" id="{5C2C43AB-15B3-C429-44C6-9EC02BB9C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E453B36-651C-726A-888A-EEB100A1B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14" name="그림 13" descr="테이블이(가) 표시된 사진&#10;&#10;자동 생성된 설명">
              <a:extLst>
                <a:ext uri="{FF2B5EF4-FFF2-40B4-BE49-F238E27FC236}">
                  <a16:creationId xmlns:a16="http://schemas.microsoft.com/office/drawing/2014/main" id="{79889EE3-036A-F30B-66FE-873E2B28F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895A711-5334-1B19-010C-FC7580535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FFF40CB-11CD-95D8-2640-DB6BC7CEB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C4ED261-00E0-E3CC-19C0-7BBE9126F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B4724C2-F51F-78DC-B983-7987BFBFAC62}"/>
              </a:ext>
            </a:extLst>
          </p:cNvPr>
          <p:cNvSpPr txBox="1"/>
          <p:nvPr/>
        </p:nvSpPr>
        <p:spPr>
          <a:xfrm>
            <a:off x="3953479" y="5129020"/>
            <a:ext cx="26949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600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둥근모꼴" panose="020B0500000000000000" pitchFamily="50" charset="-127"/>
              </a:rPr>
              <a:t>5.</a:t>
            </a:r>
            <a:r>
              <a:rPr lang="ko-KR" altLang="en-US" sz="3000" spc="600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둥근모꼴" panose="020B0500000000000000" pitchFamily="50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61694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DE44D3-50D8-1F59-586A-19D4A88D0D64}"/>
              </a:ext>
            </a:extLst>
          </p:cNvPr>
          <p:cNvSpPr/>
          <p:nvPr/>
        </p:nvSpPr>
        <p:spPr>
          <a:xfrm>
            <a:off x="6725937" y="1636758"/>
            <a:ext cx="4024993" cy="211153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92F4B16-63B1-E32E-19BD-8B80F4E66441}"/>
              </a:ext>
            </a:extLst>
          </p:cNvPr>
          <p:cNvSpPr/>
          <p:nvPr/>
        </p:nvSpPr>
        <p:spPr>
          <a:xfrm>
            <a:off x="6970970" y="1995607"/>
            <a:ext cx="1042243" cy="1002430"/>
          </a:xfrm>
          <a:prstGeom prst="ellipse">
            <a:avLst/>
          </a:prstGeom>
          <a:solidFill>
            <a:srgbClr val="29BAED"/>
          </a:solidFill>
          <a:ln w="28575">
            <a:solidFill>
              <a:srgbClr val="1A2D4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739BD-A9B3-D3B5-9627-89F86CBC33AD}"/>
              </a:ext>
            </a:extLst>
          </p:cNvPr>
          <p:cNvSpPr txBox="1"/>
          <p:nvPr/>
        </p:nvSpPr>
        <p:spPr>
          <a:xfrm>
            <a:off x="6970970" y="3056661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>
                <a:latin typeface="HY견고딕" panose="02030600000101010101" pitchFamily="18" charset="-127"/>
                <a:ea typeface="HY견고딕" panose="02030600000101010101" pitchFamily="18" charset="-127"/>
                <a:cs typeface="둥근모꼴" panose="020B0500000000000000" pitchFamily="50" charset="-127"/>
              </a:rPr>
              <a:t>김병훈</a:t>
            </a:r>
            <a:endParaRPr lang="en-US" altLang="ko-KR" sz="2000" spc="300" dirty="0">
              <a:latin typeface="HY견고딕" panose="02030600000101010101" pitchFamily="18" charset="-127"/>
              <a:ea typeface="HY견고딕" panose="02030600000101010101" pitchFamily="18" charset="-127"/>
              <a:cs typeface="둥근모꼴" panose="020B0500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B41BB34-E091-A727-0092-0F76E442BEB4}"/>
              </a:ext>
            </a:extLst>
          </p:cNvPr>
          <p:cNvGrpSpPr/>
          <p:nvPr/>
        </p:nvGrpSpPr>
        <p:grpSpPr>
          <a:xfrm>
            <a:off x="8157490" y="1795243"/>
            <a:ext cx="2089421" cy="516262"/>
            <a:chOff x="2778661" y="1795243"/>
            <a:chExt cx="2089421" cy="51626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F80A8F6-C422-6D98-5221-74CB13FBFE85}"/>
                </a:ext>
              </a:extLst>
            </p:cNvPr>
            <p:cNvSpPr/>
            <p:nvPr/>
          </p:nvSpPr>
          <p:spPr>
            <a:xfrm>
              <a:off x="2879417" y="2110515"/>
              <a:ext cx="1988665" cy="2009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0A42EE-0E3A-8F59-446D-300ECBCFA7C3}"/>
                </a:ext>
              </a:extLst>
            </p:cNvPr>
            <p:cNvSpPr txBox="1"/>
            <p:nvPr/>
          </p:nvSpPr>
          <p:spPr>
            <a:xfrm>
              <a:off x="2778661" y="179524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HY견고딕" panose="02030600000101010101" pitchFamily="18" charset="-127"/>
                  <a:ea typeface="HY견고딕" panose="02030600000101010101" pitchFamily="18" charset="-127"/>
                  <a:cs typeface="둥근모꼴" panose="020B0500000000000000" pitchFamily="50" charset="-127"/>
                </a:rPr>
                <a:t>기획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1E78235-B098-1E9B-7AB2-61397EC5915F}"/>
                </a:ext>
              </a:extLst>
            </p:cNvPr>
            <p:cNvSpPr/>
            <p:nvPr/>
          </p:nvSpPr>
          <p:spPr>
            <a:xfrm>
              <a:off x="2891125" y="2124130"/>
              <a:ext cx="971446" cy="176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D13AEC3-72B9-D7EB-0539-383F7FA668BE}"/>
              </a:ext>
            </a:extLst>
          </p:cNvPr>
          <p:cNvGrpSpPr/>
          <p:nvPr/>
        </p:nvGrpSpPr>
        <p:grpSpPr>
          <a:xfrm>
            <a:off x="8157490" y="2311645"/>
            <a:ext cx="2089421" cy="516262"/>
            <a:chOff x="2778661" y="1795243"/>
            <a:chExt cx="2089421" cy="51626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311DD35-B000-684C-39DC-80CACCE147C5}"/>
                </a:ext>
              </a:extLst>
            </p:cNvPr>
            <p:cNvSpPr/>
            <p:nvPr/>
          </p:nvSpPr>
          <p:spPr>
            <a:xfrm>
              <a:off x="2879417" y="2110515"/>
              <a:ext cx="1988665" cy="2009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CE3ED89-D88B-4724-A94B-96990193AD73}"/>
                </a:ext>
              </a:extLst>
            </p:cNvPr>
            <p:cNvSpPr txBox="1"/>
            <p:nvPr/>
          </p:nvSpPr>
          <p:spPr>
            <a:xfrm>
              <a:off x="2778661" y="1795243"/>
              <a:ext cx="1380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HY견고딕" panose="02030600000101010101" pitchFamily="18" charset="-127"/>
                  <a:ea typeface="HY견고딕" panose="02030600000101010101" pitchFamily="18" charset="-127"/>
                  <a:cs typeface="둥근모꼴" panose="020B0600000101010101" charset="-127"/>
                </a:rPr>
                <a:t>스킬 구현 코딩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396C2EA-A07A-4D64-2BBC-FF16A7E34D37}"/>
                </a:ext>
              </a:extLst>
            </p:cNvPr>
            <p:cNvSpPr/>
            <p:nvPr/>
          </p:nvSpPr>
          <p:spPr>
            <a:xfrm>
              <a:off x="2891125" y="2127580"/>
              <a:ext cx="1883246" cy="1692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6C4DEAC-A7F6-4C67-AF71-C3EC2A6B468A}"/>
              </a:ext>
            </a:extLst>
          </p:cNvPr>
          <p:cNvSpPr txBox="1"/>
          <p:nvPr/>
        </p:nvSpPr>
        <p:spPr>
          <a:xfrm>
            <a:off x="3947202" y="753019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팀원소개</a:t>
            </a:r>
            <a:r>
              <a:rPr lang="ko-KR" altLang="en-US" sz="3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C00902-5299-4803-8BAD-931DB9724653}"/>
              </a:ext>
            </a:extLst>
          </p:cNvPr>
          <p:cNvSpPr/>
          <p:nvPr/>
        </p:nvSpPr>
        <p:spPr>
          <a:xfrm>
            <a:off x="1441070" y="1636758"/>
            <a:ext cx="4024993" cy="211153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A30672B-D938-4873-88C2-C3902B1C4321}"/>
              </a:ext>
            </a:extLst>
          </p:cNvPr>
          <p:cNvSpPr/>
          <p:nvPr/>
        </p:nvSpPr>
        <p:spPr>
          <a:xfrm>
            <a:off x="1686103" y="1995607"/>
            <a:ext cx="1042243" cy="1002430"/>
          </a:xfrm>
          <a:prstGeom prst="ellipse">
            <a:avLst/>
          </a:prstGeom>
          <a:solidFill>
            <a:srgbClr val="29BAED"/>
          </a:solidFill>
          <a:ln w="28575">
            <a:solidFill>
              <a:srgbClr val="1A2D4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1BEF95-98FD-45E3-B3AE-C7038000C160}"/>
              </a:ext>
            </a:extLst>
          </p:cNvPr>
          <p:cNvSpPr txBox="1"/>
          <p:nvPr/>
        </p:nvSpPr>
        <p:spPr>
          <a:xfrm>
            <a:off x="1686103" y="3070271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>
                <a:latin typeface="HY견고딕" panose="02030600000101010101" pitchFamily="18" charset="-127"/>
                <a:ea typeface="HY견고딕" panose="02030600000101010101" pitchFamily="18" charset="-127"/>
                <a:cs typeface="둥근모꼴" panose="020B0500000000000000" pitchFamily="50" charset="-127"/>
              </a:rPr>
              <a:t>유지석</a:t>
            </a:r>
            <a:endParaRPr lang="en-US" altLang="ko-KR" sz="2000" spc="300" dirty="0">
              <a:latin typeface="HY견고딕" panose="02030600000101010101" pitchFamily="18" charset="-127"/>
              <a:ea typeface="HY견고딕" panose="02030600000101010101" pitchFamily="18" charset="-127"/>
              <a:cs typeface="둥근모꼴" panose="020B0500000000000000" pitchFamily="50" charset="-127"/>
            </a:endParaRPr>
          </a:p>
        </p:txBody>
      </p:sp>
      <p:pic>
        <p:nvPicPr>
          <p:cNvPr id="11" name="그림 10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89B0517A-C7C4-4BC9-A778-B6FDE711F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615" y="2137057"/>
            <a:ext cx="772436" cy="73530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A416505F-8C3B-47D7-8C3B-8D52BE1B62E7}"/>
              </a:ext>
            </a:extLst>
          </p:cNvPr>
          <p:cNvGrpSpPr/>
          <p:nvPr/>
        </p:nvGrpSpPr>
        <p:grpSpPr>
          <a:xfrm>
            <a:off x="2872623" y="1795243"/>
            <a:ext cx="2089421" cy="516262"/>
            <a:chOff x="2778661" y="1795243"/>
            <a:chExt cx="2089421" cy="51626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EE45ECE-65C9-4B01-A204-C543581B9B4E}"/>
                </a:ext>
              </a:extLst>
            </p:cNvPr>
            <p:cNvSpPr/>
            <p:nvPr/>
          </p:nvSpPr>
          <p:spPr>
            <a:xfrm>
              <a:off x="2879417" y="2110515"/>
              <a:ext cx="1988665" cy="2009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3DDDAB-53EA-4095-A192-46347B6866A8}"/>
                </a:ext>
              </a:extLst>
            </p:cNvPr>
            <p:cNvSpPr txBox="1"/>
            <p:nvPr/>
          </p:nvSpPr>
          <p:spPr>
            <a:xfrm>
              <a:off x="2778661" y="179524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HY견고딕" panose="02030600000101010101" pitchFamily="18" charset="-127"/>
                  <a:ea typeface="HY견고딕" panose="02030600000101010101" pitchFamily="18" charset="-127"/>
                  <a:cs typeface="둥근모꼴" panose="020B0500000000000000" pitchFamily="50" charset="-127"/>
                </a:rPr>
                <a:t>기획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BCCEA5-4338-4E79-A687-0E5EAEE233A3}"/>
                </a:ext>
              </a:extLst>
            </p:cNvPr>
            <p:cNvSpPr/>
            <p:nvPr/>
          </p:nvSpPr>
          <p:spPr>
            <a:xfrm>
              <a:off x="2891125" y="2124130"/>
              <a:ext cx="971446" cy="176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F74D9E3C-E09B-4407-BE50-9957EC8815AE}"/>
              </a:ext>
            </a:extLst>
          </p:cNvPr>
          <p:cNvGrpSpPr/>
          <p:nvPr/>
        </p:nvGrpSpPr>
        <p:grpSpPr>
          <a:xfrm>
            <a:off x="2872623" y="2311645"/>
            <a:ext cx="2089421" cy="516262"/>
            <a:chOff x="2778661" y="1795243"/>
            <a:chExt cx="2089421" cy="516262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F1FF25E-EF15-4D12-B600-A978E6B3F0AD}"/>
                </a:ext>
              </a:extLst>
            </p:cNvPr>
            <p:cNvSpPr/>
            <p:nvPr/>
          </p:nvSpPr>
          <p:spPr>
            <a:xfrm>
              <a:off x="2879417" y="2110515"/>
              <a:ext cx="1988665" cy="2009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F70E0AE-B397-4096-A532-61C29F408CDD}"/>
                </a:ext>
              </a:extLst>
            </p:cNvPr>
            <p:cNvSpPr txBox="1"/>
            <p:nvPr/>
          </p:nvSpPr>
          <p:spPr>
            <a:xfrm>
              <a:off x="2778661" y="1795243"/>
              <a:ext cx="10518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HY견고딕" panose="02030600000101010101" pitchFamily="18" charset="-127"/>
                  <a:ea typeface="HY견고딕" panose="02030600000101010101" pitchFamily="18" charset="-127"/>
                  <a:cs typeface="둥근모꼴" panose="020B0600000101010101" charset="-127"/>
                </a:rPr>
                <a:t>맵 </a:t>
              </a:r>
              <a:r>
                <a:rPr lang="en-US" altLang="ko-KR" sz="1400" dirty="0">
                  <a:latin typeface="HY견고딕" panose="02030600000101010101" pitchFamily="18" charset="-127"/>
                  <a:ea typeface="HY견고딕" panose="02030600000101010101" pitchFamily="18" charset="-127"/>
                  <a:cs typeface="둥근모꼴" panose="020B0600000101010101" charset="-127"/>
                </a:rPr>
                <a:t>UI </a:t>
              </a:r>
              <a:r>
                <a:rPr lang="ko-KR" altLang="en-US" sz="1400" dirty="0">
                  <a:latin typeface="HY견고딕" panose="02030600000101010101" pitchFamily="18" charset="-127"/>
                  <a:ea typeface="HY견고딕" panose="02030600000101010101" pitchFamily="18" charset="-127"/>
                  <a:cs typeface="둥근모꼴" panose="020B0600000101010101" charset="-127"/>
                </a:rPr>
                <a:t>제작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0267F56-31FC-43E8-9223-A7BAF886661A}"/>
                </a:ext>
              </a:extLst>
            </p:cNvPr>
            <p:cNvSpPr/>
            <p:nvPr/>
          </p:nvSpPr>
          <p:spPr>
            <a:xfrm>
              <a:off x="2891125" y="2127580"/>
              <a:ext cx="1883246" cy="1692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AE7A720-7402-4EEE-8E25-68D385DB781F}"/>
              </a:ext>
            </a:extLst>
          </p:cNvPr>
          <p:cNvGrpSpPr/>
          <p:nvPr/>
        </p:nvGrpSpPr>
        <p:grpSpPr>
          <a:xfrm>
            <a:off x="2872623" y="2877805"/>
            <a:ext cx="2089421" cy="516262"/>
            <a:chOff x="2778661" y="1795243"/>
            <a:chExt cx="2089421" cy="516262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2B0F73F-2C9E-43A3-AE99-55C841ECEC40}"/>
                </a:ext>
              </a:extLst>
            </p:cNvPr>
            <p:cNvSpPr/>
            <p:nvPr/>
          </p:nvSpPr>
          <p:spPr>
            <a:xfrm>
              <a:off x="2879417" y="2110515"/>
              <a:ext cx="1988665" cy="2009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763E437-AB82-4C3F-A0E4-45EABD899ACA}"/>
                </a:ext>
              </a:extLst>
            </p:cNvPr>
            <p:cNvSpPr txBox="1"/>
            <p:nvPr/>
          </p:nvSpPr>
          <p:spPr>
            <a:xfrm>
              <a:off x="2778661" y="1795243"/>
              <a:ext cx="962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HY견고딕" panose="02030600000101010101" pitchFamily="18" charset="-127"/>
                  <a:ea typeface="HY견고딕" panose="02030600000101010101" pitchFamily="18" charset="-127"/>
                  <a:cs typeface="둥근모꼴" panose="020B0500000000000000" pitchFamily="50" charset="-127"/>
                </a:rPr>
                <a:t>서브 코딩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B701745-9C85-4270-B040-512A4B88A7C7}"/>
                </a:ext>
              </a:extLst>
            </p:cNvPr>
            <p:cNvSpPr/>
            <p:nvPr/>
          </p:nvSpPr>
          <p:spPr>
            <a:xfrm>
              <a:off x="2891125" y="2124130"/>
              <a:ext cx="971446" cy="176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E3FC15D-7900-46E3-83CA-2DE5F95A052E}"/>
              </a:ext>
            </a:extLst>
          </p:cNvPr>
          <p:cNvGrpSpPr/>
          <p:nvPr/>
        </p:nvGrpSpPr>
        <p:grpSpPr>
          <a:xfrm>
            <a:off x="1441070" y="3897358"/>
            <a:ext cx="4024993" cy="2111534"/>
            <a:chOff x="1347108" y="1636758"/>
            <a:chExt cx="4024993" cy="2111534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756E478-039D-44B2-BCCB-464F4956A9CC}"/>
                </a:ext>
              </a:extLst>
            </p:cNvPr>
            <p:cNvSpPr/>
            <p:nvPr/>
          </p:nvSpPr>
          <p:spPr>
            <a:xfrm>
              <a:off x="1347108" y="1636758"/>
              <a:ext cx="4024993" cy="2111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B36809B-3DAA-481C-9716-DE1C1C628BEB}"/>
                </a:ext>
              </a:extLst>
            </p:cNvPr>
            <p:cNvSpPr/>
            <p:nvPr/>
          </p:nvSpPr>
          <p:spPr>
            <a:xfrm>
              <a:off x="1592141" y="1995607"/>
              <a:ext cx="1042243" cy="1002430"/>
            </a:xfrm>
            <a:prstGeom prst="ellipse">
              <a:avLst/>
            </a:prstGeom>
            <a:solidFill>
              <a:srgbClr val="29BAED"/>
            </a:solidFill>
            <a:ln w="28575">
              <a:solidFill>
                <a:srgbClr val="1A2D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pic>
          <p:nvPicPr>
            <p:cNvPr id="106" name="그림 105" descr="스크린샷, 그리기이(가) 표시된 사진&#10;&#10;자동 생성된 설명">
              <a:extLst>
                <a:ext uri="{FF2B5EF4-FFF2-40B4-BE49-F238E27FC236}">
                  <a16:creationId xmlns:a16="http://schemas.microsoft.com/office/drawing/2014/main" id="{6220F5DC-1DBB-4F77-879D-C2227F492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653" y="2137057"/>
              <a:ext cx="772436" cy="735300"/>
            </a:xfrm>
            <a:prstGeom prst="rect">
              <a:avLst/>
            </a:prstGeom>
          </p:spPr>
        </p:pic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72B8118A-3466-4B5D-A72B-220CC510F145}"/>
                </a:ext>
              </a:extLst>
            </p:cNvPr>
            <p:cNvGrpSpPr/>
            <p:nvPr/>
          </p:nvGrpSpPr>
          <p:grpSpPr>
            <a:xfrm>
              <a:off x="2778661" y="1795243"/>
              <a:ext cx="2089421" cy="516262"/>
              <a:chOff x="2778661" y="1795243"/>
              <a:chExt cx="2089421" cy="516262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4E0FF72C-D013-4FC5-9BD7-952DFA1FFE93}"/>
                  </a:ext>
                </a:extLst>
              </p:cNvPr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6C947B8-8622-48B6-9BE9-1F77B11F83A5}"/>
                  </a:ext>
                </a:extLst>
              </p:cNvPr>
              <p:cNvSpPr txBox="1"/>
              <p:nvPr/>
            </p:nvSpPr>
            <p:spPr>
              <a:xfrm>
                <a:off x="2778661" y="1795243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HY견고딕" panose="02030600000101010101" pitchFamily="18" charset="-127"/>
                    <a:ea typeface="HY견고딕" panose="02030600000101010101" pitchFamily="18" charset="-127"/>
                    <a:cs typeface="둥근모꼴" panose="020B0500000000000000" pitchFamily="50" charset="-127"/>
                  </a:rPr>
                  <a:t>기획</a:t>
                </a: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391A77B6-4702-4133-895E-A01226E37DBD}"/>
                  </a:ext>
                </a:extLst>
              </p:cNvPr>
              <p:cNvSpPr/>
              <p:nvPr/>
            </p:nvSpPr>
            <p:spPr>
              <a:xfrm>
                <a:off x="2891124" y="2128588"/>
                <a:ext cx="1434513" cy="171941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B3B8E768-8578-49AE-94A5-2817713EEEEE}"/>
                </a:ext>
              </a:extLst>
            </p:cNvPr>
            <p:cNvGrpSpPr/>
            <p:nvPr/>
          </p:nvGrpSpPr>
          <p:grpSpPr>
            <a:xfrm>
              <a:off x="2778661" y="2311645"/>
              <a:ext cx="2089421" cy="516262"/>
              <a:chOff x="2778661" y="1795243"/>
              <a:chExt cx="2089421" cy="516262"/>
            </a:xfrm>
          </p:grpSpPr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FB2623FE-C56B-4C07-900B-6AAA24D4CAE7}"/>
                  </a:ext>
                </a:extLst>
              </p:cNvPr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5CDC80F-BB2F-4C43-BF0E-3B86E1E2C3C0}"/>
                  </a:ext>
                </a:extLst>
              </p:cNvPr>
              <p:cNvSpPr txBox="1"/>
              <p:nvPr/>
            </p:nvSpPr>
            <p:spPr>
              <a:xfrm>
                <a:off x="2778661" y="1795243"/>
                <a:ext cx="15600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HY견고딕" panose="02030600000101010101" pitchFamily="18" charset="-127"/>
                    <a:ea typeface="HY견고딕" panose="02030600000101010101" pitchFamily="18" charset="-127"/>
                    <a:cs typeface="둥근모꼴" panose="020B0500000000000000" pitchFamily="50" charset="-127"/>
                  </a:rPr>
                  <a:t>몬스터 구현 코딩</a:t>
                </a: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5087D73F-13A5-4CBA-A725-AEE397C78EDA}"/>
                  </a:ext>
                </a:extLst>
              </p:cNvPr>
              <p:cNvSpPr/>
              <p:nvPr/>
            </p:nvSpPr>
            <p:spPr>
              <a:xfrm>
                <a:off x="2891125" y="2124130"/>
                <a:ext cx="971446" cy="17640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89E95593-C340-4767-853E-DFB1FC645EC5}"/>
                </a:ext>
              </a:extLst>
            </p:cNvPr>
            <p:cNvGrpSpPr/>
            <p:nvPr/>
          </p:nvGrpSpPr>
          <p:grpSpPr>
            <a:xfrm>
              <a:off x="2778661" y="2877805"/>
              <a:ext cx="2089421" cy="516262"/>
              <a:chOff x="2778661" y="1795243"/>
              <a:chExt cx="2089421" cy="516262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AB9A9C61-2F28-489F-93B8-0511AF53A8AA}"/>
                  </a:ext>
                </a:extLst>
              </p:cNvPr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97BF6E9-ED09-4655-9B42-4BEE011D7FB2}"/>
                  </a:ext>
                </a:extLst>
              </p:cNvPr>
              <p:cNvSpPr txBox="1"/>
              <p:nvPr/>
            </p:nvSpPr>
            <p:spPr>
              <a:xfrm>
                <a:off x="2778661" y="1795243"/>
                <a:ext cx="13516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err="1">
                    <a:latin typeface="HY견고딕" panose="02030600000101010101" pitchFamily="18" charset="-127"/>
                    <a:ea typeface="HY견고딕" panose="02030600000101010101" pitchFamily="18" charset="-127"/>
                    <a:cs typeface="둥근모꼴" panose="020B0500000000000000" pitchFamily="50" charset="-127"/>
                  </a:rPr>
                  <a:t>에셋</a:t>
                </a:r>
                <a:r>
                  <a:rPr lang="ko-KR" altLang="en-US" sz="1400" dirty="0">
                    <a:latin typeface="HY견고딕" panose="02030600000101010101" pitchFamily="18" charset="-127"/>
                    <a:ea typeface="HY견고딕" panose="02030600000101010101" pitchFamily="18" charset="-127"/>
                    <a:cs typeface="둥근모꼴" panose="020B0500000000000000" pitchFamily="50" charset="-127"/>
                  </a:rPr>
                  <a:t> 일러스트</a:t>
                </a: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790807B0-132E-48A6-A448-503CF785A2E4}"/>
                  </a:ext>
                </a:extLst>
              </p:cNvPr>
              <p:cNvSpPr/>
              <p:nvPr/>
            </p:nvSpPr>
            <p:spPr>
              <a:xfrm>
                <a:off x="2891124" y="2124130"/>
                <a:ext cx="1764713" cy="17640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F7FA29C3-04BE-49DB-ADA8-C50D9278EA95}"/>
              </a:ext>
            </a:extLst>
          </p:cNvPr>
          <p:cNvGrpSpPr/>
          <p:nvPr/>
        </p:nvGrpSpPr>
        <p:grpSpPr>
          <a:xfrm>
            <a:off x="6731908" y="3897358"/>
            <a:ext cx="4024993" cy="2111534"/>
            <a:chOff x="1347108" y="1636758"/>
            <a:chExt cx="4024993" cy="2111534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087675B8-D285-41B3-9414-89F919147AE1}"/>
                </a:ext>
              </a:extLst>
            </p:cNvPr>
            <p:cNvSpPr/>
            <p:nvPr/>
          </p:nvSpPr>
          <p:spPr>
            <a:xfrm>
              <a:off x="1347108" y="1636758"/>
              <a:ext cx="4024993" cy="2111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8C248E67-EA80-4373-90A8-96DE91DCB511}"/>
                </a:ext>
              </a:extLst>
            </p:cNvPr>
            <p:cNvSpPr/>
            <p:nvPr/>
          </p:nvSpPr>
          <p:spPr>
            <a:xfrm>
              <a:off x="1592141" y="1995607"/>
              <a:ext cx="1042243" cy="1002430"/>
            </a:xfrm>
            <a:prstGeom prst="ellipse">
              <a:avLst/>
            </a:prstGeom>
            <a:solidFill>
              <a:srgbClr val="29BAED"/>
            </a:solidFill>
            <a:ln w="28575">
              <a:solidFill>
                <a:srgbClr val="1A2D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2B6888F-55E3-4DA0-9D59-8BA8B4A05474}"/>
                </a:ext>
              </a:extLst>
            </p:cNvPr>
            <p:cNvSpPr txBox="1"/>
            <p:nvPr/>
          </p:nvSpPr>
          <p:spPr>
            <a:xfrm>
              <a:off x="1602589" y="3090212"/>
              <a:ext cx="1069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300" dirty="0" err="1">
                  <a:latin typeface="HY견고딕" panose="02030600000101010101" pitchFamily="18" charset="-127"/>
                  <a:ea typeface="HY견고딕" panose="02030600000101010101" pitchFamily="18" charset="-127"/>
                  <a:cs typeface="둥근모꼴" panose="020B0500000000000000" pitchFamily="50" charset="-127"/>
                </a:rPr>
                <a:t>김도경</a:t>
              </a:r>
              <a:endParaRPr lang="en-US" altLang="ko-KR" sz="2000" spc="300" dirty="0">
                <a:latin typeface="HY견고딕" panose="02030600000101010101" pitchFamily="18" charset="-127"/>
                <a:ea typeface="HY견고딕" panose="02030600000101010101" pitchFamily="18" charset="-127"/>
                <a:cs typeface="둥근모꼴" panose="020B0500000000000000" pitchFamily="50" charset="-127"/>
              </a:endParaRPr>
            </a:p>
          </p:txBody>
        </p: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ADD01AA2-FDD3-4F7B-9860-20BD5F56CB30}"/>
                </a:ext>
              </a:extLst>
            </p:cNvPr>
            <p:cNvGrpSpPr/>
            <p:nvPr/>
          </p:nvGrpSpPr>
          <p:grpSpPr>
            <a:xfrm>
              <a:off x="2778661" y="1795243"/>
              <a:ext cx="2089421" cy="516262"/>
              <a:chOff x="2778661" y="1795243"/>
              <a:chExt cx="2089421" cy="516262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B941CE61-D469-4C0B-86F7-C1BFA9201C11}"/>
                  </a:ext>
                </a:extLst>
              </p:cNvPr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A85ECF6-9618-474E-A700-35150572D1D0}"/>
                  </a:ext>
                </a:extLst>
              </p:cNvPr>
              <p:cNvSpPr txBox="1"/>
              <p:nvPr/>
            </p:nvSpPr>
            <p:spPr>
              <a:xfrm>
                <a:off x="2778661" y="1795243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HY견고딕" panose="02030600000101010101" pitchFamily="18" charset="-127"/>
                    <a:ea typeface="HY견고딕" panose="02030600000101010101" pitchFamily="18" charset="-127"/>
                    <a:cs typeface="둥근모꼴" panose="020B0500000000000000" pitchFamily="50" charset="-127"/>
                  </a:rPr>
                  <a:t>기획</a:t>
                </a: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36F1B21D-E0CE-4D3E-94D0-129B7E250613}"/>
                  </a:ext>
                </a:extLst>
              </p:cNvPr>
              <p:cNvSpPr/>
              <p:nvPr/>
            </p:nvSpPr>
            <p:spPr>
              <a:xfrm>
                <a:off x="2891125" y="2128589"/>
                <a:ext cx="1638542" cy="171941"/>
              </a:xfrm>
              <a:prstGeom prst="rect">
                <a:avLst/>
              </a:prstGeom>
              <a:solidFill>
                <a:srgbClr val="F76F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AB4355C6-DD80-4694-B833-10E902508EF2}"/>
                </a:ext>
              </a:extLst>
            </p:cNvPr>
            <p:cNvGrpSpPr/>
            <p:nvPr/>
          </p:nvGrpSpPr>
          <p:grpSpPr>
            <a:xfrm>
              <a:off x="2778661" y="2311645"/>
              <a:ext cx="2089421" cy="516262"/>
              <a:chOff x="2778661" y="1795243"/>
              <a:chExt cx="2089421" cy="516262"/>
            </a:xfrm>
          </p:grpSpPr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7CB7C92B-F726-439B-9A60-F6F4017C2D96}"/>
                  </a:ext>
                </a:extLst>
              </p:cNvPr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1160102-B2C2-4BAD-909F-48E0213F43E6}"/>
                  </a:ext>
                </a:extLst>
              </p:cNvPr>
              <p:cNvSpPr txBox="1"/>
              <p:nvPr/>
            </p:nvSpPr>
            <p:spPr>
              <a:xfrm>
                <a:off x="2778661" y="1795243"/>
                <a:ext cx="15600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HY견고딕" panose="02030600000101010101" pitchFamily="18" charset="-127"/>
                    <a:ea typeface="HY견고딕" panose="02030600000101010101" pitchFamily="18" charset="-127"/>
                    <a:cs typeface="둥근모꼴" panose="020B0500000000000000" pitchFamily="50" charset="-127"/>
                  </a:rPr>
                  <a:t>캐릭터 구현 코딩</a:t>
                </a: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D5F2963C-6C61-4E3A-A7D4-42D817DB677D}"/>
                  </a:ext>
                </a:extLst>
              </p:cNvPr>
              <p:cNvSpPr/>
              <p:nvPr/>
            </p:nvSpPr>
            <p:spPr>
              <a:xfrm>
                <a:off x="2891125" y="2124130"/>
                <a:ext cx="971446" cy="176400"/>
              </a:xfrm>
              <a:prstGeom prst="rect">
                <a:avLst/>
              </a:prstGeom>
              <a:solidFill>
                <a:srgbClr val="F76F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5451718C-7127-4F72-905F-ECD3A42F9DBE}"/>
                </a:ext>
              </a:extLst>
            </p:cNvPr>
            <p:cNvGrpSpPr/>
            <p:nvPr/>
          </p:nvGrpSpPr>
          <p:grpSpPr>
            <a:xfrm>
              <a:off x="2778661" y="2877805"/>
              <a:ext cx="2089421" cy="516262"/>
              <a:chOff x="2778661" y="1795243"/>
              <a:chExt cx="2089421" cy="516262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92EB58FA-7E62-473B-B312-A383FEC227FA}"/>
                  </a:ext>
                </a:extLst>
              </p:cNvPr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1202094-A236-4E4A-9522-C97EFA1174E3}"/>
                  </a:ext>
                </a:extLst>
              </p:cNvPr>
              <p:cNvSpPr txBox="1"/>
              <p:nvPr/>
            </p:nvSpPr>
            <p:spPr>
              <a:xfrm>
                <a:off x="2778661" y="1795243"/>
                <a:ext cx="13516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HY견고딕" panose="02030600000101010101" pitchFamily="18" charset="-127"/>
                    <a:ea typeface="HY견고딕" panose="02030600000101010101" pitchFamily="18" charset="-127"/>
                    <a:cs typeface="둥근모꼴" panose="020B0500000000000000" pitchFamily="50" charset="-127"/>
                  </a:rPr>
                  <a:t>스토리 디테일</a:t>
                </a: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6EA0758D-5514-4985-B3C9-A5F374C4266C}"/>
                  </a:ext>
                </a:extLst>
              </p:cNvPr>
              <p:cNvSpPr/>
              <p:nvPr/>
            </p:nvSpPr>
            <p:spPr>
              <a:xfrm>
                <a:off x="2891125" y="2124130"/>
                <a:ext cx="971446" cy="176400"/>
              </a:xfrm>
              <a:prstGeom prst="rect">
                <a:avLst/>
              </a:prstGeom>
              <a:solidFill>
                <a:srgbClr val="F76F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475C6AD1-D7DE-4940-BB34-F9C3E343B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997" y="2126380"/>
            <a:ext cx="789725" cy="736054"/>
          </a:xfrm>
          <a:prstGeom prst="rect">
            <a:avLst/>
          </a:prstGeom>
        </p:spPr>
      </p:pic>
      <p:pic>
        <p:nvPicPr>
          <p:cNvPr id="20" name="그림 19" descr="그리기이(가) 표시된 사진&#10;&#10;자동 생성된 설명">
            <a:extLst>
              <a:ext uri="{FF2B5EF4-FFF2-40B4-BE49-F238E27FC236}">
                <a16:creationId xmlns:a16="http://schemas.microsoft.com/office/drawing/2014/main" id="{D6FA49D7-5F48-4D8A-9343-B9B05D8DE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833" y="4348382"/>
            <a:ext cx="833091" cy="8180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467669-23FD-B184-06C7-D0D48E98BC55}"/>
              </a:ext>
            </a:extLst>
          </p:cNvPr>
          <p:cNvSpPr txBox="1"/>
          <p:nvPr/>
        </p:nvSpPr>
        <p:spPr>
          <a:xfrm>
            <a:off x="1686103" y="5330871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 err="1">
                <a:latin typeface="HY견고딕" panose="02030600000101010101" pitchFamily="18" charset="-127"/>
                <a:ea typeface="HY견고딕" panose="02030600000101010101" pitchFamily="18" charset="-127"/>
                <a:cs typeface="둥근모꼴" panose="020B0500000000000000" pitchFamily="50" charset="-127"/>
              </a:rPr>
              <a:t>이지웅</a:t>
            </a:r>
            <a:endParaRPr lang="en-US" altLang="ko-KR" sz="2000" spc="300" dirty="0">
              <a:latin typeface="HY견고딕" panose="02030600000101010101" pitchFamily="18" charset="-127"/>
              <a:ea typeface="HY견고딕" panose="02030600000101010101" pitchFamily="18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799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36C4DEAC-A7F6-4C67-AF71-C3EC2A6B468A}"/>
              </a:ext>
            </a:extLst>
          </p:cNvPr>
          <p:cNvSpPr txBox="1"/>
          <p:nvPr/>
        </p:nvSpPr>
        <p:spPr>
          <a:xfrm>
            <a:off x="3947202" y="753019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팀원소개</a:t>
            </a:r>
            <a:r>
              <a:rPr lang="ko-KR" altLang="en-US" sz="3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9D79349-E89E-F363-9E1D-D0021F863ED2}"/>
              </a:ext>
            </a:extLst>
          </p:cNvPr>
          <p:cNvGrpSpPr/>
          <p:nvPr/>
        </p:nvGrpSpPr>
        <p:grpSpPr>
          <a:xfrm>
            <a:off x="1433361" y="1633289"/>
            <a:ext cx="4024993" cy="2111534"/>
            <a:chOff x="1347108" y="1636758"/>
            <a:chExt cx="4024993" cy="211153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7F710A4-9297-0CE7-758C-EAF79CFD8E80}"/>
                </a:ext>
              </a:extLst>
            </p:cNvPr>
            <p:cNvSpPr/>
            <p:nvPr/>
          </p:nvSpPr>
          <p:spPr>
            <a:xfrm>
              <a:off x="1347108" y="1636758"/>
              <a:ext cx="4024993" cy="2111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5643996-70C1-A652-3163-D174E1093FBA}"/>
                </a:ext>
              </a:extLst>
            </p:cNvPr>
            <p:cNvSpPr/>
            <p:nvPr/>
          </p:nvSpPr>
          <p:spPr>
            <a:xfrm>
              <a:off x="1592141" y="1995607"/>
              <a:ext cx="1042243" cy="1002430"/>
            </a:xfrm>
            <a:prstGeom prst="ellipse">
              <a:avLst/>
            </a:prstGeom>
            <a:solidFill>
              <a:srgbClr val="29BAED"/>
            </a:solidFill>
            <a:ln w="28575">
              <a:solidFill>
                <a:srgbClr val="1A2D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2F9003-1DA3-4026-D2B6-88498E99B75D}"/>
                </a:ext>
              </a:extLst>
            </p:cNvPr>
            <p:cNvSpPr txBox="1"/>
            <p:nvPr/>
          </p:nvSpPr>
          <p:spPr>
            <a:xfrm>
              <a:off x="1578501" y="3070271"/>
              <a:ext cx="1069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300" dirty="0">
                  <a:latin typeface="HY견고딕" panose="02030600000101010101" pitchFamily="18" charset="-127"/>
                  <a:ea typeface="HY견고딕" panose="02030600000101010101" pitchFamily="18" charset="-127"/>
                  <a:cs typeface="둥근모꼴" panose="020B0500000000000000" pitchFamily="50" charset="-127"/>
                </a:rPr>
                <a:t>손성빈</a:t>
              </a:r>
              <a:endParaRPr lang="en-US" altLang="ko-KR" sz="2000" spc="300" dirty="0">
                <a:latin typeface="HY견고딕" panose="02030600000101010101" pitchFamily="18" charset="-127"/>
                <a:ea typeface="HY견고딕" panose="02030600000101010101" pitchFamily="18" charset="-127"/>
                <a:cs typeface="둥근모꼴" panose="020B0500000000000000" pitchFamily="50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34455C0-4136-8EEC-3D31-A19BFBE70741}"/>
                </a:ext>
              </a:extLst>
            </p:cNvPr>
            <p:cNvGrpSpPr/>
            <p:nvPr/>
          </p:nvGrpSpPr>
          <p:grpSpPr>
            <a:xfrm>
              <a:off x="2778661" y="1795243"/>
              <a:ext cx="2089421" cy="516262"/>
              <a:chOff x="2778661" y="1795243"/>
              <a:chExt cx="2089421" cy="516262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0EF41AD-2EA3-F9A1-56CB-EBFE05FECD1D}"/>
                  </a:ext>
                </a:extLst>
              </p:cNvPr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CE73AE-657B-0521-3AE4-79EAEE8F33AD}"/>
                  </a:ext>
                </a:extLst>
              </p:cNvPr>
              <p:cNvSpPr txBox="1"/>
              <p:nvPr/>
            </p:nvSpPr>
            <p:spPr>
              <a:xfrm>
                <a:off x="2778661" y="1795243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HY견고딕" panose="02030600000101010101" pitchFamily="18" charset="-127"/>
                    <a:ea typeface="HY견고딕" panose="02030600000101010101" pitchFamily="18" charset="-127"/>
                    <a:cs typeface="둥근모꼴" panose="020B0500000000000000" pitchFamily="50" charset="-127"/>
                  </a:rPr>
                  <a:t>기획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6BB1C8B1-6C6A-D8FA-255D-24C256613FBF}"/>
                  </a:ext>
                </a:extLst>
              </p:cNvPr>
              <p:cNvSpPr/>
              <p:nvPr/>
            </p:nvSpPr>
            <p:spPr>
              <a:xfrm>
                <a:off x="2891125" y="2124130"/>
                <a:ext cx="971446" cy="1764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7015F489-56AA-55DE-D481-3B3703018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52" y="2122911"/>
            <a:ext cx="789725" cy="73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1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E675137-6F3E-4DE8-856A-3E2E8DADD60B}"/>
              </a:ext>
            </a:extLst>
          </p:cNvPr>
          <p:cNvSpPr/>
          <p:nvPr/>
        </p:nvSpPr>
        <p:spPr>
          <a:xfrm>
            <a:off x="1043205" y="2641350"/>
            <a:ext cx="5781665" cy="256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-  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장르 </a:t>
            </a:r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: RPG ,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 슈팅</a:t>
            </a:r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 , 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수집</a:t>
            </a:r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-  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출시환경 </a:t>
            </a:r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: PC</a:t>
            </a:r>
          </a:p>
          <a:p>
            <a:pPr marL="0" lvl="1"/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-  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배경 </a:t>
            </a:r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: 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판타지</a:t>
            </a:r>
            <a:endParaRPr lang="en-US" altLang="ko-KR" sz="2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6728774" y="1442216"/>
            <a:ext cx="4585472" cy="371445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4" y="898202"/>
            <a:ext cx="3212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</a:t>
            </a:r>
          </a:p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01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개요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FA3F5D-43E2-4B99-8BFC-B37164CCB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125" y="1981038"/>
            <a:ext cx="431080" cy="3215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1A323D-3D99-43C3-888F-238D72A7C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94" y="1975621"/>
            <a:ext cx="944270" cy="321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CA957F-FE69-422C-AC23-350B0C252D5F}"/>
              </a:ext>
            </a:extLst>
          </p:cNvPr>
          <p:cNvSpPr txBox="1"/>
          <p:nvPr/>
        </p:nvSpPr>
        <p:spPr>
          <a:xfrm>
            <a:off x="4558782" y="1442216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Level Up!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86E6BA-7009-E881-6C63-415D7BEDC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202" y="1701328"/>
            <a:ext cx="3089894" cy="308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6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E675137-6F3E-4DE8-856A-3E2E8DADD60B}"/>
              </a:ext>
            </a:extLst>
          </p:cNvPr>
          <p:cNvSpPr/>
          <p:nvPr/>
        </p:nvSpPr>
        <p:spPr>
          <a:xfrm>
            <a:off x="1043205" y="2641350"/>
            <a:ext cx="5781665" cy="333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ko-KR" altLang="en-US" sz="3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프로젝트 주제</a:t>
            </a:r>
            <a:endParaRPr lang="en-US" altLang="ko-KR" sz="3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  </a:t>
            </a:r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- 2D RPG 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형식의 슈팅게임</a:t>
            </a:r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  - 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랜덤 능력을 가진 무기 요소를 추가</a:t>
            </a:r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  - 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시점 </a:t>
            </a:r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: </a:t>
            </a:r>
            <a:r>
              <a:rPr lang="ko-KR" altLang="en-US" sz="25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탑뷰</a:t>
            </a:r>
            <a:endParaRPr lang="en-US" altLang="ko-KR" sz="2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6728774" y="1442216"/>
            <a:ext cx="4585472" cy="371445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4" y="898202"/>
            <a:ext cx="3212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</a:t>
            </a:r>
          </a:p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01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개요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FA3F5D-43E2-4B99-8BFC-B37164CCB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125" y="1981038"/>
            <a:ext cx="431080" cy="3215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1A323D-3D99-43C3-888F-238D72A7C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94" y="1975621"/>
            <a:ext cx="944270" cy="321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CA957F-FE69-422C-AC23-350B0C252D5F}"/>
              </a:ext>
            </a:extLst>
          </p:cNvPr>
          <p:cNvSpPr txBox="1"/>
          <p:nvPr/>
        </p:nvSpPr>
        <p:spPr>
          <a:xfrm>
            <a:off x="4558782" y="1442216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Level Up!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32424F-3D7F-ECDC-96F4-D917068B1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821" y="1536777"/>
            <a:ext cx="3995378" cy="35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4" y="898202"/>
            <a:ext cx="3531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</a:t>
            </a:r>
          </a:p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02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스토리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FA3F5D-43E2-4B99-8BFC-B37164CCB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125" y="1981038"/>
            <a:ext cx="431080" cy="3215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1A323D-3D99-43C3-888F-238D72A7C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94" y="1975621"/>
            <a:ext cx="944270" cy="321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CA957F-FE69-422C-AC23-350B0C252D5F}"/>
              </a:ext>
            </a:extLst>
          </p:cNvPr>
          <p:cNvSpPr txBox="1"/>
          <p:nvPr/>
        </p:nvSpPr>
        <p:spPr>
          <a:xfrm>
            <a:off x="4558782" y="1442216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Level Up!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A670E3-CEFA-862E-7D21-250FA7ABD9A4}"/>
              </a:ext>
            </a:extLst>
          </p:cNvPr>
          <p:cNvSpPr/>
          <p:nvPr/>
        </p:nvSpPr>
        <p:spPr>
          <a:xfrm>
            <a:off x="1043205" y="2641350"/>
            <a:ext cx="5455249" cy="229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평화로운 판타지 대륙</a:t>
            </a:r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흑마법사가 개발한 강력한 저주인</a:t>
            </a:r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마나 전염병으로 인해 괴물들이 출현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C573C4-882B-371F-802A-078E51E73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715" y="1015360"/>
            <a:ext cx="2695341" cy="24136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17CDC9E-C4A7-F05C-85AF-FF85B6282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7637" y="1102224"/>
            <a:ext cx="2494860" cy="223991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35B3F4-C93D-08D6-9368-F5A86579307F}"/>
              </a:ext>
            </a:extLst>
          </p:cNvPr>
          <p:cNvSpPr/>
          <p:nvPr/>
        </p:nvSpPr>
        <p:spPr>
          <a:xfrm>
            <a:off x="6676008" y="3719743"/>
            <a:ext cx="4314547" cy="171339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4A7104F-37E5-245C-0D1F-2B8AC1B9BE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542" r="-7542"/>
          <a:stretch/>
        </p:blipFill>
        <p:spPr>
          <a:xfrm>
            <a:off x="6770450" y="3799947"/>
            <a:ext cx="1457528" cy="156231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DF7DBA1-3079-326D-7B69-FD8410759A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734" t="897" r="-11734" b="-897"/>
          <a:stretch/>
        </p:blipFill>
        <p:spPr>
          <a:xfrm>
            <a:off x="9443155" y="3798248"/>
            <a:ext cx="1648430" cy="15623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818FE45-1184-D400-D2F6-60B1C3A5DF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0283" y="3799947"/>
            <a:ext cx="1332872" cy="155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5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4" y="898202"/>
            <a:ext cx="3531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</a:t>
            </a:r>
          </a:p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02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스토리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FA3F5D-43E2-4B99-8BFC-B37164CCB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125" y="1981038"/>
            <a:ext cx="431080" cy="3215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1A323D-3D99-43C3-888F-238D72A7C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94" y="1975621"/>
            <a:ext cx="944270" cy="321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CA957F-FE69-422C-AC23-350B0C252D5F}"/>
              </a:ext>
            </a:extLst>
          </p:cNvPr>
          <p:cNvSpPr txBox="1"/>
          <p:nvPr/>
        </p:nvSpPr>
        <p:spPr>
          <a:xfrm>
            <a:off x="4558782" y="1442216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Level Up!</a:t>
            </a:r>
            <a:endParaRPr lang="ko-KR" altLang="en-US" sz="2400" dirty="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A670E3-CEFA-862E-7D21-250FA7ABD9A4}"/>
              </a:ext>
            </a:extLst>
          </p:cNvPr>
          <p:cNvSpPr/>
          <p:nvPr/>
        </p:nvSpPr>
        <p:spPr>
          <a:xfrm>
            <a:off x="1043205" y="2641350"/>
            <a:ext cx="5455249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플레이어 캐릭터는 강력한 힘을 지니고 있다는 고대의 유물 무기들을 찾아 흑마법사를 제거한다</a:t>
            </a:r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강한 유물 무기들 근처에는 무기의 </a:t>
            </a:r>
            <a:r>
              <a:rPr lang="ko-KR" altLang="en-US" sz="25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마나에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 이끌린 강력한 괴물들이 존재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35B3F4-C93D-08D6-9368-F5A86579307F}"/>
              </a:ext>
            </a:extLst>
          </p:cNvPr>
          <p:cNvSpPr/>
          <p:nvPr/>
        </p:nvSpPr>
        <p:spPr>
          <a:xfrm>
            <a:off x="6550811" y="2297220"/>
            <a:ext cx="4685775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4337EE-9068-F0B2-957E-8A6B7717F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48" y="2360121"/>
            <a:ext cx="4527947" cy="256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42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3" y="898202"/>
            <a:ext cx="4008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</a:t>
            </a:r>
          </a:p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03 </a:t>
            </a:r>
            <a:r>
              <a:rPr lang="ko-KR" altLang="en-US" sz="3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E56CCD-115F-739E-4BF2-1F7A9A988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612" y="2202874"/>
            <a:ext cx="6190989" cy="321291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7845ACD-5CA4-36FD-D309-03305DC80068}"/>
              </a:ext>
            </a:extLst>
          </p:cNvPr>
          <p:cNvSpPr/>
          <p:nvPr/>
        </p:nvSpPr>
        <p:spPr>
          <a:xfrm>
            <a:off x="6811842" y="5450787"/>
            <a:ext cx="3000253" cy="47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 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메인 </a:t>
            </a:r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+mn-ea"/>
              </a:rPr>
              <a:t>UI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D5E187-7760-2A09-020C-4A6663E052E0}"/>
              </a:ext>
            </a:extLst>
          </p:cNvPr>
          <p:cNvSpPr txBox="1"/>
          <p:nvPr/>
        </p:nvSpPr>
        <p:spPr>
          <a:xfrm>
            <a:off x="1435124" y="2609970"/>
            <a:ext cx="238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플레이어 체력 표시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320B16C-2551-C5AD-A024-3C82E407DF3F}"/>
              </a:ext>
            </a:extLst>
          </p:cNvPr>
          <p:cNvCxnSpPr>
            <a:cxnSpLocks/>
          </p:cNvCxnSpPr>
          <p:nvPr/>
        </p:nvCxnSpPr>
        <p:spPr>
          <a:xfrm flipV="1">
            <a:off x="3572141" y="2425305"/>
            <a:ext cx="924471" cy="355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99C1F3-36FC-A6C6-12D5-50A08CCC4EC4}"/>
              </a:ext>
            </a:extLst>
          </p:cNvPr>
          <p:cNvSpPr txBox="1"/>
          <p:nvPr/>
        </p:nvSpPr>
        <p:spPr>
          <a:xfrm>
            <a:off x="1336349" y="5046453"/>
            <a:ext cx="238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선택한 </a:t>
            </a:r>
            <a:r>
              <a:rPr lang="ko-KR" altLang="en-US" b="1" dirty="0" err="1"/>
              <a:t>무기창</a:t>
            </a:r>
            <a:r>
              <a:rPr lang="ko-KR" altLang="en-US" b="1" dirty="0"/>
              <a:t> 표시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88D45D5-39E9-E944-3121-88BB340D5F54}"/>
              </a:ext>
            </a:extLst>
          </p:cNvPr>
          <p:cNvCxnSpPr>
            <a:cxnSpLocks/>
          </p:cNvCxnSpPr>
          <p:nvPr/>
        </p:nvCxnSpPr>
        <p:spPr>
          <a:xfrm>
            <a:off x="3459511" y="5231119"/>
            <a:ext cx="8643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49ABF-F2A8-2131-190E-F3B95D120F70}"/>
              </a:ext>
            </a:extLst>
          </p:cNvPr>
          <p:cNvSpPr txBox="1"/>
          <p:nvPr/>
        </p:nvSpPr>
        <p:spPr>
          <a:xfrm>
            <a:off x="7813963" y="1365872"/>
            <a:ext cx="151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퀘스트 표시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6B5ECFD-2AA5-7870-BE07-257A25F00DFA}"/>
              </a:ext>
            </a:extLst>
          </p:cNvPr>
          <p:cNvCxnSpPr>
            <a:cxnSpLocks/>
          </p:cNvCxnSpPr>
          <p:nvPr/>
        </p:nvCxnSpPr>
        <p:spPr>
          <a:xfrm>
            <a:off x="9135211" y="1683032"/>
            <a:ext cx="362535" cy="644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04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416</Words>
  <Application>Microsoft Office PowerPoint</Application>
  <PresentationFormat>와이드스크린</PresentationFormat>
  <Paragraphs>137</Paragraphs>
  <Slides>19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HY헤드라인M</vt:lpstr>
      <vt:lpstr>둥근모꼴</vt:lpstr>
      <vt:lpstr>Arial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Ji Seok Yu</cp:lastModifiedBy>
  <cp:revision>65</cp:revision>
  <dcterms:created xsi:type="dcterms:W3CDTF">2020-04-01T17:14:31Z</dcterms:created>
  <dcterms:modified xsi:type="dcterms:W3CDTF">2023-12-15T01:52:20Z</dcterms:modified>
</cp:coreProperties>
</file>