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2"/>
    <p:restoredTop sz="96327"/>
  </p:normalViewPr>
  <p:slideViewPr>
    <p:cSldViewPr snapToGrid="0" snapToObjects="1">
      <p:cViewPr>
        <p:scale>
          <a:sx n="114" d="100"/>
          <a:sy n="114" d="100"/>
        </p:scale>
        <p:origin x="9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3247-95F5-3246-AE14-6B023E06A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B02E-76A2-9541-BD74-5B6FC8AD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2558-3413-294A-AD72-A75DD5CB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0039-2A55-D04E-BA8A-8419B3D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7D85-0746-8B4A-917A-BD3BDF70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5181-3D20-A748-8F8E-459BD978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E9FD5-D960-3749-AD25-DB2C6BFF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59E7-11B1-E947-8E1C-69A34F5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1611-23E3-A34E-B886-24E7E43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C392-0A63-6941-9A72-EF49732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14788-F938-D44A-9A25-B1A729EA2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E49D-8F78-0F4B-92E3-80D82973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287B-F2E4-2945-B0FA-D63EA5D4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8FF3-75EF-4043-A1ED-8748F724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8B77-4DE2-754C-A55A-0AF8A2C1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6F32-A658-5342-8CA8-956DA48B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22D-02AA-8A4D-AB26-BDBC09CE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1EB6-3825-6A43-9799-20001F14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F7FC-E119-0A43-8B5B-BFB385FF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FE66-1744-BF44-AD60-21380E79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AF8A-3235-F34C-A754-D9C18893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C123-3686-3B41-B4B5-E12AEA08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15B1-E603-B940-8F1A-349BCF77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90A1-C59C-2E47-A55D-B5621395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A32B-04AF-A54A-AB79-B715540C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680-6BF8-A34E-BB58-34ED906B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C32A-C749-5C4C-A614-B054954E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E5BB-64D6-FE4F-AA4E-952897EB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7466-F25C-DF48-BFB6-0655291D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4A36-F753-FB45-86DD-BC52E84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087C-26C2-384F-985E-6E0D51B3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5922-E546-9A4A-95C1-DE5B173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2428-9BD0-114A-9D05-50CA1C3F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0CBB-4B9F-374A-B3D5-B85DDF87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99F5F-A294-5D49-AF6D-043A0BBA5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CF26-477D-404E-9484-3CA02987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7F8D-D57C-1C42-91EF-ECDFD2A2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99994-B67D-0040-A5BB-5B506CE6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119F9-9130-574B-ABB5-E9F1F96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964E-3F26-3441-877F-24421777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FF725-FD6D-4547-839C-E0CBBD28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2E46-848D-2848-A203-34F3EFDC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B99C-380A-284B-838F-46E065B1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764A-6558-1C48-AC51-45AFBB3E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F375-2017-0A49-BFD5-1CF58982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7A173-3FCE-F04C-8F79-28D88E2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998B-7856-D64E-A6AC-C4B8EA8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9CBC-A6F8-C543-A0E7-C5CAF63B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14EB-8AD3-5649-AAC4-71325555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A959-17F2-D748-B48F-17302AE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F9AC-3A41-BD48-8924-4BFBE33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4DE9-4CF1-6F41-BC1C-F7F8FFF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7B91-6718-FD4E-84A8-3D0D75F5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9C0B3-DCD7-2B43-81DB-F2D86F8E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3B1C-EDA6-F44F-8E33-76F57A7E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4A16-548B-CA43-8AD0-E00F7741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4772A-8892-3546-9613-0CE4272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0CAB-41A3-9F42-B577-2384B5E4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BDE2D-A87A-6442-8DA2-38748409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CDFA-26A1-474D-9A30-A0BF7F37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7EE-6335-F240-9078-FE1E1479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20C0-796E-514C-8B88-F63C2662BB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7EEA-DB9C-B644-A329-20EBCE18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E8B-9716-EE43-907E-A126E67A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nline.stat.psu.edu/stat504/node/226/#TB_inline?height=300&amp;width=400&amp;inlineId=myOnPageContentpop4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5B7A-94EE-D14A-B778-432614A7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STAC51 TUT02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63A0-68A3-0748-84A4-A8EEF41F8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12: Apr 01, 2021</a:t>
            </a:r>
          </a:p>
        </p:txBody>
      </p:sp>
    </p:spTree>
    <p:extLst>
      <p:ext uri="{BB962C8B-B14F-4D97-AF65-F5344CB8AC3E}">
        <p14:creationId xmlns:p14="http://schemas.microsoft.com/office/powerpoint/2010/main" val="92741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">
            <a:extLst>
              <a:ext uri="{FF2B5EF4-FFF2-40B4-BE49-F238E27FC236}">
                <a16:creationId xmlns:a16="http://schemas.microsoft.com/office/drawing/2014/main" id="{6A33A5B1-205E-0047-885A-CAE13AB4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27319"/>
            <a:ext cx="3620593" cy="34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87BA79-3AC3-B94F-87F0-256AA993EAA3}"/>
              </a:ext>
            </a:extLst>
          </p:cNvPr>
          <p:cNvSpPr/>
          <p:nvPr/>
        </p:nvSpPr>
        <p:spPr>
          <a:xfrm>
            <a:off x="6096000" y="704153"/>
            <a:ext cx="528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the usual primary food choice of alligators appears to be fish, we'll use </a:t>
            </a:r>
            <a:r>
              <a:rPr lang="en-CA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fish as the baseline category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A6ACE-F085-EF44-A252-03850ACF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34" y="2059471"/>
            <a:ext cx="6518746" cy="33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A71E0D-6199-9340-B010-5812B0EB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82" y="175418"/>
            <a:ext cx="7852053" cy="1655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7715F7-428E-184D-94DE-92EF1546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2" y="0"/>
            <a:ext cx="3422440" cy="36973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4AAD2-3CE3-AD41-9D4D-07D91D803499}"/>
              </a:ext>
            </a:extLst>
          </p:cNvPr>
          <p:cNvSpPr/>
          <p:nvPr/>
        </p:nvSpPr>
        <p:spPr>
          <a:xfrm>
            <a:off x="3856383" y="1994596"/>
            <a:ext cx="7852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intercepts 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give the estimated log-odds for the reference group lake = Hancock, size = small, sex = male. For example, the estimated log-odds of birds versus fish in this group is −2.4633; the estimated log-odds of invertebrates versus fish is −2.0744; and so 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BADB5-78F4-F74A-AF83-BE002332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" y="3869814"/>
            <a:ext cx="12192000" cy="281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76F89-67CB-274E-A47E-CB0A620A3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714" y="4966667"/>
            <a:ext cx="8647043" cy="8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7EFD59-6ABE-354B-9359-EDD9D259F482}"/>
              </a:ext>
            </a:extLst>
          </p:cNvPr>
          <p:cNvSpPr/>
          <p:nvPr/>
        </p:nvSpPr>
        <p:spPr>
          <a:xfrm>
            <a:off x="7530548" y="1388959"/>
            <a:ext cx="4247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Lucida Grande" panose="020B0600040502020204" pitchFamily="34" charset="0"/>
              </a:rPr>
              <a:t>The model fits OK but not great. The Residual Deviance of 50.26 with 40 df from the table above output is reasonable, with p-value of 0.1282 and the statistics/df is close to 1 that is 1.256. We will see that in terms of G^2/df and p-value, we can actually improve the fit by removing the gender covariate.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48659-89A9-A448-B266-6FC5ACB07CC4}"/>
              </a:ext>
            </a:extLst>
          </p:cNvPr>
          <p:cNvSpPr/>
          <p:nvPr/>
        </p:nvSpPr>
        <p:spPr>
          <a:xfrm>
            <a:off x="7530548" y="590586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4D96"/>
                </a:solidFill>
                <a:latin typeface="times new roman" panose="02020603050405020304" pitchFamily="18" charset="0"/>
                <a:hlinkClick r:id="rId2" tooltip="The Answer"/>
              </a:rPr>
              <a:t> </a:t>
            </a:r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Does the model fit well?</a:t>
            </a:r>
            <a:endParaRPr lang="en-CA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FEFE3-BD15-D547-8300-F56EF42BE8BF}"/>
              </a:ext>
            </a:extLst>
          </p:cNvPr>
          <p:cNvSpPr/>
          <p:nvPr/>
        </p:nvSpPr>
        <p:spPr>
          <a:xfrm>
            <a:off x="215348" y="3094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Goodness of fit</a:t>
            </a:r>
          </a:p>
          <a:p>
            <a:r>
              <a:rPr lang="en-US" dirty="0"/>
              <a:t># There are N = 16 profiles (unique combinations of lake, sex and size) in this dataset. </a:t>
            </a:r>
          </a:p>
          <a:p>
            <a:r>
              <a:rPr lang="en-US" dirty="0"/>
              <a:t># Recall that Residual deviance tests the fit of the current model versus the saturated model. </a:t>
            </a:r>
          </a:p>
          <a:p>
            <a:r>
              <a:rPr lang="en-US" dirty="0"/>
              <a:t># The saturated model, which fits a separate multinomial distribution to each profile, has 16 × 4 = 64 parameters. </a:t>
            </a:r>
          </a:p>
          <a:p>
            <a:r>
              <a:rPr lang="en-US" dirty="0"/>
              <a:t># The current model has an intercept, three lake coefficients, one sex coefficient and one size coefficient for each of the four logit equations, for a total of 24 parameters. </a:t>
            </a:r>
          </a:p>
          <a:p>
            <a:r>
              <a:rPr lang="en-US" dirty="0"/>
              <a:t># Therefore, the overall fit statistics have 64 − 24 = 40 degrees of freedom.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5194A-E92C-504D-8A2B-5F62DD6D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28" y="3725803"/>
            <a:ext cx="5155372" cy="28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5CFA0-6123-1C4E-9432-CD94CDFD9CA0}"/>
              </a:ext>
            </a:extLst>
          </p:cNvPr>
          <p:cNvSpPr/>
          <p:nvPr/>
        </p:nvSpPr>
        <p:spPr>
          <a:xfrm>
            <a:off x="314034" y="14750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Model Selection</a:t>
            </a:r>
            <a:endParaRPr lang="en-CA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CD7378-C441-E641-BEDC-302BBDFB4BDB}"/>
              </a:ext>
            </a:extLst>
          </p:cNvPr>
          <p:cNvSpPr/>
          <p:nvPr/>
        </p:nvSpPr>
        <p:spPr>
          <a:xfrm>
            <a:off x="225992" y="516835"/>
            <a:ext cx="1165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let's find the deviance </a:t>
            </a:r>
            <a:r>
              <a:rPr lang="en-CA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CA" sz="1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 for the </a:t>
            </a:r>
            <a:r>
              <a:rPr lang="en-CA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null (intercept-only) model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a model with just four parameters. Because there are </a:t>
            </a:r>
            <a:r>
              <a:rPr lang="en-CA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 = 4 × 2 × 2 = 16 unique covariate patterns, the saturated model will have 16 × (5 − 1) = 64 parameters, so the </a:t>
            </a:r>
            <a:r>
              <a:rPr lang="en-CA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CA" sz="1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 statistic for the null model should have 64 − 4 = 60 degrees of freedom. 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9FD63-22B8-FC46-A9AB-3BDD92E7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2" y="1126731"/>
            <a:ext cx="4943061" cy="2389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03C7A-8524-D344-9D4A-65D99E74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7" y="1126731"/>
            <a:ext cx="5556041" cy="2389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D6CC5-1219-9F49-84A4-BCB5EF813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2" y="3602944"/>
            <a:ext cx="5014216" cy="1962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4152D-A667-2641-94EC-5586A239B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979" y="3517522"/>
            <a:ext cx="4508901" cy="21338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CCCA60-21FB-F24C-B470-C9C5BF37EE9C}"/>
              </a:ext>
            </a:extLst>
          </p:cNvPr>
          <p:cNvSpPr/>
          <p:nvPr/>
        </p:nvSpPr>
        <p:spPr>
          <a:xfrm>
            <a:off x="225992" y="565133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use the table above for model selection by comparing the models via calculation of </a:t>
            </a:r>
            <a:r>
              <a:rPr lang="el-G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CA" sz="1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l-G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df. Our "final" model will have main effects for lake and size but no effect for sex (because "</a:t>
            </a:r>
            <a:r>
              <a:rPr lang="en-CA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Lake+Size</a:t>
            </a: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" - "Lake + Size +Sex" = 52.48 - 50.26 = 2.22 with 44 - 40 = 4 df which is not significant)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684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57328-1FCC-AE4B-BCEC-5767DABCF0B5}"/>
              </a:ext>
            </a:extLst>
          </p:cNvPr>
          <p:cNvSpPr/>
          <p:nvPr/>
        </p:nvSpPr>
        <p:spPr>
          <a:xfrm>
            <a:off x="185530" y="194317"/>
            <a:ext cx="8908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analysis-of-deviance table, our "final" model will have </a:t>
            </a:r>
            <a:r>
              <a:rPr lang="en-CA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main effects for lake and size but no effect for sex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0F5FB-7928-4841-98B5-08DE1BF9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023730"/>
            <a:ext cx="5565817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A3BD9-22A5-EF48-9B1B-2ACA1FE2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492250"/>
            <a:ext cx="9283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C5605-3DFA-D04A-B2EA-6E842BB0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454150"/>
            <a:ext cx="10299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9C1B7-5471-6B47-9438-FDA93BC9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44" y="0"/>
            <a:ext cx="8753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97617F-2692-BF41-875D-3B81E1FC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24" y="0"/>
            <a:ext cx="9767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5E59A-B47D-1F48-AECC-2D91A2B7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9750"/>
            <a:ext cx="119761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D8B1EE-B2E7-C744-BC0A-730C75F3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03400"/>
            <a:ext cx="12001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D08EB-F221-EC47-B37E-8422EBC2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4950"/>
            <a:ext cx="11734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1CE7C-C4E3-844A-871C-505E93BB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0500"/>
            <a:ext cx="81153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446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Lucida Grande</vt:lpstr>
      <vt:lpstr>times new roman</vt:lpstr>
      <vt:lpstr>Office Theme</vt:lpstr>
      <vt:lpstr>STAC51 TUT02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STAC51 TUT02</dc:title>
  <dc:creator>Lehang Zhong</dc:creator>
  <cp:lastModifiedBy>Lehang Zhong</cp:lastModifiedBy>
  <cp:revision>60</cp:revision>
  <dcterms:created xsi:type="dcterms:W3CDTF">2020-11-05T19:28:54Z</dcterms:created>
  <dcterms:modified xsi:type="dcterms:W3CDTF">2021-04-01T20:53:49Z</dcterms:modified>
</cp:coreProperties>
</file>