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684" r:id="rId1"/>
  </p:sldMasterIdLst>
  <p:sldIdLst>
    <p:sldId id="262" r:id="rId2"/>
  </p:sldIdLst>
  <p:sldSz cx="21599525" cy="32399288" type="screen4x3"/>
  <p:notesSz cx="6858000" cy="9144000"/>
  <p:defaultTextStyle>
    <a:defPPr>
      <a:defRPr lang="ko-KR"/>
    </a:defPPr>
    <a:lvl1pPr marL="0" algn="l" defTabSz="2591584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1pPr>
    <a:lvl2pPr marL="1295793" algn="l" defTabSz="2591584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2pPr>
    <a:lvl3pPr marL="2591584" algn="l" defTabSz="2591584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3pPr>
    <a:lvl4pPr marL="3887377" algn="l" defTabSz="2591584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4pPr>
    <a:lvl5pPr marL="5183169" algn="l" defTabSz="2591584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5pPr>
    <a:lvl6pPr marL="6478960" algn="l" defTabSz="2591584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6pPr>
    <a:lvl7pPr marL="7774753" algn="l" defTabSz="2591584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7pPr>
    <a:lvl8pPr marL="9070545" algn="l" defTabSz="2591584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8pPr>
    <a:lvl9pPr marL="10366337" algn="l" defTabSz="2591584" rtl="0" eaLnBrk="1" latinLnBrk="1" hangingPunct="1">
      <a:defRPr sz="510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661" autoAdjust="0"/>
    <p:restoredTop sz="95320" autoAdjust="0"/>
  </p:normalViewPr>
  <p:slideViewPr>
    <p:cSldViewPr snapToGrid="0">
      <p:cViewPr varScale="1">
        <p:scale>
          <a:sx n="24" d="100"/>
          <a:sy n="24" d="100"/>
        </p:scale>
        <p:origin x="2448" y="28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959-F8C3-43CF-99B2-A6D32554574D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D40-037F-480C-8C2A-F950F2CAA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6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959-F8C3-43CF-99B2-A6D32554574D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D40-037F-480C-8C2A-F950F2CAA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959-F8C3-43CF-99B2-A6D32554574D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D40-037F-480C-8C2A-F950F2CAA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65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959-F8C3-43CF-99B2-A6D32554574D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D40-037F-480C-8C2A-F950F2CAA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94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959-F8C3-43CF-99B2-A6D32554574D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D40-037F-480C-8C2A-F950F2CAA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2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959-F8C3-43CF-99B2-A6D32554574D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D40-037F-480C-8C2A-F950F2CAA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959-F8C3-43CF-99B2-A6D32554574D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D40-037F-480C-8C2A-F950F2CAA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67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959-F8C3-43CF-99B2-A6D32554574D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D40-037F-480C-8C2A-F950F2CAA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8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959-F8C3-43CF-99B2-A6D32554574D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D40-037F-480C-8C2A-F950F2CAA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23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959-F8C3-43CF-99B2-A6D32554574D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D40-037F-480C-8C2A-F950F2CAA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83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5959-F8C3-43CF-99B2-A6D32554574D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D40-037F-480C-8C2A-F950F2CAA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3934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15959-F8C3-43CF-99B2-A6D32554574D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7FD40-037F-480C-8C2A-F950F2CAA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4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13" Type="http://schemas.openxmlformats.org/officeDocument/2006/relationships/image" Target="../media/image11.png"  /><Relationship Id="rId14" Type="http://schemas.openxmlformats.org/officeDocument/2006/relationships/image" Target="../media/image12.jpeg"  /><Relationship Id="rId15" Type="http://schemas.openxmlformats.org/officeDocument/2006/relationships/image" Target="../media/image13.png"  /><Relationship Id="rId2" Type="http://schemas.openxmlformats.org/officeDocument/2006/relationships/themeOverride" Target="../theme/themeOverride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71accd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924631" y="4117703"/>
            <a:ext cx="10799086" cy="359969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1accd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4422" y="1524"/>
            <a:ext cx="21599524" cy="3239776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90600" y="1333500"/>
            <a:ext cx="18630900" cy="3489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ko-KR" altLang="en-US" sz="7200" dirty="0">
                <a:solidFill>
                  <a:srgbClr val="383838"/>
                </a:solidFill>
                <a:latin typeface="한컴산뜻돋움"/>
                <a:ea typeface="한컴산뜻돋움"/>
              </a:rPr>
              <a:t>덱빌딩</a:t>
            </a:r>
            <a:r>
              <a:rPr lang="en-US" altLang="ko-KR" sz="7200" dirty="0">
                <a:solidFill>
                  <a:srgbClr val="383838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7200" dirty="0">
                <a:solidFill>
                  <a:srgbClr val="383838"/>
                </a:solidFill>
                <a:latin typeface="한컴산뜻돋움"/>
                <a:ea typeface="한컴산뜻돋움"/>
              </a:rPr>
              <a:t>로그라이크</a:t>
            </a:r>
            <a:r>
              <a:rPr lang="en-US" altLang="ko-KR" sz="7200" dirty="0">
                <a:solidFill>
                  <a:srgbClr val="383838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7200" dirty="0">
                <a:solidFill>
                  <a:srgbClr val="383838"/>
                </a:solidFill>
                <a:latin typeface="한컴산뜻돋움"/>
                <a:ea typeface="한컴산뜻돋움"/>
              </a:rPr>
              <a:t>게임</a:t>
            </a:r>
            <a:endParaRPr lang="en-US" altLang="ko-KR" sz="7200" dirty="0">
              <a:solidFill>
                <a:srgbClr val="383838"/>
              </a:solidFill>
              <a:latin typeface="한컴산뜻돋움"/>
              <a:ea typeface="한컴산뜻돋움"/>
            </a:endParaRPr>
          </a:p>
          <a:p>
            <a:pPr lvl="0"/>
            <a:r>
              <a:rPr lang="en-US" altLang="ko-KR" sz="10000" dirty="0">
                <a:solidFill>
                  <a:srgbClr val="383838"/>
                </a:solidFill>
                <a:latin typeface="한컴산뜻돋움"/>
                <a:ea typeface="한컴산뜻돋움"/>
              </a:rPr>
              <a:t>Fafnir' curse </a:t>
            </a:r>
            <a:endParaRPr lang="en-US" altLang="ko-KR" sz="10000" dirty="0">
              <a:solidFill>
                <a:srgbClr val="383838"/>
              </a:solidFill>
              <a:latin typeface="한컴산뜻돋움"/>
              <a:ea typeface="한컴산뜻돋움"/>
            </a:endParaRPr>
          </a:p>
          <a:p>
            <a:pPr lvl="0"/>
            <a:endParaRPr lang="en-US" altLang="ko-KR" dirty="0">
              <a:solidFill>
                <a:srgbClr val="383838"/>
              </a:solidFill>
              <a:latin typeface="한컴산뜻돋움"/>
              <a:ea typeface="한컴산뜻돋움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47650" y="6165199"/>
            <a:ext cx="9751756" cy="9447671"/>
          </a:xfrm>
          <a:prstGeom prst="rect">
            <a:avLst/>
          </a:prstGeom>
          <a:noFill/>
          <a:ln w="57150">
            <a:solidFill>
              <a:srgbClr val="999a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/>
            <a:endParaRPr lang="ko-KR" altLang="en-US" sz="4000" dirty="0">
              <a:solidFill>
                <a:schemeClr val="tx1"/>
              </a:solidFill>
              <a:latin typeface="한컴산뜻돋움"/>
              <a:ea typeface="한컴산뜻돋움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47650" y="16372114"/>
            <a:ext cx="9751756" cy="15803336"/>
          </a:xfrm>
          <a:prstGeom prst="rect">
            <a:avLst/>
          </a:prstGeom>
          <a:noFill/>
          <a:ln w="57150">
            <a:solidFill>
              <a:srgbClr val="999a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/>
            <a:endParaRPr lang="ko-KR" altLang="en-US" sz="4000" dirty="0">
              <a:solidFill>
                <a:schemeClr val="tx1"/>
              </a:solidFill>
              <a:latin typeface="한컴산뜻돋움"/>
              <a:ea typeface="한컴산뜻돋움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425273" y="6170114"/>
            <a:ext cx="10926601" cy="12803412"/>
          </a:xfrm>
          <a:prstGeom prst="rect">
            <a:avLst/>
          </a:prstGeom>
          <a:noFill/>
          <a:ln w="57150">
            <a:solidFill>
              <a:srgbClr val="999a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/>
            <a:endParaRPr lang="ko-KR" altLang="en-US" sz="4000" dirty="0">
              <a:solidFill>
                <a:schemeClr val="tx1"/>
              </a:solidFill>
              <a:latin typeface="한컴산뜻돋움"/>
              <a:ea typeface="한컴산뜻돋움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425274" y="19798346"/>
            <a:ext cx="10926600" cy="12377103"/>
          </a:xfrm>
          <a:prstGeom prst="rect">
            <a:avLst/>
          </a:prstGeom>
          <a:noFill/>
          <a:ln w="57150">
            <a:solidFill>
              <a:srgbClr val="999a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/>
            <a:endParaRPr lang="ko-KR" altLang="en-US" sz="4000" dirty="0">
              <a:solidFill>
                <a:schemeClr val="tx1"/>
              </a:solidFill>
              <a:latin typeface="한컴산뜻돋움"/>
              <a:ea typeface="한컴산뜻돋움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8353" y="6542697"/>
            <a:ext cx="9340850" cy="813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lvl="0"/>
            <a:r>
              <a:rPr lang="en-US" altLang="ko-KR" sz="5000" b="1" dirty="0">
                <a:latin typeface="한컴산뜻돋움"/>
                <a:ea typeface="한컴산뜻돋움"/>
              </a:rPr>
              <a:t>1 ) </a:t>
            </a:r>
            <a:r>
              <a:rPr lang="ko-KR" altLang="en-US" sz="5000" b="1" dirty="0">
                <a:latin typeface="한컴산뜻돋움"/>
                <a:ea typeface="한컴산뜻돋움"/>
              </a:rPr>
              <a:t>개요</a:t>
            </a:r>
            <a:endParaRPr lang="en-US" altLang="ko-KR" sz="5000" b="1" dirty="0">
              <a:latin typeface="한컴산뜻돋움"/>
              <a:ea typeface="한컴산뜻돋움"/>
            </a:endParaRPr>
          </a:p>
          <a:p>
            <a:pPr lvl="0"/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사용자가 </a:t>
            </a:r>
            <a:r>
              <a:rPr lang="ko-KR" altLang="en-US" sz="4000" b="1" dirty="0">
                <a:latin typeface="한컴산뜻돋움"/>
                <a:ea typeface="한컴산뜻돋움"/>
              </a:rPr>
              <a:t>원하는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카드를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선택해서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덱을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만들어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나가는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로그라이크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형식의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게임</a:t>
            </a:r>
            <a:endParaRPr lang="en-US" altLang="ko-KR" sz="4000" b="1" dirty="0">
              <a:latin typeface="한컴산뜻돋움"/>
              <a:ea typeface="한컴산뜻돋움"/>
            </a:endParaRPr>
          </a:p>
          <a:p>
            <a:pPr lvl="0"/>
            <a:endParaRPr lang="en-US" altLang="ko-KR" sz="4800" b="1" dirty="0">
              <a:latin typeface="한컴산뜻돋움"/>
              <a:ea typeface="한컴산뜻돋움"/>
            </a:endParaRPr>
          </a:p>
          <a:p>
            <a:pPr lvl="0"/>
            <a:r>
              <a:rPr lang="en-US" altLang="ko-KR" sz="5000" b="1" dirty="0">
                <a:latin typeface="한컴산뜻돋움"/>
                <a:ea typeface="한컴산뜻돋움"/>
              </a:rPr>
              <a:t>2) </a:t>
            </a:r>
            <a:r>
              <a:rPr lang="ko-KR" altLang="en-US" sz="5000" b="1" dirty="0">
                <a:latin typeface="한컴산뜻돋움"/>
                <a:ea typeface="한컴산뜻돋움"/>
              </a:rPr>
              <a:t>선정 배경</a:t>
            </a:r>
            <a:endParaRPr lang="en-US" altLang="ko-KR" sz="5000" b="1" dirty="0">
              <a:latin typeface="한컴산뜻돋움"/>
              <a:ea typeface="한컴산뜻돋움"/>
            </a:endParaRPr>
          </a:p>
          <a:p>
            <a:pPr lvl="0"/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게임에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관심이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많았고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그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쪽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분야로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진출하기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위해서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선택하였고</a:t>
            </a:r>
            <a:r>
              <a:rPr lang="en-US" altLang="ko-KR" sz="4000" b="1" dirty="0">
                <a:latin typeface="한컴산뜻돋움"/>
                <a:ea typeface="한컴산뜻돋움"/>
              </a:rPr>
              <a:t>, </a:t>
            </a:r>
            <a:r>
              <a:rPr lang="ko-KR" altLang="en-US" sz="4000" b="1" dirty="0">
                <a:latin typeface="한컴산뜻돋움"/>
                <a:ea typeface="한컴산뜻돋움"/>
              </a:rPr>
              <a:t>직접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만들면서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어떤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지식이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필요하며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어떻게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게임을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구성해야하는지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경험하고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싶어서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endParaRPr lang="en-US" altLang="ko-KR" sz="4000" b="1" dirty="0">
              <a:latin typeface="한컴산뜻돋움"/>
              <a:ea typeface="한컴산뜻돋움"/>
            </a:endParaRPr>
          </a:p>
          <a:p>
            <a:pPr lvl="0"/>
            <a:r>
              <a:rPr lang="ko-KR" altLang="en-US" sz="4000" b="1" dirty="0">
                <a:latin typeface="한컴산뜻돋움"/>
                <a:ea typeface="한컴산뜻돋움"/>
              </a:rPr>
              <a:t>선정하게</a:t>
            </a:r>
            <a:r>
              <a:rPr lang="en-US" altLang="ko-KR" sz="4000" b="1" dirty="0">
                <a:latin typeface="한컴산뜻돋움"/>
                <a:ea typeface="한컴산뜻돋움"/>
              </a:rPr>
              <a:t> </a:t>
            </a:r>
            <a:r>
              <a:rPr lang="ko-KR" altLang="en-US" sz="4000" b="1" dirty="0">
                <a:latin typeface="한컴산뜻돋움"/>
                <a:ea typeface="한컴산뜻돋움"/>
              </a:rPr>
              <a:t>되었음</a:t>
            </a:r>
            <a:endParaRPr lang="en-US" altLang="ko-KR" sz="4000" b="1" dirty="0">
              <a:latin typeface="한컴산뜻돋움"/>
              <a:ea typeface="한컴산뜻돋움"/>
            </a:endParaRPr>
          </a:p>
          <a:p>
            <a:pPr lvl="0"/>
            <a:endParaRPr lang="en-US" altLang="ko-KR" sz="5000" b="1" dirty="0">
              <a:latin typeface="한컴산뜻돋움"/>
              <a:ea typeface="한컴산뜻돋움"/>
            </a:endParaRPr>
          </a:p>
          <a:p>
            <a:pPr lvl="0"/>
            <a:r>
              <a:rPr lang="en-US" altLang="ko-KR" sz="5000" b="1" dirty="0">
                <a:latin typeface="한컴산뜻돋움"/>
                <a:ea typeface="한컴산뜻돋움"/>
              </a:rPr>
              <a:t>	</a:t>
            </a:r>
            <a:endParaRPr lang="en-US" altLang="ko-KR" sz="4600" dirty="0">
              <a:latin typeface="한컴산뜻돋움"/>
              <a:ea typeface="한컴산뜻돋움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13742" y="16665774"/>
            <a:ext cx="8952484" cy="13449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2950" indent="-742950">
              <a:buAutoNum type="arabicParenR"/>
            </a:pPr>
            <a:r>
              <a:rPr lang="ko-KR" altLang="en-US" sz="4000" b="1" dirty="0">
                <a:latin typeface="한컴산뜻돋움"/>
                <a:ea typeface="한컴산뜻돋움"/>
              </a:rPr>
              <a:t>개발환경</a:t>
            </a:r>
            <a:endParaRPr lang="en-US" altLang="ko-KR" sz="4000" b="1" dirty="0">
              <a:latin typeface="한컴산뜻돋움"/>
              <a:ea typeface="한컴산뜻돋움"/>
            </a:endParaRPr>
          </a:p>
          <a:p>
            <a:pPr marL="742950" indent="-742950">
              <a:buAutoNum type="arabicParenR"/>
            </a:pPr>
            <a:endParaRPr lang="en-US" altLang="ko-KR" sz="4000" b="1" dirty="0">
              <a:latin typeface="한컴산뜻돋움"/>
              <a:ea typeface="한컴산뜻돋움"/>
            </a:endParaRPr>
          </a:p>
          <a:p>
            <a:pPr marL="742950" indent="-742950">
              <a:buAutoNum type="arabicParenR"/>
            </a:pPr>
            <a:endParaRPr lang="en-US" altLang="ko-KR" sz="4000" b="1" dirty="0">
              <a:latin typeface="한컴산뜻돋움"/>
              <a:ea typeface="한컴산뜻돋움"/>
            </a:endParaRPr>
          </a:p>
          <a:p>
            <a:pPr marL="742950" indent="-742950">
              <a:buAutoNum type="arabicParenR"/>
            </a:pPr>
            <a:r>
              <a:rPr lang="ko-KR" altLang="en-US" sz="4000" b="1" dirty="0">
                <a:latin typeface="한컴산뜻돋움"/>
                <a:ea typeface="한컴산뜻돋움"/>
              </a:rPr>
              <a:t>프로그램 구조</a:t>
            </a:r>
            <a:endParaRPr lang="en-US" altLang="ko-KR" sz="4000" b="1" dirty="0">
              <a:latin typeface="한컴산뜻돋움"/>
              <a:ea typeface="한컴산뜻돋움"/>
            </a:endParaRPr>
          </a:p>
          <a:p>
            <a:pPr marL="742950" indent="-742950">
              <a:buAutoNum type="arabicParenR"/>
            </a:pPr>
            <a:endParaRPr lang="en-US" altLang="ko-KR" sz="4000" b="1" dirty="0">
              <a:latin typeface="한컴산뜻돋움"/>
              <a:ea typeface="한컴산뜻돋움"/>
            </a:endParaRPr>
          </a:p>
          <a:p>
            <a:pPr marL="742950" indent="-742950">
              <a:buAutoNum type="arabicParenR"/>
            </a:pPr>
            <a:endParaRPr lang="en-US" altLang="ko-KR" sz="4000" b="1" dirty="0">
              <a:latin typeface="한컴산뜻돋움"/>
              <a:ea typeface="한컴산뜻돋움"/>
            </a:endParaRPr>
          </a:p>
          <a:p>
            <a:pPr marL="742950" indent="-742950">
              <a:buAutoNum type="arabicParenR"/>
            </a:pPr>
            <a:endParaRPr lang="en-US" altLang="ko-KR" sz="4000" b="1" dirty="0">
              <a:latin typeface="한컴산뜻돋움"/>
              <a:ea typeface="한컴산뜻돋움"/>
            </a:endParaRPr>
          </a:p>
          <a:p>
            <a:pPr marL="742950" indent="-742950">
              <a:buAutoNum type="arabicParenR"/>
            </a:pPr>
            <a:endParaRPr lang="en-US" altLang="ko-KR" sz="4000" b="1" dirty="0">
              <a:latin typeface="한컴산뜻돋움"/>
              <a:ea typeface="한컴산뜻돋움"/>
            </a:endParaRPr>
          </a:p>
          <a:p>
            <a:pPr marL="742950" indent="-742950">
              <a:buAutoNum type="arabicParenR"/>
            </a:pPr>
            <a:endParaRPr lang="en-US" altLang="ko-KR" sz="4000" b="1" dirty="0">
              <a:latin typeface="한컴산뜻돋움"/>
              <a:ea typeface="한컴산뜻돋움"/>
            </a:endParaRPr>
          </a:p>
          <a:p>
            <a:pPr marL="742950" indent="-742950">
              <a:buAutoNum type="arabicParenR"/>
            </a:pPr>
            <a:endParaRPr lang="en-US" altLang="ko-KR" sz="4000" b="1" dirty="0">
              <a:latin typeface="한컴산뜻돋움"/>
              <a:ea typeface="한컴산뜻돋움"/>
            </a:endParaRPr>
          </a:p>
          <a:p>
            <a:pPr marL="742950" indent="-742950">
              <a:buAutoNum type="arabicParenR"/>
            </a:pPr>
            <a:endParaRPr lang="en-US" altLang="ko-KR" sz="4000" b="1" dirty="0">
              <a:latin typeface="한컴산뜻돋움"/>
              <a:ea typeface="한컴산뜻돋움"/>
            </a:endParaRPr>
          </a:p>
          <a:p>
            <a:pPr marL="742950" indent="-742950">
              <a:buAutoNum type="arabicParenR"/>
            </a:pPr>
            <a:endParaRPr lang="en-US" altLang="ko-KR" sz="4000" b="1" dirty="0">
              <a:latin typeface="한컴산뜻돋움"/>
              <a:ea typeface="한컴산뜻돋움"/>
            </a:endParaRPr>
          </a:p>
          <a:p>
            <a:pPr marL="742950" indent="-742950">
              <a:buAutoNum type="arabicParenR"/>
            </a:pPr>
            <a:endParaRPr lang="en-US" altLang="ko-KR" sz="1600" b="1" dirty="0">
              <a:latin typeface="한컴산뜻돋움"/>
              <a:ea typeface="한컴산뜻돋움"/>
            </a:endParaRPr>
          </a:p>
          <a:p>
            <a:pPr marL="742950" indent="-742950">
              <a:buAutoNum type="arabicParenR"/>
            </a:pPr>
            <a:r>
              <a:rPr lang="ko-KR" altLang="en-US" sz="4000" b="1" dirty="0">
                <a:latin typeface="한컴산뜻돋움"/>
                <a:ea typeface="한컴산뜻돋움"/>
              </a:rPr>
              <a:t>주요 기능</a:t>
            </a:r>
            <a:endParaRPr lang="en-US" altLang="ko-KR" sz="4000" b="1" dirty="0">
              <a:latin typeface="한컴산뜻돋움"/>
              <a:ea typeface="한컴산뜻돋움"/>
            </a:endParaRPr>
          </a:p>
          <a:p>
            <a:pPr marL="742950" indent="-742950">
              <a:buAutoNum type="arabicParenR"/>
            </a:pPr>
            <a:endParaRPr lang="en-US" altLang="ko-KR" sz="4400" b="1" dirty="0">
              <a:latin typeface="한컴산뜻돋움"/>
              <a:ea typeface="한컴산뜻돋움"/>
            </a:endParaRPr>
          </a:p>
          <a:p>
            <a:pPr marL="742950" indent="-742950">
              <a:buAutoNum type="arabicParenR"/>
            </a:pPr>
            <a:endParaRPr lang="en-US" altLang="ko-KR" sz="4400" b="1" dirty="0">
              <a:latin typeface="한컴산뜻돋움"/>
              <a:ea typeface="한컴산뜻돋움"/>
            </a:endParaRPr>
          </a:p>
          <a:p>
            <a:pPr marL="742950" indent="-742950">
              <a:buAutoNum type="arabicParenR"/>
            </a:pPr>
            <a:endParaRPr lang="en-US" altLang="ko-KR" sz="4400" b="1" dirty="0">
              <a:latin typeface="한컴산뜻돋움"/>
              <a:ea typeface="한컴산뜻돋움"/>
            </a:endParaRPr>
          </a:p>
          <a:p>
            <a:pPr marL="742950" indent="-742950">
              <a:buAutoNum type="arabicParenR"/>
            </a:pPr>
            <a:endParaRPr lang="en-US" altLang="ko-KR" sz="4400" b="1" dirty="0">
              <a:latin typeface="한컴산뜻돋움"/>
              <a:ea typeface="한컴산뜻돋움"/>
            </a:endParaRPr>
          </a:p>
          <a:p>
            <a:pPr marL="742950" indent="-742950">
              <a:buAutoNum type="arabicParenR"/>
            </a:pPr>
            <a:endParaRPr lang="en-US" altLang="ko-KR" sz="4400" b="1" dirty="0">
              <a:latin typeface="한컴산뜻돋움"/>
              <a:ea typeface="한컴산뜻돋움"/>
            </a:endParaRPr>
          </a:p>
          <a:p>
            <a:pPr marL="742950" indent="-742950">
              <a:buAutoNum type="arabicParenR"/>
            </a:pPr>
            <a:endParaRPr lang="en-US" altLang="ko-KR" sz="4400" b="1" dirty="0">
              <a:latin typeface="한컴산뜻돋움"/>
              <a:ea typeface="한컴산뜻돋움"/>
            </a:endParaRPr>
          </a:p>
          <a:p>
            <a:pPr lvl="0"/>
            <a:endParaRPr lang="en-US" altLang="ko-KR" sz="4400" b="1" dirty="0">
              <a:latin typeface="한컴산뜻돋움"/>
              <a:ea typeface="한컴산뜻돋움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814185" y="20448836"/>
            <a:ext cx="9529445" cy="1091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14400" indent="-914400">
              <a:buAutoNum type="arabicParenR"/>
            </a:pPr>
            <a:r>
              <a:rPr lang="ko-KR" altLang="en-US" sz="4600" dirty="0">
                <a:latin typeface="한컴산뜻돋움"/>
                <a:ea typeface="한컴산뜻돋움"/>
              </a:rPr>
              <a:t>기대효과 </a:t>
            </a:r>
            <a:endParaRPr lang="en-US" altLang="ko-KR" sz="4600" dirty="0">
              <a:latin typeface="한컴산뜻돋움"/>
              <a:ea typeface="한컴산뜻돋움"/>
            </a:endParaRPr>
          </a:p>
          <a:p>
            <a:pPr lvl="0"/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사용자가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노드들을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선택해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전투에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돌입할지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아니면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상점에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들어갈지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등을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선택하게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할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수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있다</a:t>
            </a:r>
            <a:r>
              <a:rPr lang="en-US" altLang="ko-KR" sz="4400" dirty="0">
                <a:latin typeface="한컴산뜻돋움"/>
                <a:ea typeface="한컴산뜻돋움"/>
              </a:rPr>
              <a:t>. </a:t>
            </a:r>
            <a:r>
              <a:rPr lang="ko-KR" altLang="en-US" sz="4400" dirty="0">
                <a:latin typeface="한컴산뜻돋움"/>
                <a:ea typeface="한컴산뜻돋움"/>
              </a:rPr>
              <a:t>새로운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게임마다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카드를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선택해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다양한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스타일의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게임을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즐길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수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있다</a:t>
            </a:r>
            <a:r>
              <a:rPr lang="en-US" altLang="ko-KR" sz="4400" dirty="0">
                <a:latin typeface="한컴산뜻돋움"/>
                <a:ea typeface="한컴산뜻돋움"/>
              </a:rPr>
              <a:t>.</a:t>
            </a:r>
            <a:endParaRPr lang="en-US" altLang="ko-KR" sz="4400" dirty="0">
              <a:latin typeface="한컴산뜻돋움"/>
              <a:ea typeface="한컴산뜻돋움"/>
            </a:endParaRPr>
          </a:p>
          <a:p>
            <a:pPr lvl="0"/>
            <a:endParaRPr lang="en-US" altLang="ko-KR" sz="4600" dirty="0">
              <a:latin typeface="한컴산뜻돋움"/>
              <a:ea typeface="한컴산뜻돋움"/>
            </a:endParaRPr>
          </a:p>
          <a:p>
            <a:pPr marL="914400" indent="-914400">
              <a:buAutoNum type="arabicParenR" startAt="2"/>
            </a:pPr>
            <a:r>
              <a:rPr lang="ko-KR" altLang="en-US" sz="4600" dirty="0" err="1">
                <a:latin typeface="한컴산뜻돋움"/>
                <a:ea typeface="한컴산뜻돋움"/>
              </a:rPr>
              <a:t>향후계획</a:t>
            </a:r>
            <a:r>
              <a:rPr lang="ko-KR" altLang="en-US" sz="4600" dirty="0">
                <a:latin typeface="한컴산뜻돋움"/>
                <a:ea typeface="한컴산뜻돋움"/>
              </a:rPr>
              <a:t> </a:t>
            </a:r>
            <a:endParaRPr lang="en-US" altLang="ko-KR" sz="4600" dirty="0">
              <a:latin typeface="한컴산뜻돋움"/>
              <a:ea typeface="한컴산뜻돋움"/>
            </a:endParaRPr>
          </a:p>
          <a:p>
            <a:pPr lvl="0"/>
            <a:r>
              <a:rPr lang="en-US" altLang="ko-KR" sz="4400" dirty="0">
                <a:latin typeface="한컴산뜻돋움"/>
                <a:ea typeface="한컴산뜻돋움"/>
              </a:rPr>
              <a:t> - </a:t>
            </a:r>
            <a:r>
              <a:rPr lang="ko-KR" altLang="en-US" sz="4400" dirty="0">
                <a:latin typeface="한컴산뜻돋움"/>
                <a:ea typeface="한컴산뜻돋움"/>
              </a:rPr>
              <a:t>카드의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종류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다양화</a:t>
            </a:r>
            <a:endParaRPr lang="en-US" altLang="ko-KR" sz="4400" dirty="0">
              <a:latin typeface="한컴산뜻돋움"/>
              <a:ea typeface="한컴산뜻돋움"/>
            </a:endParaRPr>
          </a:p>
          <a:p>
            <a:pPr lvl="0"/>
            <a:r>
              <a:rPr lang="en-US" altLang="ko-KR" sz="4400" dirty="0">
                <a:latin typeface="한컴산뜻돋움"/>
                <a:ea typeface="한컴산뜻돋움"/>
              </a:rPr>
              <a:t> - </a:t>
            </a:r>
            <a:r>
              <a:rPr lang="ko-KR" altLang="en-US" sz="4400" dirty="0">
                <a:latin typeface="한컴산뜻돋움"/>
                <a:ea typeface="한컴산뜻돋움"/>
              </a:rPr>
              <a:t>적의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개체의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다양화</a:t>
            </a:r>
            <a:endParaRPr lang="en-US" altLang="ko-KR" sz="4400" dirty="0">
              <a:latin typeface="한컴산뜻돋움"/>
              <a:ea typeface="한컴산뜻돋움"/>
            </a:endParaRPr>
          </a:p>
          <a:p>
            <a:pPr lvl="0"/>
            <a:r>
              <a:rPr lang="en-US" altLang="ko-KR" sz="4400" dirty="0">
                <a:latin typeface="한컴산뜻돋움"/>
                <a:ea typeface="한컴산뜻돋움"/>
              </a:rPr>
              <a:t> - </a:t>
            </a:r>
            <a:r>
              <a:rPr lang="ko-KR" altLang="en-US" sz="4400" dirty="0">
                <a:latin typeface="한컴산뜻돋움"/>
                <a:ea typeface="한컴산뜻돋움"/>
              </a:rPr>
              <a:t>층수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확장</a:t>
            </a:r>
            <a:r>
              <a:rPr lang="en-US" altLang="ko-KR" sz="4400" dirty="0">
                <a:latin typeface="한컴산뜻돋움"/>
                <a:ea typeface="한컴산뜻돋움"/>
              </a:rPr>
              <a:t>, </a:t>
            </a:r>
            <a:r>
              <a:rPr lang="ko-KR" altLang="en-US" sz="4400" dirty="0">
                <a:latin typeface="한컴산뜻돋움"/>
                <a:ea typeface="한컴산뜻돋움"/>
              </a:rPr>
              <a:t>이에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대한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벨런스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조정</a:t>
            </a:r>
            <a:endParaRPr lang="en-US" altLang="ko-KR" sz="4400" dirty="0">
              <a:latin typeface="한컴산뜻돋움"/>
              <a:ea typeface="한컴산뜻돋움"/>
            </a:endParaRPr>
          </a:p>
          <a:p>
            <a:pPr lvl="0"/>
            <a:r>
              <a:rPr lang="en-US" altLang="ko-KR" sz="4400" dirty="0">
                <a:latin typeface="한컴산뜻돋움"/>
                <a:ea typeface="한컴산뜻돋움"/>
              </a:rPr>
              <a:t> - </a:t>
            </a:r>
            <a:r>
              <a:rPr lang="ko-KR" altLang="en-US" sz="4400" dirty="0">
                <a:latin typeface="한컴산뜻돋움"/>
                <a:ea typeface="한컴산뜻돋움"/>
              </a:rPr>
              <a:t>네트워크를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이용한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멀티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플레잉</a:t>
            </a:r>
            <a:endParaRPr lang="en-US" altLang="ko-KR" sz="4400" dirty="0">
              <a:latin typeface="한컴산뜻돋움"/>
              <a:ea typeface="한컴산뜻돋움"/>
            </a:endParaRPr>
          </a:p>
          <a:p>
            <a:pPr lvl="0"/>
            <a:r>
              <a:rPr lang="en-US" altLang="ko-KR" sz="4400" dirty="0">
                <a:latin typeface="한컴산뜻돋움"/>
                <a:ea typeface="한컴산뜻돋움"/>
              </a:rPr>
              <a:t> - </a:t>
            </a:r>
            <a:r>
              <a:rPr lang="ko-KR" altLang="en-US" sz="4400" dirty="0">
                <a:latin typeface="한컴산뜻돋움"/>
                <a:ea typeface="한컴산뜻돋움"/>
              </a:rPr>
              <a:t>사용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캐릭터의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증가</a:t>
            </a:r>
            <a:endParaRPr lang="en-US" altLang="ko-KR" sz="4400" dirty="0">
              <a:latin typeface="한컴산뜻돋움"/>
              <a:ea typeface="한컴산뜻돋움"/>
            </a:endParaRPr>
          </a:p>
          <a:p>
            <a:pPr lvl="0"/>
            <a:r>
              <a:rPr lang="en-US" altLang="ko-KR" sz="4400" dirty="0">
                <a:latin typeface="한컴산뜻돋움"/>
                <a:ea typeface="한컴산뜻돋움"/>
              </a:rPr>
              <a:t> - </a:t>
            </a:r>
            <a:r>
              <a:rPr lang="ko-KR" altLang="en-US" sz="4400" dirty="0">
                <a:latin typeface="한컴산뜻돋움"/>
                <a:ea typeface="한컴산뜻돋움"/>
              </a:rPr>
              <a:t>공격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패턴의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다향성</a:t>
            </a:r>
            <a:endParaRPr lang="en-US" altLang="ko-KR" sz="4400" dirty="0">
              <a:latin typeface="한컴산뜻돋움"/>
              <a:ea typeface="한컴산뜻돋움"/>
            </a:endParaRPr>
          </a:p>
          <a:p>
            <a:pPr lvl="0"/>
            <a:r>
              <a:rPr lang="en-US" altLang="ko-KR" sz="4400" dirty="0">
                <a:latin typeface="한컴산뜻돋움"/>
                <a:ea typeface="한컴산뜻돋움"/>
              </a:rPr>
              <a:t> - </a:t>
            </a:r>
            <a:r>
              <a:rPr lang="ko-KR" altLang="en-US" sz="4400" dirty="0">
                <a:latin typeface="한컴산뜻돋움"/>
                <a:ea typeface="한컴산뜻돋움"/>
              </a:rPr>
              <a:t>무한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모드</a:t>
            </a:r>
            <a:r>
              <a:rPr lang="en-US" altLang="ko-KR" sz="4400" dirty="0">
                <a:latin typeface="한컴산뜻돋움"/>
                <a:ea typeface="한컴산뜻돋움"/>
              </a:rPr>
              <a:t>(</a:t>
            </a:r>
            <a:r>
              <a:rPr lang="ko-KR" altLang="en-US" sz="4400" dirty="0">
                <a:latin typeface="한컴산뜻돋움"/>
                <a:ea typeface="한컴산뜻돋움"/>
              </a:rPr>
              <a:t>무한히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게임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진행</a:t>
            </a:r>
            <a:r>
              <a:rPr lang="en-US" altLang="ko-KR" sz="4400" dirty="0">
                <a:latin typeface="한컴산뜻돋움"/>
                <a:ea typeface="한컴산뜻돋움"/>
              </a:rPr>
              <a:t>)</a:t>
            </a:r>
            <a:endParaRPr lang="en-US" altLang="ko-KR" sz="4400" dirty="0">
              <a:latin typeface="한컴산뜻돋움"/>
              <a:ea typeface="한컴산뜻돋움"/>
            </a:endParaRPr>
          </a:p>
          <a:p>
            <a:pPr lvl="0"/>
            <a:r>
              <a:rPr lang="en-US" altLang="ko-KR" sz="4400" dirty="0">
                <a:latin typeface="한컴산뜻돋움"/>
                <a:ea typeface="한컴산뜻돋움"/>
              </a:rPr>
              <a:t> - </a:t>
            </a:r>
            <a:r>
              <a:rPr lang="ko-KR" altLang="en-US" sz="4400" dirty="0">
                <a:latin typeface="한컴산뜻돋움"/>
                <a:ea typeface="한컴산뜻돋움"/>
              </a:rPr>
              <a:t>휴식에서의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보상</a:t>
            </a:r>
            <a:r>
              <a:rPr lang="en-US" altLang="ko-KR" sz="4400" dirty="0">
                <a:latin typeface="한컴산뜻돋움"/>
                <a:ea typeface="한컴산뜻돋움"/>
              </a:rPr>
              <a:t> </a:t>
            </a:r>
            <a:r>
              <a:rPr lang="ko-KR" altLang="en-US" sz="4400" dirty="0">
                <a:latin typeface="한컴산뜻돋움"/>
                <a:ea typeface="한컴산뜻돋움"/>
              </a:rPr>
              <a:t>다향성</a:t>
            </a:r>
            <a:endParaRPr lang="en-US" altLang="ko-KR" sz="4400" dirty="0">
              <a:latin typeface="한컴산뜻돋움"/>
              <a:ea typeface="한컴산뜻돋움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518194" y="1976284"/>
            <a:ext cx="4833680" cy="4014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>
              <a:latin typeface="한컴산뜻돋움"/>
              <a:ea typeface="한컴산뜻돋움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988863" y="4785355"/>
            <a:ext cx="6765383" cy="115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ko-KR" dirty="0">
                <a:solidFill>
                  <a:srgbClr val="383838"/>
                </a:solidFill>
                <a:latin typeface="한컴산뜻돋움"/>
                <a:ea typeface="한컴산뜻돋움"/>
              </a:rPr>
              <a:t>201910519</a:t>
            </a:r>
            <a:r>
              <a:rPr lang="en-US" altLang="ko-KR" dirty="0">
                <a:solidFill>
                  <a:srgbClr val="383838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dirty="0">
                <a:solidFill>
                  <a:srgbClr val="383838"/>
                </a:solidFill>
                <a:latin typeface="한컴산뜻돋움"/>
                <a:ea typeface="한컴산뜻돋움"/>
              </a:rPr>
              <a:t>문정수</a:t>
            </a:r>
            <a:endParaRPr lang="ko-KR" altLang="en-US" dirty="0">
              <a:solidFill>
                <a:srgbClr val="383838"/>
              </a:solidFill>
              <a:latin typeface="한컴산뜻돋움"/>
              <a:ea typeface="한컴산뜻돋움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71accd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287296" y="4251053"/>
            <a:ext cx="10799086" cy="359969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71accd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9356156" y="17840278"/>
            <a:ext cx="10799086" cy="359969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rgbClr val="71accd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2886531" y="14317445"/>
            <a:ext cx="10799086" cy="3599695"/>
          </a:xfrm>
          <a:prstGeom prst="rect">
            <a:avLst/>
          </a:prstGeom>
        </p:spPr>
      </p:pic>
      <p:pic>
        <p:nvPicPr>
          <p:cNvPr id="96" name="Pic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05485" y="17388020"/>
            <a:ext cx="2964814" cy="1092040"/>
          </a:xfrm>
          <a:prstGeom prst="rect">
            <a:avLst/>
          </a:prstGeom>
        </p:spPr>
      </p:pic>
      <p:pic>
        <p:nvPicPr>
          <p:cNvPr id="97" name="Pic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796155" y="17143424"/>
            <a:ext cx="1188085" cy="1336730"/>
          </a:xfrm>
          <a:prstGeom prst="rect">
            <a:avLst/>
          </a:prstGeom>
        </p:spPr>
      </p:pic>
      <p:pic>
        <p:nvPicPr>
          <p:cNvPr id="98" name="Pic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98145" y="24910576"/>
            <a:ext cx="9477375" cy="7112437"/>
          </a:xfrm>
          <a:prstGeom prst="rect">
            <a:avLst/>
          </a:prstGeom>
        </p:spPr>
      </p:pic>
      <p:pic>
        <p:nvPicPr>
          <p:cNvPr id="99" name="Pic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544176" y="6542496"/>
            <a:ext cx="5429249" cy="5631049"/>
          </a:xfrm>
          <a:prstGeom prst="rect">
            <a:avLst/>
          </a:prstGeom>
        </p:spPr>
      </p:pic>
      <p:pic>
        <p:nvPicPr>
          <p:cNvPr id="100" name="Pic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0544493" y="12401392"/>
            <a:ext cx="10744200" cy="5438775"/>
          </a:xfrm>
          <a:prstGeom prst="rect">
            <a:avLst/>
          </a:prstGeom>
        </p:spPr>
      </p:pic>
      <p:pic>
        <p:nvPicPr>
          <p:cNvPr id="101" name="Pic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5973743" y="6548716"/>
            <a:ext cx="5181281" cy="5624829"/>
          </a:xfrm>
          <a:prstGeom prst="rect">
            <a:avLst/>
          </a:prstGeom>
        </p:spPr>
      </p:pic>
      <p:pic>
        <p:nvPicPr>
          <p:cNvPr id="102" name="Pic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6886192" y="1081730"/>
            <a:ext cx="2970848" cy="3703320"/>
          </a:xfrm>
          <a:prstGeom prst="rect">
            <a:avLst/>
          </a:prstGeom>
        </p:spPr>
      </p:pic>
      <p:pic>
        <p:nvPicPr>
          <p:cNvPr id="103" name="Pic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398145" y="19080956"/>
            <a:ext cx="9478009" cy="51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45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1022</ep:Words>
  <ep:PresentationFormat>사용자 지정</ep:PresentationFormat>
  <ep:Paragraphs>444</ep:Paragraphs>
  <ep:Slides>1</ep:Slides>
  <ep:Notes>0</ep:Notes>
  <ep:TotalTime>0</ep:TotalTime>
  <ep:HiddenSlides>0</ep:HiddenSlides>
  <ep:MMClips>0</ep:MMClips>
  <ep:HeadingPairs>
    <vt:vector size="4" baseType="variant">
      <vt:variant>
        <vt:lpstr>Themes</vt:lpstr>
      </vt:variant>
      <vt:variant>
        <vt:i4>1</vt:i4>
      </vt:variant>
      <vt:variant>
        <vt:lpstr>Slide Title</vt:lpstr>
      </vt:variant>
      <vt:variant>
        <vt:i4>1</vt:i4>
      </vt:variant>
    </vt:vector>
  </ep:HeadingPairs>
  <ep:TitlesOfParts>
    <vt:vector size="2" baseType="lpstr">
      <vt:lpstr>Office 테마</vt:lpstr>
      <vt:lpstr>Slide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2020-10-28T09:45:57.000</dcterms:created>
  <dc:creator>HAN SY</dc:creator>
  <cp:lastModifiedBy>user</cp:lastModifiedBy>
  <dcterms:modified xsi:type="dcterms:W3CDTF">2024-11-02T17:09:07.132</dcterms:modified>
  <cp:revision>84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