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</p:sldIdLst>
  <p:sldSz cx="21383625" cy="30275213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Arial Unicode MS" panose="020B0604020202020204" pitchFamily="50" charset="-127"/>
      <p:regular r:id="rId9"/>
    </p:embeddedFont>
    <p:embeddedFont>
      <p:font typeface="a드림고딕4" panose="02020600000000000000" pitchFamily="18" charset="-127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a드림고딕7" panose="02020600000000000000" pitchFamily="18" charset="-127"/>
      <p:regular r:id="rId15"/>
    </p:embeddedFont>
    <p:embeddedFont>
      <p:font typeface="a드림고딕3" panose="02020600000000000000" pitchFamily="18" charset="-127"/>
      <p:regular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a드림고딕5" panose="02020600000000000000" pitchFamily="18" charset="-127"/>
      <p:regular r:id="rId19"/>
    </p:embeddedFont>
  </p:embeddedFontLst>
  <p:defaultTextStyle>
    <a:defPPr>
      <a:defRPr lang="ko-KR"/>
    </a:defPPr>
    <a:lvl1pPr marL="0" algn="l" defTabSz="2951866" rtl="0" eaLnBrk="1" latinLnBrk="1" hangingPunct="1">
      <a:defRPr sz="5811" kern="1200">
        <a:solidFill>
          <a:schemeClr val="tx1"/>
        </a:solidFill>
        <a:latin typeface="+mn-lt"/>
        <a:ea typeface="+mn-ea"/>
        <a:cs typeface="+mn-cs"/>
      </a:defRPr>
    </a:lvl1pPr>
    <a:lvl2pPr marL="1475933" algn="l" defTabSz="2951866" rtl="0" eaLnBrk="1" latinLnBrk="1" hangingPunct="1">
      <a:defRPr sz="5811" kern="1200">
        <a:solidFill>
          <a:schemeClr val="tx1"/>
        </a:solidFill>
        <a:latin typeface="+mn-lt"/>
        <a:ea typeface="+mn-ea"/>
        <a:cs typeface="+mn-cs"/>
      </a:defRPr>
    </a:lvl2pPr>
    <a:lvl3pPr marL="2951866" algn="l" defTabSz="2951866" rtl="0" eaLnBrk="1" latinLnBrk="1" hangingPunct="1">
      <a:defRPr sz="5811" kern="1200">
        <a:solidFill>
          <a:schemeClr val="tx1"/>
        </a:solidFill>
        <a:latin typeface="+mn-lt"/>
        <a:ea typeface="+mn-ea"/>
        <a:cs typeface="+mn-cs"/>
      </a:defRPr>
    </a:lvl3pPr>
    <a:lvl4pPr marL="4427799" algn="l" defTabSz="2951866" rtl="0" eaLnBrk="1" latinLnBrk="1" hangingPunct="1">
      <a:defRPr sz="5811" kern="1200">
        <a:solidFill>
          <a:schemeClr val="tx1"/>
        </a:solidFill>
        <a:latin typeface="+mn-lt"/>
        <a:ea typeface="+mn-ea"/>
        <a:cs typeface="+mn-cs"/>
      </a:defRPr>
    </a:lvl4pPr>
    <a:lvl5pPr marL="5903732" algn="l" defTabSz="2951866" rtl="0" eaLnBrk="1" latinLnBrk="1" hangingPunct="1">
      <a:defRPr sz="5811" kern="1200">
        <a:solidFill>
          <a:schemeClr val="tx1"/>
        </a:solidFill>
        <a:latin typeface="+mn-lt"/>
        <a:ea typeface="+mn-ea"/>
        <a:cs typeface="+mn-cs"/>
      </a:defRPr>
    </a:lvl5pPr>
    <a:lvl6pPr marL="7379665" algn="l" defTabSz="2951866" rtl="0" eaLnBrk="1" latinLnBrk="1" hangingPunct="1">
      <a:defRPr sz="5811" kern="1200">
        <a:solidFill>
          <a:schemeClr val="tx1"/>
        </a:solidFill>
        <a:latin typeface="+mn-lt"/>
        <a:ea typeface="+mn-ea"/>
        <a:cs typeface="+mn-cs"/>
      </a:defRPr>
    </a:lvl6pPr>
    <a:lvl7pPr marL="8855598" algn="l" defTabSz="2951866" rtl="0" eaLnBrk="1" latinLnBrk="1" hangingPunct="1">
      <a:defRPr sz="5811" kern="1200">
        <a:solidFill>
          <a:schemeClr val="tx1"/>
        </a:solidFill>
        <a:latin typeface="+mn-lt"/>
        <a:ea typeface="+mn-ea"/>
        <a:cs typeface="+mn-cs"/>
      </a:defRPr>
    </a:lvl7pPr>
    <a:lvl8pPr marL="10331531" algn="l" defTabSz="2951866" rtl="0" eaLnBrk="1" latinLnBrk="1" hangingPunct="1">
      <a:defRPr sz="5811" kern="1200">
        <a:solidFill>
          <a:schemeClr val="tx1"/>
        </a:solidFill>
        <a:latin typeface="+mn-lt"/>
        <a:ea typeface="+mn-ea"/>
        <a:cs typeface="+mn-cs"/>
      </a:defRPr>
    </a:lvl8pPr>
    <a:lvl9pPr marL="11807464" algn="l" defTabSz="2951866" rtl="0" eaLnBrk="1" latinLnBrk="1" hangingPunct="1">
      <a:defRPr sz="58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AE9"/>
    <a:srgbClr val="D0CECE"/>
    <a:srgbClr val="4A8522"/>
    <a:srgbClr val="2E6CA4"/>
    <a:srgbClr val="727272"/>
    <a:srgbClr val="C3C5C4"/>
    <a:srgbClr val="3083A7"/>
    <a:srgbClr val="517ACB"/>
    <a:srgbClr val="1D4999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7" d="100"/>
          <a:sy n="27" d="100"/>
        </p:scale>
        <p:origin x="2952" y="24"/>
      </p:cViewPr>
      <p:guideLst>
        <p:guide orient="horz" pos="9536"/>
        <p:guide pos="67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RFID</c:v>
                </c:pt>
                <c:pt idx="1">
                  <c:v>NFC</c:v>
                </c:pt>
                <c:pt idx="2">
                  <c:v>QR코드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475324531093547"/>
          <c:y val="0.89311406961614148"/>
          <c:w val="0.46769530913139612"/>
          <c:h val="9.8792594926868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F219-36F0-47F7-9BB4-E471A252CE68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6A93-320B-4C8B-BEEC-E28D1394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6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F219-36F0-47F7-9BB4-E471A252CE68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6A93-320B-4C8B-BEEC-E28D1394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7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F219-36F0-47F7-9BB4-E471A252CE68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6A93-320B-4C8B-BEEC-E28D1394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0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F219-36F0-47F7-9BB4-E471A252CE68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6A93-320B-4C8B-BEEC-E28D1394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2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F219-36F0-47F7-9BB4-E471A252CE68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6A93-320B-4C8B-BEEC-E28D1394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2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F219-36F0-47F7-9BB4-E471A252CE68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6A93-320B-4C8B-BEEC-E28D1394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F219-36F0-47F7-9BB4-E471A252CE68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6A93-320B-4C8B-BEEC-E28D1394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2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F219-36F0-47F7-9BB4-E471A252CE68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6A93-320B-4C8B-BEEC-E28D1394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5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F219-36F0-47F7-9BB4-E471A252CE68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6A93-320B-4C8B-BEEC-E28D1394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F219-36F0-47F7-9BB4-E471A252CE68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6A93-320B-4C8B-BEEC-E28D1394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5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F219-36F0-47F7-9BB4-E471A252CE68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6A93-320B-4C8B-BEEC-E28D1394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8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F219-36F0-47F7-9BB4-E471A252CE68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6A93-320B-4C8B-BEEC-E28D1394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6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tmp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tmp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tmp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tmp"/><Relationship Id="rId10" Type="http://schemas.openxmlformats.org/officeDocument/2006/relationships/image" Target="../media/image8.png"/><Relationship Id="rId19" Type="http://schemas.openxmlformats.org/officeDocument/2006/relationships/image" Target="../media/image17.tmp"/><Relationship Id="rId4" Type="http://schemas.openxmlformats.org/officeDocument/2006/relationships/image" Target="../media/image3.png"/><Relationship Id="rId9" Type="http://schemas.openxmlformats.org/officeDocument/2006/relationships/chart" Target="../charts/chart1.xml"/><Relationship Id="rId14" Type="http://schemas.openxmlformats.org/officeDocument/2006/relationships/image" Target="../media/image12.png"/><Relationship Id="rId22" Type="http://schemas.openxmlformats.org/officeDocument/2006/relationships/image" Target="../media/image20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직선 연결선 102"/>
          <p:cNvCxnSpPr/>
          <p:nvPr/>
        </p:nvCxnSpPr>
        <p:spPr>
          <a:xfrm>
            <a:off x="13809318" y="3658366"/>
            <a:ext cx="0" cy="4814772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542243" y="3658366"/>
            <a:ext cx="0" cy="4814772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98021" y="5399817"/>
            <a:ext cx="5744222" cy="19050"/>
          </a:xfrm>
          <a:prstGeom prst="line">
            <a:avLst/>
          </a:prstGeom>
          <a:ln w="53975"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887410" y="3646914"/>
            <a:ext cx="2360018" cy="1362478"/>
            <a:chOff x="5648648" y="2915851"/>
            <a:chExt cx="1577754" cy="618883"/>
          </a:xfrm>
        </p:grpSpPr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8717" y="2915851"/>
              <a:ext cx="618883" cy="618883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12" r="1552"/>
            <a:stretch/>
          </p:blipFill>
          <p:spPr>
            <a:xfrm>
              <a:off x="5648648" y="3257550"/>
              <a:ext cx="609278" cy="277184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12" r="1552"/>
            <a:stretch/>
          </p:blipFill>
          <p:spPr>
            <a:xfrm>
              <a:off x="6617124" y="3257550"/>
              <a:ext cx="609278" cy="277184"/>
            </a:xfrm>
            <a:prstGeom prst="rect">
              <a:avLst/>
            </a:prstGeom>
          </p:spPr>
        </p:pic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30" y="5493085"/>
            <a:ext cx="1650159" cy="1650159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3291220" y="4027580"/>
            <a:ext cx="3161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대형강의 증가에 따른 </a:t>
            </a:r>
            <a:endParaRPr lang="en-US" altLang="ko-KR" sz="2400" dirty="0" smtClean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  <a:p>
            <a:r>
              <a:rPr lang="ko-KR" altLang="en-US" sz="24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출석 부르는 시간 증가</a:t>
            </a:r>
            <a:endParaRPr lang="ko-KR" altLang="en-US" sz="24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371083" y="5940765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종이 출석부 </a:t>
            </a:r>
            <a:endParaRPr lang="en-US" altLang="ko-KR" sz="2400" dirty="0" smtClean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  <a:p>
            <a:r>
              <a:rPr lang="ko-KR" altLang="en-US" sz="24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손실 위험</a:t>
            </a:r>
            <a:endParaRPr lang="ko-KR" altLang="en-US" sz="24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4282570" y="3873392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275791"/>
                </a:solidFill>
              </a:rPr>
              <a:t>RFID</a:t>
            </a:r>
            <a:endParaRPr lang="ko-KR" altLang="en-US" sz="4000" b="1" dirty="0">
              <a:solidFill>
                <a:srgbClr val="27579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526721" y="4015945"/>
            <a:ext cx="4578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병목현상</a:t>
            </a:r>
            <a:r>
              <a:rPr lang="en-US" altLang="ko-KR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, 1</a:t>
            </a:r>
            <a:r>
              <a:rPr lang="ko-KR" altLang="en-US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회 체크 등의 문제점이 있다</a:t>
            </a:r>
            <a:r>
              <a:rPr lang="en-US" altLang="ko-KR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.</a:t>
            </a:r>
            <a:endParaRPr lang="ko-KR" altLang="en-US" sz="20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526721" y="5495259"/>
            <a:ext cx="4384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오차 범위가 너무 넓다는 단점이 있다</a:t>
            </a:r>
            <a:r>
              <a:rPr lang="en-US" altLang="ko-KR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.</a:t>
            </a:r>
            <a:endParaRPr lang="ko-KR" altLang="en-US" sz="20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6158034" y="6301516"/>
            <a:ext cx="3793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사용이 </a:t>
            </a:r>
            <a:r>
              <a:rPr lang="ko-KR" altLang="en-US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느리고 불편한 점이 있다</a:t>
            </a:r>
            <a:r>
              <a:rPr lang="en-US" altLang="ko-KR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.</a:t>
            </a:r>
            <a:endParaRPr lang="ko-KR" altLang="en-US" sz="20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0901" y="332635"/>
            <a:ext cx="20585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latin typeface="a드림고딕7" panose="02020600000000000000" pitchFamily="18" charset="-127"/>
                <a:ea typeface="a드림고딕7" panose="02020600000000000000" pitchFamily="18" charset="-127"/>
              </a:rPr>
              <a:t> </a:t>
            </a:r>
            <a:r>
              <a:rPr lang="ko-KR" altLang="en-US" sz="6600">
                <a:latin typeface="a드림고딕7" panose="02020600000000000000" pitchFamily="18" charset="-127"/>
                <a:ea typeface="a드림고딕7" panose="02020600000000000000" pitchFamily="18" charset="-127"/>
              </a:rPr>
              <a:t> </a:t>
            </a:r>
            <a:r>
              <a:rPr lang="ko-KR" altLang="en-US" sz="6600" smtClean="0">
                <a:latin typeface="a드림고딕7" panose="02020600000000000000" pitchFamily="18" charset="-127"/>
                <a:ea typeface="a드림고딕7" panose="02020600000000000000" pitchFamily="18" charset="-127"/>
              </a:rPr>
              <a:t>  창의적 종합설계 </a:t>
            </a:r>
            <a:r>
              <a:rPr lang="en-US" altLang="ko-KR" sz="6600" smtClean="0">
                <a:latin typeface="a드림고딕7" panose="02020600000000000000" pitchFamily="18" charset="-127"/>
                <a:ea typeface="a드림고딕7" panose="02020600000000000000" pitchFamily="18" charset="-127"/>
              </a:rPr>
              <a:t>No Pain, Yes Attendance</a:t>
            </a:r>
            <a:r>
              <a:rPr lang="ko-KR" altLang="en-US" sz="6600" smtClean="0">
                <a:latin typeface="a드림고딕7" panose="02020600000000000000" pitchFamily="18" charset="-127"/>
                <a:ea typeface="a드림고딕7" panose="02020600000000000000" pitchFamily="18" charset="-127"/>
              </a:rPr>
              <a:t>팀</a:t>
            </a:r>
            <a:endParaRPr lang="ko-KR" altLang="en-US" sz="6600" dirty="0">
              <a:latin typeface="a드림고딕7" panose="02020600000000000000" pitchFamily="18" charset="-127"/>
              <a:ea typeface="a드림고딕7" panose="02020600000000000000" pitchFamily="18" charset="-127"/>
              <a:cs typeface="Arial Unicode MS" panose="020B06040202020202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06581" y="2209848"/>
            <a:ext cx="198258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352501" y="1391275"/>
            <a:ext cx="2058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통신공학과 </a:t>
            </a:r>
            <a:r>
              <a:rPr lang="en-US" altLang="ko-KR" sz="3600" smtClean="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: </a:t>
            </a:r>
            <a:r>
              <a:rPr lang="ko-KR" altLang="en-US" sz="3600" smtClean="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최종혁</a:t>
            </a:r>
            <a:r>
              <a:rPr lang="en-US" altLang="ko-KR" sz="3600" smtClean="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(</a:t>
            </a:r>
            <a:r>
              <a:rPr lang="ko-KR" altLang="en-US" sz="3600" smtClean="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팀장</a:t>
            </a:r>
            <a:r>
              <a:rPr lang="en-US" altLang="ko-KR" sz="3600" smtClean="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), </a:t>
            </a:r>
            <a:r>
              <a:rPr lang="ko-KR" altLang="en-US" sz="3600" smtClean="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유형환</a:t>
            </a:r>
            <a:r>
              <a:rPr lang="en-US" altLang="ko-KR" sz="3600" smtClean="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3600" smtClean="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김선욱</a:t>
            </a:r>
            <a:r>
              <a:rPr lang="en-US" altLang="ko-KR" sz="3600" smtClean="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3600" smtClean="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윤상진</a:t>
            </a:r>
            <a:r>
              <a:rPr lang="en-US" altLang="ko-KR" sz="3600" smtClean="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3600" smtClean="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정광훈</a:t>
            </a:r>
            <a:r>
              <a:rPr lang="en-US" altLang="ko-KR" sz="360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 </a:t>
            </a:r>
            <a:r>
              <a:rPr lang="en-US" altLang="ko-KR" sz="3600" smtClean="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/ </a:t>
            </a:r>
            <a:r>
              <a:rPr lang="ko-KR" altLang="en-US" sz="3600" smtClean="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건축공학과 </a:t>
            </a:r>
            <a:r>
              <a:rPr lang="en-US" altLang="ko-KR" sz="3600" smtClean="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: </a:t>
            </a:r>
            <a:r>
              <a:rPr lang="ko-KR" altLang="en-US" sz="3600" smtClean="0">
                <a:latin typeface="a드림고딕7" panose="02020600000000000000" pitchFamily="18" charset="-127"/>
                <a:ea typeface="a드림고딕7" panose="02020600000000000000" pitchFamily="18" charset="-127"/>
                <a:cs typeface="Arial Unicode MS" panose="020B0604020202020204" pitchFamily="50" charset="-127"/>
              </a:rPr>
              <a:t>윤혜진</a:t>
            </a:r>
            <a:endParaRPr lang="ko-KR" altLang="en-US" sz="3600" dirty="0">
              <a:latin typeface="a드림고딕7" panose="02020600000000000000" pitchFamily="18" charset="-127"/>
              <a:ea typeface="a드림고딕7" panose="02020600000000000000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307673" y="2428465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rgbClr val="3083A7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문제점</a:t>
            </a:r>
            <a:endParaRPr lang="ko-KR" altLang="en-US" sz="6000" b="1" dirty="0">
              <a:solidFill>
                <a:srgbClr val="3083A7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423677" y="2428465"/>
            <a:ext cx="343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rgbClr val="3083A7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기존 대안</a:t>
            </a:r>
            <a:endParaRPr lang="ko-KR" altLang="en-US" sz="6000" b="1" dirty="0">
              <a:solidFill>
                <a:srgbClr val="3083A7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6116837" y="2428465"/>
            <a:ext cx="2388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rgbClr val="3083A7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하지만</a:t>
            </a:r>
            <a:endParaRPr lang="ko-KR" altLang="en-US" sz="6000" b="1" dirty="0">
              <a:solidFill>
                <a:srgbClr val="3083A7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651904" y="19877705"/>
            <a:ext cx="3881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rgbClr val="FDAB04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핵심기능</a:t>
            </a:r>
            <a:endParaRPr lang="ko-KR" altLang="en-US" sz="6000" b="1" dirty="0">
              <a:solidFill>
                <a:srgbClr val="FDAB04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640080" y="7556598"/>
            <a:ext cx="2767586" cy="2187241"/>
          </a:xfrm>
          <a:prstGeom prst="chevron">
            <a:avLst/>
          </a:prstGeom>
          <a:solidFill>
            <a:srgbClr val="FBB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5115" tIns="142558" rIns="285115" bIns="14255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475933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951866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427799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03732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379665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855598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331531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807464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900" b="1">
              <a:solidFill>
                <a:schemeClr val="tx1"/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 rot="10800000">
            <a:off x="18067228" y="7556598"/>
            <a:ext cx="2767586" cy="2187241"/>
          </a:xfrm>
          <a:prstGeom prst="chevron">
            <a:avLst/>
          </a:prstGeom>
          <a:solidFill>
            <a:srgbClr val="FBB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5115" tIns="142558" rIns="285115" bIns="14255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475933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951866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427799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03732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379665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855598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331531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807464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99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23872" y="7556598"/>
            <a:ext cx="17427148" cy="2187241"/>
          </a:xfrm>
          <a:prstGeom prst="rect">
            <a:avLst/>
          </a:prstGeom>
          <a:solidFill>
            <a:srgbClr val="FBB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5115" tIns="142558" rIns="285115" bIns="14255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475933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951866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427799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03732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379665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855598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331531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807464" algn="l" defTabSz="2951866" rtl="0" eaLnBrk="1" latinLnBrk="1" hangingPunct="1">
              <a:defRPr sz="581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500" b="1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Wi-Fi</a:t>
            </a:r>
            <a:r>
              <a:rPr lang="ko-KR" altLang="en-US" sz="11500" b="1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를 </a:t>
            </a:r>
            <a:r>
              <a:rPr lang="ko-KR" altLang="en-US" sz="11500" b="1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이용한 출석체크</a:t>
            </a:r>
            <a:endParaRPr lang="ko-KR" altLang="en-US" sz="11500" b="1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583387" y="9901676"/>
            <a:ext cx="16542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3083A7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Raspberry Pi</a:t>
            </a:r>
            <a:r>
              <a:rPr lang="ko-KR" altLang="en-US" sz="4800" dirty="0" smtClean="0">
                <a:solidFill>
                  <a:srgbClr val="3083A7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와 </a:t>
            </a:r>
            <a:r>
              <a:rPr lang="en-US" altLang="ko-KR" sz="4800" dirty="0" smtClean="0">
                <a:solidFill>
                  <a:srgbClr val="3083A7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Wi-Fi</a:t>
            </a:r>
            <a:r>
              <a:rPr lang="ko-KR" altLang="en-US" sz="4800" dirty="0" smtClean="0">
                <a:solidFill>
                  <a:srgbClr val="3083A7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기술을 이용한 전자출석시스템 개발 </a:t>
            </a:r>
            <a:endParaRPr lang="ko-KR" altLang="en-US" sz="4800" dirty="0">
              <a:solidFill>
                <a:srgbClr val="3083A7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06581" y="21079886"/>
            <a:ext cx="19923975" cy="3562070"/>
            <a:chOff x="706581" y="21044717"/>
            <a:chExt cx="19923975" cy="3562070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798021" y="21105805"/>
              <a:ext cx="1982585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26979" y="21044717"/>
              <a:ext cx="2069612" cy="1766896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4250" y="21244742"/>
              <a:ext cx="1634493" cy="1395421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287" y="21112935"/>
              <a:ext cx="2018739" cy="1723463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29720" y="21306988"/>
              <a:ext cx="1728935" cy="1476049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245" y="21091699"/>
              <a:ext cx="2022302" cy="1726507"/>
            </a:xfrm>
            <a:prstGeom prst="rect">
              <a:avLst/>
            </a:prstGeom>
          </p:spPr>
        </p:pic>
        <p:cxnSp>
          <p:nvCxnSpPr>
            <p:cNvPr id="134" name="직선 연결선 133"/>
            <p:cNvCxnSpPr/>
            <p:nvPr/>
          </p:nvCxnSpPr>
          <p:spPr>
            <a:xfrm>
              <a:off x="706581" y="24606787"/>
              <a:ext cx="1982585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7282462" y="21134380"/>
              <a:ext cx="28520" cy="3382420"/>
            </a:xfrm>
            <a:prstGeom prst="line">
              <a:avLst/>
            </a:prstGeom>
            <a:ln w="53975">
              <a:solidFill>
                <a:srgbClr val="B1B3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17551824" y="21044717"/>
              <a:ext cx="0" cy="3547215"/>
            </a:xfrm>
            <a:prstGeom prst="line">
              <a:avLst/>
            </a:prstGeom>
            <a:ln w="53975">
              <a:solidFill>
                <a:srgbClr val="B1B3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10655300" y="21105805"/>
              <a:ext cx="0" cy="3410995"/>
            </a:xfrm>
            <a:prstGeom prst="line">
              <a:avLst/>
            </a:prstGeom>
            <a:ln w="53975">
              <a:solidFill>
                <a:srgbClr val="B1B3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13975959" y="21105805"/>
              <a:ext cx="11456" cy="3410995"/>
            </a:xfrm>
            <a:prstGeom prst="line">
              <a:avLst/>
            </a:prstGeom>
            <a:ln w="53975">
              <a:solidFill>
                <a:srgbClr val="B1B3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4038600" y="21134380"/>
              <a:ext cx="16030" cy="3382420"/>
            </a:xfrm>
            <a:prstGeom prst="line">
              <a:avLst/>
            </a:prstGeom>
            <a:ln w="53975">
              <a:solidFill>
                <a:srgbClr val="B1B3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57990" y="22955921"/>
              <a:ext cx="2878557" cy="101566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실시간 통계정보를</a:t>
              </a:r>
              <a:endParaRPr lang="en-US" altLang="ko-KR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  <a:p>
              <a:r>
                <a:rPr lang="ko-KR" altLang="en-US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 통해서 학생들의 현황을 관리할 수 있다</a:t>
              </a:r>
              <a:r>
                <a:rPr lang="en-US" altLang="ko-KR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r>
                <a:rPr lang="ko-KR" altLang="en-US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 </a:t>
              </a:r>
              <a:endParaRPr lang="ko-KR" altLang="en-US" sz="20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313091" y="22885584"/>
              <a:ext cx="2878557" cy="163121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00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Wi-Fi</a:t>
              </a:r>
              <a:r>
                <a:rPr lang="ko-KR" altLang="en-US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를 제공함으로써 학생들이 강의실에서 </a:t>
              </a:r>
              <a:r>
                <a:rPr lang="ko-KR" altLang="en-US" sz="200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인터넷 강의</a:t>
              </a:r>
              <a:r>
                <a:rPr lang="en-US" altLang="ko-KR" sz="200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, </a:t>
              </a:r>
              <a:r>
                <a:rPr lang="ko-KR" altLang="en-US" sz="200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웹 서핑 </a:t>
              </a:r>
              <a:r>
                <a:rPr lang="ko-KR" altLang="en-US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등을 할 수 있는 데이터를 제공한다</a:t>
              </a:r>
              <a:r>
                <a:rPr lang="en-US" altLang="ko-KR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20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576810" y="22885584"/>
              <a:ext cx="2878557" cy="132343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수업시간에 데이터 사용을 금지하는 기능을 사용할 수 있다</a:t>
              </a:r>
              <a:r>
                <a:rPr lang="en-US" altLang="ko-KR" sz="200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 </a:t>
              </a:r>
              <a:r>
                <a:rPr lang="ko-KR" altLang="en-US" sz="200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이 </a:t>
              </a:r>
              <a:r>
                <a:rPr lang="ko-KR" altLang="en-US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경우 </a:t>
              </a:r>
              <a:r>
                <a:rPr lang="en-US" altLang="ko-KR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3G </a:t>
              </a:r>
              <a:r>
                <a:rPr lang="ko-KR" altLang="en-US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또한 제한된다</a:t>
              </a:r>
              <a:r>
                <a:rPr lang="en-US" altLang="ko-KR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20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0832933" y="22955921"/>
              <a:ext cx="2878557" cy="132343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 </a:t>
              </a:r>
              <a:r>
                <a:rPr lang="ko-KR" altLang="en-US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카메라 기능을 통해서 시험기간에 한하여 강의실의 상황을 녹화할 수 있다</a:t>
              </a:r>
              <a:r>
                <a:rPr lang="en-US" altLang="ko-KR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20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383483" y="22955921"/>
              <a:ext cx="2878557" cy="101566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데이터를 데이터베이스에 저장함으로써 안전하게 데이터를 보관할 수 있다</a:t>
              </a:r>
              <a:r>
                <a:rPr lang="en-US" altLang="ko-KR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20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7751999" y="22955921"/>
              <a:ext cx="2878557" cy="132343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학생의 출석부를 통해서</a:t>
              </a:r>
              <a:endParaRPr lang="en-US" altLang="ko-KR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  <a:p>
              <a:r>
                <a:rPr lang="ko-KR" altLang="en-US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데이터를 입력하고 다운로드 받을 수 있는 기능을 제공한다</a:t>
              </a:r>
              <a:r>
                <a:rPr lang="en-US" altLang="ko-KR" sz="2000" dirty="0" smtClean="0">
                  <a:latin typeface="a드림고딕3" panose="02020600000000000000" pitchFamily="18" charset="-127"/>
                  <a:ea typeface="a드림고딕3" panose="02020600000000000000" pitchFamily="18" charset="-127"/>
                </a:rPr>
                <a:t>.</a:t>
              </a:r>
              <a:endParaRPr lang="ko-KR" altLang="en-US" sz="2000" dirty="0">
                <a:latin typeface="a드림고딕3" panose="02020600000000000000" pitchFamily="18" charset="-127"/>
                <a:ea typeface="a드림고딕3" panose="02020600000000000000" pitchFamily="18" charset="-127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666573" y="3816566"/>
            <a:ext cx="7124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현재 대안으로</a:t>
            </a:r>
            <a:r>
              <a:rPr lang="en-US" altLang="ko-KR" sz="24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 </a:t>
            </a:r>
            <a:r>
              <a:rPr lang="ko-KR" altLang="en-US" sz="24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전자출석시스템이 개발되었다</a:t>
            </a:r>
            <a:r>
              <a:rPr lang="en-US" altLang="ko-KR" sz="24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. </a:t>
            </a:r>
          </a:p>
          <a:p>
            <a:pPr algn="ctr"/>
            <a:r>
              <a:rPr lang="ko-KR" altLang="en-US" sz="24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출결을 위한 방식으로는 </a:t>
            </a:r>
            <a:r>
              <a:rPr lang="en-US" altLang="ko-KR" sz="24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RFID, NFC, GPS, QR </a:t>
            </a:r>
            <a:r>
              <a:rPr lang="ko-KR" altLang="en-US" sz="24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코드</a:t>
            </a:r>
            <a:endParaRPr lang="en-US" altLang="ko-KR" sz="2400" dirty="0" smtClean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  <a:p>
            <a:pPr algn="ctr"/>
            <a:r>
              <a:rPr lang="ko-KR" altLang="en-US" sz="24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방식이 있는데 다음은 이에 대한 시장점유율이다</a:t>
            </a:r>
            <a:r>
              <a:rPr lang="en-US" altLang="ko-KR" sz="24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.</a:t>
            </a:r>
            <a:endParaRPr lang="ko-KR" altLang="en-US" sz="24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8218754" y="4520519"/>
            <a:ext cx="3907869" cy="2630683"/>
            <a:chOff x="6005756" y="9125815"/>
            <a:chExt cx="1608407" cy="1229815"/>
          </a:xfrm>
        </p:grpSpPr>
        <p:graphicFrame>
          <p:nvGraphicFramePr>
            <p:cNvPr id="195" name="차트 194"/>
            <p:cNvGraphicFramePr/>
            <p:nvPr>
              <p:extLst>
                <p:ext uri="{D42A27DB-BD31-4B8C-83A1-F6EECF244321}">
                  <p14:modId xmlns:p14="http://schemas.microsoft.com/office/powerpoint/2010/main" val="2812954594"/>
                </p:ext>
              </p:extLst>
            </p:nvPr>
          </p:nvGraphicFramePr>
          <p:xfrm>
            <a:off x="6005756" y="9125815"/>
            <a:ext cx="1608407" cy="12298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96" name="TextBox 195"/>
            <p:cNvSpPr txBox="1"/>
            <p:nvPr/>
          </p:nvSpPr>
          <p:spPr>
            <a:xfrm>
              <a:off x="6506149" y="9597637"/>
              <a:ext cx="75785" cy="354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800" dirty="0"/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14282570" y="4615143"/>
            <a:ext cx="1025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275791"/>
                </a:solidFill>
              </a:rPr>
              <a:t>NFC</a:t>
            </a:r>
            <a:endParaRPr lang="ko-KR" altLang="en-US" sz="4000" b="1" dirty="0">
              <a:solidFill>
                <a:srgbClr val="27579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4282570" y="5356868"/>
            <a:ext cx="1026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275791"/>
                </a:solidFill>
              </a:rPr>
              <a:t>GPS</a:t>
            </a:r>
            <a:endParaRPr lang="ko-KR" altLang="en-US" sz="4000" b="1" dirty="0">
              <a:solidFill>
                <a:srgbClr val="275791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4282570" y="6100896"/>
            <a:ext cx="1851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275791"/>
                </a:solidFill>
              </a:rPr>
              <a:t>QR</a:t>
            </a:r>
            <a:r>
              <a:rPr lang="ko-KR" altLang="en-US" sz="4000" b="1" dirty="0" smtClean="0">
                <a:solidFill>
                  <a:srgbClr val="275791"/>
                </a:solidFill>
              </a:rPr>
              <a:t>코드</a:t>
            </a:r>
            <a:endParaRPr lang="ko-KR" altLang="en-US" sz="4000" b="1" dirty="0">
              <a:solidFill>
                <a:srgbClr val="27579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5526721" y="4794509"/>
            <a:ext cx="4578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병목현상</a:t>
            </a:r>
            <a:r>
              <a:rPr lang="en-US" altLang="ko-KR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, 1</a:t>
            </a:r>
            <a:r>
              <a:rPr lang="ko-KR" altLang="en-US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회 체크 등의 문제점이 있다</a:t>
            </a:r>
            <a:r>
              <a:rPr lang="en-US" altLang="ko-KR" sz="2000" dirty="0" smtClean="0">
                <a:latin typeface="a드림고딕3" panose="02020600000000000000" pitchFamily="18" charset="-127"/>
                <a:ea typeface="a드림고딕3" panose="02020600000000000000" pitchFamily="18" charset="-127"/>
              </a:rPr>
              <a:t>.</a:t>
            </a:r>
            <a:endParaRPr lang="ko-KR" altLang="en-US" sz="20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0150" y="7124700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( </a:t>
            </a:r>
            <a:r>
              <a:rPr lang="ko-KR" altLang="en-US" sz="1050" dirty="0" smtClean="0"/>
              <a:t>출처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관련 </a:t>
            </a:r>
            <a:r>
              <a:rPr lang="en-US" altLang="ko-KR" sz="1050" dirty="0" smtClean="0"/>
              <a:t>18</a:t>
            </a:r>
            <a:r>
              <a:rPr lang="ko-KR" altLang="en-US" sz="1050" dirty="0" smtClean="0"/>
              <a:t>개 대학 홈페이지 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200933" y="10875514"/>
            <a:ext cx="20611435" cy="9087462"/>
            <a:chOff x="211949" y="9410121"/>
            <a:chExt cx="20611435" cy="9414862"/>
          </a:xfrm>
        </p:grpSpPr>
        <p:sp>
          <p:nvSpPr>
            <p:cNvPr id="139" name="U자형 화살표 138"/>
            <p:cNvSpPr/>
            <p:nvPr/>
          </p:nvSpPr>
          <p:spPr>
            <a:xfrm rot="5400000">
              <a:off x="7128318" y="4932246"/>
              <a:ext cx="8166784" cy="18350183"/>
            </a:xfrm>
            <a:prstGeom prst="uturnArrow">
              <a:avLst>
                <a:gd name="adj1" fmla="val 18043"/>
                <a:gd name="adj2" fmla="val 19130"/>
                <a:gd name="adj3" fmla="val 25000"/>
                <a:gd name="adj4" fmla="val 43750"/>
                <a:gd name="adj5" fmla="val 100000"/>
              </a:avLst>
            </a:prstGeom>
            <a:solidFill>
              <a:schemeClr val="tx1">
                <a:lumMod val="95000"/>
                <a:lumOff val="5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7148946" y="9948348"/>
              <a:ext cx="6567056" cy="3755751"/>
              <a:chOff x="290943" y="9948348"/>
              <a:chExt cx="6567056" cy="3755751"/>
            </a:xfrm>
          </p:grpSpPr>
          <p:pic>
            <p:nvPicPr>
              <p:cNvPr id="285" name="그림 284" descr="화면 캡처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22" y="10047431"/>
                <a:ext cx="917932" cy="1868918"/>
              </a:xfrm>
              <a:prstGeom prst="rect">
                <a:avLst/>
              </a:prstGeom>
            </p:spPr>
          </p:pic>
          <p:sp>
            <p:nvSpPr>
              <p:cNvPr id="286" name="TextBox 285"/>
              <p:cNvSpPr txBox="1"/>
              <p:nvPr/>
            </p:nvSpPr>
            <p:spPr>
              <a:xfrm>
                <a:off x="415634" y="12165733"/>
                <a:ext cx="1854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mtClean="0">
                    <a:latin typeface="a드림고딕4" panose="02020600000000000000" pitchFamily="18" charset="-127"/>
                    <a:ea typeface="a드림고딕4" panose="02020600000000000000" pitchFamily="18" charset="-127"/>
                  </a:rPr>
                  <a:t> </a:t>
                </a:r>
                <a:r>
                  <a:rPr lang="ko-KR" altLang="en-US" sz="2800" smtClean="0">
                    <a:latin typeface="a드림고딕4" panose="02020600000000000000" pitchFamily="18" charset="-127"/>
                    <a:ea typeface="a드림고딕4" panose="02020600000000000000" pitchFamily="18" charset="-127"/>
                  </a:rPr>
                  <a:t>회원가입</a:t>
                </a:r>
                <a:endParaRPr lang="ko-KR" altLang="en-US" sz="2800">
                  <a:latin typeface="a드림고딕4" panose="02020600000000000000" pitchFamily="18" charset="-127"/>
                  <a:ea typeface="a드림고딕4" panose="02020600000000000000" pitchFamily="18" charset="-127"/>
                </a:endParaRPr>
              </a:p>
            </p:txBody>
          </p:sp>
          <p:grpSp>
            <p:nvGrpSpPr>
              <p:cNvPr id="287" name="그룹 286"/>
              <p:cNvGrpSpPr/>
              <p:nvPr/>
            </p:nvGrpSpPr>
            <p:grpSpPr>
              <a:xfrm>
                <a:off x="3336193" y="9948348"/>
                <a:ext cx="3292012" cy="2727531"/>
                <a:chOff x="8816640" y="9548666"/>
                <a:chExt cx="3911042" cy="2727531"/>
              </a:xfrm>
            </p:grpSpPr>
            <p:pic>
              <p:nvPicPr>
                <p:cNvPr id="290" name="그림 289" descr="화면 캡처"/>
                <p:cNvPicPr>
                  <a:picLocks noChangeAspect="1"/>
                </p:cNvPicPr>
                <p:nvPr/>
              </p:nvPicPr>
              <p:blipFill>
                <a:blip r:embed="rId11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03071" y="9548666"/>
                  <a:ext cx="1234597" cy="1993610"/>
                </a:xfrm>
                <a:prstGeom prst="rect">
                  <a:avLst/>
                </a:prstGeom>
              </p:spPr>
            </p:pic>
            <p:sp>
              <p:nvSpPr>
                <p:cNvPr id="291" name="TextBox 290"/>
                <p:cNvSpPr txBox="1"/>
                <p:nvPr/>
              </p:nvSpPr>
              <p:spPr>
                <a:xfrm>
                  <a:off x="8816640" y="11691422"/>
                  <a:ext cx="27639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200" smtClean="0">
                      <a:latin typeface="a드림고딕4" panose="02020600000000000000" pitchFamily="18" charset="-127"/>
                      <a:ea typeface="a드림고딕4" panose="02020600000000000000" pitchFamily="18" charset="-127"/>
                    </a:rPr>
                    <a:t>server</a:t>
                  </a:r>
                  <a:endParaRPr lang="ko-KR" altLang="en-US" sz="3200">
                    <a:latin typeface="a드림고딕4" panose="02020600000000000000" pitchFamily="18" charset="-127"/>
                    <a:ea typeface="a드림고딕4" panose="02020600000000000000" pitchFamily="18" charset="-127"/>
                  </a:endParaRPr>
                </a:p>
              </p:txBody>
            </p:sp>
            <p:pic>
              <p:nvPicPr>
                <p:cNvPr id="292" name="그림 291" descr="화면 캡처"/>
                <p:cNvPicPr>
                  <a:picLocks noChangeAspect="1"/>
                </p:cNvPicPr>
                <p:nvPr/>
              </p:nvPicPr>
              <p:blipFill>
                <a:blip r:embed="rId12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78630" y="9548666"/>
                  <a:ext cx="1743744" cy="1993610"/>
                </a:xfrm>
                <a:prstGeom prst="rect">
                  <a:avLst/>
                </a:prstGeom>
              </p:spPr>
            </p:pic>
            <p:sp>
              <p:nvSpPr>
                <p:cNvPr id="293" name="TextBox 292"/>
                <p:cNvSpPr txBox="1"/>
                <p:nvPr/>
              </p:nvSpPr>
              <p:spPr>
                <a:xfrm>
                  <a:off x="10928010" y="11649858"/>
                  <a:ext cx="179967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200" smtClean="0">
                      <a:latin typeface="a드림고딕4" panose="02020600000000000000" pitchFamily="18" charset="-127"/>
                      <a:ea typeface="a드림고딕4" panose="02020600000000000000" pitchFamily="18" charset="-127"/>
                    </a:rPr>
                    <a:t>mysql</a:t>
                  </a:r>
                  <a:endParaRPr lang="ko-KR" altLang="en-US" sz="3200">
                    <a:latin typeface="a드림고딕4" panose="02020600000000000000" pitchFamily="18" charset="-127"/>
                    <a:ea typeface="a드림고딕4" panose="02020600000000000000" pitchFamily="18" charset="-127"/>
                  </a:endParaRPr>
                </a:p>
              </p:txBody>
            </p:sp>
          </p:grpSp>
          <p:cxnSp>
            <p:nvCxnSpPr>
              <p:cNvPr id="288" name="직선 화살표 연결선 287"/>
              <p:cNvCxnSpPr/>
              <p:nvPr/>
            </p:nvCxnSpPr>
            <p:spPr>
              <a:xfrm>
                <a:off x="2121231" y="11106582"/>
                <a:ext cx="1193133" cy="0"/>
              </a:xfrm>
              <a:prstGeom prst="straightConnector1">
                <a:avLst/>
              </a:prstGeom>
              <a:ln w="920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TextBox 288"/>
              <p:cNvSpPr txBox="1"/>
              <p:nvPr/>
            </p:nvSpPr>
            <p:spPr>
              <a:xfrm>
                <a:off x="290943" y="12843163"/>
                <a:ext cx="6567056" cy="86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개강 시 회원가입과 동시에 단말기의 </a:t>
                </a:r>
                <a:endParaRPr lang="en-US" altLang="ko-KR" sz="2400" smtClean="0">
                  <a:latin typeface="a드림고딕3" panose="02020600000000000000" pitchFamily="18" charset="-127"/>
                  <a:ea typeface="a드림고딕3" panose="02020600000000000000" pitchFamily="18" charset="-127"/>
                </a:endParaRPr>
              </a:p>
              <a:p>
                <a:pPr algn="ctr"/>
                <a:r>
                  <a:rPr lang="en-US" altLang="ko-KR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MAC</a:t>
                </a:r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주소를 </a:t>
                </a:r>
                <a:r>
                  <a:rPr lang="en-US" altLang="ko-KR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server </a:t>
                </a:r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측 </a:t>
                </a:r>
                <a:r>
                  <a:rPr lang="en-US" altLang="ko-KR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DB</a:t>
                </a:r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에 저장한다</a:t>
                </a:r>
                <a:r>
                  <a:rPr lang="en-US" altLang="ko-KR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.</a:t>
                </a:r>
                <a:endParaRPr lang="ko-KR" altLang="en-US" sz="2400">
                  <a:latin typeface="a드림고딕3" panose="02020600000000000000" pitchFamily="18" charset="-127"/>
                  <a:ea typeface="a드림고딕3" panose="02020600000000000000" pitchFamily="18" charset="-127"/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15084227" y="9410121"/>
              <a:ext cx="4970064" cy="4293979"/>
              <a:chOff x="14294518" y="9410121"/>
              <a:chExt cx="4970064" cy="4293979"/>
            </a:xfrm>
          </p:grpSpPr>
          <p:pic>
            <p:nvPicPr>
              <p:cNvPr id="274" name="그림 273" descr="화면 캡처"/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01938" y="9948348"/>
                <a:ext cx="1039188" cy="1993610"/>
              </a:xfrm>
              <a:prstGeom prst="rect">
                <a:avLst/>
              </a:prstGeom>
            </p:spPr>
          </p:pic>
          <p:sp>
            <p:nvSpPr>
              <p:cNvPr id="275" name="TextBox 274"/>
              <p:cNvSpPr txBox="1"/>
              <p:nvPr/>
            </p:nvSpPr>
            <p:spPr>
              <a:xfrm>
                <a:off x="17360844" y="12091104"/>
                <a:ext cx="16112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smtClean="0">
                    <a:latin typeface="a드림고딕4" panose="02020600000000000000" pitchFamily="18" charset="-127"/>
                    <a:ea typeface="a드림고딕4" panose="02020600000000000000" pitchFamily="18" charset="-127"/>
                  </a:rPr>
                  <a:t>server</a:t>
                </a:r>
                <a:endParaRPr lang="ko-KR" altLang="en-US" sz="3200">
                  <a:latin typeface="a드림고딕4" panose="02020600000000000000" pitchFamily="18" charset="-127"/>
                  <a:ea typeface="a드림고딕4" panose="02020600000000000000" pitchFamily="18" charset="-127"/>
                </a:endParaRPr>
              </a:p>
            </p:txBody>
          </p:sp>
          <p:pic>
            <p:nvPicPr>
              <p:cNvPr id="276" name="그림 275" descr="화면 캡처"/>
              <p:cNvPicPr>
                <a:picLocks noChangeAspect="1"/>
              </p:cNvPicPr>
              <p:nvPr/>
            </p:nvPicPr>
            <p:blipFill>
              <a:blip r:embed="rId13" cstate="print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90851" y="9473096"/>
                <a:ext cx="828873" cy="745791"/>
              </a:xfrm>
              <a:prstGeom prst="rect">
                <a:avLst/>
              </a:prstGeom>
            </p:spPr>
          </p:pic>
          <p:sp>
            <p:nvSpPr>
              <p:cNvPr id="277" name="TextBox 276"/>
              <p:cNvSpPr txBox="1"/>
              <p:nvPr/>
            </p:nvSpPr>
            <p:spPr>
              <a:xfrm>
                <a:off x="14415553" y="12843164"/>
                <a:ext cx="4849029" cy="86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server </a:t>
                </a:r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측에서 제공하는 </a:t>
                </a:r>
                <a:r>
                  <a:rPr lang="en-US" altLang="ko-KR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WI-FI</a:t>
                </a:r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에 </a:t>
                </a:r>
                <a:endParaRPr lang="en-US" altLang="ko-KR" sz="2400" smtClean="0">
                  <a:latin typeface="a드림고딕3" panose="02020600000000000000" pitchFamily="18" charset="-127"/>
                  <a:ea typeface="a드림고딕3" panose="02020600000000000000" pitchFamily="18" charset="-127"/>
                </a:endParaRPr>
              </a:p>
              <a:p>
                <a:pPr algn="ctr"/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접속한 사용자를 알아낸다</a:t>
                </a:r>
                <a:r>
                  <a:rPr lang="en-US" altLang="ko-KR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.</a:t>
                </a:r>
                <a:endParaRPr lang="ko-KR" altLang="en-US" sz="2400">
                  <a:latin typeface="a드림고딕3" panose="02020600000000000000" pitchFamily="18" charset="-127"/>
                  <a:ea typeface="a드림고딕3" panose="02020600000000000000" pitchFamily="18" charset="-127"/>
                </a:endParaRPr>
              </a:p>
            </p:txBody>
          </p:sp>
          <p:grpSp>
            <p:nvGrpSpPr>
              <p:cNvPr id="278" name="그룹 277"/>
              <p:cNvGrpSpPr/>
              <p:nvPr/>
            </p:nvGrpSpPr>
            <p:grpSpPr>
              <a:xfrm>
                <a:off x="14294518" y="9410121"/>
                <a:ext cx="2326507" cy="3344143"/>
                <a:chOff x="16068174" y="9285429"/>
                <a:chExt cx="2326507" cy="3344143"/>
              </a:xfrm>
            </p:grpSpPr>
            <p:pic>
              <p:nvPicPr>
                <p:cNvPr id="279" name="그림 278" descr="화면 캡처"/>
                <p:cNvPicPr>
                  <a:picLocks noChangeAspect="1"/>
                </p:cNvPicPr>
                <p:nvPr/>
              </p:nvPicPr>
              <p:blipFill>
                <a:blip r:embed="rId14" cstate="print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65186" y="9285429"/>
                  <a:ext cx="386711" cy="787347"/>
                </a:xfrm>
                <a:prstGeom prst="rect">
                  <a:avLst/>
                </a:prstGeom>
              </p:spPr>
            </p:pic>
            <p:pic>
              <p:nvPicPr>
                <p:cNvPr id="280" name="그림 279" descr="화면 캡처"/>
                <p:cNvPicPr>
                  <a:picLocks noChangeAspect="1"/>
                </p:cNvPicPr>
                <p:nvPr/>
              </p:nvPicPr>
              <p:blipFill>
                <a:blip r:embed="rId14" cstate="print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94133" y="10185976"/>
                  <a:ext cx="386711" cy="787347"/>
                </a:xfrm>
                <a:prstGeom prst="rect">
                  <a:avLst/>
                </a:prstGeom>
              </p:spPr>
            </p:pic>
            <p:pic>
              <p:nvPicPr>
                <p:cNvPr id="281" name="그림 280" descr="화면 캡처"/>
                <p:cNvPicPr>
                  <a:picLocks noChangeAspect="1"/>
                </p:cNvPicPr>
                <p:nvPr/>
              </p:nvPicPr>
              <p:blipFill>
                <a:blip r:embed="rId14" cstate="print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595365" y="10684739"/>
                  <a:ext cx="386711" cy="787347"/>
                </a:xfrm>
                <a:prstGeom prst="rect">
                  <a:avLst/>
                </a:prstGeom>
              </p:spPr>
            </p:pic>
            <p:pic>
              <p:nvPicPr>
                <p:cNvPr id="282" name="그림 281" descr="화면 캡처"/>
                <p:cNvPicPr>
                  <a:picLocks noChangeAspect="1"/>
                </p:cNvPicPr>
                <p:nvPr/>
              </p:nvPicPr>
              <p:blipFill>
                <a:blip r:embed="rId14" cstate="print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512238" y="9437829"/>
                  <a:ext cx="386711" cy="787347"/>
                </a:xfrm>
                <a:prstGeom prst="rect">
                  <a:avLst/>
                </a:prstGeom>
              </p:spPr>
            </p:pic>
            <p:sp>
              <p:nvSpPr>
                <p:cNvPr id="283" name="TextBox 282"/>
                <p:cNvSpPr txBox="1"/>
                <p:nvPr/>
              </p:nvSpPr>
              <p:spPr>
                <a:xfrm>
                  <a:off x="16068174" y="11675465"/>
                  <a:ext cx="2326507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800" smtClean="0">
                      <a:latin typeface="a드림고딕4" panose="02020600000000000000" pitchFamily="18" charset="-127"/>
                      <a:ea typeface="a드림고딕4" panose="02020600000000000000" pitchFamily="18" charset="-127"/>
                    </a:rPr>
                    <a:t>현재 접속한 사용자</a:t>
                  </a:r>
                  <a:endParaRPr lang="ko-KR" altLang="en-US" sz="2800">
                    <a:latin typeface="a드림고딕4" panose="02020600000000000000" pitchFamily="18" charset="-127"/>
                    <a:ea typeface="a드림고딕4" panose="02020600000000000000" pitchFamily="18" charset="-127"/>
                  </a:endParaRPr>
                </a:p>
              </p:txBody>
            </p:sp>
            <p:pic>
              <p:nvPicPr>
                <p:cNvPr id="284" name="그림 283" descr="화면 캡처"/>
                <p:cNvPicPr>
                  <a:picLocks noChangeAspect="1"/>
                </p:cNvPicPr>
                <p:nvPr/>
              </p:nvPicPr>
              <p:blipFill>
                <a:blip r:embed="rId14" cstate="print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22013" y="10903282"/>
                  <a:ext cx="386711" cy="78734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42" name="그룹 141"/>
            <p:cNvGrpSpPr/>
            <p:nvPr/>
          </p:nvGrpSpPr>
          <p:grpSpPr>
            <a:xfrm>
              <a:off x="14094332" y="14273063"/>
              <a:ext cx="6729052" cy="4551920"/>
              <a:chOff x="13761819" y="9410121"/>
              <a:chExt cx="6994071" cy="4551920"/>
            </a:xfrm>
          </p:grpSpPr>
          <p:grpSp>
            <p:nvGrpSpPr>
              <p:cNvPr id="208" name="그룹 207"/>
              <p:cNvGrpSpPr/>
              <p:nvPr/>
            </p:nvGrpSpPr>
            <p:grpSpPr>
              <a:xfrm>
                <a:off x="13761819" y="9782811"/>
                <a:ext cx="1556389" cy="2685967"/>
                <a:chOff x="13723309" y="14891897"/>
                <a:chExt cx="1556389" cy="2685967"/>
              </a:xfrm>
            </p:grpSpPr>
            <p:pic>
              <p:nvPicPr>
                <p:cNvPr id="272" name="그림 271" descr="화면 캡처"/>
                <p:cNvPicPr>
                  <a:picLocks noChangeAspect="1"/>
                </p:cNvPicPr>
                <p:nvPr/>
              </p:nvPicPr>
              <p:blipFill>
                <a:blip r:embed="rId12">
                  <a:clrChange>
                    <a:clrFrom>
                      <a:srgbClr val="F2F2F2"/>
                    </a:clrFrom>
                    <a:clrTo>
                      <a:srgbClr val="F2F2F2">
                        <a:alpha val="0"/>
                      </a:srgbClr>
                    </a:clrTo>
                  </a:clrChange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23309" y="14891897"/>
                  <a:ext cx="1467749" cy="1993610"/>
                </a:xfrm>
                <a:prstGeom prst="rect">
                  <a:avLst/>
                </a:prstGeom>
              </p:spPr>
            </p:pic>
            <p:sp>
              <p:nvSpPr>
                <p:cNvPr id="273" name="TextBox 272"/>
                <p:cNvSpPr txBox="1"/>
                <p:nvPr/>
              </p:nvSpPr>
              <p:spPr>
                <a:xfrm>
                  <a:off x="13764874" y="16993089"/>
                  <a:ext cx="15148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200" smtClean="0">
                      <a:latin typeface="a드림고딕4" panose="02020600000000000000" pitchFamily="18" charset="-127"/>
                      <a:ea typeface="a드림고딕4" panose="02020600000000000000" pitchFamily="18" charset="-127"/>
                    </a:rPr>
                    <a:t>mysql</a:t>
                  </a:r>
                  <a:endParaRPr lang="ko-KR" altLang="en-US" sz="3200">
                    <a:latin typeface="a드림고딕4" panose="02020600000000000000" pitchFamily="18" charset="-127"/>
                    <a:ea typeface="a드림고딕4" panose="02020600000000000000" pitchFamily="18" charset="-127"/>
                  </a:endParaRPr>
                </a:p>
              </p:txBody>
            </p:sp>
          </p:grpSp>
          <p:grpSp>
            <p:nvGrpSpPr>
              <p:cNvPr id="209" name="그룹 208"/>
              <p:cNvGrpSpPr/>
              <p:nvPr/>
            </p:nvGrpSpPr>
            <p:grpSpPr>
              <a:xfrm>
                <a:off x="15196731" y="11027974"/>
                <a:ext cx="809754" cy="647899"/>
                <a:chOff x="4865859" y="17082655"/>
                <a:chExt cx="6719263" cy="0"/>
              </a:xfrm>
            </p:grpSpPr>
            <p:cxnSp>
              <p:nvCxnSpPr>
                <p:cNvPr id="270" name="직선 화살표 연결선 269"/>
                <p:cNvCxnSpPr/>
                <p:nvPr/>
              </p:nvCxnSpPr>
              <p:spPr>
                <a:xfrm>
                  <a:off x="7517734" y="17082655"/>
                  <a:ext cx="4067388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직선 화살표 연결선 270"/>
                <p:cNvCxnSpPr/>
                <p:nvPr/>
              </p:nvCxnSpPr>
              <p:spPr>
                <a:xfrm flipH="1">
                  <a:off x="4865859" y="17082655"/>
                  <a:ext cx="3058428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그룹 209"/>
              <p:cNvGrpSpPr/>
              <p:nvPr/>
            </p:nvGrpSpPr>
            <p:grpSpPr>
              <a:xfrm>
                <a:off x="19033174" y="9725968"/>
                <a:ext cx="1722716" cy="2701971"/>
                <a:chOff x="18659100" y="9601276"/>
                <a:chExt cx="1722716" cy="2701971"/>
              </a:xfrm>
            </p:grpSpPr>
            <p:grpSp>
              <p:nvGrpSpPr>
                <p:cNvPr id="266" name="그룹 265"/>
                <p:cNvGrpSpPr/>
                <p:nvPr/>
              </p:nvGrpSpPr>
              <p:grpSpPr>
                <a:xfrm>
                  <a:off x="18659100" y="9601276"/>
                  <a:ext cx="1722715" cy="1722715"/>
                  <a:chOff x="6443943" y="15341756"/>
                  <a:chExt cx="1722715" cy="1722715"/>
                </a:xfrm>
              </p:grpSpPr>
              <p:sp>
                <p:nvSpPr>
                  <p:cNvPr id="268" name="타원 267"/>
                  <p:cNvSpPr/>
                  <p:nvPr/>
                </p:nvSpPr>
                <p:spPr>
                  <a:xfrm>
                    <a:off x="6443943" y="15341756"/>
                    <a:ext cx="1722715" cy="1722715"/>
                  </a:xfrm>
                  <a:prstGeom prst="ellipse">
                    <a:avLst/>
                  </a:prstGeom>
                  <a:solidFill>
                    <a:srgbClr val="2E6CA4"/>
                  </a:solidFill>
                  <a:ln w="120650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6812490" y="15458674"/>
                    <a:ext cx="1000435" cy="1498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800">
                        <a:solidFill>
                          <a:schemeClr val="bg1"/>
                        </a:solidFill>
                        <a:latin typeface="a드림고딕5" panose="02020600000000000000" pitchFamily="18" charset="-127"/>
                        <a:ea typeface="a드림고딕5" panose="02020600000000000000" pitchFamily="18" charset="-127"/>
                      </a:rPr>
                      <a:t>C</a:t>
                    </a:r>
                    <a:endParaRPr lang="ko-KR" altLang="en-US" sz="8800">
                      <a:solidFill>
                        <a:schemeClr val="bg1"/>
                      </a:solidFill>
                      <a:latin typeface="a드림고딕5" panose="02020600000000000000" pitchFamily="18" charset="-127"/>
                      <a:ea typeface="a드림고딕5" panose="02020600000000000000" pitchFamily="18" charset="-127"/>
                    </a:endParaRPr>
                  </a:p>
                </p:txBody>
              </p:sp>
            </p:grpSp>
            <p:sp>
              <p:nvSpPr>
                <p:cNvPr id="267" name="TextBox 266"/>
                <p:cNvSpPr txBox="1"/>
                <p:nvPr/>
              </p:nvSpPr>
              <p:spPr>
                <a:xfrm>
                  <a:off x="18902348" y="11718472"/>
                  <a:ext cx="147946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200" smtClean="0">
                      <a:latin typeface="a드림고딕4" panose="02020600000000000000" pitchFamily="18" charset="-127"/>
                      <a:ea typeface="a드림고딕4" panose="02020600000000000000" pitchFamily="18" charset="-127"/>
                    </a:rPr>
                    <a:t>C</a:t>
                  </a:r>
                  <a:r>
                    <a:rPr lang="ko-KR" altLang="en-US" sz="3200" smtClean="0">
                      <a:latin typeface="a드림고딕4" panose="02020600000000000000" pitchFamily="18" charset="-127"/>
                      <a:ea typeface="a드림고딕4" panose="02020600000000000000" pitchFamily="18" charset="-127"/>
                    </a:rPr>
                    <a:t>언어</a:t>
                  </a:r>
                  <a:endParaRPr lang="ko-KR" altLang="en-US" sz="3200">
                    <a:latin typeface="a드림고딕4" panose="02020600000000000000" pitchFamily="18" charset="-127"/>
                    <a:ea typeface="a드림고딕4" panose="02020600000000000000" pitchFamily="18" charset="-127"/>
                  </a:endParaRPr>
                </a:p>
              </p:txBody>
            </p:sp>
          </p:grpSp>
          <p:sp>
            <p:nvSpPr>
              <p:cNvPr id="211" name="TextBox 210"/>
              <p:cNvSpPr txBox="1"/>
              <p:nvPr/>
            </p:nvSpPr>
            <p:spPr>
              <a:xfrm>
                <a:off x="13839433" y="12718467"/>
                <a:ext cx="6567056" cy="1243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회원가입 시에 저장했던 학생들의 </a:t>
                </a:r>
                <a:r>
                  <a:rPr lang="en-US" altLang="ko-KR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MAC</a:t>
                </a:r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주소와</a:t>
                </a:r>
                <a:endParaRPr lang="en-US" altLang="ko-KR" sz="2400" smtClean="0">
                  <a:latin typeface="a드림고딕3" panose="02020600000000000000" pitchFamily="18" charset="-127"/>
                  <a:ea typeface="a드림고딕3" panose="02020600000000000000" pitchFamily="18" charset="-127"/>
                </a:endParaRPr>
              </a:p>
              <a:p>
                <a:pPr algn="ctr"/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현재 접속한 사용자의 </a:t>
                </a:r>
                <a:r>
                  <a:rPr lang="en-US" altLang="ko-KR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MAC</a:t>
                </a:r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주소를 </a:t>
                </a:r>
                <a:endParaRPr lang="en-US" altLang="ko-KR" sz="2400" smtClean="0">
                  <a:latin typeface="a드림고딕3" panose="02020600000000000000" pitchFamily="18" charset="-127"/>
                  <a:ea typeface="a드림고딕3" panose="02020600000000000000" pitchFamily="18" charset="-127"/>
                </a:endParaRPr>
              </a:p>
              <a:p>
                <a:pPr algn="ctr"/>
                <a:r>
                  <a:rPr lang="en-US" altLang="ko-KR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C</a:t>
                </a:r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언어를 이용해 비교해서 출석체크를 한다</a:t>
                </a:r>
                <a:r>
                  <a:rPr lang="en-US" altLang="ko-KR" sz="240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.</a:t>
                </a:r>
                <a:endParaRPr lang="en-US" altLang="ko-KR" sz="2400" smtClean="0">
                  <a:latin typeface="a드림고딕3" panose="02020600000000000000" pitchFamily="18" charset="-127"/>
                  <a:ea typeface="a드림고딕3" panose="02020600000000000000" pitchFamily="18" charset="-127"/>
                </a:endParaRPr>
              </a:p>
            </p:txBody>
          </p:sp>
          <p:grpSp>
            <p:nvGrpSpPr>
              <p:cNvPr id="212" name="그룹 211"/>
              <p:cNvGrpSpPr/>
              <p:nvPr/>
            </p:nvGrpSpPr>
            <p:grpSpPr>
              <a:xfrm>
                <a:off x="18067666" y="11027974"/>
                <a:ext cx="809754" cy="647899"/>
                <a:chOff x="4865859" y="17082655"/>
                <a:chExt cx="6719263" cy="0"/>
              </a:xfrm>
            </p:grpSpPr>
            <p:cxnSp>
              <p:nvCxnSpPr>
                <p:cNvPr id="264" name="직선 화살표 연결선 263"/>
                <p:cNvCxnSpPr/>
                <p:nvPr/>
              </p:nvCxnSpPr>
              <p:spPr>
                <a:xfrm>
                  <a:off x="7517734" y="17082655"/>
                  <a:ext cx="4067388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화살표 연결선 264"/>
                <p:cNvCxnSpPr/>
                <p:nvPr/>
              </p:nvCxnSpPr>
              <p:spPr>
                <a:xfrm flipH="1">
                  <a:off x="4865859" y="17082655"/>
                  <a:ext cx="3058428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58" name="그림 257" descr="화면 캡처"/>
              <p:cNvPicPr>
                <a:picLocks noChangeAspect="1"/>
              </p:cNvPicPr>
              <p:nvPr/>
            </p:nvPicPr>
            <p:blipFill>
              <a:blip r:embed="rId15" cstate="print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89193" y="9410121"/>
                <a:ext cx="386711" cy="787347"/>
              </a:xfrm>
              <a:prstGeom prst="rect">
                <a:avLst/>
              </a:prstGeom>
            </p:spPr>
          </p:pic>
          <p:pic>
            <p:nvPicPr>
              <p:cNvPr id="259" name="그림 258" descr="화면 캡처"/>
              <p:cNvPicPr>
                <a:picLocks noChangeAspect="1"/>
              </p:cNvPicPr>
              <p:nvPr/>
            </p:nvPicPr>
            <p:blipFill>
              <a:blip r:embed="rId15" cstate="print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0450" y="9436345"/>
                <a:ext cx="386711" cy="787347"/>
              </a:xfrm>
              <a:prstGeom prst="rect">
                <a:avLst/>
              </a:prstGeom>
            </p:spPr>
          </p:pic>
          <p:sp>
            <p:nvSpPr>
              <p:cNvPr id="260" name="TextBox 259"/>
              <p:cNvSpPr txBox="1"/>
              <p:nvPr/>
            </p:nvSpPr>
            <p:spPr>
              <a:xfrm>
                <a:off x="15818791" y="11800157"/>
                <a:ext cx="232650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mtClean="0">
                    <a:latin typeface="a드림고딕4" panose="02020600000000000000" pitchFamily="18" charset="-127"/>
                    <a:ea typeface="a드림고딕4" panose="02020600000000000000" pitchFamily="18" charset="-127"/>
                  </a:rPr>
                  <a:t>현재 접속한 사용자</a:t>
                </a:r>
                <a:endParaRPr lang="ko-KR" altLang="en-US" sz="2800">
                  <a:latin typeface="a드림고딕4" panose="02020600000000000000" pitchFamily="18" charset="-127"/>
                  <a:ea typeface="a드림고딕4" panose="02020600000000000000" pitchFamily="18" charset="-127"/>
                </a:endParaRPr>
              </a:p>
            </p:txBody>
          </p:sp>
          <p:pic>
            <p:nvPicPr>
              <p:cNvPr id="261" name="그림 260" descr="화면 캡처"/>
              <p:cNvPicPr>
                <a:picLocks noChangeAspect="1"/>
              </p:cNvPicPr>
              <p:nvPr/>
            </p:nvPicPr>
            <p:blipFill>
              <a:blip r:embed="rId16" cstate="print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24587" y="10217143"/>
                <a:ext cx="1060994" cy="954645"/>
              </a:xfrm>
              <a:prstGeom prst="rect">
                <a:avLst/>
              </a:prstGeom>
            </p:spPr>
          </p:pic>
          <p:pic>
            <p:nvPicPr>
              <p:cNvPr id="262" name="그림 261" descr="화면 캡처"/>
              <p:cNvPicPr>
                <a:picLocks noChangeAspect="1"/>
              </p:cNvPicPr>
              <p:nvPr/>
            </p:nvPicPr>
            <p:blipFill>
              <a:blip r:embed="rId15" cstate="print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89193" y="10989151"/>
                <a:ext cx="386711" cy="787347"/>
              </a:xfrm>
              <a:prstGeom prst="rect">
                <a:avLst/>
              </a:prstGeom>
            </p:spPr>
          </p:pic>
          <p:pic>
            <p:nvPicPr>
              <p:cNvPr id="263" name="그림 262" descr="화면 캡처"/>
              <p:cNvPicPr>
                <a:picLocks noChangeAspect="1"/>
              </p:cNvPicPr>
              <p:nvPr/>
            </p:nvPicPr>
            <p:blipFill>
              <a:blip r:embed="rId15" cstate="print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0450" y="11015375"/>
                <a:ext cx="386711" cy="787347"/>
              </a:xfrm>
              <a:prstGeom prst="rect">
                <a:avLst/>
              </a:prstGeom>
            </p:spPr>
          </p:pic>
        </p:grpSp>
        <p:cxnSp>
          <p:nvCxnSpPr>
            <p:cNvPr id="143" name="직선 연결선 142"/>
            <p:cNvCxnSpPr/>
            <p:nvPr/>
          </p:nvCxnSpPr>
          <p:spPr>
            <a:xfrm flipH="1">
              <a:off x="7070684" y="14639981"/>
              <a:ext cx="20937" cy="3905628"/>
            </a:xfrm>
            <a:prstGeom prst="line">
              <a:avLst/>
            </a:prstGeom>
            <a:ln w="25400">
              <a:solidFill>
                <a:schemeClr val="tx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그룹 144"/>
            <p:cNvGrpSpPr/>
            <p:nvPr/>
          </p:nvGrpSpPr>
          <p:grpSpPr>
            <a:xfrm>
              <a:off x="211949" y="9708658"/>
              <a:ext cx="6923151" cy="4064715"/>
              <a:chOff x="211949" y="9708658"/>
              <a:chExt cx="6923151" cy="4064715"/>
            </a:xfrm>
          </p:grpSpPr>
          <p:cxnSp>
            <p:nvCxnSpPr>
              <p:cNvPr id="204" name="직선 연결선 203"/>
              <p:cNvCxnSpPr/>
              <p:nvPr/>
            </p:nvCxnSpPr>
            <p:spPr>
              <a:xfrm flipH="1">
                <a:off x="7070684" y="9726968"/>
                <a:ext cx="20937" cy="3905628"/>
              </a:xfrm>
              <a:prstGeom prst="line">
                <a:avLst/>
              </a:prstGeom>
              <a:ln w="25400">
                <a:solidFill>
                  <a:schemeClr val="tx1">
                    <a:alpha val="5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5" name="Picture 20" descr="http://png-2.findicons.com/files/icons/2795/office_2013_hd/2000/excel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1292" y="9708658"/>
                <a:ext cx="2191736" cy="2191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TextBox 205"/>
              <p:cNvSpPr txBox="1"/>
              <p:nvPr/>
            </p:nvSpPr>
            <p:spPr>
              <a:xfrm>
                <a:off x="211949" y="12912437"/>
                <a:ext cx="6923151" cy="86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학교 측에서 배부하는 </a:t>
                </a:r>
                <a:r>
                  <a:rPr lang="en-US" altLang="ko-KR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Excel</a:t>
                </a:r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형태의 출석부 파일을</a:t>
                </a:r>
                <a:endParaRPr lang="en-US" altLang="ko-KR" sz="2400" smtClean="0">
                  <a:latin typeface="a드림고딕3" panose="02020600000000000000" pitchFamily="18" charset="-127"/>
                  <a:ea typeface="a드림고딕3" panose="02020600000000000000" pitchFamily="18" charset="-127"/>
                </a:endParaRPr>
              </a:p>
              <a:p>
                <a:pPr algn="ctr"/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업로드하여 자동으로 수업을 추가한다</a:t>
                </a:r>
                <a:r>
                  <a:rPr lang="en-US" altLang="ko-KR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.</a:t>
                </a:r>
                <a:endParaRPr lang="ko-KR" altLang="en-US" sz="2400">
                  <a:latin typeface="a드림고딕3" panose="02020600000000000000" pitchFamily="18" charset="-127"/>
                  <a:ea typeface="a드림고딕3" panose="02020600000000000000" pitchFamily="18" charset="-127"/>
                </a:endParaRP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1704108" y="12151878"/>
                <a:ext cx="4463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mtClean="0">
                    <a:latin typeface="a드림고딕4" panose="02020600000000000000" pitchFamily="18" charset="-127"/>
                    <a:ea typeface="a드림고딕4" panose="02020600000000000000" pitchFamily="18" charset="-127"/>
                  </a:rPr>
                  <a:t>Excel</a:t>
                </a:r>
                <a:r>
                  <a:rPr lang="ko-KR" altLang="en-US" sz="2800" smtClean="0">
                    <a:latin typeface="a드림고딕4" panose="02020600000000000000" pitchFamily="18" charset="-127"/>
                    <a:ea typeface="a드림고딕4" panose="02020600000000000000" pitchFamily="18" charset="-127"/>
                  </a:rPr>
                  <a:t>을 이용한 수업 개설</a:t>
                </a:r>
                <a:endParaRPr lang="ko-KR" altLang="en-US" sz="2800">
                  <a:latin typeface="a드림고딕4" panose="02020600000000000000" pitchFamily="18" charset="-127"/>
                  <a:ea typeface="a드림고딕4" panose="02020600000000000000" pitchFamily="18" charset="-127"/>
                </a:endParaRPr>
              </a:p>
            </p:txBody>
          </p:sp>
        </p:grpSp>
        <p:cxnSp>
          <p:nvCxnSpPr>
            <p:cNvPr id="147" name="직선 연결선 146"/>
            <p:cNvCxnSpPr/>
            <p:nvPr/>
          </p:nvCxnSpPr>
          <p:spPr>
            <a:xfrm flipH="1">
              <a:off x="13680068" y="14588910"/>
              <a:ext cx="20937" cy="3905628"/>
            </a:xfrm>
            <a:prstGeom prst="line">
              <a:avLst/>
            </a:prstGeom>
            <a:ln w="25400">
              <a:solidFill>
                <a:schemeClr val="tx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그룹 147"/>
            <p:cNvGrpSpPr/>
            <p:nvPr/>
          </p:nvGrpSpPr>
          <p:grpSpPr>
            <a:xfrm>
              <a:off x="7255594" y="14307641"/>
              <a:ext cx="6318217" cy="4079284"/>
              <a:chOff x="7255594" y="14307641"/>
              <a:chExt cx="6318217" cy="4079284"/>
            </a:xfrm>
          </p:grpSpPr>
          <p:sp>
            <p:nvSpPr>
              <p:cNvPr id="201" name="TextBox 200"/>
              <p:cNvSpPr txBox="1"/>
              <p:nvPr/>
            </p:nvSpPr>
            <p:spPr>
              <a:xfrm>
                <a:off x="7255594" y="17525989"/>
                <a:ext cx="6318217" cy="86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Web page</a:t>
                </a:r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를 </a:t>
                </a:r>
                <a:r>
                  <a:rPr lang="ko-KR" altLang="en-US" sz="240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수업시간 </a:t>
                </a:r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중 학생들의 </a:t>
                </a:r>
                <a:endParaRPr lang="en-US" altLang="ko-KR" sz="2400" smtClean="0">
                  <a:latin typeface="a드림고딕3" panose="02020600000000000000" pitchFamily="18" charset="-127"/>
                  <a:ea typeface="a드림고딕3" panose="02020600000000000000" pitchFamily="18" charset="-127"/>
                </a:endParaRPr>
              </a:p>
              <a:p>
                <a:pPr algn="ctr"/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출석현황을 실시간으로</a:t>
                </a:r>
                <a:r>
                  <a:rPr lang="en-US" altLang="ko-KR" sz="240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 </a:t>
                </a:r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알 수 있다</a:t>
                </a:r>
                <a:r>
                  <a:rPr lang="en-US" altLang="ko-KR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.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672946" y="16876280"/>
                <a:ext cx="4463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smtClean="0">
                    <a:latin typeface="a드림고딕4" panose="02020600000000000000" pitchFamily="18" charset="-127"/>
                    <a:ea typeface="a드림고딕4" panose="02020600000000000000" pitchFamily="18" charset="-127"/>
                  </a:rPr>
                  <a:t>출석현황 실시간 통계</a:t>
                </a:r>
                <a:endParaRPr lang="ko-KR" altLang="en-US" sz="2800">
                  <a:latin typeface="a드림고딕4" panose="02020600000000000000" pitchFamily="18" charset="-127"/>
                  <a:ea typeface="a드림고딕4" panose="02020600000000000000" pitchFamily="18" charset="-127"/>
                </a:endParaRPr>
              </a:p>
            </p:txBody>
          </p:sp>
          <p:pic>
            <p:nvPicPr>
              <p:cNvPr id="203" name="그림 202" descr="화면 캡처"/>
              <p:cNvPicPr>
                <a:picLocks noChangeAspect="1"/>
              </p:cNvPicPr>
              <p:nvPr/>
            </p:nvPicPr>
            <p:blipFill>
              <a:blip r:embed="rId18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4721" y="14307641"/>
                <a:ext cx="2907563" cy="2271901"/>
              </a:xfrm>
              <a:prstGeom prst="rect">
                <a:avLst/>
              </a:prstGeom>
            </p:spPr>
          </p:pic>
        </p:grpSp>
        <p:grpSp>
          <p:nvGrpSpPr>
            <p:cNvPr id="150" name="그룹 149"/>
            <p:cNvGrpSpPr/>
            <p:nvPr/>
          </p:nvGrpSpPr>
          <p:grpSpPr>
            <a:xfrm>
              <a:off x="436415" y="14450975"/>
              <a:ext cx="6318217" cy="3906011"/>
              <a:chOff x="436415" y="14450975"/>
              <a:chExt cx="6318217" cy="3906011"/>
            </a:xfrm>
          </p:grpSpPr>
          <p:pic>
            <p:nvPicPr>
              <p:cNvPr id="162" name="그림 161" descr="화면 캡처"/>
              <p:cNvPicPr>
                <a:picLocks noChangeAspect="1"/>
              </p:cNvPicPr>
              <p:nvPr/>
            </p:nvPicPr>
            <p:blipFill>
              <a:blip r:embed="rId19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6909" y="14450975"/>
                <a:ext cx="2645162" cy="2402777"/>
              </a:xfrm>
              <a:prstGeom prst="rect">
                <a:avLst/>
              </a:prstGeom>
            </p:spPr>
          </p:pic>
          <p:sp>
            <p:nvSpPr>
              <p:cNvPr id="163" name="TextBox 162"/>
              <p:cNvSpPr txBox="1"/>
              <p:nvPr/>
            </p:nvSpPr>
            <p:spPr>
              <a:xfrm>
                <a:off x="1816096" y="16876280"/>
                <a:ext cx="4463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mtClean="0">
                    <a:latin typeface="a드림고딕4" panose="02020600000000000000" pitchFamily="18" charset="-127"/>
                    <a:ea typeface="a드림고딕4" panose="02020600000000000000" pitchFamily="18" charset="-127"/>
                  </a:rPr>
                  <a:t>Web</a:t>
                </a:r>
                <a:r>
                  <a:rPr lang="ko-KR" altLang="en-US" sz="2800" smtClean="0">
                    <a:latin typeface="a드림고딕4" panose="02020600000000000000" pitchFamily="18" charset="-127"/>
                    <a:ea typeface="a드림고딕4" panose="02020600000000000000" pitchFamily="18" charset="-127"/>
                  </a:rPr>
                  <a:t>을 통해 수업 후 관리</a:t>
                </a:r>
                <a:endParaRPr lang="ko-KR" altLang="en-US" sz="2800">
                  <a:latin typeface="a드림고딕4" panose="02020600000000000000" pitchFamily="18" charset="-127"/>
                  <a:ea typeface="a드림고딕4" panose="02020600000000000000" pitchFamily="18" charset="-127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436415" y="17525989"/>
                <a:ext cx="63182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수업종료 후 학생들의 출석정보가 저장되고</a:t>
                </a:r>
                <a:endParaRPr lang="en-US" altLang="ko-KR" sz="2400" smtClean="0">
                  <a:latin typeface="a드림고딕3" panose="02020600000000000000" pitchFamily="18" charset="-127"/>
                  <a:ea typeface="a드림고딕3" panose="02020600000000000000" pitchFamily="18" charset="-127"/>
                </a:endParaRPr>
              </a:p>
              <a:p>
                <a:pPr algn="ctr"/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교수는 </a:t>
                </a:r>
                <a:r>
                  <a:rPr lang="en-US" altLang="ko-KR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Web</a:t>
                </a:r>
                <a:r>
                  <a:rPr lang="ko-KR" altLang="en-US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을 통해서 이를 관리 할 수 있다</a:t>
                </a:r>
                <a:r>
                  <a:rPr lang="en-US" altLang="ko-KR" sz="2400" smtClean="0">
                    <a:latin typeface="a드림고딕3" panose="02020600000000000000" pitchFamily="18" charset="-127"/>
                    <a:ea typeface="a드림고딕3" panose="02020600000000000000" pitchFamily="18" charset="-127"/>
                  </a:rPr>
                  <a:t>.</a:t>
                </a:r>
              </a:p>
            </p:txBody>
          </p:sp>
        </p:grpSp>
        <p:cxnSp>
          <p:nvCxnSpPr>
            <p:cNvPr id="152" name="직선 연결선 151"/>
            <p:cNvCxnSpPr/>
            <p:nvPr/>
          </p:nvCxnSpPr>
          <p:spPr>
            <a:xfrm flipH="1">
              <a:off x="13680068" y="9703186"/>
              <a:ext cx="20937" cy="3905628"/>
            </a:xfrm>
            <a:prstGeom prst="line">
              <a:avLst/>
            </a:prstGeom>
            <a:ln w="25400">
              <a:solidFill>
                <a:schemeClr val="tx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3" name="Picture 4" descr="http://cfile234.uf.daum.net/image/1969264D4EF026B712F4F8"/>
          <p:cNvPicPr>
            <a:picLocks noChangeAspect="1" noChangeArrowheads="1"/>
          </p:cNvPicPr>
          <p:nvPr/>
        </p:nvPicPr>
        <p:blipFill rotWithShape="1"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12913" r="9389" b="11319"/>
          <a:stretch/>
        </p:blipFill>
        <p:spPr bwMode="auto">
          <a:xfrm>
            <a:off x="640080" y="445183"/>
            <a:ext cx="1670241" cy="164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0" descr="http://png-2.findicons.com/files/icons/2795/office_2013_hd/2000/excel.png"/>
          <p:cNvPicPr>
            <a:picLocks noChangeAspect="1" noChangeArrowheads="1"/>
          </p:cNvPicPr>
          <p:nvPr/>
        </p:nvPicPr>
        <p:blipFill>
          <a:blip r:embed="rId21" cstate="print">
            <a:duotone>
              <a:prstClr val="black"/>
              <a:srgbClr val="72727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698" y="21141301"/>
            <a:ext cx="1829320" cy="17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16498936" y="25397146"/>
            <a:ext cx="6271892" cy="4568511"/>
            <a:chOff x="16575136" y="25816240"/>
            <a:chExt cx="6271892" cy="4194296"/>
          </a:xfrm>
        </p:grpSpPr>
        <p:sp>
          <p:nvSpPr>
            <p:cNvPr id="166" name="모서리가 둥근 직사각형 165"/>
            <p:cNvSpPr/>
            <p:nvPr/>
          </p:nvSpPr>
          <p:spPr>
            <a:xfrm>
              <a:off x="16575136" y="25816240"/>
              <a:ext cx="4646616" cy="41942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7244172" y="26566619"/>
              <a:ext cx="4402686" cy="593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rgbClr val="4A8522"/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4,250,000,000</a:t>
              </a:r>
              <a:r>
                <a:rPr lang="ko-KR" altLang="en-US" sz="3600" b="1" dirty="0" smtClean="0">
                  <a:solidFill>
                    <a:srgbClr val="4A8522"/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원</a:t>
              </a:r>
              <a:endParaRPr lang="ko-KR" altLang="en-US" sz="3600" b="1" dirty="0">
                <a:solidFill>
                  <a:srgbClr val="4A8522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6805820" y="26034692"/>
              <a:ext cx="4383838" cy="593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600" b="1">
                  <a:solidFill>
                    <a:srgbClr val="517ACB"/>
                  </a:solidFill>
                </a:defRPr>
              </a:lvl1pPr>
            </a:lstStyle>
            <a:p>
              <a:r>
                <a:rPr lang="en-US" altLang="ko-KR" dirty="0">
                  <a:latin typeface="a드림고딕4" panose="02020600000000000000" pitchFamily="18" charset="-127"/>
                  <a:ea typeface="a드림고딕4" panose="02020600000000000000" pitchFamily="18" charset="-127"/>
                </a:rPr>
                <a:t>2017</a:t>
              </a:r>
              <a:r>
                <a:rPr lang="ko-KR" altLang="en-US" dirty="0">
                  <a:latin typeface="a드림고딕4" panose="02020600000000000000" pitchFamily="18" charset="-127"/>
                  <a:ea typeface="a드림고딕4" panose="02020600000000000000" pitchFamily="18" charset="-127"/>
                </a:rPr>
                <a:t>년도 목표 매출</a:t>
              </a:r>
              <a:endParaRPr lang="en-US" altLang="ko-KR" dirty="0">
                <a:latin typeface="a드림고딕4" panose="02020600000000000000" pitchFamily="18" charset="-127"/>
                <a:ea typeface="a드림고딕4" panose="02020600000000000000" pitchFamily="18" charset="-127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8943535" y="27319140"/>
              <a:ext cx="3903493" cy="425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/>
                <a:t>170</a:t>
              </a:r>
              <a:r>
                <a:rPr lang="ko-KR" altLang="en-US" sz="3200" b="1" dirty="0" smtClean="0"/>
                <a:t>개 대학</a:t>
              </a:r>
              <a:endParaRPr lang="ko-KR" altLang="en-US" sz="3200" b="1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8943535" y="27818824"/>
              <a:ext cx="3903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D0CECE"/>
                  </a:solidFill>
                </a:rPr>
                <a:t>0</a:t>
              </a:r>
              <a:r>
                <a:rPr lang="en-US" altLang="ko-KR" sz="3200" b="1" dirty="0" smtClean="0"/>
                <a:t>20</a:t>
              </a:r>
              <a:r>
                <a:rPr lang="ko-KR" altLang="en-US" sz="3200" b="1" smtClean="0"/>
                <a:t>개 학과</a:t>
              </a:r>
              <a:endParaRPr lang="ko-KR" altLang="en-US" sz="32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8505385" y="28317917"/>
              <a:ext cx="3903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D0CECE"/>
                  </a:solidFill>
                </a:rPr>
                <a:t>00</a:t>
              </a:r>
              <a:r>
                <a:rPr lang="en-US" altLang="ko-KR" sz="3200" b="1" dirty="0" smtClean="0"/>
                <a:t>5</a:t>
              </a:r>
              <a:r>
                <a:rPr lang="ko-KR" altLang="en-US" sz="3200" b="1" dirty="0" smtClean="0"/>
                <a:t>개 강의실</a:t>
              </a:r>
              <a:endParaRPr lang="ko-KR" altLang="en-US" sz="32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7719273" y="28786482"/>
              <a:ext cx="3903493" cy="425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/>
                <a:t>25</a:t>
              </a:r>
              <a:r>
                <a:rPr lang="ko-KR" altLang="en-US" sz="3200" b="1" dirty="0" smtClean="0"/>
                <a:t>만원 </a:t>
              </a:r>
              <a:r>
                <a:rPr lang="en-US" altLang="ko-KR" sz="3200" b="1" dirty="0" smtClean="0"/>
                <a:t>Wi-Fi </a:t>
              </a:r>
              <a:r>
                <a:rPr lang="ko-KR" altLang="en-US" sz="3200" b="1" dirty="0" smtClean="0"/>
                <a:t>장비</a:t>
              </a:r>
              <a:endParaRPr lang="ko-KR" altLang="en-US" sz="3200" b="1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-1523999" y="25562639"/>
            <a:ext cx="19231398" cy="4466720"/>
            <a:chOff x="-1523999" y="25067339"/>
            <a:chExt cx="19231398" cy="4466720"/>
          </a:xfrm>
        </p:grpSpPr>
        <p:grpSp>
          <p:nvGrpSpPr>
            <p:cNvPr id="31" name="그룹 30"/>
            <p:cNvGrpSpPr/>
            <p:nvPr/>
          </p:nvGrpSpPr>
          <p:grpSpPr>
            <a:xfrm>
              <a:off x="4172740" y="25067339"/>
              <a:ext cx="8119706" cy="4466720"/>
              <a:chOff x="4191790" y="25181639"/>
              <a:chExt cx="8520242" cy="4466720"/>
            </a:xfrm>
          </p:grpSpPr>
          <p:pic>
            <p:nvPicPr>
              <p:cNvPr id="23" name="그림 22" descr="화면 캡처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790" y="28111922"/>
                <a:ext cx="8520242" cy="1536437"/>
              </a:xfrm>
              <a:prstGeom prst="rect">
                <a:avLst/>
              </a:prstGeom>
            </p:spPr>
          </p:pic>
          <p:pic>
            <p:nvPicPr>
              <p:cNvPr id="218" name="그림 217" descr="화면 캡처"/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9735" y="25666048"/>
                <a:ext cx="7007696" cy="1824266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4909735" y="25181639"/>
                <a:ext cx="70076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mtClean="0">
                    <a:latin typeface="a드림고딕4" panose="02020600000000000000" pitchFamily="18" charset="-127"/>
                    <a:ea typeface="a드림고딕4" panose="02020600000000000000" pitchFamily="18" charset="-127"/>
                  </a:rPr>
                  <a:t>회원가입시 </a:t>
                </a:r>
                <a:r>
                  <a:rPr lang="en-US" altLang="ko-KR" sz="2400" smtClean="0">
                    <a:latin typeface="a드림고딕4" panose="02020600000000000000" pitchFamily="18" charset="-127"/>
                    <a:ea typeface="a드림고딕4" panose="02020600000000000000" pitchFamily="18" charset="-127"/>
                  </a:rPr>
                  <a:t>DB</a:t>
                </a:r>
                <a:r>
                  <a:rPr lang="ko-KR" altLang="en-US" sz="2400" smtClean="0">
                    <a:latin typeface="a드림고딕4" panose="02020600000000000000" pitchFamily="18" charset="-127"/>
                    <a:ea typeface="a드림고딕4" panose="02020600000000000000" pitchFamily="18" charset="-127"/>
                  </a:rPr>
                  <a:t>에 저장된 학생정보</a:t>
                </a:r>
                <a:endParaRPr lang="ko-KR" altLang="en-US" sz="2400">
                  <a:latin typeface="a드림고딕4" panose="02020600000000000000" pitchFamily="18" charset="-127"/>
                  <a:ea typeface="a드림고딕4" panose="02020600000000000000" pitchFamily="18" charset="-127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191790" y="27568122"/>
                <a:ext cx="8520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mtClean="0">
                    <a:latin typeface="a드림고딕4" panose="02020600000000000000" pitchFamily="18" charset="-127"/>
                    <a:ea typeface="a드림고딕4" panose="02020600000000000000" pitchFamily="18" charset="-127"/>
                  </a:rPr>
                  <a:t>등록된 사용자에 대한 출석정보</a:t>
                </a:r>
                <a:endParaRPr lang="ko-KR" altLang="en-US" sz="2400">
                  <a:latin typeface="a드림고딕4" panose="02020600000000000000" pitchFamily="18" charset="-127"/>
                  <a:ea typeface="a드림고딕4" panose="02020600000000000000" pitchFamily="18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11029134" y="25429289"/>
              <a:ext cx="6678265" cy="2974706"/>
              <a:chOff x="11029134" y="25429289"/>
              <a:chExt cx="6678265" cy="2974706"/>
            </a:xfrm>
          </p:grpSpPr>
          <p:sp>
            <p:nvSpPr>
              <p:cNvPr id="221" name="TextBox 220"/>
              <p:cNvSpPr txBox="1"/>
              <p:nvPr/>
            </p:nvSpPr>
            <p:spPr>
              <a:xfrm>
                <a:off x="11029134" y="25429289"/>
                <a:ext cx="6678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mtClean="0">
                    <a:latin typeface="a드림고딕4" panose="02020600000000000000" pitchFamily="18" charset="-127"/>
                    <a:ea typeface="a드림고딕4" panose="02020600000000000000" pitchFamily="18" charset="-127"/>
                  </a:rPr>
                  <a:t>학생관리 </a:t>
                </a:r>
                <a:r>
                  <a:rPr lang="en-US" altLang="ko-KR" sz="2400" smtClean="0">
                    <a:latin typeface="a드림고딕4" panose="02020600000000000000" pitchFamily="18" charset="-127"/>
                    <a:ea typeface="a드림고딕4" panose="02020600000000000000" pitchFamily="18" charset="-127"/>
                  </a:rPr>
                  <a:t>Web page</a:t>
                </a:r>
                <a:endParaRPr lang="ko-KR" altLang="en-US" sz="2400">
                  <a:latin typeface="a드림고딕4" panose="02020600000000000000" pitchFamily="18" charset="-127"/>
                  <a:ea typeface="a드림고딕4" panose="02020600000000000000" pitchFamily="18" charset="-127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65380" y="26013927"/>
                <a:ext cx="3605706" cy="2390068"/>
              </a:xfrm>
              <a:prstGeom prst="rect">
                <a:avLst/>
              </a:prstGeom>
            </p:spPr>
          </p:pic>
        </p:grpSp>
        <p:grpSp>
          <p:nvGrpSpPr>
            <p:cNvPr id="67" name="그룹 66"/>
            <p:cNvGrpSpPr/>
            <p:nvPr/>
          </p:nvGrpSpPr>
          <p:grpSpPr>
            <a:xfrm>
              <a:off x="-1523999" y="25429289"/>
              <a:ext cx="7131196" cy="2995082"/>
              <a:chOff x="-1185369" y="25429289"/>
              <a:chExt cx="6678265" cy="2995082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25"/>
              <a:srcRect t="-581" r="26647"/>
              <a:stretch/>
            </p:blipFill>
            <p:spPr>
              <a:xfrm>
                <a:off x="765048" y="26003605"/>
                <a:ext cx="3138526" cy="2420766"/>
              </a:xfrm>
              <a:prstGeom prst="rect">
                <a:avLst/>
              </a:prstGeom>
            </p:spPr>
          </p:pic>
          <p:sp>
            <p:nvSpPr>
              <p:cNvPr id="224" name="TextBox 223"/>
              <p:cNvSpPr txBox="1"/>
              <p:nvPr/>
            </p:nvSpPr>
            <p:spPr>
              <a:xfrm>
                <a:off x="-1185369" y="25429289"/>
                <a:ext cx="6678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mtClean="0">
                    <a:latin typeface="a드림고딕4" panose="02020600000000000000" pitchFamily="18" charset="-127"/>
                    <a:ea typeface="a드림고딕4" panose="02020600000000000000" pitchFamily="18" charset="-127"/>
                  </a:rPr>
                  <a:t>실제 설치 모습</a:t>
                </a:r>
                <a:endParaRPr lang="ko-KR" altLang="en-US" sz="2400">
                  <a:latin typeface="a드림고딕4" panose="02020600000000000000" pitchFamily="18" charset="-127"/>
                  <a:ea typeface="a드림고딕4" panose="02020600000000000000" pitchFamily="18" charset="-127"/>
                </a:endParaRPr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241146" y="24584756"/>
            <a:ext cx="16082340" cy="5614257"/>
            <a:chOff x="241146" y="24660956"/>
            <a:chExt cx="16082340" cy="5614257"/>
          </a:xfrm>
        </p:grpSpPr>
        <p:grpSp>
          <p:nvGrpSpPr>
            <p:cNvPr id="72" name="그룹 71"/>
            <p:cNvGrpSpPr/>
            <p:nvPr/>
          </p:nvGrpSpPr>
          <p:grpSpPr>
            <a:xfrm>
              <a:off x="241146" y="24969384"/>
              <a:ext cx="16082340" cy="5305829"/>
              <a:chOff x="241146" y="24969384"/>
              <a:chExt cx="16082340" cy="5305829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41146" y="25187172"/>
                <a:ext cx="16082340" cy="508804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7388954" y="24969384"/>
                <a:ext cx="2045581" cy="383976"/>
              </a:xfrm>
              <a:prstGeom prst="rect">
                <a:avLst/>
              </a:prstGeom>
              <a:solidFill>
                <a:srgbClr val="E8EA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7564405" y="24660956"/>
              <a:ext cx="39141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smtClean="0">
                  <a:solidFill>
                    <a:srgbClr val="FDAB04"/>
                  </a:solidFill>
                  <a:latin typeface="a드림고딕4" panose="02020600000000000000" pitchFamily="18" charset="-127"/>
                  <a:ea typeface="a드림고딕4" panose="02020600000000000000" pitchFamily="18" charset="-127"/>
                </a:rPr>
                <a:t>결과</a:t>
              </a:r>
              <a:endParaRPr lang="ko-KR" altLang="en-US" sz="6000" b="1">
                <a:solidFill>
                  <a:srgbClr val="FDAB04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98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807569"/>
            <a:ext cx="21383625" cy="207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3448050" y="13749318"/>
            <a:ext cx="27184350" cy="986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insert into s_info values("</a:t>
            </a:r>
            <a:r>
              <a:rPr lang="ko-KR" altLang="en-US" smtClean="0"/>
              <a:t>20</a:t>
            </a:r>
            <a:r>
              <a:rPr lang="en-US" altLang="ko-KR" smtClean="0"/>
              <a:t>121313</a:t>
            </a:r>
            <a:r>
              <a:rPr lang="ko-KR" altLang="en-US" smtClean="0"/>
              <a:t>",</a:t>
            </a:r>
            <a:r>
              <a:rPr lang="en-US" altLang="ko-KR" smtClean="0"/>
              <a:t>”</a:t>
            </a:r>
            <a:r>
              <a:rPr lang="ko-KR" altLang="en-US" smtClean="0"/>
              <a:t>허재경”,</a:t>
            </a:r>
            <a:r>
              <a:rPr lang="ko-KR" altLang="en-US"/>
              <a:t>3</a:t>
            </a:r>
            <a:r>
              <a:rPr lang="ko-KR" altLang="en-US" smtClean="0"/>
              <a:t>,”통신공학”,”</a:t>
            </a:r>
            <a:r>
              <a:rPr lang="en-US" altLang="ko-KR" smtClean="0"/>
              <a:t>b</a:t>
            </a:r>
            <a:r>
              <a:rPr lang="ko-KR" altLang="en-US" smtClean="0"/>
              <a:t>3:</a:t>
            </a:r>
            <a:r>
              <a:rPr lang="en-US" altLang="ko-KR" smtClean="0"/>
              <a:t>1</a:t>
            </a:r>
            <a:r>
              <a:rPr lang="ko-KR" altLang="en-US" smtClean="0"/>
              <a:t>3:</a:t>
            </a:r>
            <a:r>
              <a:rPr lang="en-US" altLang="ko-KR" smtClean="0"/>
              <a:t>f</a:t>
            </a:r>
            <a:r>
              <a:rPr lang="ko-KR" altLang="en-US" smtClean="0"/>
              <a:t>9:</a:t>
            </a:r>
            <a:r>
              <a:rPr lang="en-US" altLang="ko-KR" smtClean="0"/>
              <a:t>2</a:t>
            </a:r>
            <a:r>
              <a:rPr lang="ko-KR" altLang="en-US" smtClean="0"/>
              <a:t>1:</a:t>
            </a:r>
            <a:r>
              <a:rPr lang="en-US" altLang="ko-KR" smtClean="0"/>
              <a:t>5</a:t>
            </a:r>
            <a:r>
              <a:rPr lang="ko-KR" altLang="en-US" smtClean="0"/>
              <a:t>3:</a:t>
            </a:r>
            <a:r>
              <a:rPr lang="en-US" altLang="ko-KR" smtClean="0"/>
              <a:t>9</a:t>
            </a:r>
            <a:r>
              <a:rPr lang="ko-KR" altLang="en-US" smtClean="0"/>
              <a:t>5</a:t>
            </a:r>
            <a:r>
              <a:rPr lang="ko-KR" altLang="en-US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0988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0"/>
            <a:ext cx="12369851" cy="30275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857500"/>
            <a:ext cx="7398179" cy="986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인포그래픽</a:t>
            </a:r>
            <a:r>
              <a:rPr lang="ko-KR" altLang="en-US" dirty="0" smtClean="0"/>
              <a:t> 기본 테마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4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18299" y="3980148"/>
            <a:ext cx="10690225" cy="233420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NFC ( </a:t>
            </a:r>
            <a:r>
              <a:rPr lang="ko-KR" altLang="en-US" dirty="0" err="1"/>
              <a:t>스마트폰</a:t>
            </a:r>
            <a:r>
              <a:rPr lang="ko-KR" altLang="en-US" dirty="0"/>
              <a:t> ) 기능 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영남대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- 숙명여대</a:t>
            </a:r>
          </a:p>
          <a:p>
            <a:r>
              <a:rPr lang="ko-KR" altLang="en-US" dirty="0"/>
              <a:t>==&gt; 2곳</a:t>
            </a:r>
          </a:p>
          <a:p>
            <a:endParaRPr lang="ko-KR" altLang="en-US" dirty="0"/>
          </a:p>
          <a:p>
            <a:r>
              <a:rPr lang="ko-KR" altLang="en-US" dirty="0"/>
              <a:t>RFID ( 학생증 )</a:t>
            </a:r>
          </a:p>
          <a:p>
            <a:r>
              <a:rPr lang="ko-KR" altLang="en-US" dirty="0"/>
              <a:t>- 한양대</a:t>
            </a:r>
          </a:p>
          <a:p>
            <a:r>
              <a:rPr lang="ko-KR" altLang="en-US" dirty="0"/>
              <a:t>- 동국대</a:t>
            </a:r>
          </a:p>
          <a:p>
            <a:r>
              <a:rPr lang="ko-KR" altLang="en-US" dirty="0"/>
              <a:t>- 아주대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을지대</a:t>
            </a:r>
            <a:endParaRPr lang="ko-KR" altLang="en-US" dirty="0"/>
          </a:p>
          <a:p>
            <a:r>
              <a:rPr lang="ko-KR" altLang="en-US" dirty="0"/>
              <a:t>- 한신대</a:t>
            </a:r>
          </a:p>
          <a:p>
            <a:r>
              <a:rPr lang="ko-KR" altLang="en-US" dirty="0"/>
              <a:t>- 광주교육대</a:t>
            </a:r>
          </a:p>
          <a:p>
            <a:r>
              <a:rPr lang="ko-KR" altLang="en-US" dirty="0"/>
              <a:t>- 중앙대</a:t>
            </a:r>
          </a:p>
          <a:p>
            <a:r>
              <a:rPr lang="ko-KR" altLang="en-US" dirty="0"/>
              <a:t>- 전남대</a:t>
            </a:r>
          </a:p>
          <a:p>
            <a:r>
              <a:rPr lang="ko-KR" altLang="en-US" dirty="0"/>
              <a:t>- 중앙대</a:t>
            </a:r>
          </a:p>
          <a:p>
            <a:r>
              <a:rPr lang="ko-KR" altLang="en-US" dirty="0"/>
              <a:t>- 포항공대</a:t>
            </a:r>
          </a:p>
          <a:p>
            <a:r>
              <a:rPr lang="ko-KR" altLang="en-US" dirty="0"/>
              <a:t>- 조선대</a:t>
            </a:r>
          </a:p>
          <a:p>
            <a:r>
              <a:rPr lang="ko-KR" altLang="en-US" dirty="0"/>
              <a:t>- 충북대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전주대</a:t>
            </a:r>
            <a:endParaRPr lang="ko-KR" altLang="en-US" dirty="0"/>
          </a:p>
          <a:p>
            <a:r>
              <a:rPr lang="ko-KR" altLang="en-US" dirty="0"/>
              <a:t>- 교원대</a:t>
            </a:r>
          </a:p>
          <a:p>
            <a:r>
              <a:rPr lang="ko-KR" altLang="en-US" dirty="0"/>
              <a:t>- 고려대 </a:t>
            </a:r>
          </a:p>
          <a:p>
            <a:r>
              <a:rPr lang="ko-KR" altLang="en-US" dirty="0"/>
              <a:t>==&gt;15곳</a:t>
            </a:r>
          </a:p>
          <a:p>
            <a:endParaRPr lang="ko-KR" altLang="en-US" dirty="0"/>
          </a:p>
          <a:p>
            <a:r>
              <a:rPr lang="ko-KR" altLang="en-US" dirty="0"/>
              <a:t>QR코드 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협성대</a:t>
            </a:r>
            <a:endParaRPr lang="ko-KR" altLang="en-US" dirty="0"/>
          </a:p>
          <a:p>
            <a:r>
              <a:rPr lang="ko-KR" altLang="en-US" dirty="0"/>
              <a:t>==&gt;1곳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49" y="800100"/>
            <a:ext cx="12893675" cy="986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전자출결 기술 시장 조사 </a:t>
            </a:r>
            <a:r>
              <a:rPr lang="en-US" altLang="ko-KR" dirty="0" smtClean="0"/>
              <a:t>(2014-09-17)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5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51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434</Words>
  <Application>Microsoft Office PowerPoint</Application>
  <PresentationFormat>사용자 지정</PresentationFormat>
  <Paragraphs>97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맑은 고딕</vt:lpstr>
      <vt:lpstr>Arial Unicode MS</vt:lpstr>
      <vt:lpstr>a드림고딕4</vt:lpstr>
      <vt:lpstr>Calibri</vt:lpstr>
      <vt:lpstr>a드림고딕7</vt:lpstr>
      <vt:lpstr>a드림고딕3</vt:lpstr>
      <vt:lpstr>Calibri Light</vt:lpstr>
      <vt:lpstr>a드림고딕5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hyunghwan</dc:creator>
  <cp:lastModifiedBy>Yu hyunghwan</cp:lastModifiedBy>
  <cp:revision>127</cp:revision>
  <dcterms:created xsi:type="dcterms:W3CDTF">2014-09-16T10:14:36Z</dcterms:created>
  <dcterms:modified xsi:type="dcterms:W3CDTF">2014-09-17T03:12:26Z</dcterms:modified>
</cp:coreProperties>
</file>