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6" r:id="rId6"/>
    <p:sldId id="267" r:id="rId7"/>
    <p:sldId id="268" r:id="rId8"/>
    <p:sldId id="264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DF2"/>
    <a:srgbClr val="4DC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78" y="8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34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137535"/>
            <a:ext cx="1321232" cy="24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8" t="-1" b="193"/>
          <a:stretch/>
        </p:blipFill>
        <p:spPr>
          <a:xfrm>
            <a:off x="-729205" y="1325083"/>
            <a:ext cx="3373963" cy="43972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46078" y="2011955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/>
            </a:lvl1pPr>
          </a:lstStyle>
          <a:p>
            <a:r>
              <a:rPr lang="ko-KR" altLang="en-US" sz="6600" b="1" dirty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대진대학교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6047" y="3139001"/>
            <a:ext cx="8276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/>
            </a:lvl1pPr>
          </a:lstStyle>
          <a:p>
            <a:r>
              <a:rPr lang="en-US" altLang="ko-KR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Wi-Fi</a:t>
            </a:r>
            <a:r>
              <a:rPr lang="ko-KR" altLang="en-US" dirty="0" err="1" smtClean="0">
                <a:latin typeface="+mn-ea"/>
              </a:rPr>
              <a:t>를</a:t>
            </a:r>
            <a:r>
              <a:rPr lang="ko-KR" altLang="en-US" dirty="0" smtClean="0">
                <a:latin typeface="+mn-ea"/>
              </a:rPr>
              <a:t> 이용한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출석인정 </a:t>
            </a:r>
            <a:r>
              <a:rPr lang="ko-KR" altLang="en-US" dirty="0">
                <a:latin typeface="+mn-ea"/>
              </a:rPr>
              <a:t>시스템</a:t>
            </a: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986047" y="3927492"/>
            <a:ext cx="8276625" cy="28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26062" y="4024799"/>
            <a:ext cx="378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/>
            </a:lvl1pPr>
          </a:lstStyle>
          <a:p>
            <a:r>
              <a:rPr lang="en-US" altLang="ko-KR" sz="2400" b="1" dirty="0" smtClean="0">
                <a:ea typeface="바탕" panose="02030600000101010101" pitchFamily="18" charset="-127"/>
              </a:rPr>
              <a:t>No Pain, Yes Attendance</a:t>
            </a:r>
            <a:endParaRPr lang="ko-KR" altLang="en-US" sz="2400" b="1" dirty="0"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296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1485900" y="475344"/>
            <a:ext cx="9691184" cy="6277427"/>
            <a:chOff x="1485900" y="475344"/>
            <a:chExt cx="9691184" cy="627742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4" t="23905" r="6852" b="21080"/>
            <a:stretch/>
          </p:blipFill>
          <p:spPr>
            <a:xfrm>
              <a:off x="1485900" y="475344"/>
              <a:ext cx="9691184" cy="6277427"/>
            </a:xfrm>
            <a:prstGeom prst="rect">
              <a:avLst/>
            </a:prstGeom>
          </p:spPr>
        </p:pic>
        <p:grpSp>
          <p:nvGrpSpPr>
            <p:cNvPr id="10" name="그룹 9"/>
            <p:cNvGrpSpPr/>
            <p:nvPr/>
          </p:nvGrpSpPr>
          <p:grpSpPr>
            <a:xfrm>
              <a:off x="2777208" y="1177528"/>
              <a:ext cx="6892356" cy="3823839"/>
              <a:chOff x="3127134" y="1643105"/>
              <a:chExt cx="6201227" cy="3428094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127134" y="1643105"/>
                <a:ext cx="6201227" cy="3428094"/>
              </a:xfrm>
              <a:prstGeom prst="rect">
                <a:avLst/>
              </a:prstGeom>
              <a:solidFill>
                <a:srgbClr val="4DC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6774" y="3543545"/>
                <a:ext cx="792596" cy="792596"/>
              </a:xfrm>
              <a:prstGeom prst="rect">
                <a:avLst/>
              </a:prstGeom>
            </p:spPr>
          </p:pic>
          <p:cxnSp>
            <p:nvCxnSpPr>
              <p:cNvPr id="13" name="직선 연결선 12"/>
              <p:cNvCxnSpPr/>
              <p:nvPr/>
            </p:nvCxnSpPr>
            <p:spPr>
              <a:xfrm>
                <a:off x="3512458" y="2975195"/>
                <a:ext cx="5222980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665" b="14840"/>
              <a:stretch/>
            </p:blipFill>
            <p:spPr>
              <a:xfrm>
                <a:off x="3370709" y="2057128"/>
                <a:ext cx="997007" cy="919536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4469307" y="2061720"/>
                <a:ext cx="23465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 smtClean="0">
                    <a:solidFill>
                      <a:schemeClr val="bg1"/>
                    </a:solidFill>
                  </a:rPr>
                  <a:t>CONTENTS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562927" y="2129847"/>
                <a:ext cx="11121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</a:rPr>
                  <a:t>진행과정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562928" y="2315195"/>
                <a:ext cx="11121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</a:rPr>
                  <a:t>소개하기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76974" y="3238659"/>
                <a:ext cx="1112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ea typeface="HyhwpEQ" panose="02030600000101010101" pitchFamily="18" charset="-127"/>
                  </a:rPr>
                  <a:t>STEP</a:t>
                </a:r>
                <a:r>
                  <a:rPr lang="en-US" altLang="ko-KR" dirty="0" smtClean="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1</a:t>
                </a:r>
                <a:endParaRPr lang="ko-KR" altLang="en-US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530381" y="3238659"/>
                <a:ext cx="1112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ea typeface="HyhwpEQ" panose="02030600000101010101" pitchFamily="18" charset="-127"/>
                  </a:rPr>
                  <a:t>STEP</a:t>
                </a:r>
                <a:r>
                  <a:rPr lang="en-US" altLang="ko-KR" dirty="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2</a:t>
                </a:r>
                <a:endParaRPr lang="ko-KR" altLang="en-US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634785" y="3238659"/>
                <a:ext cx="1112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ea typeface="HyhwpEQ" panose="02030600000101010101" pitchFamily="18" charset="-127"/>
                  </a:rPr>
                  <a:t>STEP</a:t>
                </a:r>
                <a:r>
                  <a:rPr lang="en-US" altLang="ko-KR" dirty="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3</a:t>
                </a:r>
                <a:endParaRPr lang="ko-KR" altLang="en-US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849339" y="3238659"/>
                <a:ext cx="1112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ea typeface="HyhwpEQ" panose="02030600000101010101" pitchFamily="18" charset="-127"/>
                  </a:rPr>
                  <a:t>STEP</a:t>
                </a:r>
                <a:r>
                  <a:rPr lang="en-US" altLang="ko-KR" dirty="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4</a:t>
                </a:r>
                <a:endParaRPr lang="ko-KR" altLang="en-US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063893" y="3238659"/>
                <a:ext cx="1112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ea typeface="HyhwpEQ" panose="02030600000101010101" pitchFamily="18" charset="-127"/>
                  </a:rPr>
                  <a:t>STEP</a:t>
                </a:r>
                <a:r>
                  <a:rPr lang="en-US" altLang="ko-KR" dirty="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5</a:t>
                </a:r>
                <a:endParaRPr lang="ko-KR" altLang="en-US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22980" y="4370070"/>
                <a:ext cx="93726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</a:rPr>
                  <a:t>개발의 </a:t>
                </a:r>
                <a:r>
                  <a:rPr lang="ko-KR" altLang="en-US" sz="900" b="1" dirty="0" smtClean="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시작</a:t>
                </a:r>
                <a:endParaRPr lang="ko-KR" altLang="en-US" sz="900" b="1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712835" y="4370070"/>
                <a:ext cx="93726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실현</a:t>
                </a:r>
                <a:r>
                  <a:rPr lang="ko-KR" altLang="en-US" sz="900" dirty="0" smtClean="0">
                    <a:solidFill>
                      <a:schemeClr val="bg1"/>
                    </a:solidFill>
                  </a:rPr>
                  <a:t>되려면</a:t>
                </a:r>
                <a:r>
                  <a:rPr lang="en-US" altLang="ko-KR" sz="900" dirty="0" smtClean="0">
                    <a:solidFill>
                      <a:schemeClr val="bg1"/>
                    </a:solidFill>
                  </a:rPr>
                  <a:t>?</a:t>
                </a:r>
                <a:r>
                  <a:rPr lang="en-US" altLang="ko-KR" sz="900" b="1" dirty="0" smtClean="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endParaRPr lang="ko-KR" altLang="en-US" sz="900" b="1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8970" y="3498189"/>
                <a:ext cx="871881" cy="871881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5781885" y="4370070"/>
                <a:ext cx="93726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>
                    <a:solidFill>
                      <a:schemeClr val="bg1"/>
                    </a:solidFill>
                  </a:rPr>
                  <a:t>우리의</a:t>
                </a:r>
                <a:r>
                  <a:rPr lang="ko-KR" altLang="en-US" sz="900" b="1" dirty="0" smtClean="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변화</a:t>
                </a:r>
                <a:endParaRPr lang="ko-KR" altLang="en-US" sz="900" b="1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235326" y="4370070"/>
                <a:ext cx="937260" cy="206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</a:t>
                </a:r>
                <a:endParaRPr lang="ko-KR" altLang="en-US" sz="900" b="1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75273" y="3668763"/>
                <a:ext cx="619644" cy="619644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60872" y="3568279"/>
                <a:ext cx="792063" cy="792063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8356265" y="4370070"/>
                <a:ext cx="937260" cy="206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가능성</a:t>
                </a:r>
              </a:p>
            </p:txBody>
          </p:sp>
        </p:grp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879" y="3473788"/>
            <a:ext cx="592420" cy="59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539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5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둥근 사각형 6"/>
          <p:cNvSpPr/>
          <p:nvPr/>
        </p:nvSpPr>
        <p:spPr>
          <a:xfrm>
            <a:off x="4025900" y="2187255"/>
            <a:ext cx="8712200" cy="34290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594" y="363300"/>
            <a:ext cx="13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ea typeface="HyhwpEQ" panose="02030600000101010101" pitchFamily="18" charset="-127"/>
              </a:rPr>
              <a:t>STEP</a:t>
            </a:r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700" y="154464"/>
            <a:ext cx="1237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시작</a:t>
            </a:r>
            <a:endParaRPr lang="ko-KR" altLang="en-US" sz="3200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6975" y="2499713"/>
            <a:ext cx="18453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/>
            </a:lvl1pPr>
          </a:lstStyle>
          <a:p>
            <a:r>
              <a:rPr lang="ko-KR" altLang="en-US" sz="6600" b="1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교수</a:t>
            </a:r>
            <a:endParaRPr lang="ko-KR" altLang="en-US" sz="6600" b="1" dirty="0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6974" y="4061813"/>
            <a:ext cx="18453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/>
            </a:lvl1pPr>
          </a:lstStyle>
          <a:p>
            <a:r>
              <a:rPr lang="ko-KR" altLang="en-US" sz="6600" b="1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</a:t>
            </a:r>
            <a:endParaRPr lang="ko-KR" altLang="en-US" sz="6600" b="1" dirty="0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194" name="Picture 2" descr="http://upload.wikimedia.org/wikipedia/commons/d/d2/Raspberry_Pi_Phot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76" y="3053711"/>
            <a:ext cx="2297464" cy="16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images.knowhow.com/Computing/WiFi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475" y="3058832"/>
            <a:ext cx="2036026" cy="169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덧셈 기호 7"/>
          <p:cNvSpPr/>
          <p:nvPr/>
        </p:nvSpPr>
        <p:spPr>
          <a:xfrm>
            <a:off x="7647488" y="3477733"/>
            <a:ext cx="939800" cy="848044"/>
          </a:xfrm>
          <a:prstGeom prst="mathPl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06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4132889" y="2939600"/>
            <a:ext cx="4216400" cy="2144379"/>
            <a:chOff x="4132889" y="2939600"/>
            <a:chExt cx="4216400" cy="2144379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4132889" y="2939600"/>
              <a:ext cx="4216400" cy="214437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18371" y="3256537"/>
              <a:ext cx="292487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600" b="1">
                  <a:solidFill>
                    <a:schemeClr val="accent1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3400" dirty="0"/>
                <a:t>수업</a:t>
              </a:r>
              <a:r>
                <a:rPr lang="ko-KR" altLang="en-US" sz="3400" dirty="0">
                  <a:solidFill>
                    <a:schemeClr val="tx1"/>
                  </a:solidFill>
                </a:rPr>
                <a:t>의 </a:t>
              </a:r>
              <a:r>
                <a:rPr lang="ko-KR" altLang="en-US" sz="3400" dirty="0" smtClean="0">
                  <a:solidFill>
                    <a:schemeClr val="tx1"/>
                  </a:solidFill>
                </a:rPr>
                <a:t>새로운</a:t>
              </a:r>
              <a:endParaRPr lang="en-US" altLang="ko-KR" sz="3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739891" y="3801268"/>
              <a:ext cx="290335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400" b="1" dirty="0">
                  <a:solidFill>
                    <a:schemeClr val="accent1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패러다임</a:t>
              </a:r>
              <a:endParaRPr lang="en-US" altLang="ko-KR" sz="5400" b="1" dirty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718371" y="2610206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Wi-Fi </a:t>
            </a:r>
            <a:r>
              <a:rPr lang="ko-KR" altLang="en-US" sz="3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출석</a:t>
            </a:r>
            <a:endParaRPr lang="ko-KR" altLang="en-US" sz="3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594" y="363300"/>
            <a:ext cx="13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ea typeface="HyhwpEQ" panose="02030600000101010101" pitchFamily="18" charset="-127"/>
              </a:rPr>
              <a:t>STEP</a:t>
            </a:r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8700" y="154464"/>
            <a:ext cx="1237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실현</a:t>
            </a:r>
            <a:r>
              <a:rPr lang="en-US" altLang="ko-KR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3200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825" y="5718980"/>
            <a:ext cx="2528325" cy="51383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60" y="3477822"/>
            <a:ext cx="2321547" cy="78853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6291" y="3299436"/>
            <a:ext cx="2740836" cy="114530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328" y="1061690"/>
            <a:ext cx="3890963" cy="91139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6840" y="5595902"/>
            <a:ext cx="2712098" cy="86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0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94" y="363300"/>
            <a:ext cx="13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ea typeface="HyhwpEQ" panose="02030600000101010101" pitchFamily="18" charset="-127"/>
              </a:rPr>
              <a:t>STEP</a:t>
            </a:r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8700" y="154464"/>
            <a:ext cx="1237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변화</a:t>
            </a:r>
            <a:endParaRPr lang="ko-KR" altLang="en-US" sz="3200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58960" y="1532747"/>
            <a:ext cx="2300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a드림고딕4" panose="02020600000000000000" pitchFamily="18" charset="-127"/>
                <a:ea typeface="a드림고딕4" panose="02020600000000000000" pitchFamily="18" charset="-127"/>
              </a:rPr>
              <a:t>핵심기능</a:t>
            </a:r>
            <a:endParaRPr lang="ko-KR" altLang="en-US" sz="4000" b="1" dirty="0">
              <a:latin typeface="a드림고딕4" panose="02020600000000000000" pitchFamily="18" charset="-127"/>
              <a:ea typeface="a드림고딕4" panose="02020600000000000000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8093" y="2516340"/>
            <a:ext cx="117511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33894" y="4724401"/>
            <a:ext cx="117511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031527" y="2534364"/>
            <a:ext cx="16904" cy="2133284"/>
          </a:xfrm>
          <a:prstGeom prst="line">
            <a:avLst/>
          </a:prstGeom>
          <a:ln w="53975">
            <a:solidFill>
              <a:srgbClr val="B1B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0112360" y="2554869"/>
            <a:ext cx="5987" cy="2160162"/>
          </a:xfrm>
          <a:prstGeom prst="line">
            <a:avLst/>
          </a:prstGeom>
          <a:ln w="53975">
            <a:solidFill>
              <a:srgbClr val="B1B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009208" y="2550493"/>
            <a:ext cx="21456" cy="2126880"/>
          </a:xfrm>
          <a:prstGeom prst="line">
            <a:avLst/>
          </a:prstGeom>
          <a:ln w="53975">
            <a:solidFill>
              <a:srgbClr val="B1B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007475" y="2543802"/>
            <a:ext cx="6790" cy="2151305"/>
          </a:xfrm>
          <a:prstGeom prst="line">
            <a:avLst/>
          </a:prstGeom>
          <a:ln w="53975">
            <a:solidFill>
              <a:srgbClr val="B1B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108837" y="2534364"/>
            <a:ext cx="9501" cy="2133284"/>
          </a:xfrm>
          <a:prstGeom prst="line">
            <a:avLst/>
          </a:prstGeom>
          <a:ln w="53975">
            <a:solidFill>
              <a:srgbClr val="B1B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342179" y="2477812"/>
            <a:ext cx="1706168" cy="1851723"/>
            <a:chOff x="-1228010" y="2150256"/>
            <a:chExt cx="2878557" cy="2935994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959021" y="2150256"/>
              <a:ext cx="2069612" cy="1766896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-1228010" y="4061462"/>
              <a:ext cx="2878557" cy="102478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실시간 통계정보를</a:t>
              </a:r>
              <a:endParaRPr lang="en-US" altLang="ko-KR" sz="1200" dirty="0" smtClean="0"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  <a:p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 통해서 학생들의 현황을 관리할 수 있다</a:t>
              </a:r>
              <a:r>
                <a:rPr lang="en-US" altLang="ko-KR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.</a:t>
              </a:r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 </a:t>
              </a:r>
              <a:endParaRPr lang="ko-KR" altLang="en-US" sz="1200" dirty="0"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201440" y="2540270"/>
            <a:ext cx="1706168" cy="2147061"/>
            <a:chOff x="2027091" y="2197238"/>
            <a:chExt cx="2878557" cy="3404267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6245" y="2197238"/>
              <a:ext cx="2022302" cy="1726507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2027091" y="3991123"/>
              <a:ext cx="2878557" cy="161038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Wi-Fi</a:t>
              </a:r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를 제공함으로써 학생들이 강의실에서 인터넷 강의</a:t>
              </a:r>
              <a:r>
                <a:rPr lang="en-US" altLang="ko-KR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, </a:t>
              </a:r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웹 서핑 등을 할 수 있는 데이터를 제공한다</a:t>
              </a:r>
              <a:r>
                <a:rPr lang="en-US" altLang="ko-KR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.</a:t>
              </a:r>
              <a:endParaRPr lang="ko-KR" altLang="en-US" sz="1200" dirty="0"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157369" y="2550493"/>
            <a:ext cx="1706168" cy="1949004"/>
            <a:chOff x="5290810" y="2218474"/>
            <a:chExt cx="2878557" cy="3090234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3287" y="2218474"/>
              <a:ext cx="2018739" cy="1723463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5290810" y="3991124"/>
              <a:ext cx="2878557" cy="131758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수업시간에 데이터 사용을 금지하는 기능을 사용할 수 있다</a:t>
              </a:r>
              <a:r>
                <a:rPr lang="en-US" altLang="ko-KR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. </a:t>
              </a:r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이 경우 </a:t>
              </a:r>
              <a:r>
                <a:rPr lang="en-US" altLang="ko-KR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3G </a:t>
              </a:r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또한 제한된다</a:t>
              </a:r>
              <a:r>
                <a:rPr lang="en-US" altLang="ko-KR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.</a:t>
              </a:r>
              <a:endParaRPr lang="ko-KR" altLang="en-US" sz="1200" dirty="0"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8210228" y="2615984"/>
            <a:ext cx="1706168" cy="1910234"/>
            <a:chOff x="8546933" y="2350281"/>
            <a:chExt cx="2878557" cy="3028766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8250" y="2350281"/>
              <a:ext cx="1634493" cy="1395421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8546933" y="4061462"/>
              <a:ext cx="2878557" cy="13175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 </a:t>
              </a:r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카메라 기능을 통해서 시험기간에 한하여 강의실의 상황을 녹화할 수 있다</a:t>
              </a:r>
              <a:r>
                <a:rPr lang="en-US" altLang="ko-KR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.</a:t>
              </a:r>
              <a:endParaRPr lang="ko-KR" altLang="en-US" sz="1200" dirty="0"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256369" y="2672506"/>
            <a:ext cx="1706168" cy="1870974"/>
            <a:chOff x="12097483" y="2412527"/>
            <a:chExt cx="2878557" cy="2966518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3720" y="2412527"/>
              <a:ext cx="1728935" cy="1476049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2097483" y="4061460"/>
              <a:ext cx="2878557" cy="13175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데이터를 데이터베이스에 저장함으로써 안전하게 데이터를 보관할 수 있다</a:t>
              </a:r>
              <a:r>
                <a:rPr lang="en-US" altLang="ko-KR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.</a:t>
              </a:r>
              <a:endParaRPr lang="ko-KR" altLang="en-US" sz="1200" dirty="0"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0236995" y="2528562"/>
            <a:ext cx="1706168" cy="2170306"/>
            <a:chOff x="15465999" y="2230721"/>
            <a:chExt cx="2878557" cy="3441122"/>
          </a:xfrm>
        </p:grpSpPr>
        <p:sp>
          <p:nvSpPr>
            <p:cNvPr id="42" name="TextBox 41"/>
            <p:cNvSpPr txBox="1"/>
            <p:nvPr/>
          </p:nvSpPr>
          <p:spPr>
            <a:xfrm>
              <a:off x="15465999" y="4061462"/>
              <a:ext cx="2878557" cy="161038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학생의 출석부를 통해서</a:t>
              </a:r>
              <a:endParaRPr lang="en-US" altLang="ko-KR" sz="1200" dirty="0" smtClean="0"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  <a:p>
              <a:r>
                <a:rPr lang="ko-KR" altLang="en-US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데이터를 입력하고 다운로드 받을 수 있는 기능을 제공한다</a:t>
              </a:r>
              <a:r>
                <a:rPr lang="en-US" altLang="ko-KR" sz="12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.</a:t>
              </a:r>
              <a:endParaRPr lang="ko-KR" altLang="en-US" sz="1200" dirty="0"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</p:txBody>
        </p:sp>
        <p:pic>
          <p:nvPicPr>
            <p:cNvPr id="43" name="Picture 20" descr="http://png-2.findicons.com/files/icons/2795/office_2013_hd/2000/excel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1698" y="2230721"/>
              <a:ext cx="1829320" cy="176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8796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94" y="363300"/>
            <a:ext cx="13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ea typeface="HyhwpEQ" panose="02030600000101010101" pitchFamily="18" charset="-127"/>
              </a:rPr>
              <a:t>STEP</a:t>
            </a:r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8700" y="154464"/>
            <a:ext cx="1237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</a:t>
            </a:r>
            <a:endParaRPr lang="ko-KR" altLang="en-US" sz="3200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68" y="1987373"/>
            <a:ext cx="3315342" cy="3083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90" y="2537876"/>
            <a:ext cx="1688448" cy="2532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8773" y="2371512"/>
            <a:ext cx="1528967" cy="2699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1073703" y="5710937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Admin PC</a:t>
            </a:r>
            <a:endParaRPr lang="ko-KR" altLang="en-US" sz="2000" b="1"/>
          </a:p>
        </p:txBody>
      </p:sp>
      <p:sp>
        <p:nvSpPr>
          <p:cNvPr id="13" name="TextBox 12"/>
          <p:cNvSpPr txBox="1"/>
          <p:nvPr/>
        </p:nvSpPr>
        <p:spPr>
          <a:xfrm>
            <a:off x="4029223" y="5710937"/>
            <a:ext cx="1846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Admin Phone</a:t>
            </a:r>
            <a:endParaRPr lang="ko-KR" altLang="en-US" sz="2000" b="1"/>
          </a:p>
        </p:txBody>
      </p:sp>
      <p:sp>
        <p:nvSpPr>
          <p:cNvPr id="14" name="TextBox 13"/>
          <p:cNvSpPr txBox="1"/>
          <p:nvPr/>
        </p:nvSpPr>
        <p:spPr>
          <a:xfrm>
            <a:off x="6981039" y="5710937"/>
            <a:ext cx="11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Student</a:t>
            </a:r>
            <a:endParaRPr lang="ko-KR" altLang="en-US" sz="2000" b="1"/>
          </a:p>
        </p:txBody>
      </p:sp>
      <p:sp>
        <p:nvSpPr>
          <p:cNvPr id="15" name="TextBox 14"/>
          <p:cNvSpPr txBox="1"/>
          <p:nvPr/>
        </p:nvSpPr>
        <p:spPr>
          <a:xfrm>
            <a:off x="9953637" y="5710937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Widget</a:t>
            </a:r>
            <a:endParaRPr lang="ko-KR" altLang="en-US" sz="2000" b="1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8435" y="3806961"/>
            <a:ext cx="981075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오른쪽 화살표 16"/>
          <p:cNvSpPr/>
          <p:nvPr/>
        </p:nvSpPr>
        <p:spPr>
          <a:xfrm rot="2646374">
            <a:off x="9629014" y="3628844"/>
            <a:ext cx="1309484" cy="184371"/>
          </a:xfrm>
          <a:prstGeom prst="rightArrow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5422" y="2737548"/>
            <a:ext cx="2006004" cy="2326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25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94" y="363300"/>
            <a:ext cx="13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ea typeface="HyhwpEQ" panose="02030600000101010101" pitchFamily="18" charset="-127"/>
              </a:rPr>
              <a:t>STEP</a:t>
            </a:r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8700" y="154464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STP </a:t>
            </a:r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마케팅 전략</a:t>
            </a:r>
            <a:endParaRPr lang="ko-KR" altLang="en-US" sz="3200" b="1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437506" y="2175292"/>
            <a:ext cx="3779154" cy="3057211"/>
            <a:chOff x="16575136" y="25816240"/>
            <a:chExt cx="5951868" cy="419429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6575136" y="25816240"/>
              <a:ext cx="4646616" cy="41942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604199" y="26618889"/>
              <a:ext cx="4402686" cy="633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4A8522"/>
                  </a:solidFill>
                  <a:latin typeface="a드림고딕4" panose="02020600000000000000" pitchFamily="18" charset="-127"/>
                  <a:ea typeface="a드림고딕4" panose="02020600000000000000" pitchFamily="18" charset="-127"/>
                </a:rPr>
                <a:t>4,250,000,000</a:t>
              </a:r>
              <a:r>
                <a:rPr lang="ko-KR" altLang="en-US" sz="2400" b="1" dirty="0" smtClean="0">
                  <a:solidFill>
                    <a:srgbClr val="4A8522"/>
                  </a:solidFill>
                  <a:latin typeface="a드림고딕4" panose="02020600000000000000" pitchFamily="18" charset="-127"/>
                  <a:ea typeface="a드림고딕4" panose="02020600000000000000" pitchFamily="18" charset="-127"/>
                </a:rPr>
                <a:t>원</a:t>
              </a:r>
              <a:endParaRPr lang="ko-KR" altLang="en-US" sz="2400" b="1" dirty="0">
                <a:solidFill>
                  <a:srgbClr val="4A8522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785023" y="26200157"/>
              <a:ext cx="4383838" cy="506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600" b="1">
                  <a:solidFill>
                    <a:srgbClr val="517ACB"/>
                  </a:solidFill>
                </a:defRPr>
              </a:lvl1pPr>
            </a:lstStyle>
            <a:p>
              <a:r>
                <a:rPr lang="en-US" altLang="ko-KR" sz="1800" dirty="0">
                  <a:latin typeface="a드림고딕4" panose="02020600000000000000" pitchFamily="18" charset="-127"/>
                  <a:ea typeface="a드림고딕4" panose="02020600000000000000" pitchFamily="18" charset="-127"/>
                </a:rPr>
                <a:t>2017</a:t>
              </a:r>
              <a:r>
                <a:rPr lang="ko-KR" altLang="en-US" sz="1800" dirty="0">
                  <a:latin typeface="a드림고딕4" panose="02020600000000000000" pitchFamily="18" charset="-127"/>
                  <a:ea typeface="a드림고딕4" panose="02020600000000000000" pitchFamily="18" charset="-127"/>
                </a:rPr>
                <a:t>년도 목표 매출</a:t>
              </a:r>
              <a:endParaRPr lang="en-US" altLang="ko-KR" sz="1800" dirty="0">
                <a:latin typeface="a드림고딕4" panose="02020600000000000000" pitchFamily="18" charset="-127"/>
                <a:ea typeface="a드림고딕4" panose="02020600000000000000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623511" y="27423682"/>
              <a:ext cx="3903493" cy="548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170</a:t>
              </a:r>
              <a:r>
                <a:rPr lang="ko-KR" altLang="en-US" sz="2000" b="1" dirty="0" smtClean="0"/>
                <a:t>개 대학</a:t>
              </a:r>
              <a:endParaRPr lang="ko-KR" alt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623511" y="27923365"/>
              <a:ext cx="3903493" cy="548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D0CECE"/>
                  </a:solidFill>
                </a:rPr>
                <a:t>0</a:t>
              </a:r>
              <a:r>
                <a:rPr lang="en-US" altLang="ko-KR" sz="2000" b="1" dirty="0" smtClean="0"/>
                <a:t>20</a:t>
              </a:r>
              <a:r>
                <a:rPr lang="ko-KR" altLang="en-US" sz="2000" b="1" smtClean="0"/>
                <a:t>개 학과</a:t>
              </a:r>
              <a:endParaRPr lang="ko-KR" altLang="en-US" sz="20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185362" y="28422459"/>
              <a:ext cx="3903493" cy="548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D0CECE"/>
                  </a:solidFill>
                </a:rPr>
                <a:t>00</a:t>
              </a:r>
              <a:r>
                <a:rPr lang="en-US" altLang="ko-KR" sz="2000" b="1" dirty="0" smtClean="0"/>
                <a:t>5</a:t>
              </a:r>
              <a:r>
                <a:rPr lang="ko-KR" altLang="en-US" sz="2000" b="1" dirty="0" smtClean="0"/>
                <a:t>개 강의실</a:t>
              </a:r>
              <a:endParaRPr lang="ko-KR" altLang="en-US" sz="2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399249" y="28891023"/>
              <a:ext cx="3903493" cy="548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25</a:t>
              </a:r>
              <a:r>
                <a:rPr lang="ko-KR" altLang="en-US" sz="2000" b="1" dirty="0" smtClean="0"/>
                <a:t>만원 </a:t>
              </a:r>
              <a:r>
                <a:rPr lang="en-US" altLang="ko-KR" sz="2000" b="1" dirty="0" smtClean="0"/>
                <a:t>Wi-Fi </a:t>
              </a:r>
              <a:r>
                <a:rPr lang="ko-KR" altLang="en-US" sz="2000" b="1" dirty="0" smtClean="0"/>
                <a:t>장비</a:t>
              </a:r>
              <a:endParaRPr lang="ko-KR" altLang="en-US" sz="2000" b="1" dirty="0"/>
            </a:p>
          </p:txBody>
        </p: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98676600" descr="EMB00000d24af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36" y="2558539"/>
            <a:ext cx="1891224" cy="183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198668008" descr="EMB00000d24af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34" y="2175292"/>
            <a:ext cx="1489132" cy="271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198668088" descr="EMB00000d24af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740" y="3078899"/>
            <a:ext cx="4680892" cy="8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54766" y="48804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세분화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75383" y="48931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타겟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64583" y="48677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포지셔닝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3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29143" y="2847440"/>
            <a:ext cx="6246940" cy="1015663"/>
            <a:chOff x="749843" y="2745840"/>
            <a:chExt cx="6246940" cy="1015663"/>
          </a:xfrm>
        </p:grpSpPr>
        <p:sp>
          <p:nvSpPr>
            <p:cNvPr id="2" name="TextBox 1"/>
            <p:cNvSpPr txBox="1"/>
            <p:nvPr/>
          </p:nvSpPr>
          <p:spPr>
            <a:xfrm>
              <a:off x="749843" y="2745840"/>
              <a:ext cx="4222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수업의 새로운</a:t>
              </a:r>
              <a:r>
                <a:rPr lang="en-US" altLang="ko-KR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패러다임</a:t>
              </a:r>
              <a:endPara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560679" y="3115172"/>
              <a:ext cx="543610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No Pain, Yes Attendance</a:t>
              </a:r>
              <a:endParaRPr lang="ko-KR" altLang="en-US" sz="3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877" y="0"/>
            <a:ext cx="4842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08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642143" y="2695040"/>
            <a:ext cx="7353985" cy="1276529"/>
            <a:chOff x="521243" y="2669640"/>
            <a:chExt cx="7353985" cy="1276529"/>
          </a:xfrm>
        </p:grpSpPr>
        <p:sp>
          <p:nvSpPr>
            <p:cNvPr id="2" name="TextBox 1"/>
            <p:cNvSpPr txBox="1"/>
            <p:nvPr/>
          </p:nvSpPr>
          <p:spPr>
            <a:xfrm>
              <a:off x="521243" y="2669640"/>
              <a:ext cx="4222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수업의 새로운</a:t>
              </a:r>
              <a:r>
                <a:rPr lang="en-US" altLang="ko-KR" sz="28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28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패러다임</a:t>
              </a:r>
              <a:endParaRPr lang="ko-KR" altLang="en-US" sz="28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82233" y="3115172"/>
              <a:ext cx="719299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48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No Pain, Yes Attendance</a:t>
              </a:r>
              <a:endParaRPr lang="ko-KR" altLang="en-US" sz="48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256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167</Words>
  <Application>Microsoft Office PowerPoint</Application>
  <PresentationFormat>와이드스크린</PresentationFormat>
  <Paragraphs>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a드림고딕3</vt:lpstr>
      <vt:lpstr>a드림고딕4</vt:lpstr>
      <vt:lpstr>HyhwpEQ</vt:lpstr>
      <vt:lpstr>HY헤드라인M</vt:lpstr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</dc:creator>
  <cp:lastModifiedBy>choi</cp:lastModifiedBy>
  <cp:revision>20</cp:revision>
  <dcterms:created xsi:type="dcterms:W3CDTF">2014-09-21T19:45:48Z</dcterms:created>
  <dcterms:modified xsi:type="dcterms:W3CDTF">2014-09-21T22:18:59Z</dcterms:modified>
</cp:coreProperties>
</file>