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theme/theme8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59" r:id="rId3"/>
    <p:sldMasterId id="2147483662" r:id="rId4"/>
    <p:sldMasterId id="2147483675" r:id="rId5"/>
    <p:sldMasterId id="2147483677" r:id="rId6"/>
    <p:sldMasterId id="2147483679" r:id="rId7"/>
    <p:sldMasterId id="2147483681" r:id="rId8"/>
    <p:sldMasterId id="2147483683" r:id="rId9"/>
  </p:sldMasterIdLst>
  <p:notesMasterIdLst>
    <p:notesMasterId r:id="rId24"/>
  </p:notesMasterIdLst>
  <p:handoutMasterIdLst>
    <p:handoutMasterId r:id="rId25"/>
  </p:handoutMasterIdLst>
  <p:sldIdLst>
    <p:sldId id="256" r:id="rId10"/>
    <p:sldId id="394" r:id="rId11"/>
    <p:sldId id="397" r:id="rId12"/>
    <p:sldId id="398" r:id="rId13"/>
    <p:sldId id="399" r:id="rId14"/>
    <p:sldId id="401" r:id="rId15"/>
    <p:sldId id="400" r:id="rId16"/>
    <p:sldId id="402" r:id="rId17"/>
    <p:sldId id="404" r:id="rId18"/>
    <p:sldId id="405" r:id="rId19"/>
    <p:sldId id="406" r:id="rId20"/>
    <p:sldId id="407" r:id="rId21"/>
    <p:sldId id="391" r:id="rId22"/>
    <p:sldId id="370" r:id="rId2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61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704" userDrawn="1">
          <p15:clr>
            <a:srgbClr val="A4A3A4"/>
          </p15:clr>
        </p15:guide>
        <p15:guide id="4" pos="3606" userDrawn="1">
          <p15:clr>
            <a:srgbClr val="A4A3A4"/>
          </p15:clr>
        </p15:guide>
        <p15:guide id="5" pos="2154" userDrawn="1">
          <p15:clr>
            <a:srgbClr val="A4A3A4"/>
          </p15:clr>
        </p15:guide>
        <p15:guide id="6" orient="horz" pos="1570" userDrawn="1">
          <p15:clr>
            <a:srgbClr val="A4A3A4"/>
          </p15:clr>
        </p15:guide>
        <p15:guide id="7" orient="horz" pos="14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" initials="c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3274DE"/>
    <a:srgbClr val="0A50A1"/>
    <a:srgbClr val="1F4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6408" autoAdjust="0"/>
  </p:normalViewPr>
  <p:slideViewPr>
    <p:cSldViewPr>
      <p:cViewPr>
        <p:scale>
          <a:sx n="75" d="100"/>
          <a:sy n="75" d="100"/>
        </p:scale>
        <p:origin x="-1032" y="-756"/>
      </p:cViewPr>
      <p:guideLst>
        <p:guide orient="horz" pos="2614"/>
        <p:guide orient="horz" pos="2704"/>
        <p:guide orient="horz" pos="1570"/>
        <p:guide orient="horz" pos="1480"/>
        <p:guide pos="2880"/>
        <p:guide pos="3606"/>
        <p:guide pos="215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9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F0A80-4646-4E1B-B970-8555E6A10264}" type="datetimeFigureOut">
              <a:rPr lang="ko-KR" altLang="en-US" smtClean="0"/>
              <a:t>2014-12-12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F06EA-A42D-4DE4-A459-66A91EE3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83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D866D-FD14-485A-B4F9-1E54E20800A6}" type="datetimeFigureOut">
              <a:rPr lang="ko-KR" altLang="en-US" smtClean="0"/>
              <a:t>2014-12-12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C457F-1AC1-4588-B2FE-9D3F1C5EE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2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457F-1AC1-4588-B2FE-9D3F1C5EE3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629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457F-1AC1-4588-B2FE-9D3F1C5EE3E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1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33822"/>
            <a:ext cx="8203952" cy="1527026"/>
          </a:xfrm>
          <a:prstGeom prst="rect">
            <a:avLst/>
          </a:prstGeom>
          <a:effectLst>
            <a:outerShdw blurRad="25400" dist="25400" dir="2700000" algn="ctr" rotWithShape="0">
              <a:srgbClr val="000000">
                <a:alpha val="40000"/>
              </a:srgbClr>
            </a:outerShdw>
          </a:effectLst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200" b="1" spc="-20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 smtClean="0"/>
              <a:t>프레젠테이션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 스타일 편집</a:t>
            </a:r>
            <a:endParaRPr lang="ko-KR" altLang="en-US" dirty="0"/>
          </a:p>
        </p:txBody>
      </p:sp>
      <p:sp>
        <p:nvSpPr>
          <p:cNvPr id="8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3439666"/>
            <a:ext cx="8203952" cy="2689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부제목 텍스트 편집</a:t>
            </a:r>
            <a:endParaRPr lang="ko-KR" altLang="en-US" dirty="0"/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1736" y="2070373"/>
            <a:ext cx="8203952" cy="36004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buNone/>
              <a:defRPr sz="1600" b="1" strike="noStrike" spc="-50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서브 텍스트 편집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62211" y="3284984"/>
            <a:ext cx="1008112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25400" dist="25400" dir="54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33182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298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4042" y="306439"/>
            <a:ext cx="5904080" cy="434479"/>
          </a:xfrm>
          <a:prstGeom prst="rect">
            <a:avLst/>
          </a:prstGeom>
        </p:spPr>
        <p:txBody>
          <a:bodyPr/>
          <a:lstStyle>
            <a:lvl1pPr algn="l">
              <a:defRPr sz="2200" b="1" spc="-200" baseline="0">
                <a:solidFill>
                  <a:srgbClr val="0A50A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9326" y="908720"/>
            <a:ext cx="8227130" cy="2880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spc="-100" baseline="0">
                <a:solidFill>
                  <a:srgbClr val="29292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6739830" y="6501804"/>
            <a:ext cx="2133600" cy="268139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486220B-EE48-441A-BEE1-7E447193D8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4042" y="306439"/>
            <a:ext cx="5904080" cy="434479"/>
          </a:xfrm>
          <a:prstGeom prst="rect">
            <a:avLst/>
          </a:prstGeom>
        </p:spPr>
        <p:txBody>
          <a:bodyPr/>
          <a:lstStyle>
            <a:lvl1pPr algn="l">
              <a:defRPr sz="2200" b="1" spc="-200" baseline="0">
                <a:solidFill>
                  <a:srgbClr val="0A50A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9326" y="908720"/>
            <a:ext cx="8227130" cy="2880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spc="-100" baseline="0">
                <a:solidFill>
                  <a:srgbClr val="29292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6739830" y="6501804"/>
            <a:ext cx="2133600" cy="268139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486220B-EE48-441A-BEE1-7E447193D81B}" type="slidenum">
              <a:rPr lang="ko-KR" altLang="en-US" smtClean="0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37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4042" y="306439"/>
            <a:ext cx="5904080" cy="434479"/>
          </a:xfrm>
          <a:prstGeom prst="rect">
            <a:avLst/>
          </a:prstGeom>
        </p:spPr>
        <p:txBody>
          <a:bodyPr/>
          <a:lstStyle>
            <a:lvl1pPr algn="l">
              <a:defRPr sz="2200" b="1" spc="-200" baseline="0">
                <a:solidFill>
                  <a:srgbClr val="163A8E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9326" y="908720"/>
            <a:ext cx="8227130" cy="2880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spc="-1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6686872" y="6570811"/>
            <a:ext cx="2133600" cy="268139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486220B-EE48-441A-BEE1-7E447193D81B}" type="slidenum">
              <a:rPr lang="ko-KR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9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4042" y="306439"/>
            <a:ext cx="5904080" cy="434479"/>
          </a:xfrm>
          <a:prstGeom prst="rect">
            <a:avLst/>
          </a:prstGeom>
        </p:spPr>
        <p:txBody>
          <a:bodyPr/>
          <a:lstStyle>
            <a:lvl1pPr algn="l">
              <a:defRPr sz="2200" b="1" spc="-200" baseline="0">
                <a:solidFill>
                  <a:srgbClr val="0A50A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9326" y="908720"/>
            <a:ext cx="8227130" cy="2880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spc="-100" baseline="0">
                <a:solidFill>
                  <a:srgbClr val="29292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6739830" y="6501804"/>
            <a:ext cx="2133600" cy="268139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486220B-EE48-441A-BEE1-7E447193D81B}" type="slidenum">
              <a:rPr lang="ko-KR" altLang="en-US" smtClean="0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722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4042" y="306439"/>
            <a:ext cx="5904080" cy="434479"/>
          </a:xfrm>
          <a:prstGeom prst="rect">
            <a:avLst/>
          </a:prstGeom>
        </p:spPr>
        <p:txBody>
          <a:bodyPr/>
          <a:lstStyle>
            <a:lvl1pPr algn="l">
              <a:defRPr sz="2200" b="1" spc="-200" baseline="0">
                <a:solidFill>
                  <a:srgbClr val="163A8E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9326" y="908720"/>
            <a:ext cx="8227130" cy="2880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spc="-1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6686872" y="6570811"/>
            <a:ext cx="2133600" cy="268139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486220B-EE48-441A-BEE1-7E447193D81B}" type="slidenum">
              <a:rPr lang="ko-KR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770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4042" y="306439"/>
            <a:ext cx="5904080" cy="434479"/>
          </a:xfrm>
          <a:prstGeom prst="rect">
            <a:avLst/>
          </a:prstGeom>
        </p:spPr>
        <p:txBody>
          <a:bodyPr/>
          <a:lstStyle>
            <a:lvl1pPr algn="l">
              <a:defRPr sz="2200" b="1" spc="-200" baseline="0">
                <a:solidFill>
                  <a:srgbClr val="0A50A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9326" y="908720"/>
            <a:ext cx="8227130" cy="2880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spc="-100" baseline="0">
                <a:solidFill>
                  <a:srgbClr val="29292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6739830" y="6501804"/>
            <a:ext cx="2133600" cy="268139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486220B-EE48-441A-BEE1-7E447193D81B}" type="slidenum">
              <a:rPr lang="ko-KR" altLang="en-US" smtClean="0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509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33822"/>
            <a:ext cx="8203952" cy="1527026"/>
          </a:xfrm>
          <a:prstGeom prst="rect">
            <a:avLst/>
          </a:prstGeom>
          <a:effectLst>
            <a:outerShdw blurRad="25400" dist="25400" dir="2700000" algn="ctr" rotWithShape="0">
              <a:srgbClr val="000000">
                <a:alpha val="40000"/>
              </a:srgbClr>
            </a:outerShdw>
          </a:effectLst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200" b="1" spc="-20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 smtClean="0"/>
              <a:t>프레젠테이션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 스타일 편집</a:t>
            </a:r>
            <a:endParaRPr lang="ko-KR" altLang="en-US" dirty="0"/>
          </a:p>
        </p:txBody>
      </p:sp>
      <p:sp>
        <p:nvSpPr>
          <p:cNvPr id="8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3439666"/>
            <a:ext cx="8203952" cy="2689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부제목 텍스트 편집</a:t>
            </a:r>
            <a:endParaRPr lang="ko-KR" altLang="en-US" dirty="0"/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1736" y="2070373"/>
            <a:ext cx="8203952" cy="36004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buNone/>
              <a:defRPr sz="1600" b="1" strike="noStrike" spc="-50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서브 텍스트 편집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62211" y="3284984"/>
            <a:ext cx="1008112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25400" dist="25400" dir="54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85095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298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9"/>
          <p:cNvSpPr txBox="1">
            <a:spLocks/>
          </p:cNvSpPr>
          <p:nvPr userDrawn="1"/>
        </p:nvSpPr>
        <p:spPr>
          <a:xfrm>
            <a:off x="500311" y="548681"/>
            <a:ext cx="3240360" cy="648071"/>
          </a:xfrm>
          <a:prstGeom prst="rect">
            <a:avLst/>
          </a:prstGeom>
          <a:effectLst>
            <a:outerShdw blurRad="25400" dist="19050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 algn="l">
              <a:defRPr sz="5400" b="1" spc="-400" baseline="0">
                <a:solidFill>
                  <a:srgbClr val="4DBFFB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r>
              <a:rPr lang="en-US" altLang="ko-KR" sz="3200" spc="-150" dirty="0" smtClean="0">
                <a:solidFill>
                  <a:srgbClr val="FFFFFF"/>
                </a:solidFill>
              </a:rPr>
              <a:t>Contents</a:t>
            </a:r>
            <a:endParaRPr lang="ko-KR" altLang="en-US" sz="3200" spc="-150" dirty="0">
              <a:solidFill>
                <a:srgbClr val="FFFFFF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490785" y="1844824"/>
            <a:ext cx="576065" cy="4320480"/>
          </a:xfrm>
          <a:prstGeom prst="rect">
            <a:avLst/>
          </a:prstGeom>
          <a:effectLst>
            <a:outerShdw blurRad="25400" dist="25400" dir="2700000" algn="ctr" rotWithShape="0">
              <a:srgbClr val="000000">
                <a:alpha val="40000"/>
              </a:srgbClr>
            </a:outerShdw>
          </a:effectLst>
        </p:spPr>
        <p:txBody>
          <a:bodyPr lIns="0" tIns="0" rIns="0" bIns="0" anchor="t">
            <a:noAutofit/>
          </a:bodyPr>
          <a:lstStyle>
            <a:lvl1pPr algn="l">
              <a:lnSpc>
                <a:spcPct val="200000"/>
              </a:lnSpc>
              <a:defRPr sz="1800" b="1" spc="-50" baseline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8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076374" y="1839490"/>
            <a:ext cx="7599313" cy="43258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200000"/>
              </a:lnSpc>
              <a:spcBef>
                <a:spcPts val="0"/>
              </a:spcBef>
              <a:buNone/>
              <a:defRPr sz="1800" b="0" spc="-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부제목 텍스트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62211" y="385614"/>
            <a:ext cx="1008112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25400" dist="25400" dir="54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62211" y="1772816"/>
            <a:ext cx="1008112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25400" dist="25400" dir="54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50139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2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속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58205"/>
            <a:ext cx="8203952" cy="1584176"/>
          </a:xfrm>
          <a:prstGeom prst="rect">
            <a:avLst/>
          </a:prstGeom>
          <a:effectLst>
            <a:outerShdw blurRad="25400" dist="25400" dir="2700000" algn="ctr" rotWithShape="0">
              <a:srgbClr val="000000">
                <a:alpha val="40000"/>
              </a:srgbClr>
            </a:outerShdw>
          </a:effectLst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3800" b="1" spc="-20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 smtClean="0"/>
              <a:t>프레젠테이션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 스타일 편집</a:t>
            </a:r>
            <a:endParaRPr lang="ko-KR" altLang="en-US" dirty="0"/>
          </a:p>
        </p:txBody>
      </p:sp>
      <p:sp>
        <p:nvSpPr>
          <p:cNvPr id="9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2643386"/>
            <a:ext cx="8203952" cy="33779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50000"/>
              </a:lnSpc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부제목 텍스트 편집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462211" y="385614"/>
            <a:ext cx="1008112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25400" dist="25400" dir="54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462211" y="2492896"/>
            <a:ext cx="1008112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25400" dist="25400" dir="54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8261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706">
          <p15:clr>
            <a:srgbClr val="FBAE40"/>
          </p15:clr>
        </p15:guide>
        <p15:guide id="2" orient="horz" pos="39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기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71736" y="2649339"/>
            <a:ext cx="5324400" cy="461665"/>
          </a:xfrm>
          <a:prstGeom prst="rect">
            <a:avLst/>
          </a:prstGeom>
          <a:effectLst>
            <a:outerShdw blurRad="25400" dist="12700" dir="5400000" algn="ctr" rotWithShape="0">
              <a:srgbClr val="000000">
                <a:alpha val="40000"/>
              </a:srgbClr>
            </a:outerShdw>
          </a:effectLst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2400" b="0" spc="300" baseline="0">
                <a:solidFill>
                  <a:schemeClr val="accent2"/>
                </a:solidFill>
                <a:effectLst/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200" spc="500" dirty="0" smtClean="0">
                <a:solidFill>
                  <a:srgbClr val="15C3F8"/>
                </a:solidFill>
              </a:rPr>
              <a:t>DESIGN </a:t>
            </a:r>
            <a:r>
              <a:rPr lang="en-US" altLang="ko-KR" sz="2200" spc="500" dirty="0" smtClean="0">
                <a:solidFill>
                  <a:srgbClr val="FFFFFF"/>
                </a:solidFill>
              </a:rPr>
              <a:t>YOUR CLASS</a:t>
            </a:r>
            <a:endParaRPr lang="ko-KR" altLang="en-US" sz="2200" spc="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02285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6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9"/>
          <p:cNvSpPr txBox="1">
            <a:spLocks/>
          </p:cNvSpPr>
          <p:nvPr userDrawn="1"/>
        </p:nvSpPr>
        <p:spPr>
          <a:xfrm>
            <a:off x="500311" y="548681"/>
            <a:ext cx="3240360" cy="648071"/>
          </a:xfrm>
          <a:prstGeom prst="rect">
            <a:avLst/>
          </a:prstGeom>
          <a:effectLst>
            <a:outerShdw blurRad="25400" dist="19050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 algn="l">
              <a:defRPr sz="5400" b="1" spc="-400" baseline="0">
                <a:solidFill>
                  <a:srgbClr val="4DBFFB"/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Contents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490785" y="1844824"/>
            <a:ext cx="576065" cy="4320480"/>
          </a:xfrm>
          <a:prstGeom prst="rect">
            <a:avLst/>
          </a:prstGeom>
          <a:effectLst>
            <a:outerShdw blurRad="25400" dist="25400" dir="2700000" algn="ctr" rotWithShape="0">
              <a:srgbClr val="000000">
                <a:alpha val="40000"/>
              </a:srgbClr>
            </a:outerShdw>
          </a:effectLst>
        </p:spPr>
        <p:txBody>
          <a:bodyPr lIns="0" tIns="0" rIns="0" bIns="0" anchor="t">
            <a:noAutofit/>
          </a:bodyPr>
          <a:lstStyle>
            <a:lvl1pPr algn="l">
              <a:lnSpc>
                <a:spcPct val="200000"/>
              </a:lnSpc>
              <a:defRPr sz="1800" b="1" spc="-50" baseline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8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076374" y="1839490"/>
            <a:ext cx="7599313" cy="43258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200000"/>
              </a:lnSpc>
              <a:spcBef>
                <a:spcPts val="0"/>
              </a:spcBef>
              <a:buNone/>
              <a:defRPr sz="1800" b="0" spc="-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부제목 텍스트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62211" y="385614"/>
            <a:ext cx="1008112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25400" dist="25400" dir="54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62211" y="1772816"/>
            <a:ext cx="1008112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25400" dist="25400" dir="54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29955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29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뒷표지(변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77069" y="2564904"/>
            <a:ext cx="2308324" cy="553998"/>
          </a:xfrm>
          <a:prstGeom prst="rect">
            <a:avLst/>
          </a:prstGeom>
          <a:noFill/>
          <a:effectLst>
            <a:outerShdw blurRad="254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600" b="1" spc="-100" dirty="0" smtClean="0">
                <a:solidFill>
                  <a:srgbClr val="FFFFFF"/>
                </a:solidFill>
              </a:rPr>
              <a:t>Thank you.</a:t>
            </a:r>
            <a:endParaRPr lang="ko-KR" altLang="en-US" sz="3600" b="1" spc="-100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77069" y="3244334"/>
            <a:ext cx="233019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spc="300" dirty="0" smtClean="0">
                <a:solidFill>
                  <a:srgbClr val="15C3F8"/>
                </a:solidFill>
                <a:latin typeface="Arial Narrow" pitchFamily="34" charset="0"/>
              </a:rPr>
              <a:t>DESIGN YOUR SECURITY</a:t>
            </a:r>
            <a:endParaRPr lang="ko-KR" altLang="en-US" sz="1200" spc="300" dirty="0">
              <a:solidFill>
                <a:srgbClr val="15C3F8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44922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6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속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58205"/>
            <a:ext cx="8203952" cy="1584176"/>
          </a:xfrm>
          <a:prstGeom prst="rect">
            <a:avLst/>
          </a:prstGeom>
          <a:effectLst>
            <a:outerShdw blurRad="25400" dist="25400" dir="2700000" algn="ctr" rotWithShape="0">
              <a:srgbClr val="000000">
                <a:alpha val="40000"/>
              </a:srgbClr>
            </a:outerShdw>
          </a:effectLst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3800" b="1" spc="-20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 smtClean="0"/>
              <a:t>프레젠테이션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 스타일 편집</a:t>
            </a:r>
            <a:endParaRPr lang="ko-KR" altLang="en-US" dirty="0"/>
          </a:p>
        </p:txBody>
      </p:sp>
      <p:sp>
        <p:nvSpPr>
          <p:cNvPr id="9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2643386"/>
            <a:ext cx="8203952" cy="33779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50000"/>
              </a:lnSpc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부제목 텍스트 편집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462211" y="385614"/>
            <a:ext cx="1008112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25400" dist="25400" dir="54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462211" y="2492896"/>
            <a:ext cx="1008112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25400" dist="25400" dir="54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95938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706">
          <p15:clr>
            <a:srgbClr val="FBAE40"/>
          </p15:clr>
        </p15:guide>
        <p15:guide id="2" orient="horz" pos="39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기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71736" y="2649339"/>
            <a:ext cx="5324400" cy="461665"/>
          </a:xfrm>
          <a:prstGeom prst="rect">
            <a:avLst/>
          </a:prstGeom>
          <a:effectLst>
            <a:outerShdw blurRad="25400" dist="12700" dir="5400000" algn="ctr" rotWithShape="0">
              <a:srgbClr val="000000">
                <a:alpha val="40000"/>
              </a:srgbClr>
            </a:outerShdw>
          </a:effectLst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2400" b="0" spc="300" baseline="0">
                <a:solidFill>
                  <a:schemeClr val="accent2"/>
                </a:solidFill>
                <a:effectLst/>
                <a:latin typeface="Arial Narrow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2200" b="0" i="0" spc="500" baseline="0" dirty="0" smtClean="0">
                <a:solidFill>
                  <a:schemeClr val="accent2"/>
                </a:solidFill>
              </a:rPr>
              <a:t>DESIGN</a:t>
            </a:r>
            <a:r>
              <a:rPr lang="en-US" altLang="ko-KR" sz="2200" b="0" i="0" spc="500" baseline="0" dirty="0" smtClean="0"/>
              <a:t> </a:t>
            </a:r>
            <a:r>
              <a:rPr lang="en-US" altLang="ko-KR" sz="2200" b="0" i="0" spc="500" baseline="0" dirty="0" smtClean="0">
                <a:solidFill>
                  <a:schemeClr val="tx1"/>
                </a:solidFill>
              </a:rPr>
              <a:t>YOUR SECURITY</a:t>
            </a:r>
            <a:endParaRPr lang="ko-KR" altLang="en-US" sz="2200" b="0" i="0" spc="50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4859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6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뒷표지(변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77069" y="2564904"/>
            <a:ext cx="2308324" cy="553998"/>
          </a:xfrm>
          <a:prstGeom prst="rect">
            <a:avLst/>
          </a:prstGeom>
          <a:noFill/>
          <a:effectLst>
            <a:outerShdw blurRad="254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600" b="1" spc="-100" baseline="0" dirty="0" smtClean="0">
                <a:latin typeface="+mn-lt"/>
              </a:rPr>
              <a:t>Thank you.</a:t>
            </a:r>
            <a:endParaRPr lang="ko-KR" altLang="en-US" sz="3600" b="1" spc="-100" baseline="0" dirty="0">
              <a:latin typeface="+mn-lt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77069" y="3244334"/>
            <a:ext cx="233019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spc="300" dirty="0" smtClean="0">
                <a:solidFill>
                  <a:schemeClr val="accent2"/>
                </a:solidFill>
                <a:latin typeface="Arial Narrow" pitchFamily="34" charset="0"/>
              </a:rPr>
              <a:t>DESIGN</a:t>
            </a:r>
            <a:r>
              <a:rPr lang="en-US" altLang="ko-KR" sz="1200" spc="300" baseline="0" dirty="0" smtClean="0">
                <a:solidFill>
                  <a:schemeClr val="accent2"/>
                </a:solidFill>
                <a:latin typeface="Arial Narrow" pitchFamily="34" charset="0"/>
              </a:rPr>
              <a:t> YOUR SECURITY</a:t>
            </a:r>
            <a:endParaRPr lang="ko-KR" altLang="en-US" sz="1200" spc="300" dirty="0">
              <a:solidFill>
                <a:schemeClr val="accent2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95556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6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발표용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323850" y="6583643"/>
            <a:ext cx="84963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33053" y="6658756"/>
            <a:ext cx="1391407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spc="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엔터프라이즈 응용프로그래밍</a:t>
            </a:r>
            <a:endParaRPr lang="ko-KR" altLang="en-US" sz="800" spc="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7643960" y="6627961"/>
            <a:ext cx="1173113" cy="18541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486220B-EE48-441A-BEE1-7E447193D8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gradFill flip="none" rotWithShape="1">
            <a:gsLst>
              <a:gs pos="40425">
                <a:srgbClr val="3274DE"/>
              </a:gs>
              <a:gs pos="0">
                <a:srgbClr val="399BF5"/>
              </a:gs>
              <a:gs pos="75000">
                <a:srgbClr val="2453A0"/>
              </a:gs>
              <a:gs pos="100000">
                <a:schemeClr val="accent1">
                  <a:lumMod val="75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5" name="직사각형 24"/>
          <p:cNvSpPr/>
          <p:nvPr userDrawn="1"/>
        </p:nvSpPr>
        <p:spPr>
          <a:xfrm rot="10800000">
            <a:off x="0" y="620687"/>
            <a:ext cx="9144000" cy="7200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50000">
                <a:schemeClr val="accent1">
                  <a:lumMod val="50000"/>
                  <a:alpha val="30000"/>
                </a:schemeClr>
              </a:gs>
              <a:gs pos="100000">
                <a:schemeClr val="accent1">
                  <a:lumMod val="50000"/>
                  <a:alpha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제목 1"/>
          <p:cNvSpPr>
            <a:spLocks noGrp="1"/>
          </p:cNvSpPr>
          <p:nvPr>
            <p:ph type="ctrTitle"/>
          </p:nvPr>
        </p:nvSpPr>
        <p:spPr>
          <a:xfrm>
            <a:off x="323851" y="134989"/>
            <a:ext cx="7776542" cy="434479"/>
          </a:xfrm>
          <a:prstGeom prst="rect">
            <a:avLst/>
          </a:prstGeom>
          <a:effectLst>
            <a:outerShdw blurRad="38100" dist="25400" dir="2700000" algn="ctr" rotWithShape="0">
              <a:srgbClr val="000000">
                <a:alpha val="30000"/>
              </a:srgbClr>
            </a:outerShdw>
          </a:effectLst>
        </p:spPr>
        <p:txBody>
          <a:bodyPr lIns="0" tIns="0" rIns="0" bIns="0" anchor="ctr"/>
          <a:lstStyle>
            <a:lvl1pPr algn="l">
              <a:defRPr sz="2600" b="1" spc="-100" baseline="0">
                <a:solidFill>
                  <a:schemeClr val="bg2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7" name="직사각형 26"/>
          <p:cNvSpPr/>
          <p:nvPr userDrawn="1"/>
        </p:nvSpPr>
        <p:spPr>
          <a:xfrm rot="10800000">
            <a:off x="0" y="0"/>
            <a:ext cx="9144000" cy="72008"/>
          </a:xfrm>
          <a:prstGeom prst="rect">
            <a:avLst/>
          </a:prstGeom>
          <a:gradFill>
            <a:gsLst>
              <a:gs pos="0">
                <a:srgbClr val="2487F4">
                  <a:alpha val="0"/>
                </a:srgbClr>
              </a:gs>
              <a:gs pos="50000">
                <a:srgbClr val="2593F7">
                  <a:alpha val="20000"/>
                </a:srgbClr>
              </a:gs>
              <a:gs pos="100000">
                <a:srgbClr val="1993F7">
                  <a:alpha val="3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부제목 2"/>
          <p:cNvSpPr>
            <a:spLocks noGrp="1"/>
          </p:cNvSpPr>
          <p:nvPr>
            <p:ph type="subTitle" idx="1"/>
          </p:nvPr>
        </p:nvSpPr>
        <p:spPr>
          <a:xfrm>
            <a:off x="323850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buNone/>
              <a:defRPr sz="1200" spc="-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2940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5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문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850" y="0"/>
            <a:ext cx="8496299" cy="16977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63000">
                <a:srgbClr val="0C5CBC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23850" y="691201"/>
            <a:ext cx="84963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850" y="249289"/>
            <a:ext cx="8496300" cy="43447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200" b="1" spc="-12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7643960" y="6627961"/>
            <a:ext cx="1173113" cy="18541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486220B-EE48-441A-BEE1-7E447193D8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851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buNone/>
              <a:defRPr sz="1200" spc="-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23850" y="6583643"/>
            <a:ext cx="84963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333053" y="6658756"/>
            <a:ext cx="1391407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spc="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엔터프라이즈 응용프로그래밍</a:t>
            </a:r>
            <a:endParaRPr lang="ko-KR" altLang="en-US" sz="800" spc="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76526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52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발표용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92696"/>
            <a:ext cx="9144000" cy="6165304"/>
          </a:xfrm>
          <a:prstGeom prst="rect">
            <a:avLst/>
          </a:prstGeom>
          <a:gradFill>
            <a:gsLst>
              <a:gs pos="100000">
                <a:srgbClr val="383838"/>
              </a:gs>
              <a:gs pos="50000">
                <a:srgbClr val="666666">
                  <a:lumMod val="50000"/>
                </a:srgbClr>
              </a:gs>
              <a:gs pos="0">
                <a:schemeClr val="tx1">
                  <a:lumMod val="5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kern="0" cap="none" spc="0" normalizeH="0" baseline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맑은 고딕"/>
            </a:endParaRPr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7643960" y="6627961"/>
            <a:ext cx="1173113" cy="18541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486220B-EE48-441A-BEE1-7E447193D8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gradFill flip="none" rotWithShape="1">
            <a:gsLst>
              <a:gs pos="40425">
                <a:srgbClr val="3274DE"/>
              </a:gs>
              <a:gs pos="0">
                <a:srgbClr val="399BF5"/>
              </a:gs>
              <a:gs pos="75000">
                <a:srgbClr val="2453A0"/>
              </a:gs>
              <a:gs pos="100000">
                <a:schemeClr val="accent1">
                  <a:lumMod val="75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2" name="직사각형 21"/>
          <p:cNvSpPr/>
          <p:nvPr userDrawn="1"/>
        </p:nvSpPr>
        <p:spPr>
          <a:xfrm rot="10800000">
            <a:off x="0" y="620687"/>
            <a:ext cx="9144000" cy="7200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50000">
                <a:schemeClr val="accent1">
                  <a:lumMod val="50000"/>
                  <a:alpha val="30000"/>
                </a:schemeClr>
              </a:gs>
              <a:gs pos="100000">
                <a:schemeClr val="accent1">
                  <a:lumMod val="50000"/>
                  <a:alpha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0" y="692696"/>
            <a:ext cx="9144000" cy="0"/>
          </a:xfrm>
          <a:prstGeom prst="line">
            <a:avLst/>
          </a:prstGeom>
          <a:ln w="3175">
            <a:gradFill>
              <a:gsLst>
                <a:gs pos="0">
                  <a:schemeClr val="accent1"/>
                </a:gs>
                <a:gs pos="50000">
                  <a:srgbClr val="105FA0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 userDrawn="1"/>
        </p:nvGrpSpPr>
        <p:grpSpPr>
          <a:xfrm>
            <a:off x="7254409" y="0"/>
            <a:ext cx="1889590" cy="620686"/>
            <a:chOff x="7254409" y="0"/>
            <a:chExt cx="1889590" cy="620686"/>
          </a:xfrm>
        </p:grpSpPr>
        <p:sp>
          <p:nvSpPr>
            <p:cNvPr id="27" name="직사각형 1"/>
            <p:cNvSpPr/>
            <p:nvPr userDrawn="1"/>
          </p:nvSpPr>
          <p:spPr>
            <a:xfrm>
              <a:off x="7254409" y="0"/>
              <a:ext cx="1889590" cy="620686"/>
            </a:xfrm>
            <a:custGeom>
              <a:avLst/>
              <a:gdLst>
                <a:gd name="connsiteX0" fmla="*/ 0 w 1763688"/>
                <a:gd name="connsiteY0" fmla="*/ 0 h 620686"/>
                <a:gd name="connsiteX1" fmla="*/ 1763688 w 1763688"/>
                <a:gd name="connsiteY1" fmla="*/ 0 h 620686"/>
                <a:gd name="connsiteX2" fmla="*/ 1763688 w 1763688"/>
                <a:gd name="connsiteY2" fmla="*/ 620686 h 620686"/>
                <a:gd name="connsiteX3" fmla="*/ 0 w 1763688"/>
                <a:gd name="connsiteY3" fmla="*/ 620686 h 620686"/>
                <a:gd name="connsiteX4" fmla="*/ 0 w 1763688"/>
                <a:gd name="connsiteY4" fmla="*/ 0 h 620686"/>
                <a:gd name="connsiteX0" fmla="*/ 723900 w 1763688"/>
                <a:gd name="connsiteY0" fmla="*/ 0 h 620686"/>
                <a:gd name="connsiteX1" fmla="*/ 1763688 w 1763688"/>
                <a:gd name="connsiteY1" fmla="*/ 0 h 620686"/>
                <a:gd name="connsiteX2" fmla="*/ 1763688 w 1763688"/>
                <a:gd name="connsiteY2" fmla="*/ 620686 h 620686"/>
                <a:gd name="connsiteX3" fmla="*/ 0 w 1763688"/>
                <a:gd name="connsiteY3" fmla="*/ 620686 h 620686"/>
                <a:gd name="connsiteX4" fmla="*/ 723900 w 1763688"/>
                <a:gd name="connsiteY4" fmla="*/ 0 h 62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3688" h="620686">
                  <a:moveTo>
                    <a:pt x="723900" y="0"/>
                  </a:moveTo>
                  <a:lnTo>
                    <a:pt x="1763688" y="0"/>
                  </a:lnTo>
                  <a:lnTo>
                    <a:pt x="1763688" y="620686"/>
                  </a:lnTo>
                  <a:lnTo>
                    <a:pt x="0" y="620686"/>
                  </a:lnTo>
                  <a:lnTo>
                    <a:pt x="72390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10000"/>
                  </a:schemeClr>
                </a:gs>
                <a:gs pos="50000">
                  <a:schemeClr val="accent1">
                    <a:alpha val="20000"/>
                  </a:schemeClr>
                </a:gs>
                <a:gs pos="100000">
                  <a:srgbClr val="0A50A1"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27" idx="0"/>
            </p:cNvCxnSpPr>
            <p:nvPr userDrawn="1"/>
          </p:nvCxnSpPr>
          <p:spPr>
            <a:xfrm flipH="1">
              <a:off x="7254409" y="0"/>
              <a:ext cx="775576" cy="620686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alpha val="0"/>
                    </a:schemeClr>
                  </a:gs>
                  <a:gs pos="40000">
                    <a:schemeClr val="bg1">
                      <a:alpha val="2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" descr="D:\011_designed_source\08_ppt_source\01_안랩제안기본소스\02_안랩_CI\08_ahnlab_gray_0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41012" y="288025"/>
              <a:ext cx="581556" cy="135696"/>
            </a:xfrm>
            <a:prstGeom prst="rect">
              <a:avLst/>
            </a:prstGeom>
            <a:noFill/>
          </p:spPr>
        </p:pic>
      </p:grpSp>
      <p:sp>
        <p:nvSpPr>
          <p:cNvPr id="24" name="제목 1"/>
          <p:cNvSpPr>
            <a:spLocks noGrp="1"/>
          </p:cNvSpPr>
          <p:nvPr>
            <p:ph type="ctrTitle"/>
          </p:nvPr>
        </p:nvSpPr>
        <p:spPr>
          <a:xfrm>
            <a:off x="323851" y="134989"/>
            <a:ext cx="7776542" cy="434479"/>
          </a:xfrm>
          <a:prstGeom prst="rect">
            <a:avLst/>
          </a:prstGeom>
          <a:effectLst>
            <a:outerShdw blurRad="38100" dist="25400" dir="2700000" algn="ctr" rotWithShape="0">
              <a:srgbClr val="000000">
                <a:alpha val="30000"/>
              </a:srgbClr>
            </a:outerShdw>
          </a:effectLst>
        </p:spPr>
        <p:txBody>
          <a:bodyPr lIns="0" tIns="0" rIns="0" bIns="0" anchor="ctr"/>
          <a:lstStyle>
            <a:lvl1pPr algn="l">
              <a:defRPr sz="2600" b="1" spc="-100" baseline="0">
                <a:solidFill>
                  <a:schemeClr val="bg2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5" name="직사각형 24"/>
          <p:cNvSpPr/>
          <p:nvPr userDrawn="1"/>
        </p:nvSpPr>
        <p:spPr>
          <a:xfrm rot="10800000">
            <a:off x="0" y="0"/>
            <a:ext cx="9144000" cy="72008"/>
          </a:xfrm>
          <a:prstGeom prst="rect">
            <a:avLst/>
          </a:prstGeom>
          <a:gradFill>
            <a:gsLst>
              <a:gs pos="0">
                <a:srgbClr val="2487F4">
                  <a:alpha val="0"/>
                </a:srgbClr>
              </a:gs>
              <a:gs pos="50000">
                <a:srgbClr val="2593F7">
                  <a:alpha val="20000"/>
                </a:srgbClr>
              </a:gs>
              <a:gs pos="100000">
                <a:srgbClr val="1993F7">
                  <a:alpha val="3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323851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buNone/>
              <a:defRPr sz="1200" spc="-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33053" y="6658756"/>
            <a:ext cx="1567737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spc="0" dirty="0" smtClean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en-US" altLang="ko-KR" sz="800" spc="0" dirty="0" err="1" smtClean="0">
                <a:solidFill>
                  <a:schemeClr val="bg1">
                    <a:lumMod val="50000"/>
                  </a:schemeClr>
                </a:solidFill>
                <a:effectLst/>
              </a:rPr>
              <a:t>AhnLab</a:t>
            </a:r>
            <a:r>
              <a:rPr lang="en-US" altLang="ko-KR" sz="800" spc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, Inc. All</a:t>
            </a:r>
            <a:r>
              <a:rPr lang="en-US" altLang="ko-KR" sz="800" spc="0" baseline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 rights reserved.</a:t>
            </a:r>
            <a:endParaRPr lang="ko-KR" altLang="en-US" sz="800" spc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323850" y="6583643"/>
            <a:ext cx="84963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6818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52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발표용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0">
                <a:srgbClr val="383838"/>
              </a:gs>
              <a:gs pos="50000">
                <a:srgbClr val="666666">
                  <a:lumMod val="50000"/>
                </a:srgbClr>
              </a:gs>
              <a:gs pos="0">
                <a:schemeClr val="tx1">
                  <a:lumMod val="5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kern="0" cap="none" spc="0" normalizeH="0" baseline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맑은 고딕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6618328"/>
            <a:ext cx="9144000" cy="23967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49000">
                <a:schemeClr val="accent1"/>
              </a:gs>
              <a:gs pos="100000">
                <a:srgbClr val="3A80E6"/>
              </a:gs>
            </a:gsLst>
            <a:lin ang="16200000" scaled="0"/>
          </a:gradFill>
          <a:ln>
            <a:noFill/>
          </a:ln>
          <a:effectLst>
            <a:outerShdw blurRad="25400" dist="12700" dir="162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D:\011_designed_source\08_ppt_source\01_안랩제안기본소스\02_안랩_CI\08_ahnlab_gray_0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0" y="6665954"/>
            <a:ext cx="571500" cy="133350"/>
          </a:xfrm>
          <a:prstGeom prst="rect">
            <a:avLst/>
          </a:prstGeom>
          <a:noFill/>
        </p:spPr>
      </p:pic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23850" y="234975"/>
            <a:ext cx="8496300" cy="43447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2600" b="1" spc="-1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323850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buNone/>
              <a:defRPr sz="1200" spc="-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7615385" y="6647011"/>
            <a:ext cx="1173113" cy="18541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8486220B-EE48-441A-BEE1-7E447193D8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27203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52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20000">
              <a:srgbClr val="399BF5"/>
            </a:gs>
            <a:gs pos="60000">
              <a:schemeClr val="accent1"/>
            </a:gs>
            <a:gs pos="90000">
              <a:schemeClr val="accent1">
                <a:lumMod val="5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12"/>
          <p:cNvSpPr/>
          <p:nvPr userDrawn="1"/>
        </p:nvSpPr>
        <p:spPr>
          <a:xfrm rot="16200000">
            <a:off x="3491880" y="1205880"/>
            <a:ext cx="5652120" cy="5652120"/>
          </a:xfrm>
          <a:prstGeom prst="rtTriangle">
            <a:avLst/>
          </a:prstGeom>
          <a:gradFill>
            <a:gsLst>
              <a:gs pos="100000">
                <a:srgbClr val="2A74E2">
                  <a:alpha val="10000"/>
                </a:srgbClr>
              </a:gs>
              <a:gs pos="50000">
                <a:srgbClr val="0C5CBC">
                  <a:alpha val="30000"/>
                </a:srgbClr>
              </a:gs>
              <a:gs pos="0">
                <a:schemeClr val="accent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>
            <a:stCxn id="13" idx="0"/>
            <a:endCxn id="13" idx="4"/>
          </p:cNvCxnSpPr>
          <p:nvPr userDrawn="1"/>
        </p:nvCxnSpPr>
        <p:spPr>
          <a:xfrm flipV="1">
            <a:off x="3491880" y="1205880"/>
            <a:ext cx="5652120" cy="5652120"/>
          </a:xfrm>
          <a:prstGeom prst="line">
            <a:avLst/>
          </a:prstGeom>
          <a:ln w="6350" cmpd="sng">
            <a:gradFill>
              <a:gsLst>
                <a:gs pos="0">
                  <a:schemeClr val="accent1">
                    <a:lumMod val="60000"/>
                    <a:lumOff val="40000"/>
                    <a:alpha val="2000"/>
                  </a:schemeClr>
                </a:gs>
                <a:gs pos="50000">
                  <a:schemeClr val="accent1">
                    <a:lumMod val="60000"/>
                    <a:lumOff val="4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1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각 삼각형 15"/>
          <p:cNvSpPr/>
          <p:nvPr userDrawn="1"/>
        </p:nvSpPr>
        <p:spPr>
          <a:xfrm rot="10800000">
            <a:off x="5714999" y="0"/>
            <a:ext cx="3429000" cy="3429000"/>
          </a:xfrm>
          <a:prstGeom prst="rtTriangle">
            <a:avLst/>
          </a:prstGeom>
          <a:gradFill>
            <a:gsLst>
              <a:gs pos="100000">
                <a:schemeClr val="accent2">
                  <a:alpha val="25000"/>
                </a:schemeClr>
              </a:gs>
              <a:gs pos="50000">
                <a:schemeClr val="accent2">
                  <a:lumMod val="75000"/>
                  <a:alpha val="20000"/>
                </a:schemeClr>
              </a:gs>
              <a:gs pos="0">
                <a:schemeClr val="accent2">
                  <a:lumMod val="5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/>
          <p:cNvCxnSpPr>
            <a:stCxn id="16" idx="4"/>
          </p:cNvCxnSpPr>
          <p:nvPr userDrawn="1"/>
        </p:nvCxnSpPr>
        <p:spPr>
          <a:xfrm>
            <a:off x="5714999" y="0"/>
            <a:ext cx="3429001" cy="3429000"/>
          </a:xfrm>
          <a:prstGeom prst="line">
            <a:avLst/>
          </a:prstGeom>
          <a:ln w="6350" cmpd="sng">
            <a:gradFill>
              <a:gsLst>
                <a:gs pos="0">
                  <a:schemeClr val="accent1">
                    <a:lumMod val="60000"/>
                    <a:lumOff val="40000"/>
                    <a:alpha val="2000"/>
                  </a:schemeClr>
                </a:gs>
                <a:gs pos="50000">
                  <a:schemeClr val="accent1">
                    <a:lumMod val="60000"/>
                    <a:lumOff val="4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1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 userDrawn="1"/>
        </p:nvGrpSpPr>
        <p:grpSpPr>
          <a:xfrm>
            <a:off x="0" y="6457528"/>
            <a:ext cx="9144000" cy="0"/>
            <a:chOff x="0" y="6362278"/>
            <a:chExt cx="9144000" cy="0"/>
          </a:xfrm>
        </p:grpSpPr>
        <p:cxnSp>
          <p:nvCxnSpPr>
            <p:cNvPr id="11" name="직선 연결선 10"/>
            <p:cNvCxnSpPr/>
            <p:nvPr userDrawn="1"/>
          </p:nvCxnSpPr>
          <p:spPr>
            <a:xfrm>
              <a:off x="1691680" y="6362278"/>
              <a:ext cx="7452320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25400" dist="127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0" y="6362278"/>
              <a:ext cx="251520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25400" dist="127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 userDrawn="1"/>
        </p:nvSpPr>
        <p:spPr>
          <a:xfrm>
            <a:off x="366306" y="628825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DFKai-SB" panose="03000509000000000000" pitchFamily="65" charset="-120"/>
              </a:rPr>
              <a:t>대진대학교</a:t>
            </a:r>
            <a:endParaRPr lang="ko-KR" altLang="en-US" sz="1600" b="1" dirty="0">
              <a:latin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6933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95">
          <p15:clr>
            <a:srgbClr val="F26B43"/>
          </p15:clr>
        </p15:guide>
        <p15:guide id="2" pos="546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399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491926" y="0"/>
            <a:ext cx="8184529" cy="188640"/>
          </a:xfrm>
          <a:prstGeom prst="rect">
            <a:avLst/>
          </a:prstGeom>
          <a:gradFill>
            <a:gsLst>
              <a:gs pos="0">
                <a:srgbClr val="163A8E"/>
              </a:gs>
              <a:gs pos="50000">
                <a:srgbClr val="19429F"/>
              </a:gs>
              <a:gs pos="100000">
                <a:srgbClr val="144EAC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6536018"/>
            <a:ext cx="842493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497260" y="738826"/>
            <a:ext cx="8179196" cy="0"/>
          </a:xfrm>
          <a:prstGeom prst="line">
            <a:avLst/>
          </a:prstGeom>
          <a:ln w="3175">
            <a:solidFill>
              <a:srgbClr val="163A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333053" y="6658756"/>
            <a:ext cx="1391407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spc="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엔터프라이즈 응용프로그래밍</a:t>
            </a:r>
            <a:endParaRPr lang="ko-KR" altLang="en-US" sz="800" spc="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491926" y="0"/>
            <a:ext cx="8184529" cy="188640"/>
          </a:xfrm>
          <a:prstGeom prst="rect">
            <a:avLst/>
          </a:prstGeom>
          <a:gradFill>
            <a:gsLst>
              <a:gs pos="0">
                <a:srgbClr val="163A8E"/>
              </a:gs>
              <a:gs pos="50000">
                <a:srgbClr val="19429F"/>
              </a:gs>
              <a:gs pos="100000">
                <a:srgbClr val="144EAC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6536018"/>
            <a:ext cx="842493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497260" y="738826"/>
            <a:ext cx="8179196" cy="0"/>
          </a:xfrm>
          <a:prstGeom prst="line">
            <a:avLst/>
          </a:prstGeom>
          <a:ln w="3175">
            <a:solidFill>
              <a:srgbClr val="163A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333053" y="6658756"/>
            <a:ext cx="1391407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spc="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엔터프라이즈 응용프로그래밍</a:t>
            </a:r>
            <a:endParaRPr lang="ko-KR" altLang="en-US" sz="800" spc="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356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491926" y="6536018"/>
            <a:ext cx="818453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 userDrawn="1"/>
        </p:nvSpPr>
        <p:spPr>
          <a:xfrm>
            <a:off x="491926" y="0"/>
            <a:ext cx="8184529" cy="188640"/>
          </a:xfrm>
          <a:prstGeom prst="rect">
            <a:avLst/>
          </a:prstGeom>
          <a:gradFill>
            <a:gsLst>
              <a:gs pos="0">
                <a:srgbClr val="163A8E"/>
              </a:gs>
              <a:gs pos="50000">
                <a:srgbClr val="19429F"/>
              </a:gs>
              <a:gs pos="100000">
                <a:srgbClr val="144EAC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497260" y="738826"/>
            <a:ext cx="8179196" cy="0"/>
          </a:xfrm>
          <a:prstGeom prst="line">
            <a:avLst/>
          </a:prstGeom>
          <a:ln w="3175">
            <a:solidFill>
              <a:srgbClr val="163A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333053" y="6658756"/>
            <a:ext cx="1391407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spc="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엔터프라이즈 응용프로그래밍</a:t>
            </a:r>
            <a:endParaRPr lang="ko-KR" altLang="en-US" sz="800" spc="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852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491926" y="0"/>
            <a:ext cx="8184529" cy="188640"/>
          </a:xfrm>
          <a:prstGeom prst="rect">
            <a:avLst/>
          </a:prstGeom>
          <a:gradFill>
            <a:gsLst>
              <a:gs pos="0">
                <a:srgbClr val="163A8E"/>
              </a:gs>
              <a:gs pos="50000">
                <a:srgbClr val="19429F"/>
              </a:gs>
              <a:gs pos="100000">
                <a:srgbClr val="144EAC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6536018"/>
            <a:ext cx="842493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497260" y="738826"/>
            <a:ext cx="8179196" cy="0"/>
          </a:xfrm>
          <a:prstGeom prst="line">
            <a:avLst/>
          </a:prstGeom>
          <a:ln w="3175">
            <a:solidFill>
              <a:srgbClr val="163A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333053" y="6658756"/>
            <a:ext cx="1391407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spc="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엔터프라이즈 응용프로그래밍</a:t>
            </a:r>
            <a:endParaRPr lang="ko-KR" altLang="en-US" sz="800" spc="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67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491926" y="6536018"/>
            <a:ext cx="818453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 userDrawn="1"/>
        </p:nvSpPr>
        <p:spPr>
          <a:xfrm>
            <a:off x="491926" y="0"/>
            <a:ext cx="8184529" cy="188640"/>
          </a:xfrm>
          <a:prstGeom prst="rect">
            <a:avLst/>
          </a:prstGeom>
          <a:gradFill>
            <a:gsLst>
              <a:gs pos="0">
                <a:srgbClr val="163A8E"/>
              </a:gs>
              <a:gs pos="50000">
                <a:srgbClr val="19429F"/>
              </a:gs>
              <a:gs pos="100000">
                <a:srgbClr val="144EAC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497260" y="738826"/>
            <a:ext cx="8179196" cy="0"/>
          </a:xfrm>
          <a:prstGeom prst="line">
            <a:avLst/>
          </a:prstGeom>
          <a:ln w="3175">
            <a:solidFill>
              <a:srgbClr val="163A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333053" y="6658756"/>
            <a:ext cx="1391407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spc="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엔터프라이즈 응용프로그래밍</a:t>
            </a:r>
            <a:endParaRPr lang="ko-KR" altLang="en-US" sz="800" spc="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456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491926" y="0"/>
            <a:ext cx="8184529" cy="188640"/>
          </a:xfrm>
          <a:prstGeom prst="rect">
            <a:avLst/>
          </a:prstGeom>
          <a:gradFill>
            <a:gsLst>
              <a:gs pos="0">
                <a:srgbClr val="163A8E"/>
              </a:gs>
              <a:gs pos="50000">
                <a:srgbClr val="19429F"/>
              </a:gs>
              <a:gs pos="100000">
                <a:srgbClr val="144EAC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6536018"/>
            <a:ext cx="842493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497260" y="738826"/>
            <a:ext cx="8179196" cy="0"/>
          </a:xfrm>
          <a:prstGeom prst="line">
            <a:avLst/>
          </a:prstGeom>
          <a:ln w="3175">
            <a:solidFill>
              <a:srgbClr val="163A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333053" y="6658756"/>
            <a:ext cx="1391407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spc="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엔터프라이즈 응용프로그래밍</a:t>
            </a:r>
            <a:endParaRPr lang="ko-KR" altLang="en-US" sz="800" spc="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227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20000">
              <a:srgbClr val="399BF5"/>
            </a:gs>
            <a:gs pos="60000">
              <a:schemeClr val="accent1"/>
            </a:gs>
            <a:gs pos="90000">
              <a:schemeClr val="accent1">
                <a:lumMod val="5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12"/>
          <p:cNvSpPr/>
          <p:nvPr userDrawn="1"/>
        </p:nvSpPr>
        <p:spPr>
          <a:xfrm rot="16200000">
            <a:off x="3491880" y="1205880"/>
            <a:ext cx="5652120" cy="5652120"/>
          </a:xfrm>
          <a:prstGeom prst="rtTriangle">
            <a:avLst/>
          </a:prstGeom>
          <a:gradFill>
            <a:gsLst>
              <a:gs pos="100000">
                <a:srgbClr val="2A74E2">
                  <a:alpha val="10000"/>
                </a:srgbClr>
              </a:gs>
              <a:gs pos="50000">
                <a:srgbClr val="0C5CBC">
                  <a:alpha val="30000"/>
                </a:srgbClr>
              </a:gs>
              <a:gs pos="0">
                <a:schemeClr val="accent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cxnSp>
        <p:nvCxnSpPr>
          <p:cNvPr id="14" name="직선 연결선 13"/>
          <p:cNvCxnSpPr>
            <a:stCxn id="13" idx="0"/>
            <a:endCxn id="13" idx="4"/>
          </p:cNvCxnSpPr>
          <p:nvPr userDrawn="1"/>
        </p:nvCxnSpPr>
        <p:spPr>
          <a:xfrm flipV="1">
            <a:off x="3491880" y="1205880"/>
            <a:ext cx="5652120" cy="5652120"/>
          </a:xfrm>
          <a:prstGeom prst="line">
            <a:avLst/>
          </a:prstGeom>
          <a:ln w="6350" cmpd="sng">
            <a:gradFill>
              <a:gsLst>
                <a:gs pos="0">
                  <a:schemeClr val="accent1">
                    <a:lumMod val="60000"/>
                    <a:lumOff val="40000"/>
                    <a:alpha val="2000"/>
                  </a:schemeClr>
                </a:gs>
                <a:gs pos="50000">
                  <a:schemeClr val="accent1">
                    <a:lumMod val="60000"/>
                    <a:lumOff val="4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1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각 삼각형 15"/>
          <p:cNvSpPr/>
          <p:nvPr userDrawn="1"/>
        </p:nvSpPr>
        <p:spPr>
          <a:xfrm rot="10800000">
            <a:off x="5714999" y="0"/>
            <a:ext cx="3429000" cy="3429000"/>
          </a:xfrm>
          <a:prstGeom prst="rtTriangle">
            <a:avLst/>
          </a:prstGeom>
          <a:gradFill>
            <a:gsLst>
              <a:gs pos="100000">
                <a:schemeClr val="accent2">
                  <a:alpha val="25000"/>
                </a:schemeClr>
              </a:gs>
              <a:gs pos="50000">
                <a:schemeClr val="accent2">
                  <a:lumMod val="75000"/>
                  <a:alpha val="20000"/>
                </a:schemeClr>
              </a:gs>
              <a:gs pos="0">
                <a:schemeClr val="accent2">
                  <a:lumMod val="5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cxnSp>
        <p:nvCxnSpPr>
          <p:cNvPr id="17" name="직선 연결선 16"/>
          <p:cNvCxnSpPr>
            <a:stCxn id="16" idx="4"/>
          </p:cNvCxnSpPr>
          <p:nvPr userDrawn="1"/>
        </p:nvCxnSpPr>
        <p:spPr>
          <a:xfrm>
            <a:off x="5714999" y="0"/>
            <a:ext cx="3429001" cy="3429000"/>
          </a:xfrm>
          <a:prstGeom prst="line">
            <a:avLst/>
          </a:prstGeom>
          <a:ln w="6350" cmpd="sng">
            <a:gradFill>
              <a:gsLst>
                <a:gs pos="0">
                  <a:schemeClr val="accent1">
                    <a:lumMod val="60000"/>
                    <a:lumOff val="40000"/>
                    <a:alpha val="2000"/>
                  </a:schemeClr>
                </a:gs>
                <a:gs pos="50000">
                  <a:schemeClr val="accent1">
                    <a:lumMod val="60000"/>
                    <a:lumOff val="4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1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 userDrawn="1"/>
        </p:nvGrpSpPr>
        <p:grpSpPr>
          <a:xfrm>
            <a:off x="0" y="6457528"/>
            <a:ext cx="9144000" cy="0"/>
            <a:chOff x="0" y="6362278"/>
            <a:chExt cx="9144000" cy="0"/>
          </a:xfrm>
        </p:grpSpPr>
        <p:cxnSp>
          <p:nvCxnSpPr>
            <p:cNvPr id="11" name="직선 연결선 10"/>
            <p:cNvCxnSpPr/>
            <p:nvPr userDrawn="1"/>
          </p:nvCxnSpPr>
          <p:spPr>
            <a:xfrm>
              <a:off x="1691680" y="6362278"/>
              <a:ext cx="7452320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25400" dist="127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0" y="6362278"/>
              <a:ext cx="251520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25400" dist="127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 userDrawn="1"/>
        </p:nvSpPr>
        <p:spPr>
          <a:xfrm>
            <a:off x="366306" y="628825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DFKai-SB" panose="03000509000000000000" pitchFamily="65" charset="-120"/>
              </a:rPr>
              <a:t>대진대학교</a:t>
            </a:r>
            <a:endParaRPr lang="ko-KR" altLang="en-US" sz="1600" b="1" dirty="0">
              <a:latin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2531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95">
          <p15:clr>
            <a:srgbClr val="F26B43"/>
          </p15:clr>
        </p15:guide>
        <p15:guide id="2" pos="54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67544" y="1037878"/>
            <a:ext cx="8203952" cy="1527026"/>
          </a:xfrm>
        </p:spPr>
        <p:txBody>
          <a:bodyPr/>
          <a:lstStyle/>
          <a:p>
            <a:r>
              <a:rPr lang="en-US" altLang="ko-KR" dirty="0" smtClean="0"/>
              <a:t>Wi-Fi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이용한 수업관리 시스템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67544" y="3395092"/>
            <a:ext cx="8203952" cy="268982"/>
          </a:xfrm>
        </p:spPr>
        <p:txBody>
          <a:bodyPr/>
          <a:lstStyle/>
          <a:p>
            <a:r>
              <a:rPr lang="ko-KR" altLang="en-US" sz="1500" b="1" spc="0" smtClean="0">
                <a:latin typeface="Arial" pitchFamily="34" charset="0"/>
                <a:cs typeface="Arial" pitchFamily="34" charset="0"/>
              </a:rPr>
              <a:t>엔터프라이즈 응용프로그래밍</a:t>
            </a:r>
            <a:endParaRPr lang="ko-KR" altLang="en-US" sz="1500" b="1" spc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body" sz="quarter" idx="11"/>
          </p:nvPr>
        </p:nvSpPr>
        <p:spPr>
          <a:xfrm>
            <a:off x="467544" y="3789040"/>
            <a:ext cx="8203952" cy="360040"/>
          </a:xfrm>
        </p:spPr>
        <p:txBody>
          <a:bodyPr>
            <a:normAutofit/>
          </a:bodyPr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최종 발표 </a:t>
            </a:r>
            <a:r>
              <a:rPr lang="en-US" altLang="ko-KR" sz="1500" dirty="0" smtClean="0">
                <a:solidFill>
                  <a:schemeClr val="tx1"/>
                </a:solidFill>
              </a:rPr>
              <a:t>2014. 12. 12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>
          <a:xfrm>
            <a:off x="467544" y="4384154"/>
            <a:ext cx="8203952" cy="2689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b="1" spc="0" dirty="0" smtClean="0">
                <a:latin typeface="Arial" pitchFamily="34" charset="0"/>
                <a:cs typeface="Arial" pitchFamily="34" charset="0"/>
              </a:rPr>
              <a:t>통신공학과 </a:t>
            </a:r>
            <a:r>
              <a:rPr lang="en-US" altLang="ko-KR" sz="1500" b="1" spc="0" dirty="0" smtClean="0">
                <a:latin typeface="Arial" pitchFamily="34" charset="0"/>
                <a:cs typeface="Arial" pitchFamily="34" charset="0"/>
              </a:rPr>
              <a:t>20081149 </a:t>
            </a:r>
            <a:r>
              <a:rPr lang="ko-KR" altLang="en-US" sz="1500" b="1" spc="0" dirty="0" smtClean="0">
                <a:latin typeface="Arial" pitchFamily="34" charset="0"/>
                <a:cs typeface="Arial" pitchFamily="34" charset="0"/>
              </a:rPr>
              <a:t>최종혁</a:t>
            </a:r>
            <a:endParaRPr lang="ko-KR" altLang="en-US" sz="1500" b="1" spc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사용 기술 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#2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 err="1" smtClean="0"/>
              <a:t>Hostapd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6220B-EE48-441A-BEE1-7E447193D81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16" name="Picture 4" descr="https://encrypted-tbn1.gstatic.com/images?q=tbn:ANd9GcQy6O-ZiR02KnUnBHL_E8Xk8ZvC85XS-GTHMOU7v4JnfaT-bLvN-w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9289"/>
            <a:ext cx="365757" cy="39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learn.adafruit.com/system/assets/assets/000/009/048/medium800/raspberry_pi_pi_ap.jpg?13968815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5760640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78" y="2076797"/>
            <a:ext cx="27146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사용 기술 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#3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 smtClean="0"/>
              <a:t>MAC TABLE </a:t>
            </a:r>
            <a:r>
              <a:rPr lang="ko-KR" altLang="en-US" dirty="0" smtClean="0"/>
              <a:t>갱신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6220B-EE48-441A-BEE1-7E447193D81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5516" y="1412776"/>
            <a:ext cx="8712968" cy="22775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200" dirty="0"/>
              <a:t>pi@enterprise /var/log $ tail </a:t>
            </a:r>
            <a:r>
              <a:rPr lang="ko-KR" altLang="en-US" sz="1200" dirty="0" smtClean="0"/>
              <a:t>-f </a:t>
            </a:r>
            <a:r>
              <a:rPr lang="ko-KR" altLang="en-US" sz="1200" dirty="0"/>
              <a:t>/var/log/syslog</a:t>
            </a:r>
          </a:p>
          <a:p>
            <a:r>
              <a:rPr lang="ko-KR" altLang="en-US" sz="1200" dirty="0"/>
              <a:t>Dec 11 15:36:02 enterprise hostapd: wlan0: STA c4:85:08:32:52:9e WPA: group key handshake completed (RSN)</a:t>
            </a:r>
          </a:p>
          <a:p>
            <a:r>
              <a:rPr lang="ko-KR" altLang="en-US" sz="1200" dirty="0"/>
              <a:t>Dec 11 15:45:26 enterprise hostapd: wlan0: STA 8c:3a:e3:49:be:69 IEEE 802.11: associated</a:t>
            </a:r>
          </a:p>
          <a:p>
            <a:r>
              <a:rPr lang="ko-KR" altLang="en-US" sz="1200" dirty="0"/>
              <a:t>Dec 11 15:45:26 enterprise hostapd: wlan0: STA 8c:3a:e3:49:be:69 RADIUS: starting accounting session 5489861A-00000001</a:t>
            </a:r>
          </a:p>
          <a:p>
            <a:r>
              <a:rPr lang="ko-KR" altLang="en-US" sz="1200" dirty="0"/>
              <a:t>Dec 11 15:45:26 enterprise hostapd: wlan0: STA 8c:3a:e3:49:be:69 WPA: pairwise key handshake completed (RSN)</a:t>
            </a:r>
          </a:p>
          <a:p>
            <a:r>
              <a:rPr lang="ko-KR" altLang="en-US" sz="1200" dirty="0"/>
              <a:t>Dec 11 15:46:02 enterprise hostapd: wlan0: STA c4:85:08:32:52:9e WPA: group key handshake completed (RSN)</a:t>
            </a:r>
          </a:p>
          <a:p>
            <a:r>
              <a:rPr lang="ko-KR" altLang="en-US" sz="1200" dirty="0"/>
              <a:t>Dec 11 15:46:02 enterprise hostapd: wlan0: STA 8c:3a:e3:49:be:69 WPA: group key handshake completed (RSN)</a:t>
            </a:r>
          </a:p>
          <a:p>
            <a:r>
              <a:rPr lang="ko-KR" altLang="en-US" sz="1200" dirty="0"/>
              <a:t>Dec 11 15:46:26 enterprise hostapd: wlan0: STA </a:t>
            </a:r>
            <a:r>
              <a:rPr lang="ko-KR" altLang="en-US" sz="1600" b="1" dirty="0">
                <a:solidFill>
                  <a:srgbClr val="FFC000"/>
                </a:solidFill>
              </a:rPr>
              <a:t>8c:3a:e3:49:be:69 IEEE 802.11: disassociated</a:t>
            </a:r>
          </a:p>
          <a:p>
            <a:r>
              <a:rPr lang="ko-KR" altLang="en-US" sz="1200" dirty="0"/>
              <a:t>Dec 11 15:46:32 enterprise hostapd: wlan0: STA </a:t>
            </a:r>
            <a:r>
              <a:rPr lang="ko-KR" altLang="en-US" sz="1600" b="1" dirty="0">
                <a:solidFill>
                  <a:srgbClr val="00B0F0"/>
                </a:solidFill>
              </a:rPr>
              <a:t>8c:3a:e3:49:be:69 IEEE 802.11: associated</a:t>
            </a:r>
            <a:endParaRPr lang="ko-KR" altLang="en-US" sz="1200" b="1" dirty="0">
              <a:solidFill>
                <a:srgbClr val="00B0F0"/>
              </a:solidFill>
            </a:endParaRPr>
          </a:p>
          <a:p>
            <a:r>
              <a:rPr lang="ko-KR" altLang="en-US" sz="1200" dirty="0"/>
              <a:t>Dec 11 15:46:32 enterprise hostapd: wlan0: STA 8c:3a:e3:49:be:69 RADIUS: starting accounting session 5489861A-00000002</a:t>
            </a:r>
          </a:p>
          <a:p>
            <a:r>
              <a:rPr lang="ko-KR" altLang="en-US" sz="1200" dirty="0"/>
              <a:t>Dec 11 15:46:32 enterprise hostapd: wlan0: STA 8c:3a:e3:49:be:69 WPA: pairwise key handshake completed (RSN)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16" y="1012666"/>
            <a:ext cx="1978427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/</a:t>
            </a:r>
            <a:r>
              <a:rPr lang="en-US" altLang="ko-KR" sz="2000" b="1" dirty="0" err="1" smtClean="0"/>
              <a:t>var</a:t>
            </a:r>
            <a:r>
              <a:rPr lang="en-US" altLang="ko-KR" sz="2000" b="1" dirty="0" smtClean="0"/>
              <a:t>/log/syslog</a:t>
            </a:r>
            <a:endParaRPr lang="ko-KR" altLang="en-US" sz="2000" b="1" dirty="0"/>
          </a:p>
        </p:txBody>
      </p:sp>
      <p:sp>
        <p:nvSpPr>
          <p:cNvPr id="8" name="오른쪽 화살표 7"/>
          <p:cNvSpPr/>
          <p:nvPr/>
        </p:nvSpPr>
        <p:spPr>
          <a:xfrm rot="5400000">
            <a:off x="4380630" y="4029718"/>
            <a:ext cx="38273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5516" y="4419331"/>
            <a:ext cx="2119491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/</a:t>
            </a:r>
            <a:r>
              <a:rPr lang="en-US" altLang="ko-KR" sz="2000" b="1" dirty="0" err="1" smtClean="0"/>
              <a:t>tmp</a:t>
            </a:r>
            <a:r>
              <a:rPr lang="en-US" altLang="ko-KR" sz="2000" b="1" dirty="0" smtClean="0"/>
              <a:t>/</a:t>
            </a:r>
            <a:r>
              <a:rPr lang="en-US" altLang="ko-KR" sz="2000" b="1" dirty="0" err="1" smtClean="0"/>
              <a:t>mac_table</a:t>
            </a:r>
            <a:r>
              <a:rPr lang="en-US" altLang="ko-KR" sz="2000" b="1" dirty="0" smtClean="0"/>
              <a:t>/</a:t>
            </a:r>
            <a:endParaRPr lang="ko-KR" altLang="en-US" sz="2000" b="1" dirty="0"/>
          </a:p>
        </p:txBody>
      </p:sp>
      <p:sp>
        <p:nvSpPr>
          <p:cNvPr id="13" name="직사각형 12"/>
          <p:cNvSpPr/>
          <p:nvPr/>
        </p:nvSpPr>
        <p:spPr>
          <a:xfrm>
            <a:off x="215516" y="4797152"/>
            <a:ext cx="8712968" cy="14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ko-KR" altLang="en-US" sz="8800" dirty="0"/>
          </a:p>
        </p:txBody>
      </p:sp>
      <p:sp>
        <p:nvSpPr>
          <p:cNvPr id="9" name="TextBox 8"/>
          <p:cNvSpPr txBox="1"/>
          <p:nvPr/>
        </p:nvSpPr>
        <p:spPr>
          <a:xfrm>
            <a:off x="3687529" y="534690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6b:42:13:3B:ce:84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28297" y="53469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/>
              <a:t>8c:3a:e3:49:be:69</a:t>
            </a:r>
            <a:endParaRPr lang="ko-KR" altLang="en-US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53469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c4:85:08:32:52:9e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68036" y="397786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정보 추출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8256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사용 기술 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#4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 smtClean="0"/>
              <a:t>EXCEL</a:t>
            </a:r>
            <a:r>
              <a:rPr lang="ko-KR" altLang="en-US" dirty="0" smtClean="0"/>
              <a:t> </a:t>
            </a:r>
            <a:r>
              <a:rPr lang="en-US" altLang="ko-KR" dirty="0" smtClean="0"/>
              <a:t>IMPORT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6220B-EE48-441A-BEE1-7E447193D81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124743"/>
            <a:ext cx="5642141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20" descr="http://png-2.findicons.com/files/icons/2795/office_2013_hd/2000/exc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49803"/>
            <a:ext cx="1475656" cy="142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화살표 연결선 15"/>
          <p:cNvCxnSpPr/>
          <p:nvPr/>
        </p:nvCxnSpPr>
        <p:spPr>
          <a:xfrm>
            <a:off x="1331640" y="3068960"/>
            <a:ext cx="0" cy="1008112"/>
          </a:xfrm>
          <a:prstGeom prst="straightConnector1">
            <a:avLst/>
          </a:prstGeom>
          <a:ln w="920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75656" y="334980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Import</a:t>
            </a:r>
            <a:endParaRPr lang="ko-KR" altLang="en-US" b="1" dirty="0"/>
          </a:p>
        </p:txBody>
      </p:sp>
      <p:pic>
        <p:nvPicPr>
          <p:cNvPr id="19" name="그림 18" descr="화면 캡처"/>
          <p:cNvPicPr>
            <a:picLocks noChangeAspect="1"/>
          </p:cNvPicPr>
          <p:nvPr/>
        </p:nvPicPr>
        <p:blipFill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4" y="4752738"/>
            <a:ext cx="1153051" cy="1571238"/>
          </a:xfrm>
          <a:prstGeom prst="rect">
            <a:avLst/>
          </a:prstGeom>
        </p:spPr>
      </p:pic>
      <p:pic>
        <p:nvPicPr>
          <p:cNvPr id="20" name="그림 19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208" y="4752738"/>
            <a:ext cx="5619693" cy="1535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937941" y="95954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Excel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29573" y="447101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DB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238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6220B-EE48-441A-BEE1-7E447193D81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flipV="1">
            <a:off x="6012160" y="2996952"/>
            <a:ext cx="792088" cy="144016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 시연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15616" y="2060848"/>
            <a:ext cx="6840437" cy="576064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74000">
                <a:schemeClr val="bg1"/>
              </a:gs>
              <a:gs pos="0">
                <a:schemeClr val="bg1"/>
              </a:gs>
            </a:gsLst>
            <a:lin ang="5400000" scaled="0"/>
            <a:tileRect/>
          </a:gradFill>
          <a:ln w="6350">
            <a:solidFill>
              <a:schemeClr val="bg1">
                <a:lumMod val="50000"/>
              </a:schemeClr>
            </a:solidFill>
          </a:ln>
          <a:effectLst>
            <a:outerShdw blurRad="38100" dist="25400" dir="5400000" algn="ctr" rotWithShape="0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 prstMaterial="softEdge"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tIns="0" rIns="0" bIns="0" rtlCol="0" anchor="ctr"/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-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MAC TABLE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15616" y="4005064"/>
            <a:ext cx="6840437" cy="576064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74000">
                <a:schemeClr val="bg1"/>
              </a:gs>
              <a:gs pos="0">
                <a:schemeClr val="bg1"/>
              </a:gs>
            </a:gsLst>
            <a:lin ang="5400000" scaled="0"/>
            <a:tileRect/>
          </a:gradFill>
          <a:ln w="6350">
            <a:solidFill>
              <a:schemeClr val="bg1">
                <a:lumMod val="50000"/>
              </a:schemeClr>
            </a:solidFill>
          </a:ln>
          <a:effectLst>
            <a:outerShdw blurRad="38100" dist="25400" dir="5400000" algn="ctr" rotWithShape="0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 prstMaterial="softEdge"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tIns="0" rIns="0" bIns="0" rtlCol="0" anchor="ctr"/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-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Web Page 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15615" y="2996952"/>
            <a:ext cx="6840437" cy="576064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74000">
                <a:schemeClr val="bg1"/>
              </a:gs>
              <a:gs pos="0">
                <a:schemeClr val="bg1"/>
              </a:gs>
            </a:gsLst>
            <a:lin ang="5400000" scaled="0"/>
            <a:tileRect/>
          </a:gradFill>
          <a:ln w="6350">
            <a:solidFill>
              <a:schemeClr val="bg1">
                <a:lumMod val="50000"/>
              </a:schemeClr>
            </a:solidFill>
          </a:ln>
          <a:effectLst>
            <a:outerShdw blurRad="38100" dist="25400" dir="5400000" algn="ctr" rotWithShape="0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 prstMaterial="softEdge"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tIns="0" rIns="0" bIns="0" rtlCol="0" anchor="ctr"/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-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EXCEL IMPORT	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8645" y="104402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2">
                    <a:lumMod val="75000"/>
                  </a:schemeClr>
                </a:solidFill>
              </a:rPr>
              <a:t>순서</a:t>
            </a:r>
            <a:endParaRPr lang="ko-KR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15616" y="5013176"/>
            <a:ext cx="6840437" cy="576064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74000">
                <a:schemeClr val="bg1"/>
              </a:gs>
              <a:gs pos="0">
                <a:schemeClr val="bg1"/>
              </a:gs>
            </a:gsLst>
            <a:lin ang="5400000" scaled="0"/>
            <a:tileRect/>
          </a:gradFill>
          <a:ln w="6350">
            <a:solidFill>
              <a:schemeClr val="bg1">
                <a:lumMod val="50000"/>
              </a:schemeClr>
            </a:solidFill>
          </a:ln>
          <a:effectLst>
            <a:outerShdw blurRad="38100" dist="25400" dir="5400000" algn="ctr" rotWithShape="0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 prstMaterial="softEdge"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tIns="0" rIns="0" bIns="0" rtlCol="0" anchor="ctr"/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-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Camera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92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9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643960" y="6915993"/>
            <a:ext cx="1173113" cy="185415"/>
          </a:xfrm>
        </p:spPr>
        <p:txBody>
          <a:bodyPr/>
          <a:lstStyle/>
          <a:p>
            <a:fld id="{8486220B-EE48-441A-BEE1-7E447193D81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324528" y="558163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사업 소개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96664" y="4149080"/>
            <a:ext cx="7155656" cy="576064"/>
          </a:xfrm>
          <a:prstGeom prst="rect">
            <a:avLst/>
          </a:prstGeom>
          <a:noFill/>
          <a:ln w="6350">
            <a:noFill/>
          </a:ln>
          <a:effectLst>
            <a:outerShdw blurRad="38100" dist="25400" dir="5400000" algn="ctr" rotWithShape="0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 prstMaterial="softEdge"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tIns="0" rIns="0" bIns="0" rtlCol="0" anchor="ctr"/>
          <a:lstStyle/>
          <a:p>
            <a:r>
              <a:rPr lang="ko-KR" altLang="en-US" sz="2400" b="1" dirty="0" smtClean="0">
                <a:solidFill>
                  <a:schemeClr val="tx2"/>
                </a:solidFill>
              </a:rPr>
              <a:t>전자출석 시스템 구축 </a:t>
            </a:r>
            <a:r>
              <a:rPr lang="ko-KR" altLang="en-US" sz="2400" b="1" smtClean="0">
                <a:solidFill>
                  <a:schemeClr val="tx2"/>
                </a:solidFill>
              </a:rPr>
              <a:t>및 운용으로 수익 창출 사업 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6664" y="1311151"/>
            <a:ext cx="1273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latinLnBrk="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2400" b="1" kern="0" spc="-2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사업명</a:t>
            </a:r>
            <a:endParaRPr lang="en-US" altLang="ko-KR" sz="2400" b="1" kern="0" spc="-2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60" y="2164533"/>
            <a:ext cx="4412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spcAft>
                <a:spcPts val="300"/>
              </a:spcAft>
              <a:defRPr/>
            </a:pPr>
            <a:r>
              <a:rPr lang="en-US" altLang="ko-KR" sz="2400" b="1" kern="0" spc="-20" dirty="0" smtClean="0">
                <a:solidFill>
                  <a:schemeClr val="tx1">
                    <a:lumMod val="50000"/>
                  </a:schemeClr>
                </a:solidFill>
              </a:rPr>
              <a:t>Wi-Fi</a:t>
            </a:r>
            <a:r>
              <a:rPr lang="ko-KR" altLang="en-US" sz="2400" b="1" kern="0" spc="-20" dirty="0" err="1" smtClean="0">
                <a:solidFill>
                  <a:schemeClr val="tx1">
                    <a:lumMod val="50000"/>
                  </a:schemeClr>
                </a:solidFill>
              </a:rPr>
              <a:t>를</a:t>
            </a:r>
            <a:r>
              <a:rPr lang="ko-KR" altLang="en-US" sz="2400" b="1" kern="0" spc="-20" dirty="0" smtClean="0">
                <a:solidFill>
                  <a:schemeClr val="tx1">
                    <a:lumMod val="50000"/>
                  </a:schemeClr>
                </a:solidFill>
              </a:rPr>
              <a:t> 이용한 수업관리시스템</a:t>
            </a:r>
            <a:endParaRPr lang="en-US" altLang="ko-KR" sz="2400" b="1" kern="0" spc="-2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6664" y="3464596"/>
            <a:ext cx="1966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latinLnBrk="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2400" b="1" kern="0" spc="-2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사업의 종류</a:t>
            </a:r>
            <a:endParaRPr lang="en-US" altLang="ko-KR" sz="2400" b="1" kern="0" spc="-2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슬라이드 번호 개체 틀 2"/>
          <p:cNvSpPr txBox="1">
            <a:spLocks/>
          </p:cNvSpPr>
          <p:nvPr/>
        </p:nvSpPr>
        <p:spPr>
          <a:xfrm>
            <a:off x="7643960" y="6627961"/>
            <a:ext cx="1173113" cy="18541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ko-KR"/>
            </a:defPPr>
            <a:lvl1pPr marL="0" algn="r" defTabSz="914400" rtl="0" eaLnBrk="1" latinLnBrk="1" hangingPunct="1"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99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필요성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#1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dirty="0" smtClean="0"/>
              <a:t>대형 강의에서의 문제점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6220B-EE48-441A-BEE1-7E447193D81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슬라이드 번호 개체 틀 3"/>
          <p:cNvSpPr txBox="1">
            <a:spLocks/>
          </p:cNvSpPr>
          <p:nvPr/>
        </p:nvSpPr>
        <p:spPr>
          <a:xfrm>
            <a:off x="7643960" y="6915993"/>
            <a:ext cx="1173113" cy="18541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ko-KR"/>
            </a:defPPr>
            <a:lvl1pPr marL="0" algn="r" defTabSz="914400" rtl="0" eaLnBrk="1" latinLnBrk="1" hangingPunct="1"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86220B-EE48-441A-BEE1-7E447193D81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324528" y="558163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pic>
        <p:nvPicPr>
          <p:cNvPr id="8" name="Picture 4" descr="https://www.iversity.org/blog/wp-content/uploads/2013/07/big-lectur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177" b="100000" l="102" r="100000">
                        <a14:backgroundMark x1="23926" y1="33746" x2="46421" y2="37279"/>
                        <a14:backgroundMark x1="37730" y1="52827" x2="42843" y2="54947"/>
                        <a14:backgroundMark x1="43865" y1="54594" x2="49693" y2="55477"/>
                        <a14:backgroundMark x1="1329" y1="29152" x2="1329" y2="291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" y="1570723"/>
            <a:ext cx="9135965" cy="528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www.clker.com/cliparts/d/y/b/t/4/3/teacher-icon-vector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31" y="2279221"/>
            <a:ext cx="1538500" cy="16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81381" y="1997705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유형환</a:t>
            </a:r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5320286" y="2259315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손기상</a:t>
            </a:r>
            <a:endParaRPr lang="ko-KR" alt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4415277" y="1691206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류혜지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3750936" y="1841917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조다솜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3412031" y="2189442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황영광</a:t>
            </a:r>
            <a:endParaRPr lang="ko-KR" altLang="en-US" b="1"/>
          </a:p>
        </p:txBody>
      </p:sp>
      <p:sp>
        <p:nvSpPr>
          <p:cNvPr id="15" name="타원형 설명선 14"/>
          <p:cNvSpPr/>
          <p:nvPr/>
        </p:nvSpPr>
        <p:spPr>
          <a:xfrm>
            <a:off x="7115274" y="3284314"/>
            <a:ext cx="1445824" cy="1288187"/>
          </a:xfrm>
          <a:prstGeom prst="wedgeEllipseCallo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smtClean="0">
                <a:solidFill>
                  <a:schemeClr val="bg1"/>
                </a:solidFill>
              </a:rPr>
              <a:t>네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16" name="타원형 설명선 15"/>
          <p:cNvSpPr/>
          <p:nvPr/>
        </p:nvSpPr>
        <p:spPr>
          <a:xfrm>
            <a:off x="6392362" y="4759890"/>
            <a:ext cx="1445824" cy="1288187"/>
          </a:xfrm>
          <a:prstGeom prst="wedgeEllipseCallo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smtClean="0">
                <a:solidFill>
                  <a:schemeClr val="bg1"/>
                </a:solidFill>
              </a:rPr>
              <a:t>네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17" name="타원형 설명선 16"/>
          <p:cNvSpPr/>
          <p:nvPr/>
        </p:nvSpPr>
        <p:spPr>
          <a:xfrm>
            <a:off x="3845070" y="4759890"/>
            <a:ext cx="1445824" cy="1288187"/>
          </a:xfrm>
          <a:prstGeom prst="wedgeEllipseCallo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smtClean="0">
                <a:solidFill>
                  <a:schemeClr val="bg1"/>
                </a:solidFill>
              </a:rPr>
              <a:t>네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2191440" y="3102347"/>
            <a:ext cx="1445824" cy="1288187"/>
          </a:xfrm>
          <a:prstGeom prst="wedgeEllipseCallo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smtClean="0">
                <a:solidFill>
                  <a:schemeClr val="bg1"/>
                </a:solidFill>
              </a:rPr>
              <a:t>네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19" name="타원형 설명선 18"/>
          <p:cNvSpPr/>
          <p:nvPr/>
        </p:nvSpPr>
        <p:spPr>
          <a:xfrm>
            <a:off x="797227" y="4489187"/>
            <a:ext cx="1445824" cy="1288187"/>
          </a:xfrm>
          <a:prstGeom prst="wedgeEllipseCallo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smtClean="0">
                <a:solidFill>
                  <a:schemeClr val="bg1"/>
                </a:solidFill>
              </a:rPr>
              <a:t>네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90" y="3969457"/>
            <a:ext cx="603044" cy="60304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6473" y="5475852"/>
            <a:ext cx="603044" cy="60304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646" y="4458367"/>
            <a:ext cx="603044" cy="60304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4302" y="4270979"/>
            <a:ext cx="603044" cy="60304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279" y="5564489"/>
            <a:ext cx="603044" cy="60304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1942" y="4627229"/>
            <a:ext cx="603044" cy="60304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3165" y="5262484"/>
            <a:ext cx="603044" cy="60304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1680" y="5683048"/>
            <a:ext cx="603044" cy="603044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4577267" y="1827519"/>
            <a:ext cx="283780" cy="441749"/>
            <a:chOff x="7115274" y="1570723"/>
            <a:chExt cx="283780" cy="640526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7115274" y="1570723"/>
              <a:ext cx="0" cy="4078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7241398" y="1570723"/>
              <a:ext cx="0" cy="4898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7399054" y="1570723"/>
              <a:ext cx="0" cy="6405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부제목 3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2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75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35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350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7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0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5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5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4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400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75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750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1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100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45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450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8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필요성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#2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dirty="0" smtClean="0"/>
              <a:t>기존 전자 출석의 문제점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323850" y="836712"/>
            <a:ext cx="8496299" cy="28803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2" name="Picture 2" descr="http://img.wonderhowto.com/img/36/83/63478322601275/0/tap-card-dissolved-use-acetone-transfer-rfid-tag-your-phone.w6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3327400"/>
            <a:ext cx="5369795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4" descr="http://www.ruggedandmobile.com/images/barcode_rf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522" y="1230804"/>
            <a:ext cx="2651938" cy="286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7643960" y="6627961"/>
            <a:ext cx="1173113" cy="185415"/>
          </a:xfrm>
        </p:spPr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77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필요성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#2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dirty="0" smtClean="0"/>
              <a:t>기존 전자 출석의 문제점</a:t>
            </a:r>
            <a:endParaRPr lang="ko-KR" altLang="en-US" dirty="0"/>
          </a:p>
        </p:txBody>
      </p:sp>
      <p:pic>
        <p:nvPicPr>
          <p:cNvPr id="6" name="Picture 10" descr="http://bashfuladventurer.com/wp-content/uploads/2014/05/queue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100" y="2674286"/>
            <a:ext cx="2570044" cy="169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clickd.ac.kr/news/photo/200811/1230_163_464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24944"/>
            <a:ext cx="1584176" cy="99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923928" y="4509120"/>
            <a:ext cx="12516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2200" b="1" spc="-120" dirty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병목현상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02245" y="4509120"/>
            <a:ext cx="15815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2200" b="1" spc="-120" smtClean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학생증 소지</a:t>
            </a:r>
            <a:endParaRPr lang="ko-KR" altLang="en-US" sz="2200" b="1" spc="-120" dirty="0">
              <a:solidFill>
                <a:schemeClr val="tx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7643960" y="6627961"/>
            <a:ext cx="1173113" cy="185415"/>
          </a:xfr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156176" y="2352394"/>
            <a:ext cx="2143125" cy="2587613"/>
            <a:chOff x="6461323" y="2352394"/>
            <a:chExt cx="2143125" cy="2587613"/>
          </a:xfrm>
        </p:grpSpPr>
        <p:sp>
          <p:nvSpPr>
            <p:cNvPr id="14" name="직사각형 13"/>
            <p:cNvSpPr/>
            <p:nvPr/>
          </p:nvSpPr>
          <p:spPr>
            <a:xfrm>
              <a:off x="7020272" y="4509120"/>
              <a:ext cx="118974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2200" b="1" spc="-120" dirty="0" smtClean="0">
                  <a:solidFill>
                    <a:schemeClr val="tx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1</a:t>
              </a:r>
              <a:r>
                <a:rPr lang="ko-KR" altLang="en-US" sz="2200" b="1" spc="-120" dirty="0" smtClean="0">
                  <a:solidFill>
                    <a:schemeClr val="tx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회 체크</a:t>
              </a:r>
              <a:endParaRPr lang="ko-KR" altLang="en-US" sz="2200" b="1" spc="-120" dirty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1028" name="Picture 4" descr="https://encrypted-tbn0.gstatic.com/images?q=tbn:ANd9GcTiasdJ4HID_-xKyHz7wiXzh5ksx4IFZsd4QJ28b6xINvYofxgs7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323" y="2352394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9322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2490" y="291411"/>
            <a:ext cx="8496300" cy="434479"/>
          </a:xfrm>
        </p:spPr>
        <p:txBody>
          <a:bodyPr/>
          <a:lstStyle/>
          <a:p>
            <a:r>
              <a:rPr lang="en-US" altLang="ko-KR" dirty="0" smtClean="0"/>
              <a:t>Wi-Fi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이용한 출석 인정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6220B-EE48-441A-BEE1-7E447193D81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5738630" y="1340768"/>
            <a:ext cx="1853592" cy="2837522"/>
            <a:chOff x="5764911" y="3893549"/>
            <a:chExt cx="1853592" cy="2837522"/>
          </a:xfrm>
        </p:grpSpPr>
        <p:sp>
          <p:nvSpPr>
            <p:cNvPr id="45" name="TextBox 44"/>
            <p:cNvSpPr txBox="1"/>
            <p:nvPr/>
          </p:nvSpPr>
          <p:spPr>
            <a:xfrm>
              <a:off x="5847956" y="3893549"/>
              <a:ext cx="1693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600" b="1">
                  <a:latin typeface="+mj-ea"/>
                  <a:ea typeface="+mj-ea"/>
                </a:defRPr>
              </a:lvl1pPr>
            </a:lstStyle>
            <a:p>
              <a:r>
                <a:rPr lang="ko-KR" altLang="en-US" dirty="0"/>
                <a:t>학생의 </a:t>
              </a:r>
              <a:r>
                <a:rPr lang="ko-KR" altLang="en-US" dirty="0" err="1"/>
                <a:t>스마트폰</a:t>
              </a:r>
              <a:endParaRPr lang="ko-KR" altLang="en-US" dirty="0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5764911" y="4286555"/>
              <a:ext cx="1853592" cy="2444516"/>
              <a:chOff x="408706" y="4770135"/>
              <a:chExt cx="1359972" cy="1793530"/>
            </a:xfrm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408706" y="4770135"/>
                <a:ext cx="1359972" cy="179353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560986" y="4874723"/>
                <a:ext cx="892968" cy="1552077"/>
                <a:chOff x="378349" y="4287593"/>
                <a:chExt cx="892968" cy="1552077"/>
              </a:xfrm>
            </p:grpSpPr>
            <p:sp>
              <p:nvSpPr>
                <p:cNvPr id="49" name="Rectangle 2"/>
                <p:cNvSpPr>
                  <a:spLocks noChangeArrowheads="1"/>
                </p:cNvSpPr>
                <p:nvPr/>
              </p:nvSpPr>
              <p:spPr bwMode="auto">
                <a:xfrm>
                  <a:off x="884672" y="4287593"/>
                  <a:ext cx="381297" cy="1862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ko-KR" sz="1050" dirty="0" smtClean="0"/>
                    <a:t>MAC1</a:t>
                  </a:r>
                  <a:endParaRPr lang="ko-KR" altLang="en-US" sz="1050" dirty="0"/>
                </a:p>
              </p:txBody>
            </p:sp>
            <p:sp>
              <p:nvSpPr>
                <p:cNvPr id="50" name="Rectangle 2"/>
                <p:cNvSpPr>
                  <a:spLocks noChangeArrowheads="1"/>
                </p:cNvSpPr>
                <p:nvPr/>
              </p:nvSpPr>
              <p:spPr bwMode="auto">
                <a:xfrm>
                  <a:off x="378349" y="4622239"/>
                  <a:ext cx="381297" cy="1862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ko-KR" sz="1050" dirty="0" smtClean="0"/>
                    <a:t>MAC2</a:t>
                  </a:r>
                  <a:endParaRPr lang="ko-KR" altLang="en-US" sz="1050" dirty="0"/>
                </a:p>
              </p:txBody>
            </p:sp>
            <p:sp>
              <p:nvSpPr>
                <p:cNvPr id="51" name="Rectangle 2"/>
                <p:cNvSpPr>
                  <a:spLocks noChangeArrowheads="1"/>
                </p:cNvSpPr>
                <p:nvPr/>
              </p:nvSpPr>
              <p:spPr bwMode="auto">
                <a:xfrm>
                  <a:off x="828555" y="5178423"/>
                  <a:ext cx="381297" cy="1862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ko-KR" sz="1050" smtClean="0"/>
                    <a:t>MAC3</a:t>
                  </a:r>
                  <a:endParaRPr lang="ko-KR" altLang="en-US" sz="1050" dirty="0"/>
                </a:p>
              </p:txBody>
            </p:sp>
            <p:pic>
              <p:nvPicPr>
                <p:cNvPr id="52" name="Picture 6" descr="http://www.executivetransportationllc.com/wp-content/uploads/2013/07/smartphone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05947" y="4502812"/>
                  <a:ext cx="365370" cy="4702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" name="Picture 6" descr="http://www.executivetransportationllc.com/wp-content/uploads/2013/07/smartphone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659" y="4827210"/>
                  <a:ext cx="365370" cy="4702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6" descr="http://www.executivetransportationllc.com/wp-content/uploads/2013/07/smartphone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5119" y="5369403"/>
                  <a:ext cx="365370" cy="4702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55" name="그룹 54"/>
          <p:cNvGrpSpPr/>
          <p:nvPr/>
        </p:nvGrpSpPr>
        <p:grpSpPr>
          <a:xfrm>
            <a:off x="1601074" y="1188040"/>
            <a:ext cx="2259197" cy="2990246"/>
            <a:chOff x="257270" y="749262"/>
            <a:chExt cx="1356162" cy="1794998"/>
          </a:xfrm>
        </p:grpSpPr>
        <p:grpSp>
          <p:nvGrpSpPr>
            <p:cNvPr id="56" name="그룹 55"/>
            <p:cNvGrpSpPr/>
            <p:nvPr/>
          </p:nvGrpSpPr>
          <p:grpSpPr>
            <a:xfrm>
              <a:off x="257270" y="1092391"/>
              <a:ext cx="1356162" cy="1451869"/>
              <a:chOff x="257270" y="1092391"/>
              <a:chExt cx="1356162" cy="1451869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>
                <a:off x="257270" y="1092391"/>
                <a:ext cx="1356162" cy="1451869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/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510411" y="1255362"/>
                <a:ext cx="796201" cy="1055068"/>
                <a:chOff x="2225934" y="-266701"/>
                <a:chExt cx="3749270" cy="6847723"/>
              </a:xfrm>
            </p:grpSpPr>
            <p:pic>
              <p:nvPicPr>
                <p:cNvPr id="60" name="그림 59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2225934" y="-266701"/>
                  <a:ext cx="3749270" cy="6847723"/>
                </a:xfrm>
                <a:prstGeom prst="rect">
                  <a:avLst/>
                </a:prstGeom>
              </p:spPr>
            </p:pic>
            <p:pic>
              <p:nvPicPr>
                <p:cNvPr id="61" name="그림 6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6125" y="654627"/>
                  <a:ext cx="2911448" cy="5039592"/>
                </a:xfrm>
                <a:prstGeom prst="rect">
                  <a:avLst/>
                </a:prstGeom>
              </p:spPr>
            </p:pic>
          </p:grpSp>
        </p:grpSp>
        <p:sp>
          <p:nvSpPr>
            <p:cNvPr id="57" name="TextBox 56"/>
            <p:cNvSpPr txBox="1"/>
            <p:nvPr/>
          </p:nvSpPr>
          <p:spPr>
            <a:xfrm>
              <a:off x="367047" y="749262"/>
              <a:ext cx="1130846" cy="351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600" b="1">
                  <a:latin typeface="+mj-ea"/>
                  <a:ea typeface="+mj-ea"/>
                </a:defRPr>
              </a:lvl1pPr>
            </a:lstStyle>
            <a:p>
              <a:r>
                <a:rPr lang="ko-KR" altLang="en-US" dirty="0"/>
                <a:t>개강 시</a:t>
              </a:r>
              <a:endParaRPr lang="en-US" altLang="ko-KR" dirty="0"/>
            </a:p>
            <a:p>
              <a:r>
                <a:rPr lang="ko-KR" altLang="en-US" dirty="0"/>
                <a:t>초기 회원가입 </a:t>
              </a:r>
              <a:r>
                <a:rPr lang="en-US" altLang="ko-KR" dirty="0"/>
                <a:t>1</a:t>
              </a:r>
              <a:r>
                <a:rPr lang="ko-KR" altLang="en-US" dirty="0"/>
                <a:t>회</a:t>
              </a:r>
            </a:p>
          </p:txBody>
        </p:sp>
      </p:grpSp>
      <p:pic>
        <p:nvPicPr>
          <p:cNvPr id="62" name="Picture 4" descr="http://www.v3.co.uk/IMG/174/282174/wifi1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160" y="5123579"/>
            <a:ext cx="1950722" cy="162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꺾인 연결선 62"/>
          <p:cNvCxnSpPr>
            <a:stCxn id="58" idx="2"/>
            <a:endCxn id="62" idx="0"/>
          </p:cNvCxnSpPr>
          <p:nvPr/>
        </p:nvCxnSpPr>
        <p:spPr>
          <a:xfrm rot="16200000" flipH="1">
            <a:off x="3320953" y="3588010"/>
            <a:ext cx="945289" cy="2125848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47" idx="2"/>
            <a:endCxn id="62" idx="0"/>
          </p:cNvCxnSpPr>
          <p:nvPr/>
        </p:nvCxnSpPr>
        <p:spPr>
          <a:xfrm rot="5400000">
            <a:off x="5288330" y="3746482"/>
            <a:ext cx="945289" cy="1808905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34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2490" y="291411"/>
            <a:ext cx="8496300" cy="434479"/>
          </a:xfrm>
        </p:spPr>
        <p:txBody>
          <a:bodyPr/>
          <a:lstStyle/>
          <a:p>
            <a:r>
              <a:rPr lang="ko-KR" altLang="en-US" smtClean="0"/>
              <a:t>웹 페이지를 이용한 관리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6220B-EE48-441A-BEE1-7E447193D81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92" y="1052736"/>
            <a:ext cx="7798296" cy="500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사용 기술 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#1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 err="1" smtClean="0"/>
              <a:t>Codeigniter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6220B-EE48-441A-BEE1-7E447193D81B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64"/>
          <a:stretch/>
        </p:blipFill>
        <p:spPr bwMode="auto">
          <a:xfrm>
            <a:off x="971600" y="1412776"/>
            <a:ext cx="144016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99792" y="1301859"/>
            <a:ext cx="6619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 smtClean="0"/>
              <a:t>php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프레임워크 </a:t>
            </a:r>
            <a:endParaRPr lang="en-US" altLang="ko-K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MVC</a:t>
            </a:r>
            <a:r>
              <a:rPr lang="ko-KR" altLang="en-US" sz="1600" b="1" dirty="0" smtClean="0"/>
              <a:t>패턴에 기반</a:t>
            </a:r>
            <a:endParaRPr lang="en-US" altLang="ko-K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Database, Session, Global Language, E-mail </a:t>
            </a:r>
            <a:r>
              <a:rPr lang="ko-KR" altLang="en-US" sz="1600" b="1" dirty="0" smtClean="0"/>
              <a:t>기능 제공</a:t>
            </a:r>
            <a:r>
              <a:rPr lang="en-US" altLang="ko-KR" sz="1600" b="1" dirty="0" smtClean="0"/>
              <a:t> </a:t>
            </a:r>
          </a:p>
        </p:txBody>
      </p:sp>
      <p:pic>
        <p:nvPicPr>
          <p:cNvPr id="7171" name="_x221924264" descr="EMB0000165454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952"/>
            <a:ext cx="7704856" cy="212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643637" y="5320650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u="sng" dirty="0" smtClean="0"/>
              <a:t>기본 동작 개념도</a:t>
            </a:r>
            <a:endParaRPr lang="en-US" altLang="ko-KR" b="1" u="sng" dirty="0"/>
          </a:p>
        </p:txBody>
      </p:sp>
    </p:spTree>
    <p:extLst>
      <p:ext uri="{BB962C8B-B14F-4D97-AF65-F5344CB8AC3E}">
        <p14:creationId xmlns:p14="http://schemas.microsoft.com/office/powerpoint/2010/main" val="217075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1200" smtClean="0">
                <a:solidFill>
                  <a:schemeClr val="bg1">
                    <a:lumMod val="75000"/>
                  </a:schemeClr>
                </a:solidFill>
              </a:rPr>
              <a:t>사용 기술 </a:t>
            </a:r>
            <a:r>
              <a:rPr lang="en-US" altLang="ko-KR" sz="1200" smtClean="0">
                <a:solidFill>
                  <a:schemeClr val="bg1">
                    <a:lumMod val="75000"/>
                  </a:schemeClr>
                </a:solidFill>
              </a:rPr>
              <a:t>#1 </a:t>
            </a:r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20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mtClean="0"/>
              <a:t>Codeigniter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6220B-EE48-441A-BEE1-7E447193D81B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11" y="901612"/>
            <a:ext cx="2205939" cy="55257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659" y="4849778"/>
            <a:ext cx="1035009" cy="12558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53472" y="5229200"/>
            <a:ext cx="591829" cy="7694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C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24459" y="1414439"/>
            <a:ext cx="654346" cy="7694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</a:rPr>
              <a:t>M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81000" y="3356992"/>
            <a:ext cx="561372" cy="7694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</a:rPr>
              <a:t>V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14956" y="15683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DB </a:t>
            </a:r>
            <a:r>
              <a:rPr lang="ko-KR" altLang="en-US" sz="2400" b="1" dirty="0" smtClean="0"/>
              <a:t>관련 함수</a:t>
            </a:r>
            <a:endParaRPr lang="ko-KR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014956" y="3510878"/>
            <a:ext cx="264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HTML, CSS, PHP</a:t>
            </a:r>
            <a:endParaRPr lang="ko-KR" alt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14956" y="5383087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PHP</a:t>
            </a:r>
            <a:endParaRPr lang="ko-KR" altLang="en-US" sz="24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659" y="991264"/>
            <a:ext cx="1152128" cy="163686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726" y="2909642"/>
            <a:ext cx="1507682" cy="166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5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14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01_화면용">
  <a:themeElements>
    <a:clrScheme name="2013_AhnLab_color">
      <a:dk1>
        <a:srgbClr val="3A3A3A"/>
      </a:dk1>
      <a:lt1>
        <a:srgbClr val="FFFFFF"/>
      </a:lt1>
      <a:dk2>
        <a:srgbClr val="213255"/>
      </a:dk2>
      <a:lt2>
        <a:srgbClr val="FFFFFF"/>
      </a:lt2>
      <a:accent1>
        <a:srgbClr val="1F4789"/>
      </a:accent1>
      <a:accent2>
        <a:srgbClr val="15C3F8"/>
      </a:accent2>
      <a:accent3>
        <a:srgbClr val="A2D21E"/>
      </a:accent3>
      <a:accent4>
        <a:srgbClr val="FF2B15"/>
      </a:accent4>
      <a:accent5>
        <a:srgbClr val="FB8B03"/>
      </a:accent5>
      <a:accent6>
        <a:srgbClr val="86308B"/>
      </a:accent6>
      <a:hlink>
        <a:srgbClr val="0294EE"/>
      </a:hlink>
      <a:folHlink>
        <a:srgbClr val="A5A5A5"/>
      </a:folHlink>
    </a:clrScheme>
    <a:fontScheme name="AhnLab_template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3_본문">
  <a:themeElements>
    <a:clrScheme name="2013_AhnLab_color">
      <a:dk1>
        <a:srgbClr val="3A3A3A"/>
      </a:dk1>
      <a:lt1>
        <a:srgbClr val="FFFFFF"/>
      </a:lt1>
      <a:dk2>
        <a:srgbClr val="213255"/>
      </a:dk2>
      <a:lt2>
        <a:srgbClr val="FFFFFF"/>
      </a:lt2>
      <a:accent1>
        <a:srgbClr val="1F4789"/>
      </a:accent1>
      <a:accent2>
        <a:srgbClr val="15C3F8"/>
      </a:accent2>
      <a:accent3>
        <a:srgbClr val="A2D21E"/>
      </a:accent3>
      <a:accent4>
        <a:srgbClr val="FF2B15"/>
      </a:accent4>
      <a:accent5>
        <a:srgbClr val="FB8B03"/>
      </a:accent5>
      <a:accent6>
        <a:srgbClr val="86308B"/>
      </a:accent6>
      <a:hlink>
        <a:srgbClr val="0294EE"/>
      </a:hlink>
      <a:folHlink>
        <a:srgbClr val="A5A5A5"/>
      </a:folHlink>
    </a:clrScheme>
    <a:fontScheme name="AhnLab_template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본문_2">
  <a:themeElements>
    <a:clrScheme name="AhnLab_color">
      <a:dk1>
        <a:srgbClr val="1C276F"/>
      </a:dk1>
      <a:lt1>
        <a:srgbClr val="FFFFFF"/>
      </a:lt1>
      <a:dk2>
        <a:srgbClr val="252525"/>
      </a:dk2>
      <a:lt2>
        <a:srgbClr val="FFFFFF"/>
      </a:lt2>
      <a:accent1>
        <a:srgbClr val="A5A5A5"/>
      </a:accent1>
      <a:accent2>
        <a:srgbClr val="1C276F"/>
      </a:accent2>
      <a:accent3>
        <a:srgbClr val="52BDF5"/>
      </a:accent3>
      <a:accent4>
        <a:srgbClr val="E82896"/>
      </a:accent4>
      <a:accent5>
        <a:srgbClr val="92D050"/>
      </a:accent5>
      <a:accent6>
        <a:srgbClr val="2696B0"/>
      </a:accent6>
      <a:hlink>
        <a:srgbClr val="0294EE"/>
      </a:hlink>
      <a:folHlink>
        <a:srgbClr val="A5A5A5"/>
      </a:folHlink>
    </a:clrScheme>
    <a:fontScheme name="AhnLab_template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본문_2">
  <a:themeElements>
    <a:clrScheme name="AhnLab_color">
      <a:dk1>
        <a:srgbClr val="1C276F"/>
      </a:dk1>
      <a:lt1>
        <a:srgbClr val="FFFFFF"/>
      </a:lt1>
      <a:dk2>
        <a:srgbClr val="252525"/>
      </a:dk2>
      <a:lt2>
        <a:srgbClr val="FFFFFF"/>
      </a:lt2>
      <a:accent1>
        <a:srgbClr val="A5A5A5"/>
      </a:accent1>
      <a:accent2>
        <a:srgbClr val="1C276F"/>
      </a:accent2>
      <a:accent3>
        <a:srgbClr val="52BDF5"/>
      </a:accent3>
      <a:accent4>
        <a:srgbClr val="E82896"/>
      </a:accent4>
      <a:accent5>
        <a:srgbClr val="92D050"/>
      </a:accent5>
      <a:accent6>
        <a:srgbClr val="2696B0"/>
      </a:accent6>
      <a:hlink>
        <a:srgbClr val="0294EE"/>
      </a:hlink>
      <a:folHlink>
        <a:srgbClr val="A5A5A5"/>
      </a:folHlink>
    </a:clrScheme>
    <a:fontScheme name="AhnLab_template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본문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hnLab_template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본문_2">
  <a:themeElements>
    <a:clrScheme name="AhnLab_color">
      <a:dk1>
        <a:srgbClr val="1C276F"/>
      </a:dk1>
      <a:lt1>
        <a:srgbClr val="FFFFFF"/>
      </a:lt1>
      <a:dk2>
        <a:srgbClr val="252525"/>
      </a:dk2>
      <a:lt2>
        <a:srgbClr val="FFFFFF"/>
      </a:lt2>
      <a:accent1>
        <a:srgbClr val="A5A5A5"/>
      </a:accent1>
      <a:accent2>
        <a:srgbClr val="1C276F"/>
      </a:accent2>
      <a:accent3>
        <a:srgbClr val="52BDF5"/>
      </a:accent3>
      <a:accent4>
        <a:srgbClr val="E82896"/>
      </a:accent4>
      <a:accent5>
        <a:srgbClr val="92D050"/>
      </a:accent5>
      <a:accent6>
        <a:srgbClr val="2696B0"/>
      </a:accent6>
      <a:hlink>
        <a:srgbClr val="0294EE"/>
      </a:hlink>
      <a:folHlink>
        <a:srgbClr val="A5A5A5"/>
      </a:folHlink>
    </a:clrScheme>
    <a:fontScheme name="AhnLab_template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본문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hnLab_template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본문_2">
  <a:themeElements>
    <a:clrScheme name="AhnLab_color">
      <a:dk1>
        <a:srgbClr val="1C276F"/>
      </a:dk1>
      <a:lt1>
        <a:srgbClr val="FFFFFF"/>
      </a:lt1>
      <a:dk2>
        <a:srgbClr val="252525"/>
      </a:dk2>
      <a:lt2>
        <a:srgbClr val="FFFFFF"/>
      </a:lt2>
      <a:accent1>
        <a:srgbClr val="A5A5A5"/>
      </a:accent1>
      <a:accent2>
        <a:srgbClr val="1C276F"/>
      </a:accent2>
      <a:accent3>
        <a:srgbClr val="52BDF5"/>
      </a:accent3>
      <a:accent4>
        <a:srgbClr val="E82896"/>
      </a:accent4>
      <a:accent5>
        <a:srgbClr val="92D050"/>
      </a:accent5>
      <a:accent6>
        <a:srgbClr val="2696B0"/>
      </a:accent6>
      <a:hlink>
        <a:srgbClr val="0294EE"/>
      </a:hlink>
      <a:folHlink>
        <a:srgbClr val="A5A5A5"/>
      </a:folHlink>
    </a:clrScheme>
    <a:fontScheme name="AhnLab_template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2_화면용">
  <a:themeElements>
    <a:clrScheme name="2013_AhnLab_color">
      <a:dk1>
        <a:srgbClr val="3A3A3A"/>
      </a:dk1>
      <a:lt1>
        <a:srgbClr val="FFFFFF"/>
      </a:lt1>
      <a:dk2>
        <a:srgbClr val="213255"/>
      </a:dk2>
      <a:lt2>
        <a:srgbClr val="FFFFFF"/>
      </a:lt2>
      <a:accent1>
        <a:srgbClr val="1F4789"/>
      </a:accent1>
      <a:accent2>
        <a:srgbClr val="15C3F8"/>
      </a:accent2>
      <a:accent3>
        <a:srgbClr val="A2D21E"/>
      </a:accent3>
      <a:accent4>
        <a:srgbClr val="FF2B15"/>
      </a:accent4>
      <a:accent5>
        <a:srgbClr val="FB8B03"/>
      </a:accent5>
      <a:accent6>
        <a:srgbClr val="86308B"/>
      </a:accent6>
      <a:hlink>
        <a:srgbClr val="0294EE"/>
      </a:hlink>
      <a:folHlink>
        <a:srgbClr val="A5A5A5"/>
      </a:folHlink>
    </a:clrScheme>
    <a:fontScheme name="AhnLab_template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5489</TotalTime>
  <Words>369</Words>
  <Application>Microsoft Office PowerPoint</Application>
  <PresentationFormat>화면 슬라이드 쇼(4:3)</PresentationFormat>
  <Paragraphs>90</Paragraphs>
  <Slides>14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9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01_화면용</vt:lpstr>
      <vt:lpstr>03_본문</vt:lpstr>
      <vt:lpstr>본문_2</vt:lpstr>
      <vt:lpstr>1_본문_2</vt:lpstr>
      <vt:lpstr>2_본문_2</vt:lpstr>
      <vt:lpstr>3_본문_2</vt:lpstr>
      <vt:lpstr>4_본문_2</vt:lpstr>
      <vt:lpstr>5_본문_2</vt:lpstr>
      <vt:lpstr>2_화면용</vt:lpstr>
      <vt:lpstr>Wi-Fi를 이용한 수업관리 시스템</vt:lpstr>
      <vt:lpstr>사업 소개</vt:lpstr>
      <vt:lpstr>필요성 #1 대형 강의에서의 문제점  </vt:lpstr>
      <vt:lpstr>필요성 #2 기존 전자 출석의 문제점</vt:lpstr>
      <vt:lpstr>필요성 #2 기존 전자 출석의 문제점</vt:lpstr>
      <vt:lpstr>Wi-Fi를 이용한 출석 인정</vt:lpstr>
      <vt:lpstr>웹 페이지를 이용한 관리</vt:lpstr>
      <vt:lpstr>사용 기술 #1   Codeigniter</vt:lpstr>
      <vt:lpstr>사용 기술 #1   Codeigniter</vt:lpstr>
      <vt:lpstr>사용 기술 #2  Hostapd</vt:lpstr>
      <vt:lpstr>사용 기술 #3  MAC TABLE 갱신</vt:lpstr>
      <vt:lpstr>사용 기술 #4  EXCEL IMPORT</vt:lpstr>
      <vt:lpstr>프로젝트 시연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AhnLab_template</dc:title>
  <dc:creator>choi_ky</dc:creator>
  <cp:lastModifiedBy>B312</cp:lastModifiedBy>
  <cp:revision>620</cp:revision>
  <cp:lastPrinted>2013-07-25T02:46:22Z</cp:lastPrinted>
  <dcterms:created xsi:type="dcterms:W3CDTF">2012-01-11T01:18:54Z</dcterms:created>
  <dcterms:modified xsi:type="dcterms:W3CDTF">2014-12-11T21:44:11Z</dcterms:modified>
</cp:coreProperties>
</file>