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64" r:id="rId3"/>
    <p:sldId id="268" r:id="rId4"/>
    <p:sldId id="259" r:id="rId5"/>
    <p:sldId id="269" r:id="rId6"/>
    <p:sldId id="270" r:id="rId7"/>
    <p:sldId id="262" r:id="rId8"/>
    <p:sldId id="271" r:id="rId9"/>
    <p:sldId id="278" r:id="rId10"/>
    <p:sldId id="272" r:id="rId11"/>
    <p:sldId id="273" r:id="rId12"/>
    <p:sldId id="277" r:id="rId13"/>
    <p:sldId id="274" r:id="rId14"/>
    <p:sldId id="276" r:id="rId15"/>
    <p:sldId id="279" r:id="rId16"/>
  </p:sldIdLst>
  <p:sldSz cx="12192000" cy="6858000"/>
  <p:notesSz cx="6858000" cy="9144000"/>
  <p:embeddedFontLst>
    <p:embeddedFont>
      <p:font typeface="HY견고딕" panose="02030600000101010101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HY헤드라인M" panose="02030600000101010101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2674CA"/>
    <a:srgbClr val="7F7F7F"/>
    <a:srgbClr val="A6A6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</c:v>
                </c:pt>
              </c:strCache>
            </c:strRef>
          </c:tx>
          <c:spPr>
            <a:solidFill>
              <a:srgbClr val="00CC99"/>
            </a:solidFill>
          </c:spPr>
          <c:dPt>
            <c:idx val="0"/>
            <c:bubble3D val="0"/>
            <c:spPr>
              <a:solidFill>
                <a:srgbClr val="2674CA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rgbClr val="7F7F7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rgbClr val="00CC9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cat>
            <c:strRef>
              <c:f>Sheet1!$A$2:$A$5</c:f>
              <c:strCache>
                <c:ptCount val="3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9EDB9F-ED2D-4DC0-AEFB-4F15FDD6D91E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B7B18F-5AEA-4506-9ECE-2CBCF49A9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87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9EDB9F-ED2D-4DC0-AEFB-4F15FDD6D91E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B7B18F-5AEA-4506-9ECE-2CBCF49A9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40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9EDB9F-ED2D-4DC0-AEFB-4F15FDD6D91E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B7B18F-5AEA-4506-9ECE-2CBCF49A9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108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574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33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6387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9EDB9F-ED2D-4DC0-AEFB-4F15FDD6D91E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B7B18F-5AEA-4506-9ECE-2CBCF49A9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84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9EDB9F-ED2D-4DC0-AEFB-4F15FDD6D91E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B7B18F-5AEA-4506-9ECE-2CBCF49A9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45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9EDB9F-ED2D-4DC0-AEFB-4F15FDD6D91E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B7B18F-5AEA-4506-9ECE-2CBCF49A9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9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9EDB9F-ED2D-4DC0-AEFB-4F15FDD6D91E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B7B18F-5AEA-4506-9ECE-2CBCF49A9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48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9EDB9F-ED2D-4DC0-AEFB-4F15FDD6D91E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B7B18F-5AEA-4506-9ECE-2CBCF49A9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4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9EDB9F-ED2D-4DC0-AEFB-4F15FDD6D91E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B7B18F-5AEA-4506-9ECE-2CBCF49A9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25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9EDB9F-ED2D-4DC0-AEFB-4F15FDD6D91E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B7B18F-5AEA-4506-9ECE-2CBCF49A9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8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9EDB9F-ED2D-4DC0-AEFB-4F15FDD6D91E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B7B18F-5AEA-4506-9ECE-2CBCF49A9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51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47" y="6066603"/>
            <a:ext cx="1664153" cy="79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0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203.237.80.139/index.php/student/info" TargetMode="External"/><Relationship Id="rId3" Type="http://schemas.openxmlformats.org/officeDocument/2006/relationships/image" Target="../media/image29.png"/><Relationship Id="rId7" Type="http://schemas.openxmlformats.org/officeDocument/2006/relationships/hyperlink" Target="http://203.237.80.139/index.php/admin/main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0" t="-98" b="193"/>
          <a:stretch/>
        </p:blipFill>
        <p:spPr>
          <a:xfrm>
            <a:off x="-58057" y="1320800"/>
            <a:ext cx="2702815" cy="44015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46078" y="2011955"/>
            <a:ext cx="43364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/>
            </a:lvl1pPr>
          </a:lstStyle>
          <a:p>
            <a:r>
              <a:rPr lang="ko-KR" altLang="en-US" sz="6600" b="1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창업계획서</a:t>
            </a:r>
            <a:endParaRPr lang="ko-KR" altLang="en-US" sz="6600" b="1" dirty="0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86047" y="3139001"/>
            <a:ext cx="8276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/>
            </a:lvl1pPr>
          </a:lstStyle>
          <a:p>
            <a:r>
              <a:rPr lang="en-US" altLang="ko-KR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Wi-Fi</a:t>
            </a:r>
            <a:r>
              <a:rPr lang="ko-KR" altLang="en-US" dirty="0" err="1" smtClean="0">
                <a:latin typeface="+mn-ea"/>
              </a:rPr>
              <a:t>를</a:t>
            </a:r>
            <a:r>
              <a:rPr lang="ko-KR" altLang="en-US" dirty="0" smtClean="0">
                <a:latin typeface="+mn-ea"/>
              </a:rPr>
              <a:t> 이용한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출석인정 </a:t>
            </a:r>
            <a:r>
              <a:rPr lang="ko-KR" altLang="en-US" dirty="0">
                <a:latin typeface="+mn-ea"/>
              </a:rPr>
              <a:t>시스템</a:t>
            </a: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3986047" y="3927492"/>
            <a:ext cx="8276625" cy="28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26062" y="4024799"/>
            <a:ext cx="378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/>
            </a:lvl1pPr>
          </a:lstStyle>
          <a:p>
            <a:r>
              <a:rPr lang="en-US" altLang="ko-KR" sz="2400" b="1" dirty="0" smtClean="0">
                <a:ea typeface="바탕" panose="02030600000101010101" pitchFamily="18" charset="-127"/>
              </a:rPr>
              <a:t>No Pain, Yes Attendance</a:t>
            </a:r>
            <a:endParaRPr lang="ko-KR" altLang="en-US" sz="2400" b="1" dirty="0"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645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231" y="3260867"/>
            <a:ext cx="2246095" cy="16581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41072" y="1704619"/>
            <a:ext cx="3539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/>
              <a:t>Introduce Product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5330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2579" y="2822221"/>
            <a:ext cx="4744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Q &amp; A</a:t>
            </a:r>
            <a:endParaRPr lang="ko-KR" altLang="en-US" sz="4400" b="1"/>
          </a:p>
        </p:txBody>
      </p:sp>
    </p:spTree>
    <p:extLst>
      <p:ext uri="{BB962C8B-B14F-4D97-AF65-F5344CB8AC3E}">
        <p14:creationId xmlns:p14="http://schemas.microsoft.com/office/powerpoint/2010/main" val="22555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9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68" y="1987373"/>
            <a:ext cx="3315342" cy="3083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90" y="2537876"/>
            <a:ext cx="1688448" cy="2532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83822" y="300543"/>
            <a:ext cx="2404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/>
              <a:t>Web</a:t>
            </a:r>
            <a:r>
              <a:rPr lang="ko-KR" altLang="en-US" sz="3600" b="1"/>
              <a:t> </a:t>
            </a:r>
            <a:r>
              <a:rPr lang="en-US" altLang="ko-KR" sz="3600" b="1" smtClean="0"/>
              <a:t>Page</a:t>
            </a:r>
            <a:endParaRPr lang="ko-KR" altLang="en-US" sz="36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953" y="2860048"/>
            <a:ext cx="1964967" cy="2283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8773" y="2371512"/>
            <a:ext cx="1528967" cy="2699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073703" y="5710937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Admin PC</a:t>
            </a:r>
            <a:endParaRPr lang="ko-KR" altLang="en-US" sz="2000" b="1"/>
          </a:p>
        </p:txBody>
      </p:sp>
      <p:sp>
        <p:nvSpPr>
          <p:cNvPr id="8" name="TextBox 7"/>
          <p:cNvSpPr txBox="1"/>
          <p:nvPr/>
        </p:nvSpPr>
        <p:spPr>
          <a:xfrm>
            <a:off x="4029223" y="5710937"/>
            <a:ext cx="1846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Admin Phone</a:t>
            </a:r>
            <a:endParaRPr lang="ko-KR" altLang="en-US" sz="2000" b="1"/>
          </a:p>
        </p:txBody>
      </p:sp>
      <p:sp>
        <p:nvSpPr>
          <p:cNvPr id="9" name="TextBox 8"/>
          <p:cNvSpPr txBox="1"/>
          <p:nvPr/>
        </p:nvSpPr>
        <p:spPr>
          <a:xfrm>
            <a:off x="6981039" y="5710937"/>
            <a:ext cx="11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Student</a:t>
            </a:r>
            <a:endParaRPr lang="ko-KR" altLang="en-US" sz="2000" b="1"/>
          </a:p>
        </p:txBody>
      </p:sp>
      <p:sp>
        <p:nvSpPr>
          <p:cNvPr id="10" name="TextBox 9"/>
          <p:cNvSpPr txBox="1"/>
          <p:nvPr/>
        </p:nvSpPr>
        <p:spPr>
          <a:xfrm>
            <a:off x="9953637" y="5710937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Widget</a:t>
            </a:r>
            <a:endParaRPr lang="ko-KR" altLang="en-US" sz="2000" b="1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8435" y="3806961"/>
            <a:ext cx="98107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오른쪽 화살표 11"/>
          <p:cNvSpPr/>
          <p:nvPr/>
        </p:nvSpPr>
        <p:spPr>
          <a:xfrm rot="2646374">
            <a:off x="9629014" y="3628844"/>
            <a:ext cx="1309484" cy="184371"/>
          </a:xfrm>
          <a:prstGeom prst="rightArrow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1076" y="1731357"/>
            <a:ext cx="30348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hlinkClick r:id="rId7"/>
              </a:rPr>
              <a:t>http://203.237.80.139/index.php/admin/main</a:t>
            </a:r>
            <a:endParaRPr lang="ko-KR" altLang="en-US" sz="1100"/>
          </a:p>
        </p:txBody>
      </p:sp>
      <p:sp>
        <p:nvSpPr>
          <p:cNvPr id="14" name="직사각형 13"/>
          <p:cNvSpPr/>
          <p:nvPr/>
        </p:nvSpPr>
        <p:spPr>
          <a:xfrm>
            <a:off x="6418072" y="2638309"/>
            <a:ext cx="201048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>
                <a:hlinkClick r:id="rId8"/>
              </a:rPr>
              <a:t>http://203.237.80.139/index.php/student/info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91553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96" y="2733904"/>
            <a:ext cx="1939407" cy="143175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83822" y="300543"/>
            <a:ext cx="2980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/>
              <a:t>Raspberry Pi</a:t>
            </a:r>
            <a:endParaRPr lang="ko-KR" altLang="en-US" sz="3600" b="1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79495"/>
              </p:ext>
            </p:extLst>
          </p:nvPr>
        </p:nvGraphicFramePr>
        <p:xfrm>
          <a:off x="4800390" y="2640386"/>
          <a:ext cx="5631544" cy="1854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15772"/>
                <a:gridCol w="281577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구성품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가격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라즈베리파이 </a:t>
                      </a:r>
                      <a:r>
                        <a:rPr lang="en-US" altLang="ko-KR" smtClean="0"/>
                        <a:t>Model</a:t>
                      </a:r>
                      <a:r>
                        <a:rPr lang="en-US" altLang="ko-KR" baseline="0" smtClean="0"/>
                        <a:t> –B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 + 50,000</a:t>
                      </a:r>
                      <a:r>
                        <a:rPr lang="ko-KR" altLang="en-US" smtClean="0"/>
                        <a:t>원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무선랜카드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 + 13,600</a:t>
                      </a:r>
                      <a:r>
                        <a:rPr lang="ko-KR" altLang="en-US" smtClean="0"/>
                        <a:t>원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전원 어댑터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 +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en-US" altLang="ko-KR" smtClean="0"/>
                        <a:t>9,000</a:t>
                      </a:r>
                      <a:r>
                        <a:rPr lang="ko-KR" altLang="en-US" smtClean="0"/>
                        <a:t>원 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케이스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 + 9,900</a:t>
                      </a:r>
                      <a:r>
                        <a:rPr lang="ko-KR" altLang="en-US" smtClean="0"/>
                        <a:t>원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288499" y="4609319"/>
            <a:ext cx="2882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solidFill>
                  <a:srgbClr val="0070C0"/>
                </a:solidFill>
              </a:rPr>
              <a:t> </a:t>
            </a:r>
            <a:r>
              <a:rPr lang="en-US" altLang="ko-KR" sz="3200" b="1" smtClean="0">
                <a:solidFill>
                  <a:srgbClr val="0070C0"/>
                </a:solidFill>
              </a:rPr>
              <a:t>= 82,500</a:t>
            </a:r>
            <a:r>
              <a:rPr lang="ko-KR" altLang="en-US" sz="3200" b="1" smtClean="0">
                <a:solidFill>
                  <a:srgbClr val="0070C0"/>
                </a:solidFill>
              </a:rPr>
              <a:t>원 </a:t>
            </a:r>
            <a:r>
              <a:rPr lang="en-US" altLang="ko-KR" sz="3200" b="1" smtClean="0">
                <a:solidFill>
                  <a:srgbClr val="0070C0"/>
                </a:solidFill>
              </a:rPr>
              <a:t>!!</a:t>
            </a:r>
            <a:endParaRPr lang="ko-KR" altLang="en-US" sz="32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6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718" y="1536123"/>
            <a:ext cx="6096000" cy="38107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fontAlgn="base">
              <a:lnSpc>
                <a:spcPct val="75000"/>
              </a:lnSpc>
              <a:spcBef>
                <a:spcPts val="1000"/>
              </a:spcBef>
              <a:buAutoNum type="arabicParenBoth"/>
            </a:pPr>
            <a:r>
              <a:rPr lang="en-US" altLang="ko-KR" kern="0" spc="-8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b="1" kern="0" spc="-8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RFID</a:t>
            </a:r>
            <a:r>
              <a:rPr lang="ko-KR" altLang="en-US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 이용한 출결 시스템 </a:t>
            </a:r>
            <a:r>
              <a:rPr lang="en-US" altLang="ko-KR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lang="ko-KR" altLang="en-US" u="sng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한양대</a:t>
            </a:r>
            <a:r>
              <a:rPr lang="en-US" altLang="ko-KR" u="sng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u="sng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이화여대 </a:t>
            </a:r>
            <a:r>
              <a:rPr lang="ko-KR" altLang="en-US" kern="0" spc="-8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적용 </a:t>
            </a:r>
            <a:endParaRPr lang="ko-KR" altLang="en-US" kern="0" spc="-80">
              <a:solidFill>
                <a:srgbClr val="000000"/>
              </a:solidFill>
              <a:latin typeface="한양신명조"/>
              <a:ea typeface="굴림체" panose="020B0609000101010101" pitchFamily="49" charset="-127"/>
            </a:endParaRPr>
          </a:p>
          <a:p>
            <a:pPr algn="just" fontAlgn="base">
              <a:lnSpc>
                <a:spcPct val="75000"/>
              </a:lnSpc>
              <a:spcBef>
                <a:spcPts val="1000"/>
              </a:spcBef>
            </a:pPr>
            <a:r>
              <a:rPr lang="en-US" altLang="ko-KR" sz="1400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lang="ko-KR" altLang="en-US" sz="1400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강의실마다 </a:t>
            </a:r>
            <a:r>
              <a:rPr lang="en-US" altLang="ko-KR" sz="1400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RFID</a:t>
            </a:r>
            <a:r>
              <a:rPr lang="ko-KR" altLang="en-US" sz="1400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 인식해야 한다는 단점</a:t>
            </a:r>
            <a:endParaRPr lang="ko-KR" altLang="en-US" sz="1050" kern="0">
              <a:solidFill>
                <a:srgbClr val="000000"/>
              </a:solidFill>
              <a:latin typeface="한양신명조"/>
            </a:endParaRPr>
          </a:p>
          <a:p>
            <a:pPr algn="just" fontAlgn="base">
              <a:lnSpc>
                <a:spcPct val="110000"/>
              </a:lnSpc>
              <a:spcBef>
                <a:spcPts val="1000"/>
              </a:spcBef>
            </a:pPr>
            <a:r>
              <a:rPr lang="en-US" altLang="ko-KR" sz="1400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lang="ko-KR" altLang="en-US" sz="1400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강의 당 </a:t>
            </a:r>
            <a:r>
              <a:rPr lang="en-US" altLang="ko-KR" sz="1400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sz="1400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 출석 확인하는 시스템</a:t>
            </a:r>
            <a:r>
              <a:rPr lang="en-US" altLang="ko-KR" sz="1400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400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정확성</a:t>
            </a:r>
            <a:r>
              <a:rPr lang="ko-KR" altLang="en-US" sz="1400" kern="0" spc="-8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↓</a:t>
            </a:r>
            <a:endParaRPr lang="en-US" altLang="ko-KR" sz="1400" kern="0" spc="-8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just" fontAlgn="base">
              <a:lnSpc>
                <a:spcPct val="110000"/>
              </a:lnSpc>
              <a:spcBef>
                <a:spcPts val="1000"/>
              </a:spcBef>
            </a:pPr>
            <a:endParaRPr lang="ko-KR" altLang="en-US" sz="1200" kern="0">
              <a:solidFill>
                <a:srgbClr val="000000"/>
              </a:solidFill>
              <a:latin typeface="한양신명조"/>
            </a:endParaRPr>
          </a:p>
          <a:p>
            <a:pPr algn="just" fontAlgn="base">
              <a:lnSpc>
                <a:spcPct val="75000"/>
              </a:lnSpc>
              <a:spcBef>
                <a:spcPts val="1000"/>
              </a:spcBef>
            </a:pPr>
            <a:r>
              <a:rPr lang="en-US" altLang="ko-KR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(2) </a:t>
            </a:r>
            <a:r>
              <a:rPr lang="ko-KR" altLang="en-US" b="1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어플</a:t>
            </a:r>
            <a:r>
              <a:rPr lang="ko-KR" altLang="en-US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 이용한 출결 시스템 </a:t>
            </a:r>
            <a:r>
              <a:rPr lang="en-US" altLang="ko-KR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lang="ko-KR" altLang="en-US" u="sng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영동대</a:t>
            </a:r>
            <a:r>
              <a:rPr lang="ko-KR" altLang="en-US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적용</a:t>
            </a:r>
            <a:endParaRPr lang="ko-KR" altLang="en-US" sz="1200" kern="0">
              <a:solidFill>
                <a:srgbClr val="000000"/>
              </a:solidFill>
              <a:latin typeface="한양신명조"/>
            </a:endParaRPr>
          </a:p>
          <a:p>
            <a:pPr algn="just" fontAlgn="base">
              <a:lnSpc>
                <a:spcPct val="75000"/>
              </a:lnSpc>
              <a:spcBef>
                <a:spcPts val="1000"/>
              </a:spcBef>
            </a:pPr>
            <a:r>
              <a:rPr lang="en-US" altLang="ko-KR" sz="1400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-&gt; App</a:t>
            </a:r>
            <a:r>
              <a:rPr lang="ko-KR" altLang="en-US" sz="1400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 특정 </a:t>
            </a:r>
            <a:r>
              <a:rPr lang="en-US" altLang="ko-KR" sz="1400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ko-KR" altLang="en-US" sz="1400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 부여하여 재설치할 결우 출석 불가 </a:t>
            </a:r>
            <a:endParaRPr lang="ko-KR" altLang="en-US" sz="1050" kern="0">
              <a:solidFill>
                <a:srgbClr val="000000"/>
              </a:solidFill>
              <a:latin typeface="한양신명조"/>
            </a:endParaRPr>
          </a:p>
          <a:p>
            <a:pPr algn="just" fontAlgn="base">
              <a:lnSpc>
                <a:spcPct val="130000"/>
              </a:lnSpc>
              <a:spcBef>
                <a:spcPts val="1000"/>
              </a:spcBef>
            </a:pPr>
            <a:r>
              <a:rPr lang="en-US" altLang="ko-KR" sz="1400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-&gt; App </a:t>
            </a:r>
            <a:r>
              <a:rPr lang="ko-KR" altLang="en-US" sz="1400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설치 및 업데이트 단점 </a:t>
            </a:r>
            <a:endParaRPr lang="en-US" altLang="ko-KR" sz="1400" kern="0" spc="-8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just" fontAlgn="base">
              <a:lnSpc>
                <a:spcPct val="130000"/>
              </a:lnSpc>
              <a:spcBef>
                <a:spcPts val="1000"/>
              </a:spcBef>
            </a:pPr>
            <a:endParaRPr lang="ko-KR" altLang="en-US" sz="1200" kern="0">
              <a:solidFill>
                <a:srgbClr val="000000"/>
              </a:solidFill>
              <a:latin typeface="한양신명조"/>
            </a:endParaRPr>
          </a:p>
          <a:p>
            <a:pPr algn="just" fontAlgn="base">
              <a:lnSpc>
                <a:spcPct val="75000"/>
              </a:lnSpc>
              <a:spcBef>
                <a:spcPts val="1000"/>
              </a:spcBef>
            </a:pPr>
            <a:r>
              <a:rPr lang="en-US" altLang="ko-KR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(3) </a:t>
            </a:r>
            <a:r>
              <a:rPr lang="ko-KR" altLang="en-US" b="1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위치기반</a:t>
            </a:r>
            <a:r>
              <a:rPr lang="ko-KR" altLang="en-US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출결 시스템 </a:t>
            </a:r>
            <a:r>
              <a:rPr lang="en-US" altLang="ko-KR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lang="ko-KR" altLang="en-US" u="sng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동원대</a:t>
            </a:r>
            <a:r>
              <a:rPr lang="en-US" altLang="ko-KR" u="sng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u="sng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세종대 </a:t>
            </a:r>
            <a:r>
              <a:rPr lang="ko-KR" altLang="en-US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적용</a:t>
            </a:r>
            <a:endParaRPr lang="ko-KR" altLang="en-US" sz="1200" kern="0">
              <a:solidFill>
                <a:srgbClr val="000000"/>
              </a:solidFill>
              <a:latin typeface="한양신명조"/>
            </a:endParaRPr>
          </a:p>
          <a:p>
            <a:pPr algn="just" fontAlgn="base">
              <a:lnSpc>
                <a:spcPct val="75000"/>
              </a:lnSpc>
              <a:spcBef>
                <a:spcPts val="1000"/>
              </a:spcBef>
            </a:pPr>
            <a:r>
              <a:rPr lang="en-US" altLang="ko-KR" sz="1400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-&gt; App</a:t>
            </a:r>
            <a:r>
              <a:rPr lang="ko-KR" altLang="en-US" sz="1400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 통해 위치인증 </a:t>
            </a:r>
            <a:r>
              <a:rPr lang="en-US" altLang="ko-KR" sz="1400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 </a:t>
            </a:r>
            <a:r>
              <a:rPr lang="ko-KR" altLang="en-US" sz="1400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위치로 확인</a:t>
            </a:r>
            <a:endParaRPr lang="ko-KR" altLang="en-US" sz="1050" kern="0">
              <a:solidFill>
                <a:srgbClr val="000000"/>
              </a:solidFill>
              <a:latin typeface="한양신명조"/>
            </a:endParaRPr>
          </a:p>
          <a:p>
            <a:pPr algn="just" fontAlgn="base">
              <a:lnSpc>
                <a:spcPct val="140000"/>
              </a:lnSpc>
              <a:spcBef>
                <a:spcPts val="1000"/>
              </a:spcBef>
            </a:pPr>
            <a:r>
              <a:rPr lang="en-US" altLang="ko-KR" sz="1400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-&gt; App </a:t>
            </a:r>
            <a:r>
              <a:rPr lang="ko-KR" altLang="en-US" sz="1400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설치</a:t>
            </a:r>
            <a:r>
              <a:rPr lang="en-US" altLang="ko-KR" sz="1400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400" kern="0" spc="-8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업데이트 단점 </a:t>
            </a:r>
            <a:endParaRPr lang="ko-KR" altLang="en-US" sz="105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4954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744" y="2130911"/>
            <a:ext cx="4627555" cy="38077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직사각형 24"/>
          <p:cNvSpPr/>
          <p:nvPr/>
        </p:nvSpPr>
        <p:spPr>
          <a:xfrm>
            <a:off x="8089900" y="4169060"/>
            <a:ext cx="3327399" cy="184618"/>
          </a:xfrm>
          <a:prstGeom prst="rect">
            <a:avLst/>
          </a:prstGeom>
          <a:solidFill>
            <a:srgbClr val="F53BD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789745" y="4353678"/>
            <a:ext cx="585362" cy="154822"/>
          </a:xfrm>
          <a:prstGeom prst="rect">
            <a:avLst/>
          </a:prstGeom>
          <a:solidFill>
            <a:srgbClr val="F53BD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http://image.aladin.co.kr/Community/mypaper/pimg_72643115317166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7" t="-547" r="13988" b="-1"/>
          <a:stretch/>
        </p:blipFill>
        <p:spPr bwMode="auto">
          <a:xfrm>
            <a:off x="596900" y="2070100"/>
            <a:ext cx="5321300" cy="3952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직사각형 1"/>
          <p:cNvSpPr/>
          <p:nvPr/>
        </p:nvSpPr>
        <p:spPr>
          <a:xfrm>
            <a:off x="2655199" y="3182296"/>
            <a:ext cx="7397547" cy="986764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smtClean="0">
                <a:ln w="13462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고객의 니즈에 의한 시스템 </a:t>
            </a:r>
            <a:r>
              <a:rPr lang="en-US" altLang="ko-KR" sz="3600" b="1" smtClean="0">
                <a:ln w="13462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!! </a:t>
            </a:r>
            <a:endParaRPr lang="ko-KR" altLang="en-US" sz="3600" b="1">
              <a:ln w="13462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624" y="169916"/>
            <a:ext cx="4110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/>
              <a:t>제품의 필요성은 </a:t>
            </a:r>
            <a:r>
              <a:rPr lang="en-US" altLang="ko-KR" sz="3600" b="1" smtClean="0"/>
              <a:t>? 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132515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621" y="140886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/>
              <a:t>창업팀 구성</a:t>
            </a:r>
            <a:endParaRPr lang="ko-KR" altLang="en-US" sz="3600" b="1"/>
          </a:p>
        </p:txBody>
      </p:sp>
      <p:pic>
        <p:nvPicPr>
          <p:cNvPr id="1025" name="_x328189168" descr="EMB00001ac8b80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80" y="1192673"/>
            <a:ext cx="783771" cy="10457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328191568" descr="EMB00001ac8b8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80" y="3733572"/>
            <a:ext cx="783402" cy="10457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6" t="4554" r="7301" b="5014"/>
          <a:stretch/>
        </p:blipFill>
        <p:spPr>
          <a:xfrm>
            <a:off x="639180" y="2420191"/>
            <a:ext cx="783771" cy="10595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564731" y="1149131"/>
            <a:ext cx="3292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ko-KR" altLang="en-US"/>
              <a:t>최종혁</a:t>
            </a:r>
            <a:r>
              <a:rPr lang="en-US" altLang="ko-KR"/>
              <a:t>(26) </a:t>
            </a:r>
            <a:r>
              <a:rPr lang="ko-KR" altLang="en-US"/>
              <a:t>대진대학교 통신공학 </a:t>
            </a:r>
            <a:r>
              <a:rPr lang="en-US" altLang="ko-KR"/>
              <a:t>4</a:t>
            </a:r>
            <a:r>
              <a:rPr lang="ko-KR" altLang="en-US"/>
              <a:t>학년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4731" y="3733572"/>
            <a:ext cx="3292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ko-KR" altLang="en-US"/>
              <a:t>유형환</a:t>
            </a:r>
            <a:r>
              <a:rPr lang="en-US" altLang="ko-KR"/>
              <a:t>(25) </a:t>
            </a:r>
            <a:r>
              <a:rPr lang="ko-KR" altLang="en-US"/>
              <a:t>대진대학교 통신공학 </a:t>
            </a:r>
            <a:r>
              <a:rPr lang="en-US" altLang="ko-KR"/>
              <a:t>3</a:t>
            </a:r>
            <a:r>
              <a:rPr lang="ko-KR" altLang="en-US"/>
              <a:t>학년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65100" y="2405677"/>
            <a:ext cx="3292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유지연</a:t>
            </a:r>
            <a:r>
              <a:rPr lang="en-US" altLang="ko-KR" sz="1400" smtClean="0"/>
              <a:t>(21) </a:t>
            </a:r>
            <a:r>
              <a:rPr lang="ko-KR" altLang="en-US" sz="1400" smtClean="0"/>
              <a:t>대진대학교 통신공학 </a:t>
            </a:r>
            <a:r>
              <a:rPr lang="en-US" altLang="ko-KR" sz="1400" smtClean="0"/>
              <a:t>2</a:t>
            </a:r>
            <a:r>
              <a:rPr lang="ko-KR" altLang="en-US" sz="1400" smtClean="0"/>
              <a:t>학년</a:t>
            </a:r>
            <a:endParaRPr lang="ko-KR" alt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1564731" y="1677316"/>
            <a:ext cx="3121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/>
            </a:lvl1pPr>
          </a:lstStyle>
          <a:p>
            <a:r>
              <a:rPr lang="ko-KR" altLang="en-US" sz="18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전체적인</a:t>
            </a:r>
            <a:r>
              <a:rPr lang="ko-KR" altLang="en-US" sz="2400" b="1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설계 및 개발 </a:t>
            </a:r>
            <a:endParaRPr lang="ko-KR" altLang="en-US" sz="2400" b="1" dirty="0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64731" y="4281520"/>
            <a:ext cx="3695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/>
            </a:lvl1pPr>
          </a:lstStyle>
          <a:p>
            <a:r>
              <a:rPr lang="ko-KR" altLang="en-US" sz="1800">
                <a:latin typeface="HY헤드라인M" panose="02030600000101010101" pitchFamily="18" charset="-127"/>
                <a:ea typeface="HY헤드라인M" panose="02030600000101010101" pitchFamily="18" charset="-127"/>
              </a:rPr>
              <a:t>최신 트렌드에 맞춘</a:t>
            </a:r>
            <a:r>
              <a:rPr lang="ko-KR" altLang="en-US" sz="2400" b="1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b="1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WEB </a:t>
            </a:r>
            <a:r>
              <a:rPr lang="ko-KR" altLang="en-US" sz="2400" b="1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</a:t>
            </a:r>
            <a:endParaRPr lang="ko-KR" altLang="en-US" sz="2400" b="1" dirty="0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5100" y="2949962"/>
            <a:ext cx="4793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/>
            </a:lvl1pPr>
          </a:lstStyle>
          <a:p>
            <a:r>
              <a:rPr lang="ko-KR" altLang="en-US" sz="18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개발환경을 위한</a:t>
            </a:r>
            <a:r>
              <a:rPr lang="ko-KR" altLang="en-US" sz="2400" b="1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리눅스 구축 및 운영 </a:t>
            </a:r>
            <a:endParaRPr lang="ko-KR" altLang="en-US" sz="2400" b="1" dirty="0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003376" y="1771245"/>
            <a:ext cx="595086" cy="264235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643146" y="4380234"/>
            <a:ext cx="595086" cy="264235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6652257" y="3048676"/>
            <a:ext cx="595086" cy="264235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21093" y="1655297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/>
            </a:lvl1pPr>
          </a:lstStyle>
          <a:p>
            <a:r>
              <a:rPr lang="ko-KR" altLang="en-US" sz="2400" b="1" smtClean="0">
                <a:solidFill>
                  <a:srgbClr val="ED7D3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수렴 및 개선 </a:t>
            </a:r>
            <a:endParaRPr lang="ko-KR" altLang="en-US" sz="2400" b="1" dirty="0">
              <a:solidFill>
                <a:srgbClr val="ED7D3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86088" y="4256441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/>
            </a:lvl1pPr>
          </a:lstStyle>
          <a:p>
            <a:r>
              <a:rPr lang="en-US" altLang="ko-KR" sz="2400" b="1" smtClean="0">
                <a:solidFill>
                  <a:srgbClr val="ED7D3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QA </a:t>
            </a:r>
            <a:r>
              <a:rPr lang="ko-KR" altLang="en-US" sz="2400" b="1" smtClean="0">
                <a:solidFill>
                  <a:srgbClr val="ED7D3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테스트 </a:t>
            </a:r>
            <a:endParaRPr lang="ko-KR" altLang="en-US" sz="2400" b="1" dirty="0">
              <a:solidFill>
                <a:srgbClr val="ED7D3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41199" y="2949962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/>
            </a:lvl1pPr>
          </a:lstStyle>
          <a:p>
            <a:r>
              <a:rPr lang="ko-KR" altLang="en-US" sz="2400" b="1" smtClean="0">
                <a:solidFill>
                  <a:srgbClr val="ED7D3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시장 조사</a:t>
            </a:r>
            <a:endParaRPr lang="ko-KR" altLang="en-US" sz="2400" b="1" dirty="0">
              <a:solidFill>
                <a:srgbClr val="ED7D3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9" name="_x173162048" descr="EMB00001110050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93" y="5138911"/>
            <a:ext cx="8130966" cy="172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46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  <p:bldP spid="8" grpId="0" animBg="1"/>
      <p:bldP spid="20" grpId="0" animBg="1"/>
      <p:bldP spid="21" grpId="0" animBg="1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0230" y="3767951"/>
            <a:ext cx="2628900" cy="288749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81147" y="990068"/>
            <a:ext cx="1356162" cy="145186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05" y="2592908"/>
            <a:ext cx="1939407" cy="14317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134" y="4482200"/>
            <a:ext cx="628037" cy="10571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3262" y="5356594"/>
            <a:ext cx="628037" cy="10571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2669" y="3983436"/>
            <a:ext cx="628037" cy="10571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30291" y="4409463"/>
            <a:ext cx="993754" cy="989857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434288" y="1153039"/>
            <a:ext cx="796201" cy="1055068"/>
            <a:chOff x="2225934" y="-266701"/>
            <a:chExt cx="3749270" cy="684772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25934" y="-266701"/>
              <a:ext cx="3749270" cy="684772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06125" y="654627"/>
              <a:ext cx="2911448" cy="5039592"/>
            </a:xfrm>
            <a:prstGeom prst="rect">
              <a:avLst/>
            </a:prstGeom>
          </p:spPr>
        </p:pic>
      </p:grpSp>
      <p:cxnSp>
        <p:nvCxnSpPr>
          <p:cNvPr id="17" name="직선 화살표 연결선 16"/>
          <p:cNvCxnSpPr/>
          <p:nvPr/>
        </p:nvCxnSpPr>
        <p:spPr>
          <a:xfrm>
            <a:off x="4239492" y="1744369"/>
            <a:ext cx="0" cy="70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540706" y="1744367"/>
            <a:ext cx="269878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4239492" y="4192208"/>
            <a:ext cx="0" cy="70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732809" y="4877469"/>
            <a:ext cx="1506683" cy="15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원통 25"/>
          <p:cNvSpPr/>
          <p:nvPr/>
        </p:nvSpPr>
        <p:spPr>
          <a:xfrm>
            <a:off x="2943224" y="1280631"/>
            <a:ext cx="576695" cy="92747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sp>
        <p:nvSpPr>
          <p:cNvPr id="27" name="세로로 말린 두루마리 모양 26"/>
          <p:cNvSpPr/>
          <p:nvPr/>
        </p:nvSpPr>
        <p:spPr>
          <a:xfrm>
            <a:off x="3141667" y="4409464"/>
            <a:ext cx="806877" cy="820882"/>
          </a:xfrm>
          <a:prstGeom prst="vertic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XML</a:t>
            </a:r>
            <a:endParaRPr lang="ko-KR" altLang="en-US" sz="1600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3920491" y="4932342"/>
            <a:ext cx="554960" cy="253916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dirty="0" smtClean="0"/>
              <a:t>MAC1</a:t>
            </a:r>
            <a:endParaRPr lang="ko-KR" altLang="en-US" sz="1050" dirty="0"/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3920491" y="5171679"/>
            <a:ext cx="55496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dirty="0" smtClean="0"/>
              <a:t>MAC2</a:t>
            </a:r>
            <a:endParaRPr lang="ko-KR" altLang="en-US" sz="1050" dirty="0"/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965662" y="3768799"/>
            <a:ext cx="55496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dirty="0" smtClean="0"/>
              <a:t>MAC1</a:t>
            </a:r>
            <a:endParaRPr lang="ko-KR" altLang="en-US" sz="1050" dirty="0"/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357709" y="4277730"/>
            <a:ext cx="55496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dirty="0" smtClean="0"/>
              <a:t>MAC2</a:t>
            </a:r>
            <a:endParaRPr lang="ko-KR" altLang="en-US" sz="1050" dirty="0"/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942269" y="5123581"/>
            <a:ext cx="55496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smtClean="0"/>
              <a:t>MAC3</a:t>
            </a:r>
            <a:endParaRPr lang="ko-KR" altLang="en-US" sz="1050" dirty="0"/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3929813" y="5412696"/>
            <a:ext cx="55496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smtClean="0"/>
              <a:t>MAC3</a:t>
            </a:r>
            <a:endParaRPr lang="ko-KR" alt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89311" y="631324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초기 회원가입</a:t>
            </a:r>
            <a:r>
              <a:rPr lang="en-US" altLang="ko-KR" sz="1400" smtClean="0"/>
              <a:t>,</a:t>
            </a:r>
            <a:r>
              <a:rPr lang="ko-KR" altLang="en-US" sz="1400" smtClean="0"/>
              <a:t> </a:t>
            </a:r>
            <a:r>
              <a:rPr lang="en-US" altLang="ko-KR" sz="1400" smtClean="0"/>
              <a:t>1</a:t>
            </a:r>
            <a:r>
              <a:rPr lang="ko-KR" altLang="en-US" sz="1400" smtClean="0"/>
              <a:t>회</a:t>
            </a:r>
            <a:endParaRPr lang="ko-KR" alt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659250" y="3397486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현재 접속자 </a:t>
            </a:r>
            <a:endParaRPr lang="ko-KR" altLang="en-US" sz="1400"/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2381489" y="1782064"/>
            <a:ext cx="554960" cy="253916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dirty="0" smtClean="0"/>
              <a:t>MAC1</a:t>
            </a:r>
            <a:endParaRPr lang="ko-KR" altLang="en-US" sz="1050" dirty="0"/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1893105" y="1782064"/>
            <a:ext cx="45397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 smtClean="0"/>
              <a:t>이름</a:t>
            </a:r>
            <a:endParaRPr lang="ko-KR" altLang="en-US" sz="1050" dirty="0"/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1888005" y="1404396"/>
            <a:ext cx="45397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 smtClean="0"/>
              <a:t>학번</a:t>
            </a:r>
            <a:endParaRPr lang="ko-KR" altLang="en-US" sz="1050" dirty="0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2369731" y="1409815"/>
            <a:ext cx="45397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 smtClean="0"/>
              <a:t>과목</a:t>
            </a:r>
            <a:endParaRPr lang="ko-KR" altLang="en-US" sz="1050" dirty="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6637147" y="3039838"/>
            <a:ext cx="554960" cy="253916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dirty="0" smtClean="0"/>
              <a:t>MAC1</a:t>
            </a:r>
            <a:endParaRPr lang="ko-KR" altLang="en-US" sz="1050" dirty="0"/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5598770" y="3039838"/>
            <a:ext cx="554960" cy="253916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dirty="0" smtClean="0"/>
              <a:t>MAC1</a:t>
            </a:r>
            <a:endParaRPr lang="ko-KR" altLang="en-US" sz="1050" dirty="0"/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6168453" y="3039838"/>
            <a:ext cx="50206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 smtClean="0"/>
              <a:t>비교 </a:t>
            </a:r>
            <a:endParaRPr lang="ko-KR" altLang="en-US" sz="1050" dirty="0"/>
          </a:p>
        </p:txBody>
      </p:sp>
      <p:sp>
        <p:nvSpPr>
          <p:cNvPr id="48" name="오른쪽 화살표 47"/>
          <p:cNvSpPr/>
          <p:nvPr/>
        </p:nvSpPr>
        <p:spPr>
          <a:xfrm>
            <a:off x="7265690" y="3090903"/>
            <a:ext cx="383822" cy="126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7649512" y="3039838"/>
            <a:ext cx="51648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b="1" smtClean="0">
                <a:solidFill>
                  <a:srgbClr val="0175CD"/>
                </a:solidFill>
              </a:rPr>
              <a:t>PASS</a:t>
            </a:r>
            <a:endParaRPr lang="ko-KR" altLang="en-US" sz="1050" b="1" dirty="0">
              <a:solidFill>
                <a:srgbClr val="0175CD"/>
              </a:solidFill>
            </a:endParaRPr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6636399" y="3397486"/>
            <a:ext cx="55496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dirty="0" smtClean="0"/>
              <a:t>MAC2</a:t>
            </a:r>
            <a:endParaRPr lang="ko-KR" altLang="en-US" sz="1050" dirty="0"/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6645721" y="3638503"/>
            <a:ext cx="55496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smtClean="0"/>
              <a:t>MAC3</a:t>
            </a:r>
            <a:endParaRPr lang="ko-KR" altLang="en-US" sz="1050" dirty="0"/>
          </a:p>
        </p:txBody>
      </p:sp>
      <p:sp>
        <p:nvSpPr>
          <p:cNvPr id="52" name="오른쪽 화살표 51"/>
          <p:cNvSpPr/>
          <p:nvPr/>
        </p:nvSpPr>
        <p:spPr>
          <a:xfrm>
            <a:off x="7265690" y="3575024"/>
            <a:ext cx="383822" cy="126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7660801" y="3512670"/>
            <a:ext cx="46038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b="1" smtClean="0">
                <a:solidFill>
                  <a:srgbClr val="C00000"/>
                </a:solidFill>
              </a:rPr>
              <a:t>FAIL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54" name="원통 53"/>
          <p:cNvSpPr/>
          <p:nvPr/>
        </p:nvSpPr>
        <p:spPr>
          <a:xfrm>
            <a:off x="8261474" y="2933748"/>
            <a:ext cx="576695" cy="92747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141539" y="258869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결과 저장</a:t>
            </a:r>
            <a:endParaRPr lang="ko-KR" altLang="en-US" sz="120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9443017" y="982410"/>
            <a:ext cx="2669298" cy="21641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9417767" y="3749093"/>
            <a:ext cx="2669298" cy="21641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8996260" y="2933748"/>
            <a:ext cx="446757" cy="46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8996260" y="3395229"/>
            <a:ext cx="446757" cy="497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700935" y="68229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수업 중 페이지</a:t>
            </a:r>
            <a:endParaRPr lang="ko-KR" altLang="en-US" sz="1400"/>
          </a:p>
        </p:txBody>
      </p:sp>
      <p:sp>
        <p:nvSpPr>
          <p:cNvPr id="68" name="TextBox 67"/>
          <p:cNvSpPr txBox="1"/>
          <p:nvPr/>
        </p:nvSpPr>
        <p:spPr>
          <a:xfrm>
            <a:off x="9663765" y="342031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수업 후 관리 페이지</a:t>
            </a:r>
            <a:endParaRPr lang="ko-KR" altLang="en-US" sz="1400"/>
          </a:p>
        </p:txBody>
      </p:sp>
      <p:sp>
        <p:nvSpPr>
          <p:cNvPr id="70" name="TextBox 69"/>
          <p:cNvSpPr txBox="1"/>
          <p:nvPr/>
        </p:nvSpPr>
        <p:spPr>
          <a:xfrm>
            <a:off x="10124721" y="465843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현재 </a:t>
            </a:r>
            <a:r>
              <a:rPr lang="ko-KR" altLang="en-US" sz="1400" u="sng" smtClean="0"/>
              <a:t>미설계</a:t>
            </a:r>
            <a:endParaRPr lang="ko-KR" altLang="en-US" sz="1400" u="sng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0042" y="1161283"/>
            <a:ext cx="2557780" cy="1788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4" name="타원 73"/>
          <p:cNvSpPr/>
          <p:nvPr/>
        </p:nvSpPr>
        <p:spPr>
          <a:xfrm>
            <a:off x="201045" y="268696"/>
            <a:ext cx="313328" cy="348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388328" y="3267698"/>
            <a:ext cx="313328" cy="348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6011789" y="2565501"/>
            <a:ext cx="313328" cy="348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9443017" y="644666"/>
            <a:ext cx="313328" cy="348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9399291" y="3391764"/>
            <a:ext cx="313328" cy="348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344983" y="1279269"/>
            <a:ext cx="29103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8</a:t>
            </a:r>
            <a:r>
              <a:rPr lang="ko-KR" altLang="en-US" b="1" smtClean="0"/>
              <a:t>월 초 </a:t>
            </a:r>
            <a:r>
              <a:rPr lang="ko-KR" altLang="en-US" b="1" u="sng" smtClean="0"/>
              <a:t>시제품 개발</a:t>
            </a:r>
            <a:endParaRPr lang="en-US" altLang="ko-KR" b="1" u="sng" smtClean="0"/>
          </a:p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b="1"/>
          </a:p>
          <a:p>
            <a:r>
              <a:rPr lang="en-US" altLang="ko-KR" b="1" smtClean="0"/>
              <a:t>8</a:t>
            </a:r>
            <a:r>
              <a:rPr lang="ko-KR" altLang="en-US" b="1" smtClean="0"/>
              <a:t>월 말 </a:t>
            </a:r>
            <a:r>
              <a:rPr lang="en-US" altLang="ko-KR" b="1" u="sng" smtClean="0"/>
              <a:t>QA </a:t>
            </a:r>
            <a:r>
              <a:rPr lang="ko-KR" altLang="en-US" b="1" u="sng" smtClean="0"/>
              <a:t>테스트 및 개선</a:t>
            </a:r>
            <a:endParaRPr lang="en-US" altLang="ko-KR" b="1" u="sng" smtClean="0"/>
          </a:p>
          <a:p>
            <a:endParaRPr lang="en-US" altLang="ko-KR" b="1"/>
          </a:p>
          <a:p>
            <a:endParaRPr lang="en-US" altLang="ko-KR" b="1" smtClean="0"/>
          </a:p>
          <a:p>
            <a:endParaRPr lang="en-US" altLang="ko-KR" b="1"/>
          </a:p>
          <a:p>
            <a:r>
              <a:rPr lang="en-US" altLang="ko-KR" b="1" smtClean="0"/>
              <a:t>9</a:t>
            </a:r>
            <a:r>
              <a:rPr lang="ko-KR" altLang="en-US" b="1" smtClean="0"/>
              <a:t>월 </a:t>
            </a:r>
            <a:r>
              <a:rPr lang="en-US" altLang="ko-KR" b="1" smtClean="0"/>
              <a:t>~ 12</a:t>
            </a:r>
            <a:r>
              <a:rPr lang="ko-KR" altLang="en-US" b="1" smtClean="0"/>
              <a:t>월 </a:t>
            </a:r>
            <a:r>
              <a:rPr lang="ko-KR" altLang="en-US" b="1" u="sng" smtClean="0">
                <a:solidFill>
                  <a:srgbClr val="00B0F0"/>
                </a:solidFill>
              </a:rPr>
              <a:t>시범운영</a:t>
            </a:r>
            <a:r>
              <a:rPr lang="ko-KR" altLang="en-US" b="1" smtClean="0"/>
              <a:t> </a:t>
            </a:r>
            <a:endParaRPr lang="en-US" altLang="ko-KR" b="1" smtClean="0"/>
          </a:p>
          <a:p>
            <a:r>
              <a:rPr lang="en-US" altLang="ko-KR" b="1" smtClean="0"/>
              <a:t>(</a:t>
            </a:r>
            <a:r>
              <a:rPr lang="ko-KR" altLang="en-US" b="1" smtClean="0"/>
              <a:t>시범 학과 대상</a:t>
            </a:r>
            <a:r>
              <a:rPr lang="en-US" altLang="ko-KR" b="1" smtClean="0"/>
              <a:t>) </a:t>
            </a:r>
          </a:p>
          <a:p>
            <a:endParaRPr lang="en-US" altLang="ko-KR" b="1" smtClean="0"/>
          </a:p>
          <a:p>
            <a:endParaRPr lang="en-US" altLang="ko-KR" b="1"/>
          </a:p>
          <a:p>
            <a:r>
              <a:rPr lang="en-US" altLang="ko-KR" b="1" smtClean="0"/>
              <a:t>2015.1</a:t>
            </a:r>
            <a:r>
              <a:rPr lang="ko-KR" altLang="en-US" b="1" smtClean="0"/>
              <a:t>월 </a:t>
            </a:r>
            <a:r>
              <a:rPr lang="ko-KR" altLang="en-US" b="1" u="sng">
                <a:solidFill>
                  <a:srgbClr val="00B0F0"/>
                </a:solidFill>
              </a:rPr>
              <a:t>출시</a:t>
            </a:r>
            <a:endParaRPr lang="en-US" altLang="ko-KR" b="1" u="sng">
              <a:solidFill>
                <a:srgbClr val="00B0F0"/>
              </a:solidFill>
            </a:endParaRPr>
          </a:p>
          <a:p>
            <a:r>
              <a:rPr lang="ko-KR" altLang="en-US" b="1" smtClean="0"/>
              <a:t> </a:t>
            </a:r>
            <a:endParaRPr lang="en-US" altLang="ko-KR" b="1"/>
          </a:p>
          <a:p>
            <a:endParaRPr lang="en-US" altLang="ko-KR" b="1" smtClean="0"/>
          </a:p>
          <a:p>
            <a:endParaRPr lang="ko-KR" alt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11022845" y="8708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  <a:endParaRPr lang="ko-KR" altLang="en-US" sz="1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23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3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3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3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3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4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4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4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4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4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5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5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5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57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5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6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-0.25 -4.07407E-6 " pathEditMode="relative" rAng="0" ptsTypes="AA">
                                      <p:cBhvr>
                                        <p:cTn id="26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8" grpId="0" animBg="1"/>
      <p:bldP spid="38" grpId="1" animBg="1"/>
      <p:bldP spid="37" grpId="0" animBg="1"/>
      <p:bldP spid="37" grpId="1" animBg="1"/>
      <p:bldP spid="26" grpId="0" animBg="1"/>
      <p:bldP spid="26" grpId="1" animBg="1"/>
      <p:bldP spid="27" grpId="0" animBg="1"/>
      <p:bldP spid="27" grpId="1" animBg="1"/>
      <p:bldP spid="30" grpId="0" animBg="1"/>
      <p:bldP spid="30" grpId="1" animBg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9" grpId="0"/>
      <p:bldP spid="39" grpId="1"/>
      <p:bldP spid="40" grpId="0"/>
      <p:bldP spid="40" grpId="1"/>
      <p:bldP spid="41" grpId="0" animBg="1"/>
      <p:bldP spid="41" grpId="1" animBg="1"/>
      <p:bldP spid="42" grpId="0"/>
      <p:bldP spid="42" grpId="1"/>
      <p:bldP spid="43" grpId="0"/>
      <p:bldP spid="43" grpId="1"/>
      <p:bldP spid="44" grpId="0"/>
      <p:bldP spid="44" grpId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8" grpId="0" animBg="1"/>
      <p:bldP spid="48" grpId="1" animBg="1"/>
      <p:bldP spid="49" grpId="0"/>
      <p:bldP spid="49" grpId="1"/>
      <p:bldP spid="50" grpId="0"/>
      <p:bldP spid="50" grpId="1"/>
      <p:bldP spid="51" grpId="0"/>
      <p:bldP spid="51" grpId="1"/>
      <p:bldP spid="52" grpId="0" animBg="1"/>
      <p:bldP spid="52" grpId="1" animBg="1"/>
      <p:bldP spid="53" grpId="0"/>
      <p:bldP spid="53" grpId="1"/>
      <p:bldP spid="54" grpId="0" animBg="1"/>
      <p:bldP spid="54" grpId="1" animBg="1"/>
      <p:bldP spid="58" grpId="0"/>
      <p:bldP spid="58" grpId="1"/>
      <p:bldP spid="59" grpId="0" animBg="1"/>
      <p:bldP spid="59" grpId="1" animBg="1"/>
      <p:bldP spid="60" grpId="0" animBg="1"/>
      <p:bldP spid="60" grpId="1" animBg="1"/>
      <p:bldP spid="67" grpId="0"/>
      <p:bldP spid="67" grpId="1"/>
      <p:bldP spid="68" grpId="0"/>
      <p:bldP spid="68" grpId="1"/>
      <p:bldP spid="70" grpId="0"/>
      <p:bldP spid="70" grpId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8" grpId="0" animBg="1"/>
      <p:bldP spid="78" grpId="1" animBg="1"/>
      <p:bldP spid="79" grpId="0" animBg="1"/>
      <p:bldP spid="79" grpId="1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2015625" y="1506166"/>
            <a:ext cx="2443444" cy="3949700"/>
            <a:chOff x="2854037" y="1305006"/>
            <a:chExt cx="2443444" cy="3949700"/>
          </a:xfrm>
        </p:grpSpPr>
        <p:grpSp>
          <p:nvGrpSpPr>
            <p:cNvPr id="14" name="그룹 13"/>
            <p:cNvGrpSpPr/>
            <p:nvPr/>
          </p:nvGrpSpPr>
          <p:grpSpPr>
            <a:xfrm>
              <a:off x="2854037" y="1305006"/>
              <a:ext cx="2443444" cy="3949700"/>
              <a:chOff x="3632200" y="1257300"/>
              <a:chExt cx="2443444" cy="3949700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4" t="-1667" r="49445"/>
              <a:stretch/>
            </p:blipFill>
            <p:spPr>
              <a:xfrm>
                <a:off x="3632200" y="1257300"/>
                <a:ext cx="2443444" cy="3949700"/>
              </a:xfrm>
              <a:prstGeom prst="rect">
                <a:avLst/>
              </a:prstGeom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3949989" y="1733550"/>
                <a:ext cx="1760250" cy="307181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aintStrok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5583" y="3021359"/>
              <a:ext cx="367103" cy="304887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3199160" y="2902060"/>
              <a:ext cx="13949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 smtClean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Benefit</a:t>
              </a:r>
              <a:endParaRPr lang="en-US" altLang="ko-KR" sz="2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5758342" y="783367"/>
            <a:ext cx="2040235" cy="1474407"/>
            <a:chOff x="6824547" y="2379824"/>
            <a:chExt cx="2040235" cy="1474407"/>
          </a:xfrm>
        </p:grpSpPr>
        <p:sp>
          <p:nvSpPr>
            <p:cNvPr id="66" name="TextBox 65"/>
            <p:cNvSpPr txBox="1"/>
            <p:nvPr/>
          </p:nvSpPr>
          <p:spPr>
            <a:xfrm>
              <a:off x="6824547" y="2379824"/>
              <a:ext cx="9701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endParaRPr lang="ko-KR" altLang="en-US" sz="80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7" name="직각 삼각형 66"/>
            <p:cNvSpPr/>
            <p:nvPr/>
          </p:nvSpPr>
          <p:spPr>
            <a:xfrm rot="17216031">
              <a:off x="6707773" y="2767300"/>
              <a:ext cx="1282391" cy="89147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flipV="1">
              <a:off x="7019895" y="3041543"/>
              <a:ext cx="562005" cy="422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 rot="19368855">
              <a:off x="6881999" y="2839064"/>
              <a:ext cx="19827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시간</a:t>
              </a:r>
              <a:r>
                <a:rPr lang="ko-KR" altLang="en-US" sz="11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절약</a:t>
              </a:r>
              <a:endParaRPr lang="ko-KR" altLang="en-US" sz="1100" b="1" dirty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7075894" y="1223778"/>
            <a:ext cx="32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10</a:t>
            </a:r>
            <a:r>
              <a:rPr lang="ko-KR" altLang="en-US" sz="2400" smtClean="0"/>
              <a:t>분간의 여유를 선물</a:t>
            </a:r>
            <a:endParaRPr lang="ko-KR" altLang="en-US" sz="2400" dirty="0"/>
          </a:p>
        </p:txBody>
      </p:sp>
      <p:grpSp>
        <p:nvGrpSpPr>
          <p:cNvPr id="86" name="그룹 85"/>
          <p:cNvGrpSpPr/>
          <p:nvPr/>
        </p:nvGrpSpPr>
        <p:grpSpPr>
          <a:xfrm>
            <a:off x="5758342" y="1988957"/>
            <a:ext cx="2040235" cy="1474407"/>
            <a:chOff x="6824547" y="2379824"/>
            <a:chExt cx="2040235" cy="1474407"/>
          </a:xfrm>
        </p:grpSpPr>
        <p:sp>
          <p:nvSpPr>
            <p:cNvPr id="87" name="TextBox 86"/>
            <p:cNvSpPr txBox="1"/>
            <p:nvPr/>
          </p:nvSpPr>
          <p:spPr>
            <a:xfrm>
              <a:off x="6824547" y="2379824"/>
              <a:ext cx="9701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2</a:t>
              </a:r>
              <a:endParaRPr lang="ko-KR" altLang="en-US" sz="80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8" name="직각 삼각형 87"/>
            <p:cNvSpPr/>
            <p:nvPr/>
          </p:nvSpPr>
          <p:spPr>
            <a:xfrm rot="17216031">
              <a:off x="6707773" y="2767300"/>
              <a:ext cx="1282391" cy="89147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 flipV="1">
              <a:off x="7019895" y="3041543"/>
              <a:ext cx="562005" cy="422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19368855">
              <a:off x="6881999" y="2839064"/>
              <a:ext cx="19827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 </a:t>
              </a:r>
              <a:r>
                <a:rPr lang="ko-KR" altLang="en-US" sz="1100" b="1" dirty="0">
                  <a:latin typeface="돋움체" panose="020B0609000101010101" pitchFamily="49" charset="-127"/>
                  <a:ea typeface="돋움체" panose="020B0609000101010101" pitchFamily="49" charset="-127"/>
                </a:rPr>
                <a:t>보존</a:t>
              </a: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5758342" y="3246257"/>
            <a:ext cx="2040235" cy="1474407"/>
            <a:chOff x="6824547" y="2379824"/>
            <a:chExt cx="2040235" cy="1474407"/>
          </a:xfrm>
        </p:grpSpPr>
        <p:sp>
          <p:nvSpPr>
            <p:cNvPr id="92" name="TextBox 91"/>
            <p:cNvSpPr txBox="1"/>
            <p:nvPr/>
          </p:nvSpPr>
          <p:spPr>
            <a:xfrm>
              <a:off x="6824547" y="2379824"/>
              <a:ext cx="9701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endParaRPr lang="ko-KR" altLang="en-US" sz="80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3" name="직각 삼각형 92"/>
            <p:cNvSpPr/>
            <p:nvPr/>
          </p:nvSpPr>
          <p:spPr>
            <a:xfrm rot="17216031">
              <a:off x="6707773" y="2767300"/>
              <a:ext cx="1282391" cy="89147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93"/>
            <p:cNvCxnSpPr/>
            <p:nvPr/>
          </p:nvCxnSpPr>
          <p:spPr>
            <a:xfrm flipV="1">
              <a:off x="7019895" y="3041543"/>
              <a:ext cx="562005" cy="422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 rot="19368855">
              <a:off x="6881999" y="2839064"/>
              <a:ext cx="19827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</a:t>
              </a:r>
              <a:r>
                <a:rPr lang="ko-KR" altLang="en-US" sz="1100" b="1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 제공</a:t>
              </a:r>
              <a:endParaRPr lang="ko-KR" altLang="en-US" sz="11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075895" y="2478487"/>
            <a:ext cx="332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실수 방지</a:t>
            </a:r>
            <a:r>
              <a:rPr lang="en-US" altLang="ko-KR" sz="2400" smtClean="0"/>
              <a:t>, </a:t>
            </a:r>
            <a:r>
              <a:rPr lang="ko-KR" altLang="en-US" sz="2400" smtClean="0"/>
              <a:t>실시간 통계</a:t>
            </a:r>
            <a:endParaRPr lang="ko-KR" altLang="en-US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7075894" y="3708330"/>
            <a:ext cx="3325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무료 </a:t>
            </a:r>
            <a:r>
              <a:rPr lang="en-US" altLang="ko-KR" sz="2400" smtClean="0"/>
              <a:t>Wi-Fi </a:t>
            </a:r>
            <a:r>
              <a:rPr lang="ko-KR" altLang="en-US" sz="2400" smtClean="0"/>
              <a:t>제공 </a:t>
            </a:r>
            <a:endParaRPr lang="ko-KR" altLang="en-US" sz="24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5758342" y="4534100"/>
            <a:ext cx="2040235" cy="1474407"/>
            <a:chOff x="6824547" y="2379824"/>
            <a:chExt cx="2040235" cy="1474407"/>
          </a:xfrm>
        </p:grpSpPr>
        <p:sp>
          <p:nvSpPr>
            <p:cNvPr id="27" name="TextBox 26"/>
            <p:cNvSpPr txBox="1"/>
            <p:nvPr/>
          </p:nvSpPr>
          <p:spPr>
            <a:xfrm>
              <a:off x="6824547" y="2379824"/>
              <a:ext cx="9701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4</a:t>
              </a:r>
              <a:endParaRPr lang="ko-KR" altLang="en-US" sz="80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8" name="직각 삼각형 27"/>
            <p:cNvSpPr/>
            <p:nvPr/>
          </p:nvSpPr>
          <p:spPr>
            <a:xfrm rot="17216031">
              <a:off x="6707773" y="2767300"/>
              <a:ext cx="1282391" cy="89147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7019895" y="3041543"/>
              <a:ext cx="562005" cy="422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19368855">
              <a:off x="6881999" y="2839064"/>
              <a:ext cx="19827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100" b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 확장성</a:t>
              </a:r>
              <a:endParaRPr lang="ko-KR" altLang="en-US" sz="11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075894" y="4996173"/>
            <a:ext cx="3325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Li-fi </a:t>
            </a:r>
            <a:r>
              <a:rPr lang="ko-KR" altLang="en-US" sz="2400" smtClean="0"/>
              <a:t>적용 기술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560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96" grpId="0"/>
      <p:bldP spid="97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73"/>
          <a:stretch/>
        </p:blipFill>
        <p:spPr>
          <a:xfrm>
            <a:off x="3817257" y="0"/>
            <a:ext cx="8374743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6257" y="472104"/>
            <a:ext cx="15712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smtClean="0"/>
              <a:t>Li-Fi</a:t>
            </a:r>
            <a:endParaRPr lang="ko-KR" altLang="en-US" sz="5400" b="1"/>
          </a:p>
        </p:txBody>
      </p:sp>
      <p:cxnSp>
        <p:nvCxnSpPr>
          <p:cNvPr id="6" name="직선 연결선 5"/>
          <p:cNvCxnSpPr/>
          <p:nvPr/>
        </p:nvCxnSpPr>
        <p:spPr>
          <a:xfrm>
            <a:off x="376257" y="1395434"/>
            <a:ext cx="15712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8043" y="2092034"/>
            <a:ext cx="2832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- </a:t>
            </a:r>
            <a:r>
              <a:rPr lang="ko-KR" altLang="en-US" sz="2000" b="1" smtClean="0">
                <a:solidFill>
                  <a:srgbClr val="0070C0"/>
                </a:solidFill>
              </a:rPr>
              <a:t>빛을 이용</a:t>
            </a:r>
            <a:r>
              <a:rPr lang="ko-KR" altLang="en-US" sz="1600" smtClean="0"/>
              <a:t>한 데이터 전송</a:t>
            </a:r>
            <a:endParaRPr lang="ko-KR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158043" y="3039923"/>
            <a:ext cx="2890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- </a:t>
            </a:r>
            <a:r>
              <a:rPr lang="en-US" altLang="ko-KR" sz="2000" b="1">
                <a:solidFill>
                  <a:srgbClr val="0070C0"/>
                </a:solidFill>
              </a:rPr>
              <a:t>10000</a:t>
            </a:r>
            <a:r>
              <a:rPr lang="ko-KR" altLang="en-US" sz="2000" b="1">
                <a:solidFill>
                  <a:srgbClr val="0070C0"/>
                </a:solidFill>
              </a:rPr>
              <a:t>배</a:t>
            </a:r>
            <a:r>
              <a:rPr lang="ko-KR" altLang="en-US" sz="1600" smtClean="0"/>
              <a:t>의 </a:t>
            </a:r>
            <a:r>
              <a:rPr lang="ko-KR" altLang="en-US" sz="2000" b="1">
                <a:solidFill>
                  <a:srgbClr val="0070C0"/>
                </a:solidFill>
              </a:rPr>
              <a:t>대역폭 </a:t>
            </a:r>
            <a:r>
              <a:rPr lang="ko-KR" altLang="en-US" sz="1600"/>
              <a:t>향상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043" y="3987812"/>
            <a:ext cx="2335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- </a:t>
            </a:r>
            <a:r>
              <a:rPr lang="en-US" altLang="ko-KR" sz="2000" b="1">
                <a:solidFill>
                  <a:srgbClr val="0070C0"/>
                </a:solidFill>
              </a:rPr>
              <a:t>100</a:t>
            </a:r>
            <a:r>
              <a:rPr lang="ko-KR" altLang="en-US" sz="2000" b="1">
                <a:solidFill>
                  <a:srgbClr val="0070C0"/>
                </a:solidFill>
              </a:rPr>
              <a:t>배</a:t>
            </a:r>
            <a:r>
              <a:rPr lang="ko-KR" altLang="en-US" sz="1600" smtClean="0"/>
              <a:t>의 </a:t>
            </a:r>
            <a:r>
              <a:rPr lang="ko-KR" altLang="en-US" sz="2000" b="1" smtClean="0">
                <a:solidFill>
                  <a:srgbClr val="0070C0"/>
                </a:solidFill>
              </a:rPr>
              <a:t>속도 </a:t>
            </a:r>
            <a:r>
              <a:rPr lang="ko-KR" altLang="en-US" sz="1600"/>
              <a:t>향상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043" y="4937356"/>
            <a:ext cx="3659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- </a:t>
            </a:r>
            <a:r>
              <a:rPr lang="ko-KR" altLang="en-US" sz="2000" b="1">
                <a:solidFill>
                  <a:srgbClr val="0070C0"/>
                </a:solidFill>
              </a:rPr>
              <a:t>빛이 있는 </a:t>
            </a:r>
            <a:r>
              <a:rPr lang="ko-KR" altLang="en-US" sz="2000" b="1" smtClean="0">
                <a:solidFill>
                  <a:srgbClr val="0070C0"/>
                </a:solidFill>
              </a:rPr>
              <a:t>곳에서만</a:t>
            </a:r>
            <a:r>
              <a:rPr lang="ko-KR" altLang="en-US" sz="1600" smtClean="0"/>
              <a:t> 사용 가능</a:t>
            </a:r>
            <a:endParaRPr lang="ko-KR" altLang="en-US" sz="2000" b="1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rot="20705786">
            <a:off x="4218520" y="2916812"/>
            <a:ext cx="6817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Li-Fi</a:t>
            </a:r>
            <a:r>
              <a:rPr lang="ko-KR" altLang="en-US" sz="3600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까지 확장 가능한 시스템 </a:t>
            </a:r>
            <a:r>
              <a:rPr lang="en-US" altLang="ko-KR" sz="3600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! </a:t>
            </a:r>
            <a:endParaRPr lang="ko-KR" altLang="en-US" sz="3600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760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702" y="3426098"/>
            <a:ext cx="2982351" cy="3431290"/>
          </a:xfrm>
          <a:prstGeom prst="rect">
            <a:avLst/>
          </a:prstGeom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053" y="3426098"/>
            <a:ext cx="3244947" cy="3431290"/>
          </a:xfrm>
          <a:prstGeom prst="rect">
            <a:avLst/>
          </a:prstGeom>
          <a:ln>
            <a:noFill/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51" y="1"/>
            <a:ext cx="2982351" cy="3431290"/>
          </a:xfrm>
          <a:prstGeom prst="rect">
            <a:avLst/>
          </a:prstGeom>
          <a:ln>
            <a:noFill/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6098"/>
            <a:ext cx="2982351" cy="3431290"/>
          </a:xfrm>
          <a:prstGeom prst="rect">
            <a:avLst/>
          </a:prstGeom>
          <a:ln>
            <a:noFill/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51" y="3426098"/>
            <a:ext cx="2982351" cy="3431290"/>
          </a:xfrm>
          <a:prstGeom prst="rect">
            <a:avLst/>
          </a:prstGeom>
          <a:ln>
            <a:noFill/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702" y="1"/>
            <a:ext cx="2982351" cy="3431290"/>
          </a:xfrm>
          <a:prstGeom prst="rect">
            <a:avLst/>
          </a:prstGeom>
          <a:ln>
            <a:noFill/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053" y="1"/>
            <a:ext cx="3244947" cy="3431290"/>
          </a:xfrm>
          <a:prstGeom prst="rect">
            <a:avLst/>
          </a:prstGeom>
          <a:ln>
            <a:noFill/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82351" cy="3431290"/>
          </a:xfrm>
          <a:prstGeom prst="rect">
            <a:avLst/>
          </a:prstGeom>
          <a:ln>
            <a:noFill/>
          </a:ln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419" y="0"/>
            <a:ext cx="2954215" cy="3431290"/>
          </a:xfrm>
          <a:prstGeom prst="rect">
            <a:avLst/>
          </a:prstGeom>
          <a:ln>
            <a:noFill/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" y="3426097"/>
            <a:ext cx="2963545" cy="3431290"/>
          </a:xfrm>
          <a:prstGeom prst="rect">
            <a:avLst/>
          </a:prstGeom>
          <a:ln>
            <a:noFill/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51" y="3426097"/>
            <a:ext cx="2982351" cy="3431290"/>
          </a:xfrm>
          <a:prstGeom prst="rect">
            <a:avLst/>
          </a:prstGeom>
          <a:ln>
            <a:noFill/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70" y="3426097"/>
            <a:ext cx="2949477" cy="3431290"/>
          </a:xfrm>
          <a:prstGeom prst="rect">
            <a:avLst/>
          </a:prstGeom>
          <a:ln>
            <a:noFill/>
          </a:ln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121" y="3426097"/>
            <a:ext cx="3230879" cy="3431290"/>
          </a:xfrm>
          <a:prstGeom prst="rect">
            <a:avLst/>
          </a:prstGeom>
          <a:ln>
            <a:noFill/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982351" cy="3431290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1313130" y="870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설문조사</a:t>
            </a:r>
            <a:endParaRPr lang="ko-KR" altLang="en-US" sz="1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16" name="차트 15"/>
          <p:cNvGraphicFramePr/>
          <p:nvPr>
            <p:extLst>
              <p:ext uri="{D42A27DB-BD31-4B8C-83A1-F6EECF244321}">
                <p14:modId xmlns:p14="http://schemas.microsoft.com/office/powerpoint/2010/main" val="1391241358"/>
              </p:ext>
            </p:extLst>
          </p:nvPr>
        </p:nvGraphicFramePr>
        <p:xfrm>
          <a:off x="1282630" y="1592399"/>
          <a:ext cx="5974863" cy="445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cxnSp>
        <p:nvCxnSpPr>
          <p:cNvPr id="33" name="직선 연결선 32"/>
          <p:cNvCxnSpPr/>
          <p:nvPr/>
        </p:nvCxnSpPr>
        <p:spPr>
          <a:xfrm>
            <a:off x="6321425" y="4206240"/>
            <a:ext cx="1697160" cy="4559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32653" y="4459460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solidFill>
                  <a:srgbClr val="0070C0"/>
                </a:solidFill>
              </a:rPr>
              <a:t>60% </a:t>
            </a:r>
            <a:r>
              <a:rPr lang="ko-KR" altLang="en-US" sz="2400" b="1">
                <a:solidFill>
                  <a:srgbClr val="0070C0"/>
                </a:solidFill>
              </a:rPr>
              <a:t> </a:t>
            </a:r>
            <a:r>
              <a:rPr lang="ko-KR" altLang="en-US" sz="2400" b="1" smtClean="0">
                <a:solidFill>
                  <a:srgbClr val="0070C0"/>
                </a:solidFill>
              </a:rPr>
              <a:t>사용 의향이 있다</a:t>
            </a:r>
            <a:r>
              <a:rPr lang="en-US" altLang="ko-KR" sz="2400" b="1" smtClean="0">
                <a:solidFill>
                  <a:srgbClr val="0070C0"/>
                </a:solidFill>
              </a:rPr>
              <a:t>.</a:t>
            </a:r>
            <a:endParaRPr lang="ko-KR" altLang="en-US" sz="2400" b="1">
              <a:solidFill>
                <a:srgbClr val="0070C0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1712686" y="4213512"/>
            <a:ext cx="521974" cy="5968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45" y="3458520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잘모르겠다</a:t>
            </a:r>
            <a:r>
              <a:rPr lang="en-US" altLang="ko-KR" sz="2400" b="1" smtClean="0"/>
              <a:t>.</a:t>
            </a:r>
            <a:endParaRPr lang="ko-KR" altLang="en-US" sz="2400" b="1"/>
          </a:p>
        </p:txBody>
      </p:sp>
      <p:sp>
        <p:nvSpPr>
          <p:cNvPr id="42" name="TextBox 41"/>
          <p:cNvSpPr txBox="1"/>
          <p:nvPr/>
        </p:nvSpPr>
        <p:spPr>
          <a:xfrm>
            <a:off x="964995" y="3902879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20%</a:t>
            </a:r>
            <a:endParaRPr lang="ko-KR" altLang="en-US" sz="2400"/>
          </a:p>
        </p:txBody>
      </p:sp>
      <p:sp>
        <p:nvSpPr>
          <p:cNvPr id="43" name="TextBox 42"/>
          <p:cNvSpPr txBox="1"/>
          <p:nvPr/>
        </p:nvSpPr>
        <p:spPr>
          <a:xfrm>
            <a:off x="2993295" y="860697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20%</a:t>
            </a:r>
            <a:endParaRPr lang="ko-KR" altLang="en-US" sz="2400"/>
          </a:p>
        </p:txBody>
      </p:sp>
      <p:cxnSp>
        <p:nvCxnSpPr>
          <p:cNvPr id="44" name="직선 연결선 43"/>
          <p:cNvCxnSpPr/>
          <p:nvPr/>
        </p:nvCxnSpPr>
        <p:spPr>
          <a:xfrm>
            <a:off x="3556225" y="1322363"/>
            <a:ext cx="131298" cy="52893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69186" y="455751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쓰지 않겠다</a:t>
            </a:r>
            <a:r>
              <a:rPr lang="en-US" altLang="ko-KR" sz="2400" b="1" smtClean="0"/>
              <a:t>.</a:t>
            </a:r>
            <a:endParaRPr lang="ko-KR" altLang="en-US" sz="2400" b="1"/>
          </a:p>
        </p:txBody>
      </p:sp>
      <p:sp>
        <p:nvSpPr>
          <p:cNvPr id="49" name="타원 48"/>
          <p:cNvSpPr/>
          <p:nvPr/>
        </p:nvSpPr>
        <p:spPr>
          <a:xfrm>
            <a:off x="3193154" y="2766618"/>
            <a:ext cx="2180703" cy="2104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63753" y="3359854"/>
            <a:ext cx="217953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대진대학</a:t>
            </a:r>
            <a:endParaRPr lang="en-US" altLang="ko-KR" smtClean="0"/>
          </a:p>
          <a:p>
            <a:pPr algn="ctr"/>
            <a:endParaRPr lang="en-US" altLang="ko-KR" sz="700"/>
          </a:p>
          <a:p>
            <a:pPr algn="ctr"/>
            <a:r>
              <a:rPr lang="ko-KR" altLang="en-US" sz="2400" b="1">
                <a:solidFill>
                  <a:srgbClr val="0070C0"/>
                </a:solidFill>
              </a:rPr>
              <a:t>교수 </a:t>
            </a:r>
            <a:r>
              <a:rPr lang="ko-KR" altLang="en-US" sz="2400" b="1" smtClean="0">
                <a:solidFill>
                  <a:srgbClr val="0070C0"/>
                </a:solidFill>
              </a:rPr>
              <a:t>설문</a:t>
            </a:r>
            <a:r>
              <a:rPr lang="en-US" altLang="ko-KR" sz="1600" smtClean="0"/>
              <a:t>(10</a:t>
            </a:r>
            <a:r>
              <a:rPr lang="ko-KR" altLang="en-US" sz="1600" smtClean="0"/>
              <a:t>명</a:t>
            </a:r>
            <a:r>
              <a:rPr lang="en-US" altLang="ko-KR" sz="1600" smtClean="0"/>
              <a:t>)</a:t>
            </a:r>
            <a:endParaRPr lang="ko-KR" altLang="en-US" sz="1600"/>
          </a:p>
        </p:txBody>
      </p:sp>
      <p:sp>
        <p:nvSpPr>
          <p:cNvPr id="32" name="TextBox 31"/>
          <p:cNvSpPr txBox="1"/>
          <p:nvPr/>
        </p:nvSpPr>
        <p:spPr>
          <a:xfrm>
            <a:off x="7926210" y="4970292"/>
            <a:ext cx="3720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altLang="ko-KR" u="sng"/>
              <a:t>[</a:t>
            </a:r>
            <a:r>
              <a:rPr lang="ko-KR" altLang="en-US" u="sng"/>
              <a:t> 체험 마케팅 </a:t>
            </a:r>
            <a:r>
              <a:rPr lang="ko-KR" altLang="en-US" u="sng" smtClean="0"/>
              <a:t>권유 대상 </a:t>
            </a:r>
            <a:r>
              <a:rPr lang="en-US" altLang="ko-KR" u="sng"/>
              <a:t>]</a:t>
            </a:r>
            <a:endParaRPr lang="ko-KR" altLang="en-US" u="sng"/>
          </a:p>
        </p:txBody>
      </p:sp>
    </p:spTree>
    <p:extLst>
      <p:ext uri="{BB962C8B-B14F-4D97-AF65-F5344CB8AC3E}">
        <p14:creationId xmlns:p14="http://schemas.microsoft.com/office/powerpoint/2010/main" val="19197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54489416" descr="EMB00000e403f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046288"/>
            <a:ext cx="2855805" cy="27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254489416" descr="EMB00000e403f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719" y="1587925"/>
            <a:ext cx="1958751" cy="357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254489496" descr="EMB00000e403f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4" y="2965827"/>
            <a:ext cx="4333876" cy="82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0386" y="546735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시장 세분화</a:t>
            </a:r>
            <a:endParaRPr lang="ko-KR" alt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5327653" y="546735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타깃 선정</a:t>
            </a:r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9029021" y="54673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포지셔닝</a:t>
            </a:r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313971" y="274236"/>
            <a:ext cx="3631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/>
              <a:t>STP </a:t>
            </a:r>
            <a:r>
              <a:rPr lang="ko-KR" altLang="en-US" sz="3600" b="1" smtClean="0"/>
              <a:t>마케팅 전략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210787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5" name="Line 75"/>
          <p:cNvSpPr>
            <a:spLocks noChangeShapeType="1"/>
          </p:cNvSpPr>
          <p:nvPr/>
        </p:nvSpPr>
        <p:spPr bwMode="auto">
          <a:xfrm>
            <a:off x="253712" y="6197599"/>
            <a:ext cx="8145218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96" name="Line 76"/>
          <p:cNvSpPr>
            <a:spLocks noChangeShapeType="1"/>
          </p:cNvSpPr>
          <p:nvPr/>
        </p:nvSpPr>
        <p:spPr bwMode="auto">
          <a:xfrm flipV="1">
            <a:off x="265001" y="1128888"/>
            <a:ext cx="48288" cy="5068769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400"/>
          </a:p>
        </p:txBody>
      </p:sp>
      <p:sp>
        <p:nvSpPr>
          <p:cNvPr id="19490" name="Freeform 89"/>
          <p:cNvSpPr>
            <a:spLocks/>
          </p:cNvSpPr>
          <p:nvPr/>
        </p:nvSpPr>
        <p:spPr bwMode="auto">
          <a:xfrm>
            <a:off x="1143804" y="3865249"/>
            <a:ext cx="1893458" cy="1491643"/>
          </a:xfrm>
          <a:custGeom>
            <a:avLst/>
            <a:gdLst>
              <a:gd name="T0" fmla="*/ 921 w 921"/>
              <a:gd name="T1" fmla="*/ 774 h 774"/>
              <a:gd name="T2" fmla="*/ 921 w 921"/>
              <a:gd name="T3" fmla="*/ 0 h 774"/>
              <a:gd name="T4" fmla="*/ 921 w 921"/>
              <a:gd name="T5" fmla="*/ 0 h 774"/>
              <a:gd name="T6" fmla="*/ 835 w 921"/>
              <a:gd name="T7" fmla="*/ 57 h 774"/>
              <a:gd name="T8" fmla="*/ 755 w 921"/>
              <a:gd name="T9" fmla="*/ 115 h 774"/>
              <a:gd name="T10" fmla="*/ 677 w 921"/>
              <a:gd name="T11" fmla="*/ 174 h 774"/>
              <a:gd name="T12" fmla="*/ 601 w 921"/>
              <a:gd name="T13" fmla="*/ 230 h 774"/>
              <a:gd name="T14" fmla="*/ 464 w 921"/>
              <a:gd name="T15" fmla="*/ 340 h 774"/>
              <a:gd name="T16" fmla="*/ 339 w 921"/>
              <a:gd name="T17" fmla="*/ 443 h 774"/>
              <a:gd name="T18" fmla="*/ 232 w 921"/>
              <a:gd name="T19" fmla="*/ 540 h 774"/>
              <a:gd name="T20" fmla="*/ 139 w 921"/>
              <a:gd name="T21" fmla="*/ 627 h 774"/>
              <a:gd name="T22" fmla="*/ 61 w 921"/>
              <a:gd name="T23" fmla="*/ 703 h 774"/>
              <a:gd name="T24" fmla="*/ 0 w 921"/>
              <a:gd name="T25" fmla="*/ 765 h 774"/>
              <a:gd name="T26" fmla="*/ 0 w 921"/>
              <a:gd name="T27" fmla="*/ 774 h 774"/>
              <a:gd name="T28" fmla="*/ 921 w 921"/>
              <a:gd name="T29" fmla="*/ 774 h 77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921"/>
              <a:gd name="T46" fmla="*/ 0 h 774"/>
              <a:gd name="T47" fmla="*/ 921 w 921"/>
              <a:gd name="T48" fmla="*/ 774 h 77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921" h="774">
                <a:moveTo>
                  <a:pt x="921" y="774"/>
                </a:moveTo>
                <a:lnTo>
                  <a:pt x="921" y="0"/>
                </a:lnTo>
                <a:lnTo>
                  <a:pt x="835" y="57"/>
                </a:lnTo>
                <a:lnTo>
                  <a:pt x="755" y="115"/>
                </a:lnTo>
                <a:lnTo>
                  <a:pt x="677" y="174"/>
                </a:lnTo>
                <a:lnTo>
                  <a:pt x="601" y="230"/>
                </a:lnTo>
                <a:lnTo>
                  <a:pt x="464" y="340"/>
                </a:lnTo>
                <a:lnTo>
                  <a:pt x="339" y="443"/>
                </a:lnTo>
                <a:lnTo>
                  <a:pt x="232" y="540"/>
                </a:lnTo>
                <a:lnTo>
                  <a:pt x="139" y="627"/>
                </a:lnTo>
                <a:lnTo>
                  <a:pt x="61" y="703"/>
                </a:lnTo>
                <a:lnTo>
                  <a:pt x="0" y="765"/>
                </a:lnTo>
                <a:lnTo>
                  <a:pt x="0" y="774"/>
                </a:lnTo>
                <a:lnTo>
                  <a:pt x="921" y="774"/>
                </a:lnTo>
                <a:close/>
              </a:path>
            </a:pathLst>
          </a:cu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endParaRPr lang="ko-KR" altLang="en-US" sz="2400"/>
          </a:p>
        </p:txBody>
      </p:sp>
      <p:sp>
        <p:nvSpPr>
          <p:cNvPr id="19491" name="Freeform 93"/>
          <p:cNvSpPr>
            <a:spLocks/>
          </p:cNvSpPr>
          <p:nvPr/>
        </p:nvSpPr>
        <p:spPr bwMode="auto">
          <a:xfrm>
            <a:off x="1143804" y="3377671"/>
            <a:ext cx="1893458" cy="1794212"/>
          </a:xfrm>
          <a:custGeom>
            <a:avLst/>
            <a:gdLst>
              <a:gd name="T0" fmla="*/ 0 w 921"/>
              <a:gd name="T1" fmla="*/ 772 h 931"/>
              <a:gd name="T2" fmla="*/ 0 w 921"/>
              <a:gd name="T3" fmla="*/ 931 h 931"/>
              <a:gd name="T4" fmla="*/ 0 w 921"/>
              <a:gd name="T5" fmla="*/ 931 h 931"/>
              <a:gd name="T6" fmla="*/ 114 w 921"/>
              <a:gd name="T7" fmla="*/ 816 h 931"/>
              <a:gd name="T8" fmla="*/ 230 w 921"/>
              <a:gd name="T9" fmla="*/ 706 h 931"/>
              <a:gd name="T10" fmla="*/ 344 w 921"/>
              <a:gd name="T11" fmla="*/ 600 h 931"/>
              <a:gd name="T12" fmla="*/ 460 w 921"/>
              <a:gd name="T13" fmla="*/ 499 h 931"/>
              <a:gd name="T14" fmla="*/ 575 w 921"/>
              <a:gd name="T15" fmla="*/ 402 h 931"/>
              <a:gd name="T16" fmla="*/ 689 w 921"/>
              <a:gd name="T17" fmla="*/ 312 h 931"/>
              <a:gd name="T18" fmla="*/ 805 w 921"/>
              <a:gd name="T19" fmla="*/ 225 h 931"/>
              <a:gd name="T20" fmla="*/ 921 w 921"/>
              <a:gd name="T21" fmla="*/ 142 h 931"/>
              <a:gd name="T22" fmla="*/ 921 w 921"/>
              <a:gd name="T23" fmla="*/ 0 h 931"/>
              <a:gd name="T24" fmla="*/ 921 w 921"/>
              <a:gd name="T25" fmla="*/ 0 h 931"/>
              <a:gd name="T26" fmla="*/ 830 w 921"/>
              <a:gd name="T27" fmla="*/ 62 h 931"/>
              <a:gd name="T28" fmla="*/ 746 w 921"/>
              <a:gd name="T29" fmla="*/ 122 h 931"/>
              <a:gd name="T30" fmla="*/ 666 w 921"/>
              <a:gd name="T31" fmla="*/ 181 h 931"/>
              <a:gd name="T32" fmla="*/ 588 w 921"/>
              <a:gd name="T33" fmla="*/ 239 h 931"/>
              <a:gd name="T34" fmla="*/ 516 w 921"/>
              <a:gd name="T35" fmla="*/ 296 h 931"/>
              <a:gd name="T36" fmla="*/ 447 w 921"/>
              <a:gd name="T37" fmla="*/ 352 h 931"/>
              <a:gd name="T38" fmla="*/ 323 w 921"/>
              <a:gd name="T39" fmla="*/ 460 h 931"/>
              <a:gd name="T40" fmla="*/ 215 w 921"/>
              <a:gd name="T41" fmla="*/ 556 h 931"/>
              <a:gd name="T42" fmla="*/ 127 w 921"/>
              <a:gd name="T43" fmla="*/ 641 h 931"/>
              <a:gd name="T44" fmla="*/ 53 w 921"/>
              <a:gd name="T45" fmla="*/ 715 h 931"/>
              <a:gd name="T46" fmla="*/ 0 w 921"/>
              <a:gd name="T47" fmla="*/ 772 h 931"/>
              <a:gd name="T48" fmla="*/ 0 w 921"/>
              <a:gd name="T49" fmla="*/ 772 h 93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921"/>
              <a:gd name="T76" fmla="*/ 0 h 931"/>
              <a:gd name="T77" fmla="*/ 921 w 921"/>
              <a:gd name="T78" fmla="*/ 931 h 93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921" h="931">
                <a:moveTo>
                  <a:pt x="0" y="772"/>
                </a:moveTo>
                <a:lnTo>
                  <a:pt x="0" y="931"/>
                </a:lnTo>
                <a:lnTo>
                  <a:pt x="114" y="816"/>
                </a:lnTo>
                <a:lnTo>
                  <a:pt x="230" y="706"/>
                </a:lnTo>
                <a:lnTo>
                  <a:pt x="344" y="600"/>
                </a:lnTo>
                <a:lnTo>
                  <a:pt x="460" y="499"/>
                </a:lnTo>
                <a:lnTo>
                  <a:pt x="575" y="402"/>
                </a:lnTo>
                <a:lnTo>
                  <a:pt x="689" y="312"/>
                </a:lnTo>
                <a:lnTo>
                  <a:pt x="805" y="225"/>
                </a:lnTo>
                <a:lnTo>
                  <a:pt x="921" y="142"/>
                </a:lnTo>
                <a:lnTo>
                  <a:pt x="921" y="0"/>
                </a:lnTo>
                <a:lnTo>
                  <a:pt x="830" y="62"/>
                </a:lnTo>
                <a:lnTo>
                  <a:pt x="746" y="122"/>
                </a:lnTo>
                <a:lnTo>
                  <a:pt x="666" y="181"/>
                </a:lnTo>
                <a:lnTo>
                  <a:pt x="588" y="239"/>
                </a:lnTo>
                <a:lnTo>
                  <a:pt x="516" y="296"/>
                </a:lnTo>
                <a:lnTo>
                  <a:pt x="447" y="352"/>
                </a:lnTo>
                <a:lnTo>
                  <a:pt x="323" y="460"/>
                </a:lnTo>
                <a:lnTo>
                  <a:pt x="215" y="556"/>
                </a:lnTo>
                <a:lnTo>
                  <a:pt x="127" y="641"/>
                </a:lnTo>
                <a:lnTo>
                  <a:pt x="53" y="715"/>
                </a:lnTo>
                <a:lnTo>
                  <a:pt x="0" y="772"/>
                </a:lnTo>
                <a:close/>
              </a:path>
            </a:pathLst>
          </a:custGeom>
          <a:gradFill rotWithShape="1">
            <a:gsLst>
              <a:gs pos="0">
                <a:srgbClr val="066AD8"/>
              </a:gs>
              <a:gs pos="100000">
                <a:srgbClr val="0066A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endParaRPr lang="ko-KR" altLang="en-US" sz="2400"/>
          </a:p>
        </p:txBody>
      </p:sp>
      <p:sp>
        <p:nvSpPr>
          <p:cNvPr id="19492" name="Text Box 99"/>
          <p:cNvSpPr txBox="1">
            <a:spLocks noChangeArrowheads="1"/>
          </p:cNvSpPr>
          <p:nvPr/>
        </p:nvSpPr>
        <p:spPr bwMode="auto">
          <a:xfrm>
            <a:off x="1549577" y="5748139"/>
            <a:ext cx="1344540" cy="48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r>
              <a:rPr lang="en-US" altLang="ko-KR" sz="2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2014</a:t>
            </a:r>
            <a:r>
              <a:rPr lang="ko-KR" altLang="en-US" sz="2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</a:t>
            </a:r>
            <a:endParaRPr lang="ko-KR" altLang="en-US" sz="20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517" name="WordArt 133"/>
          <p:cNvSpPr>
            <a:spLocks noChangeArrowheads="1" noChangeShapeType="1" noTextEdit="1"/>
          </p:cNvSpPr>
          <p:nvPr/>
        </p:nvSpPr>
        <p:spPr bwMode="auto">
          <a:xfrm rot="19314646">
            <a:off x="1174642" y="3786226"/>
            <a:ext cx="1585077" cy="6167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971852"/>
              </a:avLst>
            </a:prstTxWarp>
          </a:bodyPr>
          <a:lstStyle/>
          <a:p>
            <a:pPr>
              <a:defRPr/>
            </a:pPr>
            <a:r>
              <a:rPr lang="ko-KR" altLang="en-US" sz="100" kern="10" smtClean="0">
                <a:ln w="1270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277BD5"/>
                </a:solidFill>
                <a:effectLst>
                  <a:outerShdw dist="17961" dir="2700000" algn="ctr" rotWithShape="0">
                    <a:srgbClr val="868686"/>
                  </a:outerShdw>
                </a:effectLst>
                <a:latin typeface="HY헤드라인M"/>
                <a:ea typeface="HY헤드라인M"/>
              </a:rPr>
              <a:t>천 만원</a:t>
            </a:r>
            <a:endParaRPr lang="ko-KR" altLang="en-US" sz="100" kern="10" dirty="0">
              <a:ln w="12700">
                <a:solidFill>
                  <a:schemeClr val="bg1"/>
                </a:solidFill>
                <a:round/>
                <a:headEnd/>
                <a:tailEnd/>
              </a:ln>
              <a:solidFill>
                <a:srgbClr val="277BD5"/>
              </a:solidFill>
              <a:effectLst>
                <a:outerShdw dist="17961" dir="2700000" algn="ctr" rotWithShape="0">
                  <a:srgbClr val="868686"/>
                </a:outerShdw>
              </a:effectLst>
              <a:latin typeface="HY헤드라인M"/>
              <a:ea typeface="HY헤드라인M"/>
            </a:endParaRPr>
          </a:p>
        </p:txBody>
      </p:sp>
      <p:sp>
        <p:nvSpPr>
          <p:cNvPr id="19486" name="Freeform 90"/>
          <p:cNvSpPr>
            <a:spLocks/>
          </p:cNvSpPr>
          <p:nvPr/>
        </p:nvSpPr>
        <p:spPr bwMode="auto">
          <a:xfrm>
            <a:off x="3193509" y="2760971"/>
            <a:ext cx="2018867" cy="2595922"/>
          </a:xfrm>
          <a:custGeom>
            <a:avLst/>
            <a:gdLst>
              <a:gd name="T0" fmla="*/ 0 w 982"/>
              <a:gd name="T1" fmla="*/ 1347 h 1347"/>
              <a:gd name="T2" fmla="*/ 982 w 982"/>
              <a:gd name="T3" fmla="*/ 1347 h 1347"/>
              <a:gd name="T4" fmla="*/ 982 w 982"/>
              <a:gd name="T5" fmla="*/ 0 h 1347"/>
              <a:gd name="T6" fmla="*/ 982 w 982"/>
              <a:gd name="T7" fmla="*/ 0 h 1347"/>
              <a:gd name="T8" fmla="*/ 845 w 982"/>
              <a:gd name="T9" fmla="*/ 58 h 1347"/>
              <a:gd name="T10" fmla="*/ 710 w 982"/>
              <a:gd name="T11" fmla="*/ 120 h 1347"/>
              <a:gd name="T12" fmla="*/ 581 w 982"/>
              <a:gd name="T13" fmla="*/ 184 h 1347"/>
              <a:gd name="T14" fmla="*/ 457 w 982"/>
              <a:gd name="T15" fmla="*/ 249 h 1347"/>
              <a:gd name="T16" fmla="*/ 335 w 982"/>
              <a:gd name="T17" fmla="*/ 315 h 1347"/>
              <a:gd name="T18" fmla="*/ 219 w 982"/>
              <a:gd name="T19" fmla="*/ 382 h 1347"/>
              <a:gd name="T20" fmla="*/ 107 w 982"/>
              <a:gd name="T21" fmla="*/ 451 h 1347"/>
              <a:gd name="T22" fmla="*/ 0 w 982"/>
              <a:gd name="T23" fmla="*/ 520 h 1347"/>
              <a:gd name="T24" fmla="*/ 0 w 982"/>
              <a:gd name="T25" fmla="*/ 1347 h 13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82"/>
              <a:gd name="T40" fmla="*/ 0 h 1347"/>
              <a:gd name="T41" fmla="*/ 982 w 982"/>
              <a:gd name="T42" fmla="*/ 1347 h 13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82" h="1347">
                <a:moveTo>
                  <a:pt x="0" y="1347"/>
                </a:moveTo>
                <a:lnTo>
                  <a:pt x="982" y="1347"/>
                </a:lnTo>
                <a:lnTo>
                  <a:pt x="982" y="0"/>
                </a:lnTo>
                <a:lnTo>
                  <a:pt x="845" y="58"/>
                </a:lnTo>
                <a:lnTo>
                  <a:pt x="710" y="120"/>
                </a:lnTo>
                <a:lnTo>
                  <a:pt x="581" y="184"/>
                </a:lnTo>
                <a:lnTo>
                  <a:pt x="457" y="249"/>
                </a:lnTo>
                <a:lnTo>
                  <a:pt x="335" y="315"/>
                </a:lnTo>
                <a:lnTo>
                  <a:pt x="219" y="382"/>
                </a:lnTo>
                <a:lnTo>
                  <a:pt x="107" y="451"/>
                </a:lnTo>
                <a:lnTo>
                  <a:pt x="0" y="520"/>
                </a:lnTo>
                <a:lnTo>
                  <a:pt x="0" y="1347"/>
                </a:lnTo>
                <a:close/>
              </a:path>
            </a:pathLst>
          </a:cu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endParaRPr lang="ko-KR" altLang="en-US" sz="2400"/>
          </a:p>
        </p:txBody>
      </p:sp>
      <p:sp>
        <p:nvSpPr>
          <p:cNvPr id="19487" name="Freeform 94"/>
          <p:cNvSpPr>
            <a:spLocks/>
          </p:cNvSpPr>
          <p:nvPr/>
        </p:nvSpPr>
        <p:spPr bwMode="auto">
          <a:xfrm>
            <a:off x="3193509" y="2313863"/>
            <a:ext cx="2018867" cy="1241109"/>
          </a:xfrm>
          <a:custGeom>
            <a:avLst/>
            <a:gdLst>
              <a:gd name="T0" fmla="*/ 982 w 982"/>
              <a:gd name="T1" fmla="*/ 122 h 644"/>
              <a:gd name="T2" fmla="*/ 982 w 982"/>
              <a:gd name="T3" fmla="*/ 0 h 644"/>
              <a:gd name="T4" fmla="*/ 982 w 982"/>
              <a:gd name="T5" fmla="*/ 0 h 644"/>
              <a:gd name="T6" fmla="*/ 843 w 982"/>
              <a:gd name="T7" fmla="*/ 55 h 644"/>
              <a:gd name="T8" fmla="*/ 708 w 982"/>
              <a:gd name="T9" fmla="*/ 115 h 644"/>
              <a:gd name="T10" fmla="*/ 579 w 982"/>
              <a:gd name="T11" fmla="*/ 175 h 644"/>
              <a:gd name="T12" fmla="*/ 453 w 982"/>
              <a:gd name="T13" fmla="*/ 239 h 644"/>
              <a:gd name="T14" fmla="*/ 333 w 982"/>
              <a:gd name="T15" fmla="*/ 304 h 644"/>
              <a:gd name="T16" fmla="*/ 217 w 982"/>
              <a:gd name="T17" fmla="*/ 368 h 644"/>
              <a:gd name="T18" fmla="*/ 107 w 982"/>
              <a:gd name="T19" fmla="*/ 435 h 644"/>
              <a:gd name="T20" fmla="*/ 0 w 982"/>
              <a:gd name="T21" fmla="*/ 501 h 644"/>
              <a:gd name="T22" fmla="*/ 0 w 982"/>
              <a:gd name="T23" fmla="*/ 644 h 644"/>
              <a:gd name="T24" fmla="*/ 0 w 982"/>
              <a:gd name="T25" fmla="*/ 644 h 644"/>
              <a:gd name="T26" fmla="*/ 126 w 982"/>
              <a:gd name="T27" fmla="*/ 561 h 644"/>
              <a:gd name="T28" fmla="*/ 253 w 982"/>
              <a:gd name="T29" fmla="*/ 483 h 644"/>
              <a:gd name="T30" fmla="*/ 377 w 982"/>
              <a:gd name="T31" fmla="*/ 412 h 644"/>
              <a:gd name="T32" fmla="*/ 501 w 982"/>
              <a:gd name="T33" fmla="*/ 345 h 644"/>
              <a:gd name="T34" fmla="*/ 623 w 982"/>
              <a:gd name="T35" fmla="*/ 283 h 644"/>
              <a:gd name="T36" fmla="*/ 744 w 982"/>
              <a:gd name="T37" fmla="*/ 225 h 644"/>
              <a:gd name="T38" fmla="*/ 864 w 982"/>
              <a:gd name="T39" fmla="*/ 170 h 644"/>
              <a:gd name="T40" fmla="*/ 982 w 982"/>
              <a:gd name="T41" fmla="*/ 122 h 644"/>
              <a:gd name="T42" fmla="*/ 982 w 982"/>
              <a:gd name="T43" fmla="*/ 122 h 64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982"/>
              <a:gd name="T67" fmla="*/ 0 h 644"/>
              <a:gd name="T68" fmla="*/ 982 w 982"/>
              <a:gd name="T69" fmla="*/ 644 h 64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982" h="644">
                <a:moveTo>
                  <a:pt x="982" y="122"/>
                </a:moveTo>
                <a:lnTo>
                  <a:pt x="982" y="0"/>
                </a:lnTo>
                <a:lnTo>
                  <a:pt x="843" y="55"/>
                </a:lnTo>
                <a:lnTo>
                  <a:pt x="708" y="115"/>
                </a:lnTo>
                <a:lnTo>
                  <a:pt x="579" y="175"/>
                </a:lnTo>
                <a:lnTo>
                  <a:pt x="453" y="239"/>
                </a:lnTo>
                <a:lnTo>
                  <a:pt x="333" y="304"/>
                </a:lnTo>
                <a:lnTo>
                  <a:pt x="217" y="368"/>
                </a:lnTo>
                <a:lnTo>
                  <a:pt x="107" y="435"/>
                </a:lnTo>
                <a:lnTo>
                  <a:pt x="0" y="501"/>
                </a:lnTo>
                <a:lnTo>
                  <a:pt x="0" y="644"/>
                </a:lnTo>
                <a:lnTo>
                  <a:pt x="126" y="561"/>
                </a:lnTo>
                <a:lnTo>
                  <a:pt x="253" y="483"/>
                </a:lnTo>
                <a:lnTo>
                  <a:pt x="377" y="412"/>
                </a:lnTo>
                <a:lnTo>
                  <a:pt x="501" y="345"/>
                </a:lnTo>
                <a:lnTo>
                  <a:pt x="623" y="283"/>
                </a:lnTo>
                <a:lnTo>
                  <a:pt x="744" y="225"/>
                </a:lnTo>
                <a:lnTo>
                  <a:pt x="864" y="170"/>
                </a:lnTo>
                <a:lnTo>
                  <a:pt x="982" y="122"/>
                </a:lnTo>
                <a:close/>
              </a:path>
            </a:pathLst>
          </a:custGeom>
          <a:gradFill rotWithShape="1">
            <a:gsLst>
              <a:gs pos="0">
                <a:srgbClr val="066AD8"/>
              </a:gs>
              <a:gs pos="100000">
                <a:srgbClr val="0066A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endParaRPr lang="ko-KR" altLang="en-US" sz="2400"/>
          </a:p>
        </p:txBody>
      </p:sp>
      <p:sp>
        <p:nvSpPr>
          <p:cNvPr id="19488" name="Text Box 100"/>
          <p:cNvSpPr txBox="1">
            <a:spLocks noChangeArrowheads="1"/>
          </p:cNvSpPr>
          <p:nvPr/>
        </p:nvSpPr>
        <p:spPr bwMode="auto">
          <a:xfrm>
            <a:off x="3696551" y="5734811"/>
            <a:ext cx="1344541" cy="48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r>
              <a:rPr lang="en-US" altLang="ko-KR" sz="2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</a:t>
            </a:r>
            <a:r>
              <a:rPr lang="ko-KR" altLang="en-US" sz="2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</a:t>
            </a:r>
            <a:endParaRPr lang="ko-KR" altLang="en-US" sz="20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519" name="WordArt 135"/>
          <p:cNvSpPr>
            <a:spLocks noChangeArrowheads="1" noChangeShapeType="1" noTextEdit="1"/>
          </p:cNvSpPr>
          <p:nvPr/>
        </p:nvSpPr>
        <p:spPr bwMode="auto">
          <a:xfrm rot="20121690">
            <a:off x="3408403" y="2439670"/>
            <a:ext cx="1375379" cy="117558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971852"/>
              </a:avLst>
            </a:prstTxWarp>
          </a:bodyPr>
          <a:lstStyle/>
          <a:p>
            <a:pPr>
              <a:defRPr/>
            </a:pPr>
            <a:r>
              <a:rPr lang="en-US" altLang="ko-KR" sz="2400" kern="10" smtClean="0">
                <a:ln w="1270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277BD5"/>
                </a:solidFill>
                <a:effectLst>
                  <a:outerShdw dist="17961" dir="2700000" algn="ctr" rotWithShape="0">
                    <a:srgbClr val="868686"/>
                  </a:outerShdw>
                </a:effectLst>
                <a:latin typeface="HY헤드라인M"/>
                <a:ea typeface="HY헤드라인M"/>
              </a:rPr>
              <a:t>2</a:t>
            </a:r>
            <a:r>
              <a:rPr lang="ko-KR" altLang="en-US" sz="2400" kern="10" smtClean="0">
                <a:ln w="1270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277BD5"/>
                </a:solidFill>
                <a:effectLst>
                  <a:outerShdw dist="17961" dir="2700000" algn="ctr" rotWithShape="0">
                    <a:srgbClr val="868686"/>
                  </a:outerShdw>
                </a:effectLst>
                <a:latin typeface="HY헤드라인M"/>
                <a:ea typeface="HY헤드라인M"/>
              </a:rPr>
              <a:t>억원</a:t>
            </a:r>
            <a:endParaRPr lang="ko-KR" altLang="en-US" sz="2400" kern="10" dirty="0">
              <a:ln w="12700">
                <a:solidFill>
                  <a:schemeClr val="bg1"/>
                </a:solidFill>
                <a:round/>
                <a:headEnd/>
                <a:tailEnd/>
              </a:ln>
              <a:solidFill>
                <a:srgbClr val="277BD5"/>
              </a:solidFill>
              <a:effectLst>
                <a:outerShdw dist="17961" dir="2700000" algn="ctr" rotWithShape="0">
                  <a:srgbClr val="868686"/>
                </a:outerShdw>
              </a:effectLst>
              <a:latin typeface="HY헤드라인M"/>
              <a:ea typeface="HY헤드라인M"/>
            </a:endParaRPr>
          </a:p>
        </p:txBody>
      </p:sp>
      <p:sp>
        <p:nvSpPr>
          <p:cNvPr id="19482" name="Freeform 91"/>
          <p:cNvSpPr>
            <a:spLocks/>
          </p:cNvSpPr>
          <p:nvPr/>
        </p:nvSpPr>
        <p:spPr bwMode="auto">
          <a:xfrm>
            <a:off x="5389179" y="2130826"/>
            <a:ext cx="2014755" cy="3225303"/>
          </a:xfrm>
          <a:custGeom>
            <a:avLst/>
            <a:gdLst>
              <a:gd name="T0" fmla="*/ 0 w 980"/>
              <a:gd name="T1" fmla="*/ 1659 h 1659"/>
              <a:gd name="T2" fmla="*/ 980 w 980"/>
              <a:gd name="T3" fmla="*/ 1659 h 1659"/>
              <a:gd name="T4" fmla="*/ 980 w 980"/>
              <a:gd name="T5" fmla="*/ 0 h 1659"/>
              <a:gd name="T6" fmla="*/ 980 w 980"/>
              <a:gd name="T7" fmla="*/ 0 h 1659"/>
              <a:gd name="T8" fmla="*/ 849 w 980"/>
              <a:gd name="T9" fmla="*/ 25 h 1659"/>
              <a:gd name="T10" fmla="*/ 721 w 980"/>
              <a:gd name="T11" fmla="*/ 53 h 1659"/>
              <a:gd name="T12" fmla="*/ 594 w 980"/>
              <a:gd name="T13" fmla="*/ 85 h 1659"/>
              <a:gd name="T14" fmla="*/ 470 w 980"/>
              <a:gd name="T15" fmla="*/ 117 h 1659"/>
              <a:gd name="T16" fmla="*/ 350 w 980"/>
              <a:gd name="T17" fmla="*/ 154 h 1659"/>
              <a:gd name="T18" fmla="*/ 230 w 980"/>
              <a:gd name="T19" fmla="*/ 193 h 1659"/>
              <a:gd name="T20" fmla="*/ 114 w 980"/>
              <a:gd name="T21" fmla="*/ 234 h 1659"/>
              <a:gd name="T22" fmla="*/ 0 w 980"/>
              <a:gd name="T23" fmla="*/ 278 h 1659"/>
              <a:gd name="T24" fmla="*/ 0 w 980"/>
              <a:gd name="T25" fmla="*/ 1659 h 16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80"/>
              <a:gd name="T40" fmla="*/ 0 h 1659"/>
              <a:gd name="T41" fmla="*/ 980 w 980"/>
              <a:gd name="T42" fmla="*/ 1659 h 165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80" h="1659">
                <a:moveTo>
                  <a:pt x="0" y="1659"/>
                </a:moveTo>
                <a:lnTo>
                  <a:pt x="980" y="1659"/>
                </a:lnTo>
                <a:lnTo>
                  <a:pt x="980" y="0"/>
                </a:lnTo>
                <a:lnTo>
                  <a:pt x="849" y="25"/>
                </a:lnTo>
                <a:lnTo>
                  <a:pt x="721" y="53"/>
                </a:lnTo>
                <a:lnTo>
                  <a:pt x="594" y="85"/>
                </a:lnTo>
                <a:lnTo>
                  <a:pt x="470" y="117"/>
                </a:lnTo>
                <a:lnTo>
                  <a:pt x="350" y="154"/>
                </a:lnTo>
                <a:lnTo>
                  <a:pt x="230" y="193"/>
                </a:lnTo>
                <a:lnTo>
                  <a:pt x="114" y="234"/>
                </a:lnTo>
                <a:lnTo>
                  <a:pt x="0" y="278"/>
                </a:lnTo>
                <a:lnTo>
                  <a:pt x="0" y="1659"/>
                </a:lnTo>
                <a:close/>
              </a:path>
            </a:pathLst>
          </a:cu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endParaRPr lang="ko-KR" altLang="en-US" sz="2400"/>
          </a:p>
        </p:txBody>
      </p:sp>
      <p:sp>
        <p:nvSpPr>
          <p:cNvPr id="19484" name="Text Box 101"/>
          <p:cNvSpPr txBox="1">
            <a:spLocks noChangeArrowheads="1"/>
          </p:cNvSpPr>
          <p:nvPr/>
        </p:nvSpPr>
        <p:spPr bwMode="auto">
          <a:xfrm>
            <a:off x="5843527" y="5723806"/>
            <a:ext cx="1344541" cy="48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r>
              <a:rPr lang="en-US" altLang="ko-KR" sz="2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2016</a:t>
            </a:r>
            <a:r>
              <a:rPr lang="ko-KR" altLang="en-US" sz="2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</a:t>
            </a:r>
            <a:endParaRPr lang="ko-KR" altLang="en-US" sz="20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520" name="WordArt 136"/>
          <p:cNvSpPr>
            <a:spLocks noChangeArrowheads="1" noChangeShapeType="1" noTextEdit="1"/>
          </p:cNvSpPr>
          <p:nvPr/>
        </p:nvSpPr>
        <p:spPr bwMode="auto">
          <a:xfrm rot="20663435">
            <a:off x="5568113" y="1627300"/>
            <a:ext cx="1432943" cy="89097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971852"/>
              </a:avLst>
            </a:prstTxWarp>
          </a:bodyPr>
          <a:lstStyle/>
          <a:p>
            <a:pPr>
              <a:defRPr/>
            </a:pPr>
            <a:r>
              <a:rPr lang="en-US" altLang="ko-KR" sz="3200" kern="10" smtClean="0">
                <a:ln w="1270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277BD5"/>
                </a:solidFill>
                <a:effectLst>
                  <a:outerShdw dist="17961" dir="2700000" algn="ctr" rotWithShape="0">
                    <a:srgbClr val="868686"/>
                  </a:outerShdw>
                </a:effectLst>
                <a:latin typeface="HY헤드라인M"/>
                <a:ea typeface="HY헤드라인M"/>
              </a:rPr>
              <a:t>5</a:t>
            </a:r>
            <a:r>
              <a:rPr lang="ko-KR" altLang="en-US" sz="3200" kern="10" smtClean="0">
                <a:ln w="1270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277BD5"/>
                </a:solidFill>
                <a:effectLst>
                  <a:outerShdw dist="17961" dir="2700000" algn="ctr" rotWithShape="0">
                    <a:srgbClr val="868686"/>
                  </a:outerShdw>
                </a:effectLst>
                <a:latin typeface="HY헤드라인M"/>
                <a:ea typeface="HY헤드라인M"/>
              </a:rPr>
              <a:t>억원</a:t>
            </a:r>
            <a:endParaRPr lang="ko-KR" altLang="en-US" sz="3200" kern="10" dirty="0">
              <a:ln w="12700">
                <a:solidFill>
                  <a:schemeClr val="bg1"/>
                </a:solidFill>
                <a:round/>
                <a:headEnd/>
                <a:tailEnd/>
              </a:ln>
              <a:solidFill>
                <a:srgbClr val="277BD5"/>
              </a:solidFill>
              <a:effectLst>
                <a:outerShdw dist="17961" dir="2700000" algn="ctr" rotWithShape="0">
                  <a:srgbClr val="868686"/>
                </a:outerShdw>
              </a:effectLst>
              <a:latin typeface="HY헤드라인M"/>
              <a:ea typeface="HY헤드라인M"/>
            </a:endParaRPr>
          </a:p>
        </p:txBody>
      </p:sp>
      <p:sp>
        <p:nvSpPr>
          <p:cNvPr id="50" name="Freeform 215"/>
          <p:cNvSpPr>
            <a:spLocks/>
          </p:cNvSpPr>
          <p:nvPr/>
        </p:nvSpPr>
        <p:spPr bwMode="auto">
          <a:xfrm>
            <a:off x="6086578" y="4484099"/>
            <a:ext cx="925501" cy="439478"/>
          </a:xfrm>
          <a:custGeom>
            <a:avLst/>
            <a:gdLst>
              <a:gd name="T0" fmla="*/ 0 w 870"/>
              <a:gd name="T1" fmla="*/ 0 h 426"/>
              <a:gd name="T2" fmla="*/ 0 w 870"/>
              <a:gd name="T3" fmla="*/ 0 h 426"/>
              <a:gd name="T4" fmla="*/ 0 w 870"/>
              <a:gd name="T5" fmla="*/ 0 h 426"/>
              <a:gd name="T6" fmla="*/ 0 w 870"/>
              <a:gd name="T7" fmla="*/ 0 h 426"/>
              <a:gd name="T8" fmla="*/ 0 w 870"/>
              <a:gd name="T9" fmla="*/ 0 h 4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0"/>
              <a:gd name="T16" fmla="*/ 0 h 426"/>
              <a:gd name="T17" fmla="*/ 870 w 870"/>
              <a:gd name="T18" fmla="*/ 426 h 4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70" h="426">
                <a:moveTo>
                  <a:pt x="510" y="0"/>
                </a:moveTo>
                <a:lnTo>
                  <a:pt x="0" y="291"/>
                </a:lnTo>
                <a:lnTo>
                  <a:pt x="417" y="426"/>
                </a:lnTo>
                <a:lnTo>
                  <a:pt x="870" y="75"/>
                </a:lnTo>
                <a:lnTo>
                  <a:pt x="510" y="0"/>
                </a:lnTo>
                <a:close/>
              </a:path>
            </a:pathLst>
          </a:custGeom>
          <a:solidFill>
            <a:srgbClr val="C8E8B0"/>
          </a:solidFill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endParaRPr lang="ko-KR" altLang="en-US" sz="2400"/>
          </a:p>
        </p:txBody>
      </p:sp>
      <p:sp>
        <p:nvSpPr>
          <p:cNvPr id="51" name="Freeform 216"/>
          <p:cNvSpPr>
            <a:spLocks/>
          </p:cNvSpPr>
          <p:nvPr/>
        </p:nvSpPr>
        <p:spPr bwMode="auto">
          <a:xfrm>
            <a:off x="6086578" y="4783845"/>
            <a:ext cx="443034" cy="326791"/>
          </a:xfrm>
          <a:custGeom>
            <a:avLst/>
            <a:gdLst>
              <a:gd name="T0" fmla="*/ 0 w 417"/>
              <a:gd name="T1" fmla="*/ 0 h 315"/>
              <a:gd name="T2" fmla="*/ 0 w 417"/>
              <a:gd name="T3" fmla="*/ 0 h 315"/>
              <a:gd name="T4" fmla="*/ 0 w 417"/>
              <a:gd name="T5" fmla="*/ 0 h 315"/>
              <a:gd name="T6" fmla="*/ 0 w 417"/>
              <a:gd name="T7" fmla="*/ 0 h 315"/>
              <a:gd name="T8" fmla="*/ 0 w 417"/>
              <a:gd name="T9" fmla="*/ 0 h 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7"/>
              <a:gd name="T16" fmla="*/ 0 h 315"/>
              <a:gd name="T17" fmla="*/ 417 w 417"/>
              <a:gd name="T18" fmla="*/ 315 h 3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7" h="315">
                <a:moveTo>
                  <a:pt x="0" y="0"/>
                </a:moveTo>
                <a:lnTo>
                  <a:pt x="3" y="174"/>
                </a:lnTo>
                <a:lnTo>
                  <a:pt x="414" y="315"/>
                </a:lnTo>
                <a:lnTo>
                  <a:pt x="417" y="132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endParaRPr lang="ko-KR" altLang="en-US" sz="2400"/>
          </a:p>
        </p:txBody>
      </p:sp>
      <p:sp>
        <p:nvSpPr>
          <p:cNvPr id="52" name="Freeform 217"/>
          <p:cNvSpPr>
            <a:spLocks/>
          </p:cNvSpPr>
          <p:nvPr/>
        </p:nvSpPr>
        <p:spPr bwMode="auto">
          <a:xfrm>
            <a:off x="6527293" y="4560726"/>
            <a:ext cx="491745" cy="547657"/>
          </a:xfrm>
          <a:custGeom>
            <a:avLst/>
            <a:gdLst>
              <a:gd name="T0" fmla="*/ 0 w 462"/>
              <a:gd name="T1" fmla="*/ 0 h 529"/>
              <a:gd name="T2" fmla="*/ 0 w 462"/>
              <a:gd name="T3" fmla="*/ 0 h 529"/>
              <a:gd name="T4" fmla="*/ 0 w 462"/>
              <a:gd name="T5" fmla="*/ 0 h 529"/>
              <a:gd name="T6" fmla="*/ 0 w 462"/>
              <a:gd name="T7" fmla="*/ 0 h 529"/>
              <a:gd name="T8" fmla="*/ 0 w 462"/>
              <a:gd name="T9" fmla="*/ 0 h 5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2"/>
              <a:gd name="T16" fmla="*/ 0 h 529"/>
              <a:gd name="T17" fmla="*/ 462 w 462"/>
              <a:gd name="T18" fmla="*/ 529 h 5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2" h="529">
                <a:moveTo>
                  <a:pt x="0" y="348"/>
                </a:moveTo>
                <a:lnTo>
                  <a:pt x="459" y="0"/>
                </a:lnTo>
                <a:lnTo>
                  <a:pt x="462" y="165"/>
                </a:lnTo>
                <a:lnTo>
                  <a:pt x="0" y="529"/>
                </a:lnTo>
                <a:lnTo>
                  <a:pt x="0" y="348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endParaRPr lang="ko-KR" altLang="en-US" sz="2400"/>
          </a:p>
        </p:txBody>
      </p:sp>
      <p:sp>
        <p:nvSpPr>
          <p:cNvPr id="53" name="Freeform 218"/>
          <p:cNvSpPr>
            <a:spLocks/>
          </p:cNvSpPr>
          <p:nvPr/>
        </p:nvSpPr>
        <p:spPr bwMode="auto">
          <a:xfrm>
            <a:off x="6334770" y="4590024"/>
            <a:ext cx="491745" cy="157761"/>
          </a:xfrm>
          <a:custGeom>
            <a:avLst/>
            <a:gdLst>
              <a:gd name="T0" fmla="*/ 0 w 460"/>
              <a:gd name="T1" fmla="*/ 0 h 153"/>
              <a:gd name="T2" fmla="*/ 0 w 460"/>
              <a:gd name="T3" fmla="*/ 0 h 153"/>
              <a:gd name="T4" fmla="*/ 0 w 460"/>
              <a:gd name="T5" fmla="*/ 0 h 153"/>
              <a:gd name="T6" fmla="*/ 0 w 460"/>
              <a:gd name="T7" fmla="*/ 0 h 153"/>
              <a:gd name="T8" fmla="*/ 0 w 460"/>
              <a:gd name="T9" fmla="*/ 0 h 1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0"/>
              <a:gd name="T16" fmla="*/ 0 h 153"/>
              <a:gd name="T17" fmla="*/ 460 w 460"/>
              <a:gd name="T18" fmla="*/ 153 h 1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0" h="153">
                <a:moveTo>
                  <a:pt x="0" y="46"/>
                </a:moveTo>
                <a:lnTo>
                  <a:pt x="393" y="153"/>
                </a:lnTo>
                <a:lnTo>
                  <a:pt x="460" y="100"/>
                </a:lnTo>
                <a:lnTo>
                  <a:pt x="85" y="0"/>
                </a:lnTo>
                <a:lnTo>
                  <a:pt x="0" y="46"/>
                </a:lnTo>
                <a:close/>
              </a:path>
            </a:pathLst>
          </a:custGeom>
          <a:gradFill rotWithShape="1">
            <a:gsLst>
              <a:gs pos="0">
                <a:srgbClr val="FFFFD5"/>
              </a:gs>
              <a:gs pos="100000">
                <a:srgbClr val="FFE9BD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endParaRPr lang="ko-KR" altLang="en-US" sz="2400"/>
          </a:p>
        </p:txBody>
      </p:sp>
      <p:sp>
        <p:nvSpPr>
          <p:cNvPr id="54" name="Oval 219"/>
          <p:cNvSpPr>
            <a:spLocks noChangeArrowheads="1"/>
          </p:cNvSpPr>
          <p:nvPr/>
        </p:nvSpPr>
        <p:spPr bwMode="auto">
          <a:xfrm>
            <a:off x="6761567" y="4765816"/>
            <a:ext cx="482467" cy="468776"/>
          </a:xfrm>
          <a:prstGeom prst="ellipse">
            <a:avLst/>
          </a:prstGeom>
          <a:gradFill rotWithShape="1">
            <a:gsLst>
              <a:gs pos="0">
                <a:srgbClr val="FFFF7D"/>
              </a:gs>
              <a:gs pos="100000">
                <a:srgbClr val="FFCC66"/>
              </a:gs>
            </a:gsLst>
            <a:path path="shape">
              <a:fillToRect l="50000" t="50000" r="50000" b="50000"/>
            </a:path>
          </a:gradFill>
          <a:ln w="9525">
            <a:round/>
            <a:headEnd/>
            <a:tailEnd/>
          </a:ln>
          <a:scene3d>
            <a:camera prst="legacyObliqueFront">
              <a:rot lat="18000000" lon="0" rev="0"/>
            </a:camera>
            <a:lightRig rig="legacyFlat3" dir="b"/>
          </a:scene3d>
          <a:sp3d extrusionH="11100" prstMaterial="legacyMatte">
            <a:bevelT w="13500" h="13500" prst="angle"/>
            <a:bevelB w="13500" h="13500" prst="angle"/>
            <a:extrusionClr>
              <a:srgbClr val="FFCC66"/>
            </a:extrusionClr>
            <a:contourClr>
              <a:srgbClr val="FFFF7D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endParaRPr lang="ko-KR" altLang="en-US" sz="2400"/>
          </a:p>
        </p:txBody>
      </p:sp>
      <p:sp>
        <p:nvSpPr>
          <p:cNvPr id="55" name="Oval 220"/>
          <p:cNvSpPr>
            <a:spLocks noChangeArrowheads="1"/>
          </p:cNvSpPr>
          <p:nvPr/>
        </p:nvSpPr>
        <p:spPr bwMode="auto">
          <a:xfrm>
            <a:off x="6761567" y="4671159"/>
            <a:ext cx="482467" cy="468776"/>
          </a:xfrm>
          <a:prstGeom prst="ellipse">
            <a:avLst/>
          </a:prstGeom>
          <a:gradFill rotWithShape="1">
            <a:gsLst>
              <a:gs pos="0">
                <a:srgbClr val="FFFF7D"/>
              </a:gs>
              <a:gs pos="100000">
                <a:srgbClr val="FFCC66"/>
              </a:gs>
            </a:gsLst>
            <a:path path="shape">
              <a:fillToRect l="50000" t="50000" r="50000" b="50000"/>
            </a:path>
          </a:gradFill>
          <a:ln w="9525">
            <a:round/>
            <a:headEnd/>
            <a:tailEnd/>
          </a:ln>
          <a:scene3d>
            <a:camera prst="legacyObliqueFront">
              <a:rot lat="18000000" lon="0" rev="0"/>
            </a:camera>
            <a:lightRig rig="legacyFlat3" dir="b"/>
          </a:scene3d>
          <a:sp3d extrusionH="11100" prstMaterial="legacyMatte">
            <a:bevelT w="13500" h="13500" prst="angle"/>
            <a:bevelB w="13500" h="13500" prst="angle"/>
            <a:extrusionClr>
              <a:srgbClr val="FFCC66"/>
            </a:extrusionClr>
            <a:contourClr>
              <a:srgbClr val="FFFF7D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endParaRPr lang="ko-KR" altLang="en-US" sz="2400"/>
          </a:p>
        </p:txBody>
      </p:sp>
      <p:sp>
        <p:nvSpPr>
          <p:cNvPr id="56" name="Oval 221"/>
          <p:cNvSpPr>
            <a:spLocks noChangeArrowheads="1"/>
          </p:cNvSpPr>
          <p:nvPr/>
        </p:nvSpPr>
        <p:spPr bwMode="auto">
          <a:xfrm>
            <a:off x="6712857" y="4578756"/>
            <a:ext cx="482467" cy="468776"/>
          </a:xfrm>
          <a:prstGeom prst="ellipse">
            <a:avLst/>
          </a:prstGeom>
          <a:gradFill rotWithShape="1">
            <a:gsLst>
              <a:gs pos="0">
                <a:srgbClr val="FFFF7D"/>
              </a:gs>
              <a:gs pos="100000">
                <a:srgbClr val="FFCC66"/>
              </a:gs>
            </a:gsLst>
            <a:path path="shape">
              <a:fillToRect l="50000" t="50000" r="50000" b="50000"/>
            </a:path>
          </a:gradFill>
          <a:ln w="9525">
            <a:round/>
            <a:headEnd/>
            <a:tailEnd/>
          </a:ln>
          <a:scene3d>
            <a:camera prst="legacyObliqueFront">
              <a:rot lat="18000000" lon="0" rev="0"/>
            </a:camera>
            <a:lightRig rig="legacyFlat3" dir="b"/>
          </a:scene3d>
          <a:sp3d extrusionH="11100" prstMaterial="legacyMatte">
            <a:bevelT w="13500" h="13500" prst="angle"/>
            <a:bevelB w="13500" h="13500" prst="angle"/>
            <a:extrusionClr>
              <a:srgbClr val="FFCC66"/>
            </a:extrusionClr>
            <a:contourClr>
              <a:srgbClr val="FFFF7D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endParaRPr lang="ko-KR" altLang="en-US" sz="2400"/>
          </a:p>
        </p:txBody>
      </p:sp>
      <p:sp>
        <p:nvSpPr>
          <p:cNvPr id="57" name="Oval 222"/>
          <p:cNvSpPr>
            <a:spLocks noChangeArrowheads="1"/>
          </p:cNvSpPr>
          <p:nvPr/>
        </p:nvSpPr>
        <p:spPr bwMode="auto">
          <a:xfrm>
            <a:off x="6722135" y="4484099"/>
            <a:ext cx="482467" cy="468776"/>
          </a:xfrm>
          <a:prstGeom prst="ellipse">
            <a:avLst/>
          </a:prstGeom>
          <a:gradFill rotWithShape="1">
            <a:gsLst>
              <a:gs pos="0">
                <a:srgbClr val="FFFF7D"/>
              </a:gs>
              <a:gs pos="100000">
                <a:srgbClr val="FFCC66"/>
              </a:gs>
            </a:gsLst>
            <a:path path="shape">
              <a:fillToRect l="50000" t="50000" r="50000" b="50000"/>
            </a:path>
          </a:gradFill>
          <a:ln w="9525">
            <a:round/>
            <a:headEnd/>
            <a:tailEnd/>
          </a:ln>
          <a:scene3d>
            <a:camera prst="legacyObliqueFront">
              <a:rot lat="18000000" lon="0" rev="0"/>
            </a:camera>
            <a:lightRig rig="legacyFlat3" dir="b"/>
          </a:scene3d>
          <a:sp3d extrusionH="11100" prstMaterial="legacyMatte">
            <a:bevelT w="13500" h="13500" prst="angle"/>
            <a:bevelB w="13500" h="13500" prst="angle"/>
            <a:extrusionClr>
              <a:srgbClr val="FFCC66"/>
            </a:extrusionClr>
            <a:contourClr>
              <a:srgbClr val="FFFF7D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endParaRPr lang="ko-KR" altLang="en-US" sz="2400"/>
          </a:p>
        </p:txBody>
      </p:sp>
      <p:sp>
        <p:nvSpPr>
          <p:cNvPr id="58" name="Freeform 92"/>
          <p:cNvSpPr>
            <a:spLocks/>
          </p:cNvSpPr>
          <p:nvPr/>
        </p:nvSpPr>
        <p:spPr bwMode="auto">
          <a:xfrm rot="20806556">
            <a:off x="5388586" y="1792781"/>
            <a:ext cx="2084655" cy="500995"/>
          </a:xfrm>
          <a:custGeom>
            <a:avLst/>
            <a:gdLst>
              <a:gd name="T0" fmla="*/ 864 w 1014"/>
              <a:gd name="T1" fmla="*/ 186 h 251"/>
              <a:gd name="T2" fmla="*/ 864 w 1014"/>
              <a:gd name="T3" fmla="*/ 251 h 251"/>
              <a:gd name="T4" fmla="*/ 1014 w 1014"/>
              <a:gd name="T5" fmla="*/ 126 h 251"/>
              <a:gd name="T6" fmla="*/ 864 w 1014"/>
              <a:gd name="T7" fmla="*/ 0 h 251"/>
              <a:gd name="T8" fmla="*/ 860 w 1014"/>
              <a:gd name="T9" fmla="*/ 62 h 251"/>
              <a:gd name="T10" fmla="*/ 860 w 1014"/>
              <a:gd name="T11" fmla="*/ 62 h 251"/>
              <a:gd name="T12" fmla="*/ 748 w 1014"/>
              <a:gd name="T13" fmla="*/ 60 h 251"/>
              <a:gd name="T14" fmla="*/ 637 w 1014"/>
              <a:gd name="T15" fmla="*/ 62 h 251"/>
              <a:gd name="T16" fmla="*/ 527 w 1014"/>
              <a:gd name="T17" fmla="*/ 64 h 251"/>
              <a:gd name="T18" fmla="*/ 420 w 1014"/>
              <a:gd name="T19" fmla="*/ 71 h 251"/>
              <a:gd name="T20" fmla="*/ 312 w 1014"/>
              <a:gd name="T21" fmla="*/ 78 h 251"/>
              <a:gd name="T22" fmla="*/ 207 w 1014"/>
              <a:gd name="T23" fmla="*/ 87 h 251"/>
              <a:gd name="T24" fmla="*/ 104 w 1014"/>
              <a:gd name="T25" fmla="*/ 101 h 251"/>
              <a:gd name="T26" fmla="*/ 0 w 1014"/>
              <a:gd name="T27" fmla="*/ 115 h 251"/>
              <a:gd name="T28" fmla="*/ 0 w 1014"/>
              <a:gd name="T29" fmla="*/ 225 h 251"/>
              <a:gd name="T30" fmla="*/ 0 w 1014"/>
              <a:gd name="T31" fmla="*/ 225 h 251"/>
              <a:gd name="T32" fmla="*/ 97 w 1014"/>
              <a:gd name="T33" fmla="*/ 211 h 251"/>
              <a:gd name="T34" fmla="*/ 188 w 1014"/>
              <a:gd name="T35" fmla="*/ 200 h 251"/>
              <a:gd name="T36" fmla="*/ 276 w 1014"/>
              <a:gd name="T37" fmla="*/ 193 h 251"/>
              <a:gd name="T38" fmla="*/ 356 w 1014"/>
              <a:gd name="T39" fmla="*/ 186 h 251"/>
              <a:gd name="T40" fmla="*/ 434 w 1014"/>
              <a:gd name="T41" fmla="*/ 182 h 251"/>
              <a:gd name="T42" fmla="*/ 506 w 1014"/>
              <a:gd name="T43" fmla="*/ 179 h 251"/>
              <a:gd name="T44" fmla="*/ 630 w 1014"/>
              <a:gd name="T45" fmla="*/ 177 h 251"/>
              <a:gd name="T46" fmla="*/ 729 w 1014"/>
              <a:gd name="T47" fmla="*/ 177 h 251"/>
              <a:gd name="T48" fmla="*/ 803 w 1014"/>
              <a:gd name="T49" fmla="*/ 182 h 251"/>
              <a:gd name="T50" fmla="*/ 864 w 1014"/>
              <a:gd name="T51" fmla="*/ 186 h 251"/>
              <a:gd name="T52" fmla="*/ 864 w 1014"/>
              <a:gd name="T53" fmla="*/ 186 h 25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014"/>
              <a:gd name="T82" fmla="*/ 0 h 251"/>
              <a:gd name="T83" fmla="*/ 1014 w 1014"/>
              <a:gd name="T84" fmla="*/ 251 h 251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014" h="251">
                <a:moveTo>
                  <a:pt x="864" y="186"/>
                </a:moveTo>
                <a:lnTo>
                  <a:pt x="864" y="251"/>
                </a:lnTo>
                <a:lnTo>
                  <a:pt x="1014" y="126"/>
                </a:lnTo>
                <a:lnTo>
                  <a:pt x="864" y="0"/>
                </a:lnTo>
                <a:lnTo>
                  <a:pt x="860" y="62"/>
                </a:lnTo>
                <a:lnTo>
                  <a:pt x="748" y="60"/>
                </a:lnTo>
                <a:lnTo>
                  <a:pt x="637" y="62"/>
                </a:lnTo>
                <a:lnTo>
                  <a:pt x="527" y="64"/>
                </a:lnTo>
                <a:lnTo>
                  <a:pt x="420" y="71"/>
                </a:lnTo>
                <a:lnTo>
                  <a:pt x="312" y="78"/>
                </a:lnTo>
                <a:lnTo>
                  <a:pt x="207" y="87"/>
                </a:lnTo>
                <a:lnTo>
                  <a:pt x="104" y="101"/>
                </a:lnTo>
                <a:lnTo>
                  <a:pt x="0" y="115"/>
                </a:lnTo>
                <a:lnTo>
                  <a:pt x="0" y="225"/>
                </a:lnTo>
                <a:lnTo>
                  <a:pt x="97" y="211"/>
                </a:lnTo>
                <a:lnTo>
                  <a:pt x="188" y="200"/>
                </a:lnTo>
                <a:lnTo>
                  <a:pt x="276" y="193"/>
                </a:lnTo>
                <a:lnTo>
                  <a:pt x="356" y="186"/>
                </a:lnTo>
                <a:lnTo>
                  <a:pt x="434" y="182"/>
                </a:lnTo>
                <a:lnTo>
                  <a:pt x="506" y="179"/>
                </a:lnTo>
                <a:lnTo>
                  <a:pt x="630" y="177"/>
                </a:lnTo>
                <a:lnTo>
                  <a:pt x="729" y="177"/>
                </a:lnTo>
                <a:lnTo>
                  <a:pt x="803" y="182"/>
                </a:lnTo>
                <a:lnTo>
                  <a:pt x="864" y="186"/>
                </a:lnTo>
                <a:close/>
              </a:path>
            </a:pathLst>
          </a:custGeom>
          <a:gradFill rotWithShape="1">
            <a:gsLst>
              <a:gs pos="0">
                <a:srgbClr val="066AD8"/>
              </a:gs>
              <a:gs pos="100000">
                <a:srgbClr val="0066A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endParaRPr lang="ko-KR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8739194" y="1436156"/>
            <a:ext cx="2449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20 </a:t>
            </a:r>
            <a:r>
              <a:rPr lang="ko-KR" altLang="en-US" smtClean="0"/>
              <a:t>개 대학</a:t>
            </a:r>
            <a:endParaRPr lang="en-US" altLang="ko-KR" smtClean="0"/>
          </a:p>
          <a:p>
            <a:r>
              <a:rPr lang="en-US" altLang="ko-KR" smtClean="0"/>
              <a:t>20 </a:t>
            </a:r>
            <a:r>
              <a:rPr lang="ko-KR" altLang="en-US" smtClean="0"/>
              <a:t>개 학과</a:t>
            </a:r>
            <a:endParaRPr lang="en-US" altLang="ko-KR" smtClean="0"/>
          </a:p>
          <a:p>
            <a:r>
              <a:rPr lang="en-US" altLang="ko-KR" smtClean="0"/>
              <a:t>5</a:t>
            </a:r>
            <a:r>
              <a:rPr lang="ko-KR" altLang="en-US" smtClean="0"/>
              <a:t>개 제품 유치 </a:t>
            </a:r>
            <a:endParaRPr lang="en-US" altLang="ko-KR" smtClean="0"/>
          </a:p>
          <a:p>
            <a:r>
              <a:rPr lang="ko-KR" altLang="en-US" smtClean="0"/>
              <a:t>단가 </a:t>
            </a:r>
            <a:r>
              <a:rPr lang="en-US" altLang="ko-KR" smtClean="0"/>
              <a:t>250,000 </a:t>
            </a:r>
            <a:r>
              <a:rPr lang="ko-KR" altLang="en-US" smtClean="0"/>
              <a:t>원 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365" y="2757497"/>
            <a:ext cx="2476500" cy="32194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13971" y="274236"/>
            <a:ext cx="2816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/>
              <a:t>목표 매출액 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29178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392</Words>
  <Application>Microsoft Office PowerPoint</Application>
  <PresentationFormat>와이드스크린</PresentationFormat>
  <Paragraphs>137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HY견고딕</vt:lpstr>
      <vt:lpstr>굴림체</vt:lpstr>
      <vt:lpstr>한양신명조</vt:lpstr>
      <vt:lpstr>맑은 고딕</vt:lpstr>
      <vt:lpstr>바탕</vt:lpstr>
      <vt:lpstr>HY헤드라인M</vt:lpstr>
      <vt:lpstr>돋움체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</dc:creator>
  <cp:lastModifiedBy>choi</cp:lastModifiedBy>
  <cp:revision>243</cp:revision>
  <dcterms:created xsi:type="dcterms:W3CDTF">2014-07-09T03:31:26Z</dcterms:created>
  <dcterms:modified xsi:type="dcterms:W3CDTF">2014-09-29T20:32:49Z</dcterms:modified>
</cp:coreProperties>
</file>