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8"/>
  </p:handoutMasterIdLst>
  <p:sldIdLst>
    <p:sldId id="340" r:id="rId2"/>
    <p:sldId id="327" r:id="rId3"/>
    <p:sldId id="326" r:id="rId4"/>
    <p:sldId id="342" r:id="rId5"/>
    <p:sldId id="328" r:id="rId6"/>
    <p:sldId id="343" r:id="rId7"/>
    <p:sldId id="329" r:id="rId8"/>
    <p:sldId id="345" r:id="rId9"/>
    <p:sldId id="344" r:id="rId10"/>
    <p:sldId id="341" r:id="rId11"/>
    <p:sldId id="336" r:id="rId12"/>
    <p:sldId id="346" r:id="rId13"/>
    <p:sldId id="347" r:id="rId14"/>
    <p:sldId id="331" r:id="rId15"/>
    <p:sldId id="348" r:id="rId16"/>
    <p:sldId id="34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9AF"/>
    <a:srgbClr val="222222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6942358920666897"/>
                  <c:y val="0.17723707206304937"/>
                </c:manualLayout>
              </c:layout>
              <c:spPr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 algn="ctr" rtl="0">
                    <a:defRPr sz="5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6921"/>
                        <a:gd name="adj2" fmla="val -23911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1"/>
              <c:layout>
                <c:manualLayout>
                  <c:x val="-0.16254688286903288"/>
                  <c:y val="-0.2044746662464389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500" b="1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656F9DB-A708-4892-86D1-36388578819C}" type="CATEGORYNAME">
                      <a:rPr lang="ko-KR" altLang="en-US" sz="500" b="1">
                        <a:latin typeface="a흑진주B" panose="02020600000000000000" pitchFamily="18" charset="-127"/>
                        <a:ea typeface="a흑진주B" panose="02020600000000000000" pitchFamily="18" charset="-127"/>
                      </a:rPr>
                      <a:pPr>
                        <a:defRPr sz="500" b="1"/>
                      </a:pPr>
                      <a:t>[범주 이름]</a:t>
                    </a:fld>
                    <a:r>
                      <a:rPr lang="ko-KR" altLang="en-US" sz="500" b="1" baseline="0"/>
                      <a:t>
</a:t>
                    </a:r>
                    <a:fld id="{5B130118-F9A6-4005-B8BA-05F2F71ECFA4}" type="PERCENTAGE">
                      <a:rPr lang="en-US" altLang="ko-KR" sz="500" b="1" baseline="0">
                        <a:latin typeface="a흑진주B" panose="02020600000000000000" pitchFamily="18" charset="-127"/>
                        <a:ea typeface="a흑진주B" panose="02020600000000000000" pitchFamily="18" charset="-127"/>
                      </a:rPr>
                      <a:pPr>
                        <a:defRPr sz="500" b="1"/>
                      </a:pPr>
                      <a:t>[백분율]</a:t>
                    </a:fld>
                    <a:endParaRPr lang="ko-KR" altLang="en-US" sz="500" b="1" baseline="0"/>
                  </a:p>
                </c:rich>
              </c:tx>
              <c:spPr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5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995"/>
                        <a:gd name="adj2" fmla="val 51638"/>
                      </a:avLst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0.26209925915127097"/>
                  <c:y val="-6.7862353889369398E-2"/>
                </c:manualLayout>
              </c:layout>
              <c:spPr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 algn="ctr" rtl="0">
                    <a:defRPr sz="5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0994"/>
                        <a:gd name="adj2" fmla="val 1224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3"/>
              <c:layout>
                <c:manualLayout>
                  <c:x val="0.11248243963209373"/>
                  <c:y val="0.20403133861212819"/>
                </c:manualLayout>
              </c:layout>
              <c:spPr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 algn="ctr" rtl="0">
                    <a:defRPr sz="5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7194"/>
                        <a:gd name="adj2" fmla="val -13990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5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1학년</c:v>
                </c:pt>
                <c:pt idx="1">
                  <c:v>2학년</c:v>
                </c:pt>
                <c:pt idx="2">
                  <c:v>3학년</c:v>
                </c:pt>
                <c:pt idx="3">
                  <c:v>4학년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h:mm:ss</c:formatCode>
                <c:ptCount val="7"/>
                <c:pt idx="0">
                  <c:v>0.41666666666666669</c:v>
                </c:pt>
                <c:pt idx="1">
                  <c:v>0.43055555555555558</c:v>
                </c:pt>
                <c:pt idx="2">
                  <c:v>0.44444444444444398</c:v>
                </c:pt>
                <c:pt idx="3">
                  <c:v>0.45833333333333298</c:v>
                </c:pt>
                <c:pt idx="4">
                  <c:v>0.47222222222222199</c:v>
                </c:pt>
                <c:pt idx="5">
                  <c:v>0.48611111111111099</c:v>
                </c:pt>
                <c:pt idx="6">
                  <c:v>0.5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</c:v>
                </c:pt>
                <c:pt idx="1">
                  <c:v>90</c:v>
                </c:pt>
                <c:pt idx="2">
                  <c:v>89</c:v>
                </c:pt>
                <c:pt idx="3">
                  <c:v>98</c:v>
                </c:pt>
                <c:pt idx="4">
                  <c:v>100</c:v>
                </c:pt>
                <c:pt idx="5">
                  <c:v>90</c:v>
                </c:pt>
                <c:pt idx="6">
                  <c:v>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h:mm:ss</c:formatCode>
                <c:ptCount val="7"/>
                <c:pt idx="0">
                  <c:v>0.41666666666666669</c:v>
                </c:pt>
                <c:pt idx="1">
                  <c:v>0.43055555555555558</c:v>
                </c:pt>
                <c:pt idx="2">
                  <c:v>0.44444444444444398</c:v>
                </c:pt>
                <c:pt idx="3">
                  <c:v>0.45833333333333298</c:v>
                </c:pt>
                <c:pt idx="4">
                  <c:v>0.47222222222222199</c:v>
                </c:pt>
                <c:pt idx="5">
                  <c:v>0.48611111111111099</c:v>
                </c:pt>
                <c:pt idx="6">
                  <c:v>0.5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h:mm:ss</c:formatCode>
                <c:ptCount val="7"/>
                <c:pt idx="0">
                  <c:v>0.41666666666666669</c:v>
                </c:pt>
                <c:pt idx="1">
                  <c:v>0.43055555555555558</c:v>
                </c:pt>
                <c:pt idx="2">
                  <c:v>0.44444444444444398</c:v>
                </c:pt>
                <c:pt idx="3">
                  <c:v>0.45833333333333298</c:v>
                </c:pt>
                <c:pt idx="4">
                  <c:v>0.47222222222222199</c:v>
                </c:pt>
                <c:pt idx="5">
                  <c:v>0.48611111111111099</c:v>
                </c:pt>
                <c:pt idx="6">
                  <c:v>0.5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1349824"/>
        <c:axId val="231344784"/>
      </c:lineChart>
      <c:catAx>
        <c:axId val="231349824"/>
        <c:scaling>
          <c:orientation val="minMax"/>
        </c:scaling>
        <c:delete val="0"/>
        <c:axPos val="b"/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1344784"/>
        <c:crosses val="autoZero"/>
        <c:auto val="1"/>
        <c:lblAlgn val="ctr"/>
        <c:lblOffset val="100"/>
        <c:noMultiLvlLbl val="0"/>
      </c:catAx>
      <c:valAx>
        <c:axId val="23134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1349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"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6942358920666897"/>
                  <c:y val="0.17723707206304937"/>
                </c:manualLayout>
              </c:layout>
              <c:spPr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 algn="ctr" rtl="0">
                    <a:defRPr sz="5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6921"/>
                        <a:gd name="adj2" fmla="val -23911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1"/>
              <c:layout>
                <c:manualLayout>
                  <c:x val="-0.16254688286903288"/>
                  <c:y val="-0.2044746662464389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500" b="1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656F9DB-A708-4892-86D1-36388578819C}" type="CATEGORYNAME">
                      <a:rPr lang="ko-KR" altLang="en-US" sz="500" b="1">
                        <a:latin typeface="a흑진주B" panose="02020600000000000000" pitchFamily="18" charset="-127"/>
                        <a:ea typeface="a흑진주B" panose="02020600000000000000" pitchFamily="18" charset="-127"/>
                      </a:rPr>
                      <a:pPr>
                        <a:defRPr sz="500" b="1"/>
                      </a:pPr>
                      <a:t>[범주 이름]</a:t>
                    </a:fld>
                    <a:r>
                      <a:rPr lang="ko-KR" altLang="en-US" sz="500" b="1" baseline="0"/>
                      <a:t>
</a:t>
                    </a:r>
                    <a:fld id="{5B130118-F9A6-4005-B8BA-05F2F71ECFA4}" type="PERCENTAGE">
                      <a:rPr lang="en-US" altLang="ko-KR" sz="500" b="1" baseline="0">
                        <a:latin typeface="a흑진주B" panose="02020600000000000000" pitchFamily="18" charset="-127"/>
                        <a:ea typeface="a흑진주B" panose="02020600000000000000" pitchFamily="18" charset="-127"/>
                      </a:rPr>
                      <a:pPr>
                        <a:defRPr sz="500" b="1"/>
                      </a:pPr>
                      <a:t>[백분율]</a:t>
                    </a:fld>
                    <a:endParaRPr lang="ko-KR" altLang="en-US" sz="500" b="1" baseline="0"/>
                  </a:p>
                </c:rich>
              </c:tx>
              <c:spPr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5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995"/>
                        <a:gd name="adj2" fmla="val 51638"/>
                      </a:avLst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0.26209925915127097"/>
                  <c:y val="-6.7862353889369398E-2"/>
                </c:manualLayout>
              </c:layout>
              <c:spPr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 algn="ctr" rtl="0">
                    <a:defRPr sz="5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0994"/>
                        <a:gd name="adj2" fmla="val 1224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3"/>
              <c:layout>
                <c:manualLayout>
                  <c:x val="0.11248243963209373"/>
                  <c:y val="0.20403133861212819"/>
                </c:manualLayout>
              </c:layout>
              <c:spPr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 algn="ctr" rtl="0">
                    <a:defRPr sz="5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7194"/>
                        <a:gd name="adj2" fmla="val -13990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5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1학년</c:v>
                </c:pt>
                <c:pt idx="1">
                  <c:v>2학년</c:v>
                </c:pt>
                <c:pt idx="2">
                  <c:v>3학년</c:v>
                </c:pt>
                <c:pt idx="3">
                  <c:v>4학년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h:mm:ss</c:formatCode>
                <c:ptCount val="7"/>
                <c:pt idx="0">
                  <c:v>0.41666666666666669</c:v>
                </c:pt>
                <c:pt idx="1">
                  <c:v>0.43055555555555558</c:v>
                </c:pt>
                <c:pt idx="2">
                  <c:v>0.44444444444444398</c:v>
                </c:pt>
                <c:pt idx="3">
                  <c:v>0.45833333333333298</c:v>
                </c:pt>
                <c:pt idx="4">
                  <c:v>0.47222222222222199</c:v>
                </c:pt>
                <c:pt idx="5">
                  <c:v>0.48611111111111099</c:v>
                </c:pt>
                <c:pt idx="6">
                  <c:v>0.5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</c:v>
                </c:pt>
                <c:pt idx="1">
                  <c:v>90</c:v>
                </c:pt>
                <c:pt idx="2">
                  <c:v>89</c:v>
                </c:pt>
                <c:pt idx="3">
                  <c:v>98</c:v>
                </c:pt>
                <c:pt idx="4">
                  <c:v>100</c:v>
                </c:pt>
                <c:pt idx="5">
                  <c:v>90</c:v>
                </c:pt>
                <c:pt idx="6">
                  <c:v>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h:mm:ss</c:formatCode>
                <c:ptCount val="7"/>
                <c:pt idx="0">
                  <c:v>0.41666666666666669</c:v>
                </c:pt>
                <c:pt idx="1">
                  <c:v>0.43055555555555558</c:v>
                </c:pt>
                <c:pt idx="2">
                  <c:v>0.44444444444444398</c:v>
                </c:pt>
                <c:pt idx="3">
                  <c:v>0.45833333333333298</c:v>
                </c:pt>
                <c:pt idx="4">
                  <c:v>0.47222222222222199</c:v>
                </c:pt>
                <c:pt idx="5">
                  <c:v>0.48611111111111099</c:v>
                </c:pt>
                <c:pt idx="6">
                  <c:v>0.5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h:mm:ss</c:formatCode>
                <c:ptCount val="7"/>
                <c:pt idx="0">
                  <c:v>0.41666666666666669</c:v>
                </c:pt>
                <c:pt idx="1">
                  <c:v>0.43055555555555558</c:v>
                </c:pt>
                <c:pt idx="2">
                  <c:v>0.44444444444444398</c:v>
                </c:pt>
                <c:pt idx="3">
                  <c:v>0.45833333333333298</c:v>
                </c:pt>
                <c:pt idx="4">
                  <c:v>0.47222222222222199</c:v>
                </c:pt>
                <c:pt idx="5">
                  <c:v>0.48611111111111099</c:v>
                </c:pt>
                <c:pt idx="6">
                  <c:v>0.5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6251808"/>
        <c:axId val="376252368"/>
      </c:lineChart>
      <c:catAx>
        <c:axId val="376251808"/>
        <c:scaling>
          <c:orientation val="minMax"/>
        </c:scaling>
        <c:delete val="0"/>
        <c:axPos val="b"/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6252368"/>
        <c:crosses val="autoZero"/>
        <c:auto val="1"/>
        <c:lblAlgn val="ctr"/>
        <c:lblOffset val="100"/>
        <c:noMultiLvlLbl val="0"/>
      </c:catAx>
      <c:valAx>
        <c:axId val="37625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6251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3F5A7-0485-4C89-BF34-D81E12B6B601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59212-EA3C-4DA4-B96A-A0F3493E6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14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EA7C454-148C-45C7-BBFC-6C7189DDC4B9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2FE0042-3CB3-45EF-A2D7-449A54873D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C454-148C-45C7-BBFC-6C7189DDC4B9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042-3CB3-45EF-A2D7-449A54873D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C454-148C-45C7-BBFC-6C7189DDC4B9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042-3CB3-45EF-A2D7-449A54873D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C454-148C-45C7-BBFC-6C7189DDC4B9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042-3CB3-45EF-A2D7-449A54873D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467544" y="1196752"/>
            <a:ext cx="8208912" cy="432048"/>
          </a:xfrm>
          <a:prstGeom prst="rect">
            <a:avLst/>
          </a:prstGeom>
          <a:solidFill>
            <a:srgbClr val="FFFF6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EA7C454-148C-45C7-BBFC-6C7189DDC4B9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2FE0042-3CB3-45EF-A2D7-449A54873D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C454-148C-45C7-BBFC-6C7189DDC4B9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042-3CB3-45EF-A2D7-449A54873D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C454-148C-45C7-BBFC-6C7189DDC4B9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042-3CB3-45EF-A2D7-449A54873D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C454-148C-45C7-BBFC-6C7189DDC4B9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042-3CB3-45EF-A2D7-449A54873D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C454-148C-45C7-BBFC-6C7189DDC4B9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042-3CB3-45EF-A2D7-449A54873D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C454-148C-45C7-BBFC-6C7189DDC4B9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042-3CB3-45EF-A2D7-449A54873D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00789" y="306705"/>
            <a:ext cx="5711371" cy="432048"/>
          </a:xfrm>
          <a:prstGeom prst="rect">
            <a:avLst/>
          </a:prstGeom>
          <a:solidFill>
            <a:srgbClr val="FFFF6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No</a:t>
            </a:r>
            <a:r>
              <a:rPr lang="en-US" altLang="ko-KR" sz="1600" baseline="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 pain, Yes Attendance          </a:t>
            </a:r>
            <a:endParaRPr lang="ko-KR" altLang="en-US" sz="1600" dirty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300788" y="723900"/>
            <a:ext cx="5711371" cy="5550244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vert="horz">
            <a:normAutofit/>
          </a:bodyPr>
          <a:lstStyle/>
          <a:p>
            <a:pPr lvl="0" indent="0" latinLnBrk="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endParaRPr kumimoji="0" lang="ko-KR" altLang="en-US" sz="26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C454-148C-45C7-BBFC-6C7189DDC4B9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042-3CB3-45EF-A2D7-449A54873D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A7C454-148C-45C7-BBFC-6C7189DDC4B9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FE0042-3CB3-45EF-A2D7-449A54873D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tmp"/><Relationship Id="rId3" Type="http://schemas.openxmlformats.org/officeDocument/2006/relationships/image" Target="../media/image25.tmp"/><Relationship Id="rId7" Type="http://schemas.openxmlformats.org/officeDocument/2006/relationships/image" Target="../media/image22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tmp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mp"/><Relationship Id="rId3" Type="http://schemas.openxmlformats.org/officeDocument/2006/relationships/image" Target="../media/image13.tmp"/><Relationship Id="rId7" Type="http://schemas.openxmlformats.org/officeDocument/2006/relationships/image" Target="../media/image17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10" Type="http://schemas.openxmlformats.org/officeDocument/2006/relationships/image" Target="../media/image20.tmp"/><Relationship Id="rId4" Type="http://schemas.openxmlformats.org/officeDocument/2006/relationships/image" Target="../media/image14.tmp"/><Relationship Id="rId9" Type="http://schemas.openxmlformats.org/officeDocument/2006/relationships/image" Target="../media/image19.tm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mp"/><Relationship Id="rId13" Type="http://schemas.openxmlformats.org/officeDocument/2006/relationships/image" Target="../media/image23.tmp"/><Relationship Id="rId3" Type="http://schemas.openxmlformats.org/officeDocument/2006/relationships/image" Target="../media/image13.tmp"/><Relationship Id="rId7" Type="http://schemas.openxmlformats.org/officeDocument/2006/relationships/image" Target="../media/image17.tmp"/><Relationship Id="rId12" Type="http://schemas.openxmlformats.org/officeDocument/2006/relationships/image" Target="../media/image22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tmp"/><Relationship Id="rId11" Type="http://schemas.openxmlformats.org/officeDocument/2006/relationships/image" Target="../media/image21.tmp"/><Relationship Id="rId5" Type="http://schemas.openxmlformats.org/officeDocument/2006/relationships/image" Target="../media/image15.tmp"/><Relationship Id="rId10" Type="http://schemas.openxmlformats.org/officeDocument/2006/relationships/image" Target="../media/image20.tmp"/><Relationship Id="rId4" Type="http://schemas.openxmlformats.org/officeDocument/2006/relationships/image" Target="../media/image14.tmp"/><Relationship Id="rId9" Type="http://schemas.openxmlformats.org/officeDocument/2006/relationships/image" Target="../media/image1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2348880"/>
            <a:ext cx="55446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교수로 로그인</a:t>
            </a:r>
            <a:endParaRPr lang="ko-KR" altLang="en-US" sz="66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22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2348880"/>
            <a:ext cx="5760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학생으로 로그인</a:t>
            </a:r>
            <a:endParaRPr lang="ko-KR" altLang="en-US" sz="66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75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메인서버</a:t>
            </a:r>
            <a:endParaRPr lang="ko-KR" altLang="en-US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로그인 입력 폼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ko-KR" altLang="en-US" sz="105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315404"/>
            <a:ext cx="1093660" cy="400110"/>
          </a:xfrm>
          <a:prstGeom prst="rect">
            <a:avLst/>
          </a:prstGeom>
          <a:solidFill>
            <a:srgbClr val="FCE9AF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b="1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algn="ctr"/>
            <a:r>
              <a:rPr lang="en-US" altLang="ko-KR" sz="1000" b="1" smtClean="0">
                <a:latin typeface="a흑진주B" panose="02020600000000000000" pitchFamily="18" charset="-127"/>
                <a:ea typeface="a흑진주B" panose="02020600000000000000" pitchFamily="18" charset="-127"/>
              </a:rPr>
              <a:t>Login</a:t>
            </a:r>
            <a:endParaRPr lang="ko-KR" altLang="en-US" sz="1000" b="1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0848"/>
            <a:ext cx="4839375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8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라즈베리파이</a:t>
            </a:r>
            <a:r>
              <a:rPr lang="en-US" altLang="ko-KR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/>
            </a:r>
            <a:br>
              <a:rPr lang="en-US" altLang="ko-KR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</a:br>
            <a:r>
              <a:rPr lang="en-US" altLang="ko-KR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교수로 로그인</a:t>
            </a:r>
            <a:r>
              <a:rPr lang="en-US" altLang="ko-KR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  <a:endParaRPr lang="ko-KR" altLang="en-US" sz="16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과목명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과목번호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출석률 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% bar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해당 강의실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(AP)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의 당일 시간표</a:t>
            </a:r>
            <a:endParaRPr lang="en-US" altLang="ko-KR" sz="105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현재 출석 명단 및 총인원</a:t>
            </a:r>
            <a:endParaRPr lang="en-US" altLang="ko-KR" sz="105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Font typeface="Wingdings 3"/>
              <a:buAutoNum type="arabicPeriod"/>
            </a:pP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현재 미출석 명단 및 총인원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최근 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4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차수 강의 출석정보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/>
            </a:r>
            <a:b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</a:b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출석유무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/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출석한 시간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 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등등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최근 제출한 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4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개 과제 목록</a:t>
            </a:r>
            <a:endParaRPr lang="en-US" altLang="ko-KR" sz="105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다음 차수 수업 정보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강의실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,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수업시간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공지사항</a:t>
            </a:r>
            <a:endParaRPr lang="en-US" altLang="ko-KR" sz="105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67544" y="908720"/>
            <a:ext cx="3527106" cy="1584176"/>
            <a:chOff x="467544" y="908720"/>
            <a:chExt cx="3672408" cy="864096"/>
          </a:xfrm>
        </p:grpSpPr>
        <p:sp>
          <p:nvSpPr>
            <p:cNvPr id="25" name="직사각형 24"/>
            <p:cNvSpPr/>
            <p:nvPr/>
          </p:nvSpPr>
          <p:spPr>
            <a:xfrm>
              <a:off x="467544" y="908720"/>
              <a:ext cx="3672408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11560" y="1003176"/>
              <a:ext cx="2079848" cy="279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통신이론</a:t>
              </a:r>
              <a:r>
                <a:rPr lang="en-US" altLang="ko-KR" sz="14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(21)</a:t>
              </a:r>
              <a:endParaRPr lang="ko-KR" altLang="en-US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1560" y="1275805"/>
              <a:ext cx="1355472" cy="2029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현재 출석률 </a:t>
              </a:r>
              <a:r>
                <a:rPr lang="en-US" altLang="ko-KR" sz="11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(66%)</a:t>
              </a:r>
              <a:endParaRPr lang="ko-KR" altLang="en-US" sz="110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67544" y="3068960"/>
            <a:ext cx="1656184" cy="1241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최종혁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, </a:t>
            </a:r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김선욱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, </a:t>
            </a:r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김준석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, </a:t>
            </a:r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유형환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, </a:t>
            </a:r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최수길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38466" y="3068960"/>
            <a:ext cx="1656184" cy="1241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김철수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, </a:t>
            </a:r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홍길동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,</a:t>
            </a:r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유지연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,</a:t>
            </a:r>
          </a:p>
          <a:p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허재경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09388" y="3068960"/>
            <a:ext cx="1656184" cy="1241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spc="-15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50" spc="-15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07/01 </a:t>
            </a:r>
            <a:r>
              <a:rPr lang="ko-KR" altLang="en-US" sz="1050" spc="-15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출석 </a:t>
            </a: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09:58:57</a:t>
            </a:r>
          </a:p>
          <a:p>
            <a:pPr>
              <a:lnSpc>
                <a:spcPct val="150000"/>
              </a:lnSpc>
            </a:pP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07/08 </a:t>
            </a:r>
            <a:r>
              <a:rPr lang="ko-KR" altLang="en-US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지각 </a:t>
            </a: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10:15:23</a:t>
            </a:r>
            <a:endParaRPr lang="ko-KR" altLang="en-US" sz="105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07/15 </a:t>
            </a:r>
            <a:r>
              <a:rPr lang="ko-KR" altLang="en-US" sz="1050" spc="-15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출석 </a:t>
            </a: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10:01:53</a:t>
            </a:r>
            <a:endParaRPr lang="ko-KR" altLang="en-US" sz="105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07/22 </a:t>
            </a:r>
            <a:r>
              <a:rPr lang="ko-KR" altLang="en-US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결석 </a:t>
            </a: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10:59:12</a:t>
            </a:r>
            <a:endParaRPr lang="ko-KR" altLang="en-US" sz="105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05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7544" y="4653136"/>
            <a:ext cx="1656184" cy="1241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5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07/02 ‘ </a:t>
            </a:r>
            <a:r>
              <a:rPr lang="ko-KR" altLang="en-US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라플라스 변환 과제 </a:t>
            </a: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’</a:t>
            </a:r>
            <a:endParaRPr lang="en-US" altLang="ko-KR" sz="105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07/12 ‘ 1</a:t>
            </a:r>
            <a:r>
              <a:rPr lang="ko-KR" altLang="en-US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과 연습문제 풀이</a:t>
            </a: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＇</a:t>
            </a:r>
            <a:endParaRPr lang="ko-KR" altLang="en-US" sz="105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07/16 ‘ </a:t>
            </a:r>
            <a:r>
              <a:rPr lang="ko-KR" altLang="en-US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주파수 변이 과제</a:t>
            </a: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＇</a:t>
            </a:r>
            <a:endParaRPr lang="ko-KR" altLang="en-US" sz="105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07/17 ‘ 2</a:t>
            </a:r>
            <a:r>
              <a:rPr lang="ko-KR" altLang="en-US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과 연습문제 풀이</a:t>
            </a: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＇</a:t>
            </a:r>
            <a:endParaRPr lang="ko-KR" altLang="en-US" sz="105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05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38466" y="4653136"/>
            <a:ext cx="1656184" cy="1241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90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90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07/29 10:00~12:00 </a:t>
            </a:r>
            <a:r>
              <a:rPr lang="ko-KR" altLang="en-US" sz="90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공대다동 </a:t>
            </a:r>
            <a:r>
              <a:rPr lang="en-US" altLang="ko-KR" sz="90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B9-312</a:t>
            </a:r>
            <a:endParaRPr lang="en-US" altLang="ko-KR" sz="90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08/03 16:00~18:00 </a:t>
            </a:r>
            <a:r>
              <a:rPr lang="ko-KR" altLang="en-US" sz="90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공대다동 </a:t>
            </a:r>
            <a:r>
              <a:rPr lang="en-US" altLang="ko-KR" sz="90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A9-210</a:t>
            </a:r>
            <a:endParaRPr lang="ko-KR" altLang="en-US" sz="90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08/12 </a:t>
            </a:r>
            <a:r>
              <a:rPr lang="en-US" altLang="ko-KR" sz="900" spc="-15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10:00~12:00 </a:t>
            </a:r>
            <a:r>
              <a:rPr lang="ko-KR" altLang="en-US" sz="90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공대다동 </a:t>
            </a:r>
            <a:r>
              <a:rPr lang="en-US" altLang="ko-KR" sz="900" spc="-15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B9-312 </a:t>
            </a:r>
            <a:endParaRPr lang="ko-KR" altLang="en-US" sz="90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08/19 </a:t>
            </a:r>
            <a:r>
              <a:rPr lang="en-US" altLang="ko-KR" sz="900" spc="-15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10:00~12:00 </a:t>
            </a:r>
            <a:r>
              <a:rPr lang="ko-KR" altLang="en-US" sz="90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공대다동 </a:t>
            </a:r>
            <a:r>
              <a:rPr lang="en-US" altLang="ko-KR" sz="900" spc="-15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B9-312</a:t>
            </a:r>
            <a:endParaRPr lang="ko-KR" altLang="en-US" sz="90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90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09388" y="4653136"/>
            <a:ext cx="1656184" cy="1241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2014.07.25 </a:t>
            </a:r>
            <a:r>
              <a:rPr lang="ko-KR" altLang="en-US" sz="8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서류접수 마감</a:t>
            </a:r>
            <a:endParaRPr lang="en-US" altLang="ko-KR" sz="80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r>
              <a:rPr lang="en-US" altLang="ko-KR" sz="8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2014.07.30 </a:t>
            </a:r>
            <a:r>
              <a:rPr lang="ko-KR" altLang="en-US" sz="8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통신이론 중간고사</a:t>
            </a:r>
            <a:endParaRPr lang="en-US" altLang="ko-KR" sz="80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r>
              <a:rPr lang="en-US" altLang="ko-KR" sz="8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2014.08.20 </a:t>
            </a:r>
            <a:r>
              <a:rPr lang="ko-KR" altLang="en-US" sz="8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창업대전 심사</a:t>
            </a:r>
            <a:endParaRPr lang="en-US" altLang="ko-KR" sz="80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endParaRPr lang="en-US" altLang="ko-KR" sz="80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endParaRPr lang="ko-KR" altLang="en-US" sz="8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24615" y="908720"/>
            <a:ext cx="1656184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smtClean="0">
                <a:solidFill>
                  <a:srgbClr val="0070C0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10:00~12:00 </a:t>
            </a:r>
            <a:r>
              <a:rPr lang="ko-KR" altLang="en-US" sz="900" smtClean="0">
                <a:solidFill>
                  <a:srgbClr val="0070C0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통신이론</a:t>
            </a:r>
            <a:endParaRPr lang="en-US" altLang="ko-KR" sz="900" smtClean="0">
              <a:solidFill>
                <a:srgbClr val="0070C0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13:00~15:00 </a:t>
            </a:r>
            <a:r>
              <a:rPr lang="ko-KR" altLang="en-US" sz="9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디지털 공학</a:t>
            </a:r>
            <a:endParaRPr lang="en-US" altLang="ko-KR" sz="90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15:00~17:00 </a:t>
            </a:r>
            <a:r>
              <a:rPr lang="ko-KR" altLang="en-US" sz="9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공업수학</a:t>
            </a:r>
            <a:endParaRPr lang="en-US" altLang="ko-KR" sz="90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90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9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11960" y="321464"/>
            <a:ext cx="711337" cy="40011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b="1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algn="ctr"/>
            <a:r>
              <a:rPr lang="ko-KR" altLang="en-US" sz="1000" b="1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강의정보</a:t>
            </a:r>
            <a:endParaRPr lang="ko-KR" altLang="en-US" sz="10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pic>
        <p:nvPicPr>
          <p:cNvPr id="53" name="그림 5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3" y="1936897"/>
            <a:ext cx="2915669" cy="28579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280156" y="321464"/>
            <a:ext cx="838485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 b="1">
                <a:latin typeface="a흑진주B" panose="02020600000000000000" pitchFamily="18" charset="-127"/>
                <a:ea typeface="a흑진주B" panose="02020600000000000000" pitchFamily="18" charset="-127"/>
              </a:defRPr>
            </a:lvl1pPr>
          </a:lstStyle>
          <a:p>
            <a:endParaRPr lang="en-US" altLang="ko-KR"/>
          </a:p>
          <a:p>
            <a:r>
              <a:rPr lang="ko-KR" altLang="en-US"/>
              <a:t>실시간 통계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224614" y="915061"/>
            <a:ext cx="1656185" cy="2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Today’s Time Table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7544" y="3068960"/>
            <a:ext cx="1656185" cy="2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         출석현황       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5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338465" y="3068960"/>
            <a:ext cx="1656185" cy="2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        미출석현황     </a:t>
            </a:r>
            <a:r>
              <a:rPr lang="en-US" altLang="ko-KR" sz="110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4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09387" y="3068960"/>
            <a:ext cx="1656185" cy="2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최근 강의 출석정보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209387" y="4658940"/>
            <a:ext cx="1656185" cy="2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공지사항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348546" y="4658940"/>
            <a:ext cx="1656185" cy="2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다음 차수 수업정보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77623" y="4658940"/>
            <a:ext cx="1656185" cy="2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최근 제출한 과제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82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라즈베리파이</a:t>
            </a:r>
            <a:r>
              <a:rPr lang="en-US" altLang="ko-KR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/>
            </a:r>
            <a:br>
              <a:rPr lang="en-US" altLang="ko-KR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</a:br>
            <a:r>
              <a:rPr lang="en-US" altLang="ko-KR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교수로 로그인</a:t>
            </a:r>
            <a:r>
              <a:rPr lang="en-US" altLang="ko-KR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  <a:endParaRPr lang="ko-KR" altLang="en-US" sz="16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과목명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과목번호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출석률 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% bar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해당 강의실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(AP)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의 당일 시간표</a:t>
            </a:r>
            <a:endParaRPr lang="en-US" altLang="ko-KR" sz="105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현재 출석 명단 및 총인원</a:t>
            </a:r>
            <a:endParaRPr lang="en-US" altLang="ko-KR" sz="105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Font typeface="Wingdings 3"/>
              <a:buAutoNum type="arabicPeriod"/>
            </a:pP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현재 미출석 명단 및 총인원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최근 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4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차수 강의 출석정보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/>
            </a:r>
            <a:b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</a:b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출석유무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/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출석한 시간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 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등등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최근 제출한 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4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개 과제 목록</a:t>
            </a:r>
            <a:endParaRPr lang="en-US" altLang="ko-KR" sz="105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다음 차수 수업 정보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강의실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,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수업시간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공지사항</a:t>
            </a:r>
            <a:endParaRPr lang="en-US" altLang="ko-KR" sz="105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67544" y="908720"/>
            <a:ext cx="3527106" cy="1584176"/>
            <a:chOff x="467544" y="908720"/>
            <a:chExt cx="3672408" cy="864096"/>
          </a:xfrm>
        </p:grpSpPr>
        <p:sp>
          <p:nvSpPr>
            <p:cNvPr id="25" name="직사각형 24"/>
            <p:cNvSpPr/>
            <p:nvPr/>
          </p:nvSpPr>
          <p:spPr>
            <a:xfrm>
              <a:off x="467544" y="908720"/>
              <a:ext cx="3672408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11560" y="1003176"/>
              <a:ext cx="2079848" cy="279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통신이론</a:t>
              </a:r>
              <a:r>
                <a:rPr lang="en-US" altLang="ko-KR" sz="14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(21)</a:t>
              </a:r>
              <a:endParaRPr lang="ko-KR" altLang="en-US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1560" y="1275805"/>
              <a:ext cx="1355472" cy="2029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현재 출석률 </a:t>
              </a:r>
              <a:r>
                <a:rPr lang="en-US" altLang="ko-KR" sz="11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(66%)</a:t>
              </a:r>
              <a:endParaRPr lang="ko-KR" altLang="en-US" sz="110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67544" y="3068960"/>
            <a:ext cx="1656184" cy="1241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최종혁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, </a:t>
            </a:r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김선욱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, </a:t>
            </a:r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김준석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, </a:t>
            </a:r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유형환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, </a:t>
            </a:r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최수길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38466" y="3068960"/>
            <a:ext cx="1656184" cy="1241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김철수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, </a:t>
            </a:r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홍길동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,</a:t>
            </a:r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유지연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,</a:t>
            </a:r>
          </a:p>
          <a:p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허재경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09388" y="3068960"/>
            <a:ext cx="1656184" cy="1241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spc="-15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50" spc="-15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07/01 </a:t>
            </a:r>
            <a:r>
              <a:rPr lang="ko-KR" altLang="en-US" sz="1050" spc="-15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출석 </a:t>
            </a: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09:58:57</a:t>
            </a:r>
          </a:p>
          <a:p>
            <a:pPr>
              <a:lnSpc>
                <a:spcPct val="150000"/>
              </a:lnSpc>
            </a:pP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07/08 </a:t>
            </a:r>
            <a:r>
              <a:rPr lang="ko-KR" altLang="en-US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지각 </a:t>
            </a: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10:15:23</a:t>
            </a:r>
            <a:endParaRPr lang="ko-KR" altLang="en-US" sz="105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07/15 </a:t>
            </a:r>
            <a:r>
              <a:rPr lang="ko-KR" altLang="en-US" sz="1050" spc="-15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출석 </a:t>
            </a: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10:01:53</a:t>
            </a:r>
            <a:endParaRPr lang="ko-KR" altLang="en-US" sz="105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07/22 </a:t>
            </a:r>
            <a:r>
              <a:rPr lang="ko-KR" altLang="en-US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결석 </a:t>
            </a: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10:59:12</a:t>
            </a:r>
            <a:endParaRPr lang="ko-KR" altLang="en-US" sz="105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05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7544" y="4653136"/>
            <a:ext cx="1656184" cy="1241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5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07/02 ‘ </a:t>
            </a:r>
            <a:r>
              <a:rPr lang="ko-KR" altLang="en-US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라플라스 변환 과제 </a:t>
            </a: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’</a:t>
            </a:r>
            <a:endParaRPr lang="en-US" altLang="ko-KR" sz="105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07/12 ‘ 1</a:t>
            </a:r>
            <a:r>
              <a:rPr lang="ko-KR" altLang="en-US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과 연습문제 풀이</a:t>
            </a: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＇</a:t>
            </a:r>
            <a:endParaRPr lang="ko-KR" altLang="en-US" sz="105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07/16 ‘ </a:t>
            </a:r>
            <a:r>
              <a:rPr lang="ko-KR" altLang="en-US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주파수 변이 과제</a:t>
            </a: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＇</a:t>
            </a:r>
            <a:endParaRPr lang="ko-KR" altLang="en-US" sz="105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07/17 ‘ 2</a:t>
            </a:r>
            <a:r>
              <a:rPr lang="ko-KR" altLang="en-US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과 연습문제 풀이</a:t>
            </a:r>
            <a:r>
              <a:rPr lang="en-US" altLang="ko-KR" sz="105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＇</a:t>
            </a:r>
            <a:endParaRPr lang="ko-KR" altLang="en-US" sz="105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05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38466" y="4653136"/>
            <a:ext cx="1656184" cy="1241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90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90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07/29 10:00~12:00 </a:t>
            </a:r>
            <a:r>
              <a:rPr lang="ko-KR" altLang="en-US" sz="90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공대다동 </a:t>
            </a:r>
            <a:r>
              <a:rPr lang="en-US" altLang="ko-KR" sz="90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B9-312</a:t>
            </a:r>
            <a:endParaRPr lang="en-US" altLang="ko-KR" sz="90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08/03 16:00~18:00 </a:t>
            </a:r>
            <a:r>
              <a:rPr lang="ko-KR" altLang="en-US" sz="90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공대다동 </a:t>
            </a:r>
            <a:r>
              <a:rPr lang="en-US" altLang="ko-KR" sz="90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A9-210</a:t>
            </a:r>
            <a:endParaRPr lang="ko-KR" altLang="en-US" sz="90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08/12 </a:t>
            </a:r>
            <a:r>
              <a:rPr lang="en-US" altLang="ko-KR" sz="900" spc="-15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10:00~12:00 </a:t>
            </a:r>
            <a:r>
              <a:rPr lang="ko-KR" altLang="en-US" sz="90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공대다동 </a:t>
            </a:r>
            <a:r>
              <a:rPr lang="en-US" altLang="ko-KR" sz="900" spc="-15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B9-312 </a:t>
            </a:r>
            <a:endParaRPr lang="ko-KR" altLang="en-US" sz="90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08/19 </a:t>
            </a:r>
            <a:r>
              <a:rPr lang="en-US" altLang="ko-KR" sz="900" spc="-15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10:00~12:00 </a:t>
            </a:r>
            <a:r>
              <a:rPr lang="ko-KR" altLang="en-US" sz="900" spc="-1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공대다동 </a:t>
            </a:r>
            <a:r>
              <a:rPr lang="en-US" altLang="ko-KR" sz="900" spc="-15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B9-312</a:t>
            </a:r>
            <a:endParaRPr lang="ko-KR" altLang="en-US" sz="90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900" spc="-1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09388" y="4653136"/>
            <a:ext cx="1656184" cy="1241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2014.07.25 </a:t>
            </a:r>
            <a:r>
              <a:rPr lang="ko-KR" altLang="en-US" sz="8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서류접수 마감</a:t>
            </a:r>
            <a:endParaRPr lang="en-US" altLang="ko-KR" sz="80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r>
              <a:rPr lang="en-US" altLang="ko-KR" sz="8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2014.07.30 </a:t>
            </a:r>
            <a:r>
              <a:rPr lang="ko-KR" altLang="en-US" sz="8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통신이론 중간고사</a:t>
            </a:r>
            <a:endParaRPr lang="en-US" altLang="ko-KR" sz="80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r>
              <a:rPr lang="en-US" altLang="ko-KR" sz="8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2014.08.20 </a:t>
            </a:r>
            <a:r>
              <a:rPr lang="ko-KR" altLang="en-US" sz="8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창업대전 심사</a:t>
            </a:r>
            <a:endParaRPr lang="en-US" altLang="ko-KR" sz="80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endParaRPr lang="en-US" altLang="ko-KR" sz="80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endParaRPr lang="ko-KR" altLang="en-US" sz="8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24615" y="908720"/>
            <a:ext cx="1656184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smtClean="0">
                <a:solidFill>
                  <a:srgbClr val="0070C0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10:00~12:00 </a:t>
            </a:r>
            <a:r>
              <a:rPr lang="ko-KR" altLang="en-US" sz="900" smtClean="0">
                <a:solidFill>
                  <a:srgbClr val="0070C0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통신이론</a:t>
            </a:r>
            <a:endParaRPr lang="en-US" altLang="ko-KR" sz="900" smtClean="0">
              <a:solidFill>
                <a:srgbClr val="0070C0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13:00~15:00 </a:t>
            </a:r>
            <a:r>
              <a:rPr lang="ko-KR" altLang="en-US" sz="9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디지털 공학</a:t>
            </a:r>
            <a:endParaRPr lang="en-US" altLang="ko-KR" sz="90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15:00~17:00 </a:t>
            </a:r>
            <a:r>
              <a:rPr lang="ko-KR" altLang="en-US" sz="9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공업수학</a:t>
            </a:r>
            <a:endParaRPr lang="en-US" altLang="ko-KR" sz="90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90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9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11960" y="321464"/>
            <a:ext cx="711337" cy="40011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b="1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algn="ctr"/>
            <a:r>
              <a:rPr lang="ko-KR" altLang="en-US" sz="1000" b="1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강의정보</a:t>
            </a:r>
            <a:endParaRPr lang="ko-KR" altLang="en-US" sz="10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pic>
        <p:nvPicPr>
          <p:cNvPr id="53" name="그림 5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3" y="1936897"/>
            <a:ext cx="2915669" cy="28579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280156" y="321464"/>
            <a:ext cx="838485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 b="1">
                <a:latin typeface="a흑진주B" panose="02020600000000000000" pitchFamily="18" charset="-127"/>
                <a:ea typeface="a흑진주B" panose="02020600000000000000" pitchFamily="18" charset="-127"/>
              </a:defRPr>
            </a:lvl1pPr>
          </a:lstStyle>
          <a:p>
            <a:endParaRPr lang="en-US" altLang="ko-KR"/>
          </a:p>
          <a:p>
            <a:r>
              <a:rPr lang="ko-KR" altLang="en-US"/>
              <a:t>실시간 통계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224614" y="915061"/>
            <a:ext cx="1656185" cy="2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Today’s Time Table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7544" y="3068960"/>
            <a:ext cx="1656185" cy="2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         출석현황       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5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338465" y="3068960"/>
            <a:ext cx="1656185" cy="2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        미출석현황     </a:t>
            </a:r>
            <a:r>
              <a:rPr lang="en-US" altLang="ko-KR" sz="110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4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09387" y="3068960"/>
            <a:ext cx="1656185" cy="2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최근 강의 출석정보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209387" y="4658940"/>
            <a:ext cx="1656185" cy="2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공지사항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348546" y="4658940"/>
            <a:ext cx="1656185" cy="2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다음 차수 수업정보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77623" y="4658940"/>
            <a:ext cx="1656185" cy="2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최근 제출한 과제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064553" y="321464"/>
            <a:ext cx="1093660" cy="5346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4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600">
                <a:latin typeface="a흑진주B" panose="02020600000000000000" pitchFamily="18" charset="-127"/>
                <a:ea typeface="a흑진주B" panose="02020600000000000000" pitchFamily="18" charset="-127"/>
              </a:rPr>
              <a:t>메인서버</a:t>
            </a:r>
            <a:r>
              <a:rPr lang="en-US" altLang="ko-KR" sz="1600">
                <a:latin typeface="a흑진주B" panose="02020600000000000000" pitchFamily="18" charset="-127"/>
                <a:ea typeface="a흑진주B" panose="02020600000000000000" pitchFamily="18" charset="-127"/>
              </a:rPr>
              <a:t>_</a:t>
            </a:r>
            <a:r>
              <a:rPr lang="ko-KR" altLang="en-US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강의정보</a:t>
            </a:r>
            <a:r>
              <a:rPr lang="en-US" altLang="ko-KR" sz="1600">
                <a:latin typeface="a흑진주B" panose="02020600000000000000" pitchFamily="18" charset="-127"/>
                <a:ea typeface="a흑진주B" panose="02020600000000000000" pitchFamily="18" charset="-127"/>
              </a:rPr>
              <a:t/>
            </a:r>
            <a:br>
              <a:rPr lang="en-US" altLang="ko-KR" sz="1600">
                <a:latin typeface="a흑진주B" panose="02020600000000000000" pitchFamily="18" charset="-127"/>
                <a:ea typeface="a흑진주B" panose="02020600000000000000" pitchFamily="18" charset="-127"/>
              </a:rPr>
            </a:br>
            <a:r>
              <a:rPr lang="en-US" altLang="ko-KR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학생으로 </a:t>
            </a:r>
            <a:r>
              <a:rPr lang="ko-KR" altLang="en-US" sz="1600">
                <a:latin typeface="a흑진주B" panose="02020600000000000000" pitchFamily="18" charset="-127"/>
                <a:ea typeface="a흑진주B" panose="02020600000000000000" pitchFamily="18" charset="-127"/>
              </a:rPr>
              <a:t>로그인</a:t>
            </a:r>
            <a:r>
              <a:rPr lang="en-US" altLang="ko-KR" sz="160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  <a:endParaRPr lang="ko-KR" altLang="en-US" sz="16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학생의 강의리스트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공지사항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buFont typeface="Wingdings 3"/>
              <a:buAutoNum type="arabicPeriod"/>
            </a:pP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강의 차수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날짜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별 본인의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 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출석정보 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/>
            </a:r>
            <a:b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</a:b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출석상태와 출석한 시간등등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강의자료실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과제물제출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19672" y="836712"/>
            <a:ext cx="4320480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505006"/>
              </p:ext>
            </p:extLst>
          </p:nvPr>
        </p:nvGraphicFramePr>
        <p:xfrm>
          <a:off x="395536" y="836710"/>
          <a:ext cx="1152128" cy="1537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</a:tblGrid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통신이론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(21)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회로해석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(22)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임베디드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(23)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디지털 공학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(24)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기초회로실험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(25)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211960" y="321464"/>
            <a:ext cx="711337" cy="400110"/>
          </a:xfrm>
          <a:prstGeom prst="rect">
            <a:avLst/>
          </a:prstGeom>
          <a:solidFill>
            <a:srgbClr val="FCE9AF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b="1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algn="ctr"/>
            <a:r>
              <a:rPr lang="ko-KR" altLang="en-US" sz="1000" b="1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강의정보</a:t>
            </a:r>
            <a:endParaRPr lang="ko-KR" altLang="en-US" sz="10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80156" y="321464"/>
            <a:ext cx="83848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 b="1">
                <a:latin typeface="a흑진주B" panose="02020600000000000000" pitchFamily="18" charset="-127"/>
                <a:ea typeface="a흑진주B" panose="02020600000000000000" pitchFamily="18" charset="-127"/>
              </a:defRPr>
            </a:lvl1pPr>
          </a:lstStyle>
          <a:p>
            <a:endParaRPr lang="en-US" altLang="ko-KR"/>
          </a:p>
          <a:p>
            <a:r>
              <a:rPr lang="ko-KR" altLang="en-US"/>
              <a:t>실시간 통계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1680" y="983457"/>
            <a:ext cx="1440160" cy="27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공지사항</a:t>
            </a:r>
            <a:endParaRPr lang="ko-KR" altLang="en-US" sz="12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006" y="1268849"/>
            <a:ext cx="4147566" cy="115203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691680" y="2348880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 차수별 출석정보</a:t>
            </a:r>
            <a:endParaRPr lang="ko-KR" altLang="en-US" sz="12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91680" y="371703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 자료실</a:t>
            </a:r>
            <a:endParaRPr lang="ko-KR" altLang="en-US" sz="12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007" y="2677222"/>
            <a:ext cx="4147566" cy="1039810"/>
          </a:xfrm>
          <a:prstGeom prst="rect">
            <a:avLst/>
          </a:prstGeom>
        </p:spPr>
      </p:pic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006" y="4048919"/>
            <a:ext cx="4147566" cy="110827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691680" y="5212080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과제물 제출</a:t>
            </a:r>
            <a:endParaRPr lang="ko-KR" altLang="en-US" sz="12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99" y="5211409"/>
            <a:ext cx="1047896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8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600">
                <a:latin typeface="a흑진주B" panose="02020600000000000000" pitchFamily="18" charset="-127"/>
                <a:ea typeface="a흑진주B" panose="02020600000000000000" pitchFamily="18" charset="-127"/>
              </a:rPr>
              <a:t>메인서버</a:t>
            </a:r>
            <a:r>
              <a:rPr lang="en-US" altLang="ko-KR" sz="1600">
                <a:latin typeface="a흑진주B" panose="02020600000000000000" pitchFamily="18" charset="-127"/>
                <a:ea typeface="a흑진주B" panose="02020600000000000000" pitchFamily="18" charset="-127"/>
              </a:rPr>
              <a:t>_</a:t>
            </a:r>
            <a:r>
              <a:rPr lang="ko-KR" altLang="en-US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강의정보</a:t>
            </a:r>
            <a:r>
              <a:rPr lang="en-US" altLang="ko-KR" sz="1600">
                <a:latin typeface="a흑진주B" panose="02020600000000000000" pitchFamily="18" charset="-127"/>
                <a:ea typeface="a흑진주B" panose="02020600000000000000" pitchFamily="18" charset="-127"/>
              </a:rPr>
              <a:t/>
            </a:r>
            <a:br>
              <a:rPr lang="en-US" altLang="ko-KR" sz="1600">
                <a:latin typeface="a흑진주B" panose="02020600000000000000" pitchFamily="18" charset="-127"/>
                <a:ea typeface="a흑진주B" panose="02020600000000000000" pitchFamily="18" charset="-127"/>
              </a:rPr>
            </a:br>
            <a:r>
              <a:rPr lang="en-US" altLang="ko-KR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학생으로 </a:t>
            </a:r>
            <a:r>
              <a:rPr lang="ko-KR" altLang="en-US" sz="1600">
                <a:latin typeface="a흑진주B" panose="02020600000000000000" pitchFamily="18" charset="-127"/>
                <a:ea typeface="a흑진주B" panose="02020600000000000000" pitchFamily="18" charset="-127"/>
              </a:rPr>
              <a:t>로그인</a:t>
            </a:r>
            <a:r>
              <a:rPr lang="en-US" altLang="ko-KR" sz="160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  <a:endParaRPr lang="ko-KR" altLang="en-US" sz="16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학생의 강의리스트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공지사항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buFont typeface="Wingdings 3"/>
              <a:buAutoNum type="arabicPeriod"/>
            </a:pP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강의 차수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날짜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별 본인의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 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출석정보 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/>
            </a:r>
            <a:b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</a:b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출석상태와 출석한 시간등등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강의자료실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과제물제출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19672" y="836712"/>
            <a:ext cx="4320480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95536" y="836710"/>
          <a:ext cx="1152128" cy="1537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</a:tblGrid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통신이론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(21)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회로해석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(22)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임베디드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(23)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디지털 공학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(24)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기초회로실험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(25)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211960" y="321464"/>
            <a:ext cx="711337" cy="400110"/>
          </a:xfrm>
          <a:prstGeom prst="rect">
            <a:avLst/>
          </a:prstGeom>
          <a:solidFill>
            <a:srgbClr val="FCE9AF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b="1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algn="ctr"/>
            <a:r>
              <a:rPr lang="ko-KR" altLang="en-US" sz="1000" b="1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강의정보</a:t>
            </a:r>
            <a:endParaRPr lang="ko-KR" altLang="en-US" sz="10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80156" y="321464"/>
            <a:ext cx="83848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 b="1">
                <a:latin typeface="a흑진주B" panose="02020600000000000000" pitchFamily="18" charset="-127"/>
                <a:ea typeface="a흑진주B" panose="02020600000000000000" pitchFamily="18" charset="-127"/>
              </a:defRPr>
            </a:lvl1pPr>
          </a:lstStyle>
          <a:p>
            <a:endParaRPr lang="en-US" altLang="ko-KR"/>
          </a:p>
          <a:p>
            <a:r>
              <a:rPr lang="ko-KR" altLang="en-US"/>
              <a:t>실시간 통계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1680" y="983457"/>
            <a:ext cx="1440160" cy="27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공지사항</a:t>
            </a:r>
            <a:endParaRPr lang="ko-KR" altLang="en-US" sz="12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006" y="1268849"/>
            <a:ext cx="4147566" cy="115203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691680" y="2348880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 차수별 출석정보</a:t>
            </a:r>
            <a:endParaRPr lang="ko-KR" altLang="en-US" sz="12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91680" y="371703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 자료실</a:t>
            </a:r>
            <a:endParaRPr lang="ko-KR" altLang="en-US" sz="12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007" y="2677222"/>
            <a:ext cx="4147566" cy="1039810"/>
          </a:xfrm>
          <a:prstGeom prst="rect">
            <a:avLst/>
          </a:prstGeom>
        </p:spPr>
      </p:pic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006" y="4048919"/>
            <a:ext cx="4147566" cy="110827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691680" y="5212080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과제물 제출</a:t>
            </a:r>
            <a:endParaRPr lang="ko-KR" altLang="en-US" sz="12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99" y="5211409"/>
            <a:ext cx="1047896" cy="323895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628562" y="5096690"/>
            <a:ext cx="1295365" cy="56455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590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600">
                <a:latin typeface="a흑진주B" panose="02020600000000000000" pitchFamily="18" charset="-127"/>
                <a:ea typeface="a흑진주B" panose="02020600000000000000" pitchFamily="18" charset="-127"/>
              </a:rPr>
              <a:t>메인서버</a:t>
            </a:r>
            <a:r>
              <a:rPr lang="en-US" altLang="ko-KR" sz="1600">
                <a:latin typeface="a흑진주B" panose="02020600000000000000" pitchFamily="18" charset="-127"/>
                <a:ea typeface="a흑진주B" panose="02020600000000000000" pitchFamily="18" charset="-127"/>
              </a:rPr>
              <a:t>_</a:t>
            </a:r>
            <a:r>
              <a:rPr lang="ko-KR" altLang="en-US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강의정보</a:t>
            </a:r>
            <a:r>
              <a:rPr lang="en-US" altLang="ko-KR" sz="1600">
                <a:latin typeface="a흑진주B" panose="02020600000000000000" pitchFamily="18" charset="-127"/>
                <a:ea typeface="a흑진주B" panose="02020600000000000000" pitchFamily="18" charset="-127"/>
              </a:rPr>
              <a:t/>
            </a:r>
            <a:br>
              <a:rPr lang="en-US" altLang="ko-KR" sz="1600">
                <a:latin typeface="a흑진주B" panose="02020600000000000000" pitchFamily="18" charset="-127"/>
                <a:ea typeface="a흑진주B" panose="02020600000000000000" pitchFamily="18" charset="-127"/>
              </a:rPr>
            </a:br>
            <a:r>
              <a:rPr lang="en-US" altLang="ko-KR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학생으로 </a:t>
            </a:r>
            <a:r>
              <a:rPr lang="ko-KR" altLang="en-US" sz="1600">
                <a:latin typeface="a흑진주B" panose="02020600000000000000" pitchFamily="18" charset="-127"/>
                <a:ea typeface="a흑진주B" panose="02020600000000000000" pitchFamily="18" charset="-127"/>
              </a:rPr>
              <a:t>로그인</a:t>
            </a:r>
            <a:r>
              <a:rPr lang="en-US" altLang="ko-KR" sz="160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  <a:endParaRPr lang="ko-KR" altLang="en-US" sz="16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학생의 강의리스트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공지사항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buFont typeface="Wingdings 3"/>
              <a:buAutoNum type="arabicPeriod"/>
            </a:pP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강의 차수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날짜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별 본인의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 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출석정보 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/>
            </a:r>
            <a:b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</a:b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출석상태와 출석한 시간등등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강의자료실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과제물제출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19672" y="836712"/>
            <a:ext cx="4320480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95536" y="836710"/>
          <a:ext cx="1152128" cy="1537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</a:tblGrid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통신이론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(21)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회로해석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(22)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임베디드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(23)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디지털 공학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(24)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기초회로실험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(25)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211960" y="321464"/>
            <a:ext cx="711337" cy="400110"/>
          </a:xfrm>
          <a:prstGeom prst="rect">
            <a:avLst/>
          </a:prstGeom>
          <a:solidFill>
            <a:srgbClr val="FCE9AF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b="1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algn="ctr"/>
            <a:r>
              <a:rPr lang="ko-KR" altLang="en-US" sz="1000" b="1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강의정보</a:t>
            </a:r>
            <a:endParaRPr lang="ko-KR" altLang="en-US" sz="10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80156" y="321464"/>
            <a:ext cx="83848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 b="1">
                <a:latin typeface="a흑진주B" panose="02020600000000000000" pitchFamily="18" charset="-127"/>
                <a:ea typeface="a흑진주B" panose="02020600000000000000" pitchFamily="18" charset="-127"/>
              </a:defRPr>
            </a:lvl1pPr>
          </a:lstStyle>
          <a:p>
            <a:endParaRPr lang="en-US" altLang="ko-KR"/>
          </a:p>
          <a:p>
            <a:r>
              <a:rPr lang="ko-KR" altLang="en-US"/>
              <a:t>실시간 통계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1680" y="983457"/>
            <a:ext cx="1440160" cy="27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공지사항</a:t>
            </a:r>
            <a:endParaRPr lang="ko-KR" altLang="en-US" sz="12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006" y="1268849"/>
            <a:ext cx="4147566" cy="115203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691680" y="2348880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 차수별 출석정보</a:t>
            </a:r>
            <a:endParaRPr lang="ko-KR" altLang="en-US" sz="12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91680" y="371703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 자료실</a:t>
            </a:r>
            <a:endParaRPr lang="ko-KR" altLang="en-US" sz="12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007" y="2677222"/>
            <a:ext cx="4147566" cy="1039810"/>
          </a:xfrm>
          <a:prstGeom prst="rect">
            <a:avLst/>
          </a:prstGeom>
        </p:spPr>
      </p:pic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006" y="4048919"/>
            <a:ext cx="4147566" cy="110827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691680" y="5212080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과제물 제출</a:t>
            </a:r>
            <a:endParaRPr lang="ko-KR" altLang="en-US" sz="12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99" y="5211409"/>
            <a:ext cx="1047896" cy="323895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55938" y="1884065"/>
            <a:ext cx="5776438" cy="3024336"/>
            <a:chOff x="2051720" y="3133182"/>
            <a:chExt cx="6156176" cy="3024336"/>
          </a:xfrm>
        </p:grpSpPr>
        <p:sp>
          <p:nvSpPr>
            <p:cNvPr id="23" name="직사각형 22"/>
            <p:cNvSpPr/>
            <p:nvPr/>
          </p:nvSpPr>
          <p:spPr>
            <a:xfrm>
              <a:off x="2051720" y="3133182"/>
              <a:ext cx="6156176" cy="3024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흑진주B" panose="02020600000000000000" pitchFamily="18" charset="-127"/>
                <a:ea typeface="a흑진주B" panose="02020600000000000000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051720" y="3133182"/>
              <a:ext cx="6156176" cy="346339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과제물 등록</a:t>
              </a:r>
              <a:endParaRPr lang="ko-KR" altLang="en-US" sz="140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159224" y="3636491"/>
              <a:ext cx="5976664" cy="1627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과제물 등록 방법</a:t>
              </a:r>
              <a:endParaRPr lang="en-US" altLang="ko-KR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1. </a:t>
              </a:r>
              <a:r>
                <a:rPr lang="ko-KR" altLang="en-US" sz="12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찾아보기를 클릭하여 원하는 과제물을 불러온다</a:t>
              </a:r>
              <a:r>
                <a:rPr lang="en-US" altLang="ko-KR" sz="12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2. </a:t>
              </a:r>
              <a:r>
                <a:rPr lang="ko-KR" altLang="en-US" sz="12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확인을 클릭하여 과제물 등록을 시행한다</a:t>
              </a:r>
              <a:r>
                <a:rPr lang="en-US" altLang="ko-KR" sz="12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.</a:t>
              </a:r>
              <a:endParaRPr lang="ko-KR" altLang="en-US" sz="120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endParaRPr>
            </a:p>
          </p:txBody>
        </p:sp>
      </p:grpSp>
      <p:pic>
        <p:nvPicPr>
          <p:cNvPr id="28" name="그림 27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00" y="4300268"/>
            <a:ext cx="3989060" cy="46679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4391713" y="4278103"/>
            <a:ext cx="1644551" cy="435688"/>
            <a:chOff x="4223593" y="4293096"/>
            <a:chExt cx="1860575" cy="545141"/>
          </a:xfrm>
        </p:grpSpPr>
        <p:pic>
          <p:nvPicPr>
            <p:cNvPr id="30" name="그림 29" descr="화면 캡처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3593" y="4302915"/>
              <a:ext cx="1084038" cy="521437"/>
            </a:xfrm>
            <a:prstGeom prst="rect">
              <a:avLst/>
            </a:prstGeom>
          </p:spPr>
        </p:pic>
        <p:pic>
          <p:nvPicPr>
            <p:cNvPr id="34" name="그림 33" descr="화면 캡처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9357" y="4293096"/>
              <a:ext cx="754811" cy="545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990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메인서버</a:t>
            </a:r>
            <a:endParaRPr lang="ko-KR" altLang="en-US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로그인 입력 폼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ko-KR" altLang="en-US" sz="105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7904" y="315404"/>
            <a:ext cx="1093660" cy="400110"/>
          </a:xfrm>
          <a:prstGeom prst="rect">
            <a:avLst/>
          </a:prstGeom>
          <a:solidFill>
            <a:srgbClr val="FCE9AF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b="1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algn="ctr"/>
            <a:r>
              <a:rPr lang="en-US" altLang="ko-KR" sz="1000" b="1" smtClean="0">
                <a:latin typeface="a흑진주B" panose="02020600000000000000" pitchFamily="18" charset="-127"/>
                <a:ea typeface="a흑진주B" panose="02020600000000000000" pitchFamily="18" charset="-127"/>
              </a:rPr>
              <a:t>Login</a:t>
            </a:r>
            <a:endParaRPr lang="ko-KR" altLang="en-US" sz="1000" b="1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0848"/>
            <a:ext cx="4839375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6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라즈베리파이</a:t>
            </a:r>
            <a:r>
              <a:rPr lang="en-US" altLang="ko-KR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/>
            </a:r>
            <a:br>
              <a:rPr lang="en-US" altLang="ko-KR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</a:br>
            <a:r>
              <a:rPr lang="en-US" altLang="ko-KR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교수로 로그인</a:t>
            </a:r>
            <a:r>
              <a:rPr lang="en-US" altLang="ko-KR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  <a:endParaRPr lang="ko-KR" altLang="en-US" sz="16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과목명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과목번호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출석률 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% bar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해당 강의실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(AP)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의 당일 시간표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현재 출석 명단 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및 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총인원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Font typeface="Wingdings 3"/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현재 미출석 명단 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및 총인원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가산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/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감산 입력 폼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지각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/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결석 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rank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가산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/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감산 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rank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공지사항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67544" y="908720"/>
            <a:ext cx="3527106" cy="1584176"/>
            <a:chOff x="467544" y="908720"/>
            <a:chExt cx="3672408" cy="864096"/>
          </a:xfrm>
        </p:grpSpPr>
        <p:sp>
          <p:nvSpPr>
            <p:cNvPr id="25" name="직사각형 24"/>
            <p:cNvSpPr/>
            <p:nvPr/>
          </p:nvSpPr>
          <p:spPr>
            <a:xfrm>
              <a:off x="467544" y="908720"/>
              <a:ext cx="3672408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11560" y="1003176"/>
              <a:ext cx="2079848" cy="279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통신이론</a:t>
              </a:r>
              <a:r>
                <a:rPr lang="en-US" altLang="ko-KR" sz="14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(21)</a:t>
              </a:r>
              <a:endParaRPr lang="ko-KR" altLang="en-US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1560" y="1275805"/>
              <a:ext cx="1355472" cy="2029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현재 출석률 </a:t>
              </a:r>
              <a:r>
                <a:rPr lang="en-US" altLang="ko-KR" sz="11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(66%)</a:t>
              </a:r>
              <a:endParaRPr lang="ko-KR" altLang="en-US" sz="110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67544" y="3068960"/>
            <a:ext cx="1656184" cy="1241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최종혁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, </a:t>
            </a:r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김선욱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, </a:t>
            </a:r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김준석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, </a:t>
            </a:r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유형환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, </a:t>
            </a:r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최수길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38466" y="3068960"/>
            <a:ext cx="1656184" cy="1241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김철수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, </a:t>
            </a:r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홍길동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,</a:t>
            </a:r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유지연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,</a:t>
            </a:r>
          </a:p>
          <a:p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허재경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09388" y="3068960"/>
            <a:ext cx="1656184" cy="1241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7544" y="4653136"/>
            <a:ext cx="1656184" cy="1241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38466" y="4653136"/>
            <a:ext cx="1656184" cy="1241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09388" y="4653136"/>
            <a:ext cx="1656184" cy="1241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2014.07.25 </a:t>
            </a:r>
            <a:r>
              <a:rPr lang="ko-KR" altLang="en-US" sz="8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서류접수 마감</a:t>
            </a:r>
            <a:endParaRPr lang="en-US" altLang="ko-KR" sz="80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r>
              <a:rPr lang="en-US" altLang="ko-KR" sz="8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2014.07.30 </a:t>
            </a:r>
            <a:r>
              <a:rPr lang="ko-KR" altLang="en-US" sz="8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통신이론 중간고사</a:t>
            </a:r>
            <a:endParaRPr lang="en-US" altLang="ko-KR" sz="80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r>
              <a:rPr lang="en-US" altLang="ko-KR" sz="8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2014.08.20 </a:t>
            </a:r>
            <a:r>
              <a:rPr lang="ko-KR" altLang="en-US" sz="8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창업대전 심사</a:t>
            </a:r>
            <a:endParaRPr lang="en-US" altLang="ko-KR" sz="80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endParaRPr lang="en-US" altLang="ko-KR" sz="80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endParaRPr lang="ko-KR" altLang="en-US" sz="8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24615" y="908720"/>
            <a:ext cx="1656184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smtClean="0">
                <a:solidFill>
                  <a:srgbClr val="0070C0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10:00~12:00 </a:t>
            </a:r>
            <a:r>
              <a:rPr lang="ko-KR" altLang="en-US" sz="900" smtClean="0">
                <a:solidFill>
                  <a:srgbClr val="0070C0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통신이론</a:t>
            </a:r>
            <a:endParaRPr lang="en-US" altLang="ko-KR" sz="900" smtClean="0">
              <a:solidFill>
                <a:srgbClr val="0070C0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13:00~15:00 </a:t>
            </a:r>
            <a:r>
              <a:rPr lang="ko-KR" altLang="en-US" sz="9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디지털 공학</a:t>
            </a:r>
            <a:endParaRPr lang="en-US" altLang="ko-KR" sz="90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15:00~17:00 </a:t>
            </a:r>
            <a:r>
              <a:rPr lang="ko-KR" altLang="en-US" sz="9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공업수학</a:t>
            </a:r>
            <a:endParaRPr lang="en-US" altLang="ko-KR" sz="90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90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9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11960" y="321464"/>
            <a:ext cx="711337" cy="40011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b="1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algn="ctr"/>
            <a:r>
              <a:rPr lang="ko-KR" altLang="en-US" sz="1000" b="1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강의정보</a:t>
            </a:r>
            <a:endParaRPr lang="ko-KR" altLang="en-US" sz="10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954493" y="315124"/>
            <a:ext cx="69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00" b="1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algn="ctr"/>
            <a:r>
              <a:rPr lang="ko-KR" altLang="en-US" sz="1000" b="1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강의관리</a:t>
            </a:r>
            <a:endParaRPr lang="ko-KR" altLang="en-US" sz="1000" b="1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pic>
        <p:nvPicPr>
          <p:cNvPr id="53" name="그림 5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3" y="1936897"/>
            <a:ext cx="2915669" cy="28579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275856" y="365326"/>
            <a:ext cx="838485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 b="1">
                <a:latin typeface="a흑진주B" panose="02020600000000000000" pitchFamily="18" charset="-127"/>
                <a:ea typeface="a흑진주B" panose="02020600000000000000" pitchFamily="18" charset="-127"/>
              </a:defRPr>
            </a:lvl1pPr>
          </a:lstStyle>
          <a:p>
            <a:endParaRPr lang="en-US" altLang="ko-KR" sz="900"/>
          </a:p>
          <a:p>
            <a:r>
              <a:rPr lang="ko-KR" altLang="en-US" sz="900"/>
              <a:t>실시간 통계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224614" y="915061"/>
            <a:ext cx="1656185" cy="2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Today’s Time Table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7544" y="3068960"/>
            <a:ext cx="1656185" cy="2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         출석현황       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5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338465" y="3068960"/>
            <a:ext cx="1656185" cy="2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        미출석현황     </a:t>
            </a:r>
            <a:r>
              <a:rPr lang="en-US" altLang="ko-KR" sz="110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4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09387" y="3068960"/>
            <a:ext cx="1656185" cy="2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가산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/</a:t>
            </a:r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감산 입력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209387" y="4658940"/>
            <a:ext cx="1656185" cy="2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공지사항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348546" y="4658940"/>
            <a:ext cx="1656185" cy="2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가산점 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RANK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77623" y="4658940"/>
            <a:ext cx="1656185" cy="2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결석 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RANK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pic>
        <p:nvPicPr>
          <p:cNvPr id="62" name="그림 6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6" y="4970631"/>
            <a:ext cx="1469022" cy="702225"/>
          </a:xfrm>
          <a:prstGeom prst="rect">
            <a:avLst/>
          </a:prstGeom>
        </p:spPr>
      </p:pic>
      <p:pic>
        <p:nvPicPr>
          <p:cNvPr id="63" name="그림 62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09" y="4970631"/>
            <a:ext cx="1436369" cy="702225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5236386" y="3376449"/>
            <a:ext cx="543571" cy="276264"/>
            <a:chOff x="5180557" y="3445041"/>
            <a:chExt cx="609686" cy="288202"/>
          </a:xfrm>
        </p:grpSpPr>
        <p:pic>
          <p:nvPicPr>
            <p:cNvPr id="64" name="그림 63" descr="화면 캡처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557" y="3445041"/>
              <a:ext cx="323895" cy="276264"/>
            </a:xfrm>
            <a:prstGeom prst="rect">
              <a:avLst/>
            </a:prstGeom>
          </p:spPr>
        </p:pic>
        <p:pic>
          <p:nvPicPr>
            <p:cNvPr id="65" name="그림 64" descr="화면 캡처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4453" y="3456979"/>
              <a:ext cx="285790" cy="276264"/>
            </a:xfrm>
            <a:prstGeom prst="rect">
              <a:avLst/>
            </a:prstGeom>
          </p:spPr>
        </p:pic>
      </p:grpSp>
      <p:sp>
        <p:nvSpPr>
          <p:cNvPr id="68" name="직사각형 67"/>
          <p:cNvSpPr/>
          <p:nvPr/>
        </p:nvSpPr>
        <p:spPr>
          <a:xfrm>
            <a:off x="4259345" y="3387892"/>
            <a:ext cx="916504" cy="251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학번입력</a:t>
            </a:r>
            <a:endParaRPr lang="ko-KR" altLang="en-US" sz="10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4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라즈베리파이</a:t>
            </a:r>
            <a:r>
              <a:rPr lang="en-US" altLang="ko-KR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/>
            </a:r>
            <a:br>
              <a:rPr lang="en-US" altLang="ko-KR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</a:br>
            <a:r>
              <a:rPr lang="en-US" altLang="ko-KR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교수로 로그인</a:t>
            </a:r>
            <a:r>
              <a:rPr lang="en-US" altLang="ko-KR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  <a:endParaRPr lang="ko-KR" altLang="en-US" sz="16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과목명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과목번호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출석률 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% bar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해당 강의실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(AP)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의 당일 시간표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현재 출석 명단 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및 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총인원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Font typeface="Wingdings 3"/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현재 미출석 명단 </a:t>
            </a: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및 총인원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가산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/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감산 입력 폼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지각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/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결석 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rank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가산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/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감산 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rank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공지사항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67544" y="908720"/>
            <a:ext cx="3527106" cy="1584176"/>
            <a:chOff x="467544" y="908720"/>
            <a:chExt cx="3672408" cy="864096"/>
          </a:xfrm>
        </p:grpSpPr>
        <p:sp>
          <p:nvSpPr>
            <p:cNvPr id="25" name="직사각형 24"/>
            <p:cNvSpPr/>
            <p:nvPr/>
          </p:nvSpPr>
          <p:spPr>
            <a:xfrm>
              <a:off x="467544" y="908720"/>
              <a:ext cx="3672408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11560" y="1003176"/>
              <a:ext cx="2079848" cy="279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통신이론</a:t>
              </a:r>
              <a:r>
                <a:rPr lang="en-US" altLang="ko-KR" sz="14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(21)</a:t>
              </a:r>
              <a:endParaRPr lang="ko-KR" altLang="en-US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1560" y="1275805"/>
              <a:ext cx="1355472" cy="2029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현재 출석률 </a:t>
              </a:r>
              <a:r>
                <a:rPr lang="en-US" altLang="ko-KR" sz="11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(66%)</a:t>
              </a:r>
              <a:endParaRPr lang="ko-KR" altLang="en-US" sz="110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67544" y="3068960"/>
            <a:ext cx="1656184" cy="1241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최종혁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, </a:t>
            </a:r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김선욱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, </a:t>
            </a:r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김준석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, </a:t>
            </a:r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유형환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, </a:t>
            </a:r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최수길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38466" y="3068960"/>
            <a:ext cx="1656184" cy="1241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김철수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, </a:t>
            </a:r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홍길동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,</a:t>
            </a:r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유지연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,</a:t>
            </a:r>
          </a:p>
          <a:p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허재경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09388" y="3068960"/>
            <a:ext cx="1656184" cy="1241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7544" y="4653136"/>
            <a:ext cx="1656184" cy="1241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38466" y="4653136"/>
            <a:ext cx="1656184" cy="1241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09388" y="4653136"/>
            <a:ext cx="1656184" cy="1241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2014.07.25 </a:t>
            </a:r>
            <a:r>
              <a:rPr lang="ko-KR" altLang="en-US" sz="8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서류접수 마감</a:t>
            </a:r>
            <a:endParaRPr lang="en-US" altLang="ko-KR" sz="80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r>
              <a:rPr lang="en-US" altLang="ko-KR" sz="8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2014.07.30 </a:t>
            </a:r>
            <a:r>
              <a:rPr lang="ko-KR" altLang="en-US" sz="8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통신이론 중간고사</a:t>
            </a:r>
            <a:endParaRPr lang="en-US" altLang="ko-KR" sz="80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r>
              <a:rPr lang="en-US" altLang="ko-KR" sz="8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2014.08.20 </a:t>
            </a:r>
            <a:r>
              <a:rPr lang="ko-KR" altLang="en-US" sz="8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창업대전 심사</a:t>
            </a:r>
            <a:endParaRPr lang="en-US" altLang="ko-KR" sz="80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endParaRPr lang="en-US" altLang="ko-KR" sz="80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endParaRPr lang="ko-KR" altLang="en-US" sz="8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24615" y="908720"/>
            <a:ext cx="1656184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smtClean="0">
                <a:solidFill>
                  <a:srgbClr val="0070C0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10:00~12:00 </a:t>
            </a:r>
            <a:r>
              <a:rPr lang="ko-KR" altLang="en-US" sz="900" smtClean="0">
                <a:solidFill>
                  <a:srgbClr val="0070C0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통신이론</a:t>
            </a:r>
            <a:endParaRPr lang="en-US" altLang="ko-KR" sz="900" smtClean="0">
              <a:solidFill>
                <a:srgbClr val="0070C0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13:00~15:00 </a:t>
            </a:r>
            <a:r>
              <a:rPr lang="ko-KR" altLang="en-US" sz="9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디지털 공학</a:t>
            </a:r>
            <a:endParaRPr lang="en-US" altLang="ko-KR" sz="90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15:00~17:00 </a:t>
            </a:r>
            <a:r>
              <a:rPr lang="ko-KR" altLang="en-US" sz="9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공업수학</a:t>
            </a:r>
            <a:endParaRPr lang="en-US" altLang="ko-KR" sz="90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900" smtClean="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9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11960" y="321464"/>
            <a:ext cx="711337" cy="40011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b="1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algn="ctr"/>
            <a:r>
              <a:rPr lang="ko-KR" altLang="en-US" sz="1000" b="1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강의정보</a:t>
            </a:r>
            <a:endParaRPr lang="ko-KR" altLang="en-US" sz="10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954493" y="315124"/>
            <a:ext cx="69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00" b="1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algn="ctr"/>
            <a:r>
              <a:rPr lang="ko-KR" altLang="en-US" sz="1000" b="1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강의관리</a:t>
            </a:r>
            <a:endParaRPr lang="ko-KR" altLang="en-US" sz="1000" b="1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pic>
        <p:nvPicPr>
          <p:cNvPr id="53" name="그림 5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3" y="1936897"/>
            <a:ext cx="2915669" cy="28579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280156" y="321464"/>
            <a:ext cx="838485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 b="1">
                <a:latin typeface="a흑진주B" panose="02020600000000000000" pitchFamily="18" charset="-127"/>
                <a:ea typeface="a흑진주B" panose="02020600000000000000" pitchFamily="18" charset="-127"/>
              </a:defRPr>
            </a:lvl1pPr>
          </a:lstStyle>
          <a:p>
            <a:endParaRPr lang="en-US" altLang="ko-KR"/>
          </a:p>
          <a:p>
            <a:r>
              <a:rPr lang="ko-KR" altLang="en-US"/>
              <a:t>실시간 통계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224614" y="915061"/>
            <a:ext cx="1656185" cy="2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Today’s Time Table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7544" y="3068960"/>
            <a:ext cx="1656185" cy="2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         출석현황       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5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338465" y="3068960"/>
            <a:ext cx="1656185" cy="2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        미출석현황     </a:t>
            </a:r>
            <a:r>
              <a:rPr lang="en-US" altLang="ko-KR" sz="110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4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09387" y="3068960"/>
            <a:ext cx="1656185" cy="2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가산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/</a:t>
            </a:r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감산 입력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209387" y="4658940"/>
            <a:ext cx="1656185" cy="2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공지사항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348546" y="4658940"/>
            <a:ext cx="1656185" cy="2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가산점 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RANK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77623" y="4658940"/>
            <a:ext cx="1656185" cy="2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결석 </a:t>
            </a:r>
            <a:r>
              <a:rPr lang="en-US" altLang="ko-KR" sz="11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RANK</a:t>
            </a:r>
            <a:endParaRPr lang="ko-KR" altLang="en-US" sz="11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pic>
        <p:nvPicPr>
          <p:cNvPr id="62" name="그림 6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6" y="4970631"/>
            <a:ext cx="1469022" cy="702225"/>
          </a:xfrm>
          <a:prstGeom prst="rect">
            <a:avLst/>
          </a:prstGeom>
        </p:spPr>
      </p:pic>
      <p:pic>
        <p:nvPicPr>
          <p:cNvPr id="63" name="그림 62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09" y="4970631"/>
            <a:ext cx="1436369" cy="702225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5236386" y="3376449"/>
            <a:ext cx="543571" cy="276264"/>
            <a:chOff x="5180557" y="3445041"/>
            <a:chExt cx="609686" cy="288202"/>
          </a:xfrm>
        </p:grpSpPr>
        <p:pic>
          <p:nvPicPr>
            <p:cNvPr id="64" name="그림 63" descr="화면 캡처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557" y="3445041"/>
              <a:ext cx="323895" cy="276264"/>
            </a:xfrm>
            <a:prstGeom prst="rect">
              <a:avLst/>
            </a:prstGeom>
          </p:spPr>
        </p:pic>
        <p:pic>
          <p:nvPicPr>
            <p:cNvPr id="65" name="그림 64" descr="화면 캡처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4453" y="3456979"/>
              <a:ext cx="285790" cy="276264"/>
            </a:xfrm>
            <a:prstGeom prst="rect">
              <a:avLst/>
            </a:prstGeom>
          </p:spPr>
        </p:pic>
      </p:grpSp>
      <p:sp>
        <p:nvSpPr>
          <p:cNvPr id="68" name="직사각형 67"/>
          <p:cNvSpPr/>
          <p:nvPr/>
        </p:nvSpPr>
        <p:spPr>
          <a:xfrm>
            <a:off x="4259345" y="3387892"/>
            <a:ext cx="916504" cy="251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학번입력</a:t>
            </a:r>
            <a:endParaRPr lang="ko-KR" altLang="en-US" sz="105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093001" y="367524"/>
            <a:ext cx="938881" cy="4104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33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메인서버</a:t>
            </a:r>
            <a:r>
              <a:rPr lang="en-US" altLang="ko-KR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_</a:t>
            </a:r>
            <a:r>
              <a:rPr lang="ko-KR" altLang="en-US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강의정보</a:t>
            </a:r>
            <a:r>
              <a:rPr lang="en-US" altLang="ko-KR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/>
            </a:r>
            <a:br>
              <a:rPr lang="en-US" altLang="ko-KR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</a:br>
            <a:r>
              <a:rPr lang="en-US" altLang="ko-KR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교수로 로그인</a:t>
            </a:r>
            <a:r>
              <a:rPr lang="en-US" altLang="ko-KR" sz="160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  <a:endParaRPr lang="ko-KR" altLang="en-US" sz="16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교수의 강의 리스트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날짜별 출결상태와 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/>
            </a:r>
            <a:b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</a:b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가산감산 입력 기록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/>
            </a:r>
            <a:b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</a:b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루프버튼으로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 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출석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,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가산감산 정보 수정가능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2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번의 상태를 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excel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로 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export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최근 강의의 시간별 출석 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/>
            </a:r>
            <a:b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</a:b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꺾은선 그래프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최근 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4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차수 강의 출석 막대 그래프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해당 강의의 학년 분포도 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도넛형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학생들의 해당 강의 과제 제출물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/>
            </a:r>
            <a:b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</a:b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리스트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다운가능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, UI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추후 상의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19672" y="836712"/>
            <a:ext cx="4320480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3968" y="3640931"/>
            <a:ext cx="1512168" cy="23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출결현황 </a:t>
            </a:r>
            <a:r>
              <a:rPr lang="en-US" altLang="ko-KR" sz="9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Excel</a:t>
            </a:r>
            <a:r>
              <a:rPr lang="ko-KR" altLang="en-US" sz="9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로 내보내기</a:t>
            </a:r>
            <a:endParaRPr lang="ko-KR" altLang="en-US" sz="9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848" y="3942646"/>
            <a:ext cx="1283572" cy="998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35382" y="3948357"/>
            <a:ext cx="1152128" cy="998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63688" y="5001635"/>
            <a:ext cx="4032448" cy="116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647866" y="5058461"/>
            <a:ext cx="276062" cy="31475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7</a:t>
            </a:r>
            <a:endParaRPr lang="ko-KR" altLang="en-US" sz="1200" b="1">
              <a:solidFill>
                <a:srgbClr val="FF0000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28256" y="5719192"/>
            <a:ext cx="783704" cy="23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.</a:t>
            </a:r>
          </a:p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.</a:t>
            </a:r>
          </a:p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.</a:t>
            </a:r>
            <a:endParaRPr lang="ko-KR" altLang="en-US" sz="1600" b="1">
              <a:solidFill>
                <a:srgbClr val="FF0000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8642" y="321464"/>
            <a:ext cx="804656" cy="400110"/>
          </a:xfrm>
          <a:prstGeom prst="rect">
            <a:avLst/>
          </a:prstGeom>
          <a:solidFill>
            <a:srgbClr val="FCE9AF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b="1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algn="ctr"/>
            <a:r>
              <a:rPr lang="ko-KR" altLang="en-US" sz="1000" b="1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강의정보</a:t>
            </a:r>
            <a:endParaRPr lang="ko-KR" altLang="en-US" sz="10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54493" y="315124"/>
            <a:ext cx="69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00" b="1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algn="ctr"/>
            <a:r>
              <a:rPr lang="ko-KR" altLang="en-US" sz="1000" b="1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강의관리</a:t>
            </a:r>
            <a:endParaRPr lang="ko-KR" altLang="en-US" sz="1000" b="1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80156" y="321464"/>
            <a:ext cx="83848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 b="1">
                <a:latin typeface="a흑진주B" panose="02020600000000000000" pitchFamily="18" charset="-127"/>
                <a:ea typeface="a흑진주B" panose="02020600000000000000" pitchFamily="18" charset="-127"/>
              </a:defRPr>
            </a:lvl1pPr>
          </a:lstStyle>
          <a:p>
            <a:endParaRPr lang="en-US" altLang="ko-KR"/>
          </a:p>
          <a:p>
            <a:r>
              <a:rPr lang="ko-KR" altLang="en-US"/>
              <a:t>실시간 통계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244315"/>
              </p:ext>
            </p:extLst>
          </p:nvPr>
        </p:nvGraphicFramePr>
        <p:xfrm>
          <a:off x="395536" y="836710"/>
          <a:ext cx="1152128" cy="162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</a:tblGrid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통신이론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(21)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전자장론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(22)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센서 네트워크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(23)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전자회로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(24)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공업수학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(25)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9" name="그림 2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55" y="895780"/>
            <a:ext cx="4038327" cy="262283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41655" y="908720"/>
            <a:ext cx="4054481" cy="266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763688" y="3942646"/>
            <a:ext cx="4032449" cy="998522"/>
            <a:chOff x="1763688" y="3942646"/>
            <a:chExt cx="3584399" cy="998522"/>
          </a:xfrm>
        </p:grpSpPr>
        <p:sp>
          <p:nvSpPr>
            <p:cNvPr id="9" name="직사각형 8"/>
            <p:cNvSpPr/>
            <p:nvPr/>
          </p:nvSpPr>
          <p:spPr>
            <a:xfrm>
              <a:off x="1763688" y="3942646"/>
              <a:ext cx="1152128" cy="9985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흑진주B" panose="02020600000000000000" pitchFamily="18" charset="-127"/>
                <a:ea typeface="a흑진주B" panose="02020600000000000000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772071" y="3949359"/>
              <a:ext cx="1143745" cy="2279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최근 </a:t>
              </a:r>
              <a:r>
                <a:rPr lang="en-US" altLang="ko-KR" sz="9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4</a:t>
              </a:r>
              <a:r>
                <a:rPr lang="ko-KR" altLang="en-US" sz="9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일 출석현황</a:t>
              </a:r>
              <a:endParaRPr lang="ko-KR" altLang="en-US" sz="90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043829" y="3949359"/>
              <a:ext cx="1143745" cy="2279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강의 학년 분포도</a:t>
              </a:r>
              <a:endParaRPr lang="ko-KR" altLang="en-US" sz="90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312798" y="3949359"/>
              <a:ext cx="1035289" cy="2279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시간별 출석 그래프</a:t>
              </a:r>
              <a:endParaRPr lang="ko-KR" altLang="en-US" sz="90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endParaRPr>
            </a:p>
          </p:txBody>
        </p:sp>
      </p:grpSp>
      <p:pic>
        <p:nvPicPr>
          <p:cNvPr id="33" name="그림 3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55" y="4231042"/>
            <a:ext cx="1262578" cy="705679"/>
          </a:xfrm>
          <a:prstGeom prst="rect">
            <a:avLst/>
          </a:prstGeom>
        </p:spPr>
      </p:pic>
      <p:pic>
        <p:nvPicPr>
          <p:cNvPr id="36" name="그림 3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995218"/>
            <a:ext cx="4016294" cy="1170085"/>
          </a:xfrm>
          <a:prstGeom prst="rect">
            <a:avLst/>
          </a:prstGeom>
        </p:spPr>
      </p:pic>
      <p:graphicFrame>
        <p:nvGraphicFramePr>
          <p:cNvPr id="46" name="차트 45"/>
          <p:cNvGraphicFramePr/>
          <p:nvPr>
            <p:extLst>
              <p:ext uri="{D42A27DB-BD31-4B8C-83A1-F6EECF244321}">
                <p14:modId xmlns:p14="http://schemas.microsoft.com/office/powerpoint/2010/main" val="1327365720"/>
              </p:ext>
            </p:extLst>
          </p:nvPr>
        </p:nvGraphicFramePr>
        <p:xfrm>
          <a:off x="3279420" y="4034887"/>
          <a:ext cx="1207264" cy="1053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4" name="차트 63"/>
          <p:cNvGraphicFramePr/>
          <p:nvPr>
            <p:extLst>
              <p:ext uri="{D42A27DB-BD31-4B8C-83A1-F6EECF244321}">
                <p14:modId xmlns:p14="http://schemas.microsoft.com/office/powerpoint/2010/main" val="1892408396"/>
              </p:ext>
            </p:extLst>
          </p:nvPr>
        </p:nvGraphicFramePr>
        <p:xfrm>
          <a:off x="4631437" y="4077072"/>
          <a:ext cx="1148545" cy="852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57908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메인서버</a:t>
            </a:r>
            <a:r>
              <a:rPr lang="en-US" altLang="ko-KR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_</a:t>
            </a:r>
            <a:r>
              <a:rPr lang="ko-KR" altLang="en-US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강의정보</a:t>
            </a:r>
            <a:r>
              <a:rPr lang="en-US" altLang="ko-KR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/>
            </a:r>
            <a:br>
              <a:rPr lang="en-US" altLang="ko-KR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</a:br>
            <a:r>
              <a:rPr lang="en-US" altLang="ko-KR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교수로 로그인</a:t>
            </a:r>
            <a:r>
              <a:rPr lang="en-US" altLang="ko-KR" sz="160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  <a:endParaRPr lang="ko-KR" altLang="en-US" sz="16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교수의 강의 리스트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날짜별 출결상태와 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/>
            </a:r>
            <a:b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</a:b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가산감산 입력 기록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/>
            </a:r>
            <a:b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</a:b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루프버튼으로</a:t>
            </a:r>
            <a:r>
              <a:rPr lang="en-US" altLang="ko-KR" sz="1050">
                <a:latin typeface="a흑진주B" panose="02020600000000000000" pitchFamily="18" charset="-127"/>
                <a:ea typeface="a흑진주B" panose="02020600000000000000" pitchFamily="18" charset="-127"/>
              </a:rPr>
              <a:t> 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출석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,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가산감산 정보 수정가능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2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번의 상태를 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excel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로 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export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최근 강의의 시간별 출석 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/>
            </a:r>
            <a:b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</a:b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꺾은선 그래프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최근 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4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차수 강의 출석 막대 그래프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해당 강의의 학년 분포도 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도넛형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학생들의 해당 강의 과제 제출물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/>
            </a:r>
            <a:b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</a:b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리스트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다운가능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, UI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추후 상의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19672" y="836712"/>
            <a:ext cx="4320480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3968" y="3640931"/>
            <a:ext cx="1512168" cy="23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출결현황 </a:t>
            </a:r>
            <a:r>
              <a:rPr lang="en-US" altLang="ko-KR" sz="9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Excel</a:t>
            </a:r>
            <a:r>
              <a:rPr lang="ko-KR" altLang="en-US" sz="900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로 내보내기</a:t>
            </a:r>
            <a:endParaRPr lang="ko-KR" altLang="en-US" sz="900">
              <a:solidFill>
                <a:schemeClr val="tx1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848" y="3942646"/>
            <a:ext cx="1283572" cy="998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27039" y="3942646"/>
            <a:ext cx="1152128" cy="998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63688" y="5001635"/>
            <a:ext cx="4032448" cy="116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647866" y="5058461"/>
            <a:ext cx="276062" cy="31475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7</a:t>
            </a:r>
            <a:endParaRPr lang="ko-KR" altLang="en-US" sz="1200" b="1">
              <a:solidFill>
                <a:srgbClr val="FF0000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28256" y="5719192"/>
            <a:ext cx="783704" cy="23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.</a:t>
            </a:r>
          </a:p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.</a:t>
            </a:r>
          </a:p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.</a:t>
            </a:r>
            <a:endParaRPr lang="ko-KR" altLang="en-US" sz="1600" b="1">
              <a:solidFill>
                <a:srgbClr val="FF0000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8642" y="321464"/>
            <a:ext cx="804656" cy="400110"/>
          </a:xfrm>
          <a:prstGeom prst="rect">
            <a:avLst/>
          </a:prstGeom>
          <a:solidFill>
            <a:srgbClr val="FCE9AF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b="1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algn="ctr"/>
            <a:r>
              <a:rPr lang="ko-KR" altLang="en-US" sz="1000" b="1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강의정보</a:t>
            </a:r>
            <a:endParaRPr lang="ko-KR" altLang="en-US" sz="10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54493" y="315124"/>
            <a:ext cx="69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00" b="1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algn="ctr"/>
            <a:r>
              <a:rPr lang="ko-KR" altLang="en-US" sz="1000" b="1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강의관리</a:t>
            </a:r>
            <a:endParaRPr lang="ko-KR" altLang="en-US" sz="1000" b="1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80156" y="321464"/>
            <a:ext cx="83848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 b="1">
                <a:latin typeface="a흑진주B" panose="02020600000000000000" pitchFamily="18" charset="-127"/>
                <a:ea typeface="a흑진주B" panose="02020600000000000000" pitchFamily="18" charset="-127"/>
              </a:defRPr>
            </a:lvl1pPr>
          </a:lstStyle>
          <a:p>
            <a:endParaRPr lang="en-US" altLang="ko-KR"/>
          </a:p>
          <a:p>
            <a:r>
              <a:rPr lang="ko-KR" altLang="en-US"/>
              <a:t>실시간 통계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455027"/>
              </p:ext>
            </p:extLst>
          </p:nvPr>
        </p:nvGraphicFramePr>
        <p:xfrm>
          <a:off x="395536" y="836710"/>
          <a:ext cx="1152128" cy="162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</a:tblGrid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통신이론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(21)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전자장론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(22)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센서 네트워크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(23)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전자회로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(24)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공업수학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(25)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9" name="그림 2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55" y="895780"/>
            <a:ext cx="4038327" cy="262283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41655" y="908720"/>
            <a:ext cx="4054481" cy="266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763688" y="3942646"/>
            <a:ext cx="4032449" cy="998522"/>
            <a:chOff x="1763688" y="3942646"/>
            <a:chExt cx="3584399" cy="998522"/>
          </a:xfrm>
        </p:grpSpPr>
        <p:sp>
          <p:nvSpPr>
            <p:cNvPr id="9" name="직사각형 8"/>
            <p:cNvSpPr/>
            <p:nvPr/>
          </p:nvSpPr>
          <p:spPr>
            <a:xfrm>
              <a:off x="1763688" y="3942646"/>
              <a:ext cx="1152128" cy="9985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흑진주B" panose="02020600000000000000" pitchFamily="18" charset="-127"/>
                <a:ea typeface="a흑진주B" panose="02020600000000000000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772071" y="3949359"/>
              <a:ext cx="1143745" cy="2279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최근 </a:t>
              </a:r>
              <a:r>
                <a:rPr lang="en-US" altLang="ko-KR" sz="9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4</a:t>
              </a:r>
              <a:r>
                <a:rPr lang="ko-KR" altLang="en-US" sz="9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일 출석현황</a:t>
              </a:r>
              <a:endParaRPr lang="ko-KR" altLang="en-US" sz="90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043829" y="3949359"/>
              <a:ext cx="1143745" cy="2279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강의 학년 분포도</a:t>
              </a:r>
              <a:endParaRPr lang="ko-KR" altLang="en-US" sz="90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312798" y="3949359"/>
              <a:ext cx="1035289" cy="2279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시간별 출석 그래프</a:t>
              </a:r>
              <a:endParaRPr lang="ko-KR" altLang="en-US" sz="90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endParaRPr>
            </a:p>
          </p:txBody>
        </p:sp>
      </p:grpSp>
      <p:pic>
        <p:nvPicPr>
          <p:cNvPr id="33" name="그림 3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55" y="4231042"/>
            <a:ext cx="1262578" cy="705679"/>
          </a:xfrm>
          <a:prstGeom prst="rect">
            <a:avLst/>
          </a:prstGeom>
        </p:spPr>
      </p:pic>
      <p:pic>
        <p:nvPicPr>
          <p:cNvPr id="36" name="그림 3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995218"/>
            <a:ext cx="4016294" cy="1170085"/>
          </a:xfrm>
          <a:prstGeom prst="rect">
            <a:avLst/>
          </a:prstGeom>
        </p:spPr>
      </p:pic>
      <p:graphicFrame>
        <p:nvGraphicFramePr>
          <p:cNvPr id="46" name="차트 45"/>
          <p:cNvGraphicFramePr/>
          <p:nvPr/>
        </p:nvGraphicFramePr>
        <p:xfrm>
          <a:off x="3279420" y="4034887"/>
          <a:ext cx="1207264" cy="1053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4" name="차트 63"/>
          <p:cNvGraphicFramePr/>
          <p:nvPr/>
        </p:nvGraphicFramePr>
        <p:xfrm>
          <a:off x="4631437" y="4077072"/>
          <a:ext cx="1148545" cy="852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6" name="타원 25"/>
          <p:cNvSpPr/>
          <p:nvPr/>
        </p:nvSpPr>
        <p:spPr>
          <a:xfrm>
            <a:off x="4857255" y="383140"/>
            <a:ext cx="938881" cy="4104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0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600">
                <a:latin typeface="a흑진주B" panose="02020600000000000000" pitchFamily="18" charset="-127"/>
                <a:ea typeface="a흑진주B" panose="02020600000000000000" pitchFamily="18" charset="-127"/>
              </a:rPr>
              <a:t>메인서버</a:t>
            </a:r>
            <a:r>
              <a:rPr lang="en-US" altLang="ko-KR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_</a:t>
            </a:r>
            <a:r>
              <a:rPr lang="ko-KR" altLang="en-US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강의관리</a:t>
            </a:r>
            <a:r>
              <a:rPr lang="en-US" altLang="ko-KR" sz="1600">
                <a:latin typeface="a흑진주B" panose="02020600000000000000" pitchFamily="18" charset="-127"/>
                <a:ea typeface="a흑진주B" panose="02020600000000000000" pitchFamily="18" charset="-127"/>
              </a:rPr>
              <a:t/>
            </a:r>
            <a:br>
              <a:rPr lang="en-US" altLang="ko-KR" sz="1600">
                <a:latin typeface="a흑진주B" panose="02020600000000000000" pitchFamily="18" charset="-127"/>
                <a:ea typeface="a흑진주B" panose="02020600000000000000" pitchFamily="18" charset="-127"/>
              </a:rPr>
            </a:br>
            <a:r>
              <a:rPr lang="en-US" altLang="ko-KR" sz="160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600">
                <a:latin typeface="a흑진주B" panose="02020600000000000000" pitchFamily="18" charset="-127"/>
                <a:ea typeface="a흑진주B" panose="02020600000000000000" pitchFamily="18" charset="-127"/>
              </a:rPr>
              <a:t>교수로 로그인</a:t>
            </a:r>
            <a:r>
              <a:rPr lang="en-US" altLang="ko-KR" sz="160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  <a:endParaRPr lang="ko-KR" altLang="en-US" sz="16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교수의 강의리스트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새로운 강의 등록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Font typeface="Wingdings 3"/>
              <a:buAutoNum type="arabicPeriod"/>
            </a:pP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공지사항 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등록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데이터 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on/off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지각기준 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min 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설정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출석 기준 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% 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설정</a:t>
            </a:r>
            <a:endParaRPr lang="en-US" altLang="ko-KR" sz="105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보강등록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휴강등록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강의실 변경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9672" y="836712"/>
            <a:ext cx="4320480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8642" y="321464"/>
            <a:ext cx="80465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b="1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algn="ctr"/>
            <a:r>
              <a:rPr lang="ko-KR" altLang="en-US" sz="1000" b="1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강의정보</a:t>
            </a:r>
            <a:endParaRPr lang="ko-KR" altLang="en-US" sz="10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54493" y="315124"/>
            <a:ext cx="697627" cy="400110"/>
          </a:xfrm>
          <a:prstGeom prst="rect">
            <a:avLst/>
          </a:prstGeom>
          <a:solidFill>
            <a:srgbClr val="FCE9AF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b="1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algn="ctr"/>
            <a:r>
              <a:rPr lang="ko-KR" altLang="en-US" sz="1000" b="1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강의관리</a:t>
            </a:r>
            <a:endParaRPr lang="ko-KR" altLang="en-US" sz="1000" b="1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80156" y="321464"/>
            <a:ext cx="83848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 b="1">
                <a:latin typeface="a흑진주B" panose="02020600000000000000" pitchFamily="18" charset="-127"/>
                <a:ea typeface="a흑진주B" panose="02020600000000000000" pitchFamily="18" charset="-127"/>
              </a:defRPr>
            </a:lvl1pPr>
          </a:lstStyle>
          <a:p>
            <a:endParaRPr lang="en-US" altLang="ko-KR"/>
          </a:p>
          <a:p>
            <a:r>
              <a:rPr lang="ko-KR" altLang="en-US"/>
              <a:t>실시간 통계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31643"/>
              </p:ext>
            </p:extLst>
          </p:nvPr>
        </p:nvGraphicFramePr>
        <p:xfrm>
          <a:off x="395536" y="836710"/>
          <a:ext cx="1152128" cy="1584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</a:tblGrid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통신이론 </a:t>
                      </a:r>
                      <a:r>
                        <a:rPr lang="en-US" altLang="ko-KR" sz="1000" b="1" dirty="0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(21)</a:t>
                      </a:r>
                      <a:endParaRPr lang="ko-KR" altLang="en-US" sz="1000" b="1" dirty="0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전자장론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(22)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센서 네트워크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(23)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전자회로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(24)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265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공업수학 </a:t>
                      </a:r>
                      <a:r>
                        <a:rPr lang="en-US" altLang="ko-KR" sz="1000" b="1" dirty="0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(25)</a:t>
                      </a:r>
                      <a:endParaRPr lang="ko-KR" altLang="en-US" sz="1000" b="1" dirty="0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708920"/>
            <a:ext cx="2999225" cy="981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63688" y="980728"/>
            <a:ext cx="3024336" cy="1656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5400000">
            <a:off x="3095836" y="1664804"/>
            <a:ext cx="36004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76986" y="980728"/>
            <a:ext cx="919150" cy="16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smtClean="0"/>
              <a:t>2013-09-6 11:00:00</a:t>
            </a:r>
            <a:endParaRPr lang="ko-KR" altLang="en-US" sz="600" dirty="0"/>
          </a:p>
        </p:txBody>
      </p:sp>
      <p:sp>
        <p:nvSpPr>
          <p:cNvPr id="10" name="직사각형 9"/>
          <p:cNvSpPr/>
          <p:nvPr/>
        </p:nvSpPr>
        <p:spPr>
          <a:xfrm>
            <a:off x="5652120" y="980728"/>
            <a:ext cx="144016" cy="162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6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600">
                <a:latin typeface="a흑진주B" panose="02020600000000000000" pitchFamily="18" charset="-127"/>
                <a:ea typeface="a흑진주B" panose="02020600000000000000" pitchFamily="18" charset="-127"/>
              </a:rPr>
              <a:t>메인서버</a:t>
            </a:r>
            <a:r>
              <a:rPr lang="en-US" altLang="ko-KR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_</a:t>
            </a:r>
            <a:r>
              <a:rPr lang="ko-KR" altLang="en-US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강의관리</a:t>
            </a:r>
            <a:r>
              <a:rPr lang="en-US" altLang="ko-KR" sz="1600">
                <a:latin typeface="a흑진주B" panose="02020600000000000000" pitchFamily="18" charset="-127"/>
                <a:ea typeface="a흑진주B" panose="02020600000000000000" pitchFamily="18" charset="-127"/>
              </a:rPr>
              <a:t/>
            </a:r>
            <a:br>
              <a:rPr lang="en-US" altLang="ko-KR" sz="1600">
                <a:latin typeface="a흑진주B" panose="02020600000000000000" pitchFamily="18" charset="-127"/>
                <a:ea typeface="a흑진주B" panose="02020600000000000000" pitchFamily="18" charset="-127"/>
              </a:rPr>
            </a:br>
            <a:r>
              <a:rPr lang="en-US" altLang="ko-KR" sz="160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600">
                <a:latin typeface="a흑진주B" panose="02020600000000000000" pitchFamily="18" charset="-127"/>
                <a:ea typeface="a흑진주B" panose="02020600000000000000" pitchFamily="18" charset="-127"/>
              </a:rPr>
              <a:t>교수로 로그인</a:t>
            </a:r>
            <a:r>
              <a:rPr lang="en-US" altLang="ko-KR" sz="160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  <a:endParaRPr lang="ko-KR" altLang="en-US" sz="16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교수의 강의리스트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새로운 강의 등록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Font typeface="Wingdings 3"/>
              <a:buAutoNum type="arabicPeriod"/>
            </a:pP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공지사항 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등록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데이터 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on/off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지각기준 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min 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설정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출석 기준 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% 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설정</a:t>
            </a:r>
            <a:endParaRPr lang="en-US" altLang="ko-KR" sz="105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보강등록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휴강등록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강의실 변경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9672" y="836712"/>
            <a:ext cx="4320480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8642" y="321464"/>
            <a:ext cx="80465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b="1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algn="ctr"/>
            <a:r>
              <a:rPr lang="ko-KR" altLang="en-US" sz="1000" b="1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강의정보</a:t>
            </a:r>
            <a:endParaRPr lang="ko-KR" altLang="en-US" sz="10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54493" y="315124"/>
            <a:ext cx="697627" cy="400110"/>
          </a:xfrm>
          <a:prstGeom prst="rect">
            <a:avLst/>
          </a:prstGeom>
          <a:solidFill>
            <a:srgbClr val="FCE9AF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b="1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algn="ctr"/>
            <a:r>
              <a:rPr lang="ko-KR" altLang="en-US" sz="1000" b="1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강의관리</a:t>
            </a:r>
            <a:endParaRPr lang="ko-KR" altLang="en-US" sz="1000" b="1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80156" y="321464"/>
            <a:ext cx="83848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 b="1">
                <a:latin typeface="a흑진주B" panose="02020600000000000000" pitchFamily="18" charset="-127"/>
                <a:ea typeface="a흑진주B" panose="02020600000000000000" pitchFamily="18" charset="-127"/>
              </a:defRPr>
            </a:lvl1pPr>
          </a:lstStyle>
          <a:p>
            <a:endParaRPr lang="en-US" altLang="ko-KR"/>
          </a:p>
          <a:p>
            <a:r>
              <a:rPr lang="ko-KR" altLang="en-US"/>
              <a:t>실시간 통계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395536" y="836710"/>
          <a:ext cx="1152128" cy="1933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</a:tblGrid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통신이론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(21)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전자장론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(22)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센서 네트워크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(23)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전자회로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(24)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공업수학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(25)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새로운 강의 등록</a:t>
                      </a:r>
                      <a:r>
                        <a:rPr lang="en-US" altLang="ko-KR" sz="900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...</a:t>
                      </a:r>
                      <a:endParaRPr lang="ko-KR" altLang="en-US" sz="800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33" y="1268658"/>
            <a:ext cx="400106" cy="26673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619672" y="908720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공지사항입력</a:t>
            </a:r>
            <a:endParaRPr lang="ko-KR" altLang="en-US" sz="11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pic>
        <p:nvPicPr>
          <p:cNvPr id="31" name="그림 3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63" y="1173395"/>
            <a:ext cx="3590269" cy="45726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619672" y="1778442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WiFi </a:t>
            </a:r>
            <a:r>
              <a:rPr lang="ko-KR" altLang="en-US" sz="11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데이터 기능 </a:t>
            </a:r>
            <a:r>
              <a:rPr lang="en-US" altLang="ko-KR" sz="11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ON/OFF</a:t>
            </a:r>
            <a:endParaRPr lang="ko-KR" altLang="en-US" sz="11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419872" y="1783366"/>
            <a:ext cx="1381794" cy="262926"/>
            <a:chOff x="3541504" y="1627484"/>
            <a:chExt cx="1534552" cy="301560"/>
          </a:xfrm>
        </p:grpSpPr>
        <p:pic>
          <p:nvPicPr>
            <p:cNvPr id="33" name="그림 32" descr="화면 캡처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1504" y="1633724"/>
              <a:ext cx="670456" cy="295320"/>
            </a:xfrm>
            <a:prstGeom prst="rect">
              <a:avLst/>
            </a:prstGeom>
          </p:spPr>
        </p:pic>
        <p:pic>
          <p:nvPicPr>
            <p:cNvPr id="34" name="그림 33" descr="화면 캡처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978" y="1627484"/>
              <a:ext cx="713078" cy="278674"/>
            </a:xfrm>
            <a:prstGeom prst="rect">
              <a:avLst/>
            </a:prstGeom>
          </p:spPr>
        </p:pic>
      </p:grpSp>
      <p:pic>
        <p:nvPicPr>
          <p:cNvPr id="36" name="그림 35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321636"/>
            <a:ext cx="1024788" cy="115212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619672" y="2276872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지각 기준 </a:t>
            </a:r>
            <a:r>
              <a:rPr lang="en-US" altLang="ko-KR" sz="11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min </a:t>
            </a:r>
            <a:r>
              <a:rPr lang="ko-KR" altLang="en-US" sz="11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설정</a:t>
            </a:r>
            <a:endParaRPr lang="ko-KR" altLang="en-US" sz="11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19672" y="2881934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출석 기준 </a:t>
            </a:r>
            <a:r>
              <a:rPr lang="en-US" altLang="ko-KR" sz="11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% </a:t>
            </a:r>
            <a:r>
              <a:rPr lang="ko-KR" altLang="en-US" sz="11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설정</a:t>
            </a:r>
            <a:endParaRPr lang="ko-KR" altLang="en-US" sz="11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pic>
        <p:nvPicPr>
          <p:cNvPr id="39" name="그림 38" descr="화면 캡처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87" y="2850521"/>
            <a:ext cx="1167325" cy="1336013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619672" y="3607598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보강등록</a:t>
            </a:r>
            <a:endParaRPr lang="ko-KR" altLang="en-US" sz="11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9672" y="4331834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휴강등록</a:t>
            </a:r>
            <a:endParaRPr lang="ko-KR" altLang="en-US" sz="11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19672" y="4965084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강의실 변경</a:t>
            </a:r>
            <a:endParaRPr lang="ko-KR" altLang="en-US" sz="11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pic>
        <p:nvPicPr>
          <p:cNvPr id="43" name="그림 42" descr="화면 캡처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650" y="3577351"/>
            <a:ext cx="801330" cy="322104"/>
          </a:xfrm>
          <a:prstGeom prst="rect">
            <a:avLst/>
          </a:prstGeom>
        </p:spPr>
      </p:pic>
      <p:pic>
        <p:nvPicPr>
          <p:cNvPr id="44" name="그림 43" descr="화면 캡처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87" y="4331834"/>
            <a:ext cx="816763" cy="315384"/>
          </a:xfrm>
          <a:prstGeom prst="rect">
            <a:avLst/>
          </a:prstGeom>
        </p:spPr>
      </p:pic>
      <p:pic>
        <p:nvPicPr>
          <p:cNvPr id="45" name="그림 44" descr="화면 캡처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87" y="4980168"/>
            <a:ext cx="975389" cy="322374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450317" y="2263837"/>
            <a:ext cx="1093660" cy="5346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83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600">
                <a:latin typeface="a흑진주B" panose="02020600000000000000" pitchFamily="18" charset="-127"/>
                <a:ea typeface="a흑진주B" panose="02020600000000000000" pitchFamily="18" charset="-127"/>
              </a:rPr>
              <a:t>메인서버</a:t>
            </a:r>
            <a:r>
              <a:rPr lang="en-US" altLang="ko-KR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_</a:t>
            </a:r>
            <a:r>
              <a:rPr lang="ko-KR" altLang="en-US" sz="16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강의관리</a:t>
            </a:r>
            <a:r>
              <a:rPr lang="en-US" altLang="ko-KR" sz="1600">
                <a:latin typeface="a흑진주B" panose="02020600000000000000" pitchFamily="18" charset="-127"/>
                <a:ea typeface="a흑진주B" panose="02020600000000000000" pitchFamily="18" charset="-127"/>
              </a:rPr>
              <a:t/>
            </a:r>
            <a:br>
              <a:rPr lang="en-US" altLang="ko-KR" sz="1600">
                <a:latin typeface="a흑진주B" panose="02020600000000000000" pitchFamily="18" charset="-127"/>
                <a:ea typeface="a흑진주B" panose="02020600000000000000" pitchFamily="18" charset="-127"/>
              </a:rPr>
            </a:br>
            <a:r>
              <a:rPr lang="en-US" altLang="ko-KR" sz="1600">
                <a:latin typeface="a흑진주B" panose="02020600000000000000" pitchFamily="18" charset="-127"/>
                <a:ea typeface="a흑진주B" panose="02020600000000000000" pitchFamily="18" charset="-127"/>
              </a:rPr>
              <a:t>(</a:t>
            </a:r>
            <a:r>
              <a:rPr lang="ko-KR" altLang="en-US" sz="1600">
                <a:latin typeface="a흑진주B" panose="02020600000000000000" pitchFamily="18" charset="-127"/>
                <a:ea typeface="a흑진주B" panose="02020600000000000000" pitchFamily="18" charset="-127"/>
              </a:rPr>
              <a:t>교수로 로그인</a:t>
            </a:r>
            <a:r>
              <a:rPr lang="en-US" altLang="ko-KR" sz="1600">
                <a:latin typeface="a흑진주B" panose="02020600000000000000" pitchFamily="18" charset="-127"/>
                <a:ea typeface="a흑진주B" panose="02020600000000000000" pitchFamily="18" charset="-127"/>
              </a:rPr>
              <a:t>)</a:t>
            </a:r>
            <a:endParaRPr lang="ko-KR" altLang="en-US" sz="16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교수의 강의리스트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새로운 강의 등록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Font typeface="Wingdings 3"/>
              <a:buAutoNum type="arabicPeriod"/>
            </a:pPr>
            <a:r>
              <a:rPr lang="ko-KR" altLang="en-US" sz="1050">
                <a:latin typeface="a흑진주B" panose="02020600000000000000" pitchFamily="18" charset="-127"/>
                <a:ea typeface="a흑진주B" panose="02020600000000000000" pitchFamily="18" charset="-127"/>
              </a:rPr>
              <a:t>공지사항 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등록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데이터 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on/off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지각기준 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min 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설정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출석 기준 </a:t>
            </a:r>
            <a:r>
              <a:rPr lang="en-US" altLang="ko-KR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% </a:t>
            </a: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설정</a:t>
            </a:r>
            <a:endParaRPr lang="en-US" altLang="ko-KR" sz="105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보강등록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휴강등록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105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강의실 변경</a:t>
            </a:r>
            <a:endParaRPr lang="en-US" altLang="ko-KR" sz="1050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9672" y="836712"/>
            <a:ext cx="4320480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8642" y="321464"/>
            <a:ext cx="80465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b="1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algn="ctr"/>
            <a:r>
              <a:rPr lang="ko-KR" altLang="en-US" sz="1000" b="1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강의정보</a:t>
            </a:r>
            <a:endParaRPr lang="ko-KR" altLang="en-US" sz="10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54493" y="315124"/>
            <a:ext cx="697627" cy="400110"/>
          </a:xfrm>
          <a:prstGeom prst="rect">
            <a:avLst/>
          </a:prstGeom>
          <a:solidFill>
            <a:srgbClr val="FCE9AF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b="1" smtClean="0">
              <a:latin typeface="a흑진주B" panose="02020600000000000000" pitchFamily="18" charset="-127"/>
              <a:ea typeface="a흑진주B" panose="02020600000000000000" pitchFamily="18" charset="-127"/>
            </a:endParaRPr>
          </a:p>
          <a:p>
            <a:pPr algn="ctr"/>
            <a:r>
              <a:rPr lang="ko-KR" altLang="en-US" sz="1000" b="1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강의관리</a:t>
            </a:r>
            <a:endParaRPr lang="ko-KR" altLang="en-US" sz="1000" b="1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80156" y="321464"/>
            <a:ext cx="83848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 b="1">
                <a:latin typeface="a흑진주B" panose="02020600000000000000" pitchFamily="18" charset="-127"/>
                <a:ea typeface="a흑진주B" panose="02020600000000000000" pitchFamily="18" charset="-127"/>
              </a:defRPr>
            </a:lvl1pPr>
          </a:lstStyle>
          <a:p>
            <a:endParaRPr lang="en-US" altLang="ko-KR"/>
          </a:p>
          <a:p>
            <a:r>
              <a:rPr lang="ko-KR" altLang="en-US"/>
              <a:t>실시간 통계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395536" y="836710"/>
          <a:ext cx="1152128" cy="1933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</a:tblGrid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통신이론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(21)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전자장론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(22)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센서 네트워크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(23)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전자회로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(24)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공업수학 </a:t>
                      </a:r>
                      <a:r>
                        <a:rPr lang="en-US" altLang="ko-KR" sz="1000" b="1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(25)</a:t>
                      </a:r>
                      <a:endParaRPr lang="ko-KR" altLang="en-US" sz="1000" b="1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  <a:tr h="30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새로운 강의 등록</a:t>
                      </a:r>
                      <a:r>
                        <a:rPr lang="en-US" altLang="ko-KR" sz="900" smtClean="0">
                          <a:latin typeface="a흑진주B" panose="02020600000000000000" pitchFamily="18" charset="-127"/>
                          <a:ea typeface="a흑진주B" panose="02020600000000000000" pitchFamily="18" charset="-127"/>
                        </a:rPr>
                        <a:t>...</a:t>
                      </a:r>
                      <a:endParaRPr lang="ko-KR" altLang="en-US" sz="800">
                        <a:latin typeface="a흑진주B" panose="02020600000000000000" pitchFamily="18" charset="-127"/>
                        <a:ea typeface="a흑진주B" panose="02020600000000000000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33" y="1268658"/>
            <a:ext cx="400106" cy="26673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619672" y="908720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공지사항입력</a:t>
            </a:r>
            <a:endParaRPr lang="ko-KR" altLang="en-US" sz="11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pic>
        <p:nvPicPr>
          <p:cNvPr id="31" name="그림 3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63" y="1173395"/>
            <a:ext cx="3590269" cy="45726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619672" y="1778442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WiFi </a:t>
            </a:r>
            <a:r>
              <a:rPr lang="ko-KR" altLang="en-US" sz="11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데이터 기능 </a:t>
            </a:r>
            <a:r>
              <a:rPr lang="en-US" altLang="ko-KR" sz="11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ON/OFF</a:t>
            </a:r>
            <a:endParaRPr lang="ko-KR" altLang="en-US" sz="11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419872" y="1783366"/>
            <a:ext cx="1381794" cy="262926"/>
            <a:chOff x="3541504" y="1627484"/>
            <a:chExt cx="1534552" cy="301560"/>
          </a:xfrm>
        </p:grpSpPr>
        <p:pic>
          <p:nvPicPr>
            <p:cNvPr id="33" name="그림 32" descr="화면 캡처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1504" y="1633724"/>
              <a:ext cx="670456" cy="295320"/>
            </a:xfrm>
            <a:prstGeom prst="rect">
              <a:avLst/>
            </a:prstGeom>
          </p:spPr>
        </p:pic>
        <p:pic>
          <p:nvPicPr>
            <p:cNvPr id="34" name="그림 33" descr="화면 캡처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978" y="1627484"/>
              <a:ext cx="713078" cy="278674"/>
            </a:xfrm>
            <a:prstGeom prst="rect">
              <a:avLst/>
            </a:prstGeom>
          </p:spPr>
        </p:pic>
      </p:grpSp>
      <p:pic>
        <p:nvPicPr>
          <p:cNvPr id="36" name="그림 35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321636"/>
            <a:ext cx="1024788" cy="115212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619672" y="2276872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지각 기준 </a:t>
            </a:r>
            <a:r>
              <a:rPr lang="en-US" altLang="ko-KR" sz="11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min </a:t>
            </a:r>
            <a:r>
              <a:rPr lang="ko-KR" altLang="en-US" sz="11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설정</a:t>
            </a:r>
            <a:endParaRPr lang="ko-KR" altLang="en-US" sz="11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19672" y="2881934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출석 기준 </a:t>
            </a:r>
            <a:r>
              <a:rPr lang="en-US" altLang="ko-KR" sz="11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% </a:t>
            </a:r>
            <a:r>
              <a:rPr lang="ko-KR" altLang="en-US" sz="11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설정</a:t>
            </a:r>
            <a:endParaRPr lang="ko-KR" altLang="en-US" sz="11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pic>
        <p:nvPicPr>
          <p:cNvPr id="39" name="그림 38" descr="화면 캡처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87" y="2850521"/>
            <a:ext cx="1167325" cy="1336013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619672" y="3607598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보강등록</a:t>
            </a:r>
            <a:endParaRPr lang="ko-KR" altLang="en-US" sz="11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9672" y="4331834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휴강등록</a:t>
            </a:r>
            <a:endParaRPr lang="ko-KR" altLang="en-US" sz="11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19672" y="4965084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강의실 변경</a:t>
            </a:r>
            <a:endParaRPr lang="ko-KR" altLang="en-US" sz="11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pic>
        <p:nvPicPr>
          <p:cNvPr id="43" name="그림 42" descr="화면 캡처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650" y="3577351"/>
            <a:ext cx="801330" cy="322104"/>
          </a:xfrm>
          <a:prstGeom prst="rect">
            <a:avLst/>
          </a:prstGeom>
        </p:spPr>
      </p:pic>
      <p:pic>
        <p:nvPicPr>
          <p:cNvPr id="44" name="그림 43" descr="화면 캡처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87" y="4331834"/>
            <a:ext cx="816763" cy="315384"/>
          </a:xfrm>
          <a:prstGeom prst="rect">
            <a:avLst/>
          </a:prstGeom>
        </p:spPr>
      </p:pic>
      <p:pic>
        <p:nvPicPr>
          <p:cNvPr id="45" name="그림 44" descr="화면 캡처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87" y="4980168"/>
            <a:ext cx="975389" cy="322374"/>
          </a:xfrm>
          <a:prstGeom prst="rect">
            <a:avLst/>
          </a:prstGeom>
        </p:spPr>
      </p:pic>
      <p:grpSp>
        <p:nvGrpSpPr>
          <p:cNvPr id="68" name="그룹 67"/>
          <p:cNvGrpSpPr/>
          <p:nvPr/>
        </p:nvGrpSpPr>
        <p:grpSpPr>
          <a:xfrm>
            <a:off x="355938" y="1884065"/>
            <a:ext cx="5776438" cy="3024336"/>
            <a:chOff x="2051720" y="3133182"/>
            <a:chExt cx="6156176" cy="3024336"/>
          </a:xfrm>
        </p:grpSpPr>
        <p:sp>
          <p:nvSpPr>
            <p:cNvPr id="73" name="직사각형 72"/>
            <p:cNvSpPr/>
            <p:nvPr/>
          </p:nvSpPr>
          <p:spPr>
            <a:xfrm>
              <a:off x="2051720" y="3133182"/>
              <a:ext cx="6156176" cy="3024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흑진주B" panose="02020600000000000000" pitchFamily="18" charset="-127"/>
                <a:ea typeface="a흑진주B" panose="02020600000000000000" pitchFamily="18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051720" y="3133182"/>
              <a:ext cx="6156176" cy="346339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 강의 등록</a:t>
              </a:r>
              <a:endParaRPr lang="ko-KR" altLang="en-US" sz="140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159224" y="3636491"/>
              <a:ext cx="5976664" cy="1627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강의 등록 방법</a:t>
              </a:r>
              <a:endParaRPr lang="en-US" altLang="ko-KR" smtClean="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1. </a:t>
              </a:r>
              <a:r>
                <a:rPr lang="ko-KR" altLang="en-US" sz="12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찾아보기를 클릭하여 원하는 강의의 </a:t>
              </a:r>
              <a:r>
                <a:rPr lang="en-US" altLang="ko-KR" sz="12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Excel</a:t>
              </a:r>
              <a:r>
                <a:rPr lang="ko-KR" altLang="en-US" sz="12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을 불러온다</a:t>
              </a:r>
              <a:r>
                <a:rPr lang="en-US" altLang="ko-KR" sz="12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2. </a:t>
              </a:r>
              <a:r>
                <a:rPr lang="ko-KR" altLang="en-US" sz="12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확인을 클릭하여 강의 등록을 시행한다</a:t>
              </a:r>
              <a:r>
                <a:rPr lang="en-US" altLang="ko-KR" sz="1200" smtClean="0">
                  <a:solidFill>
                    <a:schemeClr val="tx1"/>
                  </a:solidFill>
                  <a:latin typeface="a흑진주B" panose="02020600000000000000" pitchFamily="18" charset="-127"/>
                  <a:ea typeface="a흑진주B" panose="02020600000000000000" pitchFamily="18" charset="-127"/>
                </a:rPr>
                <a:t>.</a:t>
              </a:r>
              <a:endParaRPr lang="ko-KR" altLang="en-US" sz="1200">
                <a:solidFill>
                  <a:schemeClr val="tx1"/>
                </a:solidFill>
                <a:latin typeface="a흑진주B" panose="02020600000000000000" pitchFamily="18" charset="-127"/>
                <a:ea typeface="a흑진주B" panose="02020600000000000000" pitchFamily="18" charset="-127"/>
              </a:endParaRPr>
            </a:p>
          </p:txBody>
        </p:sp>
      </p:grp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00" y="4300268"/>
            <a:ext cx="3989060" cy="4667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6811" y="4077072"/>
            <a:ext cx="1450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a흑진주B" panose="02020600000000000000" pitchFamily="18" charset="-127"/>
                <a:ea typeface="a흑진주B" panose="02020600000000000000" pitchFamily="18" charset="-127"/>
              </a:rPr>
              <a:t>파일경로</a:t>
            </a:r>
            <a:endParaRPr lang="ko-KR" altLang="en-US" sz="110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391713" y="4278103"/>
            <a:ext cx="1644551" cy="435688"/>
            <a:chOff x="4223593" y="4293096"/>
            <a:chExt cx="1860575" cy="545141"/>
          </a:xfrm>
        </p:grpSpPr>
        <p:pic>
          <p:nvPicPr>
            <p:cNvPr id="77" name="그림 76" descr="화면 캡처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3593" y="4302915"/>
              <a:ext cx="1084038" cy="521437"/>
            </a:xfrm>
            <a:prstGeom prst="rect">
              <a:avLst/>
            </a:prstGeom>
          </p:spPr>
        </p:pic>
        <p:pic>
          <p:nvPicPr>
            <p:cNvPr id="7" name="그림 6" descr="화면 캡처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9357" y="4293096"/>
              <a:ext cx="754811" cy="545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05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847</TotalTime>
  <Words>1000</Words>
  <Application>Microsoft Office PowerPoint</Application>
  <PresentationFormat>화면 슬라이드 쇼(4:3)</PresentationFormat>
  <Paragraphs>394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a흑진주B</vt:lpstr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PowerPoint 프레젠테이션</vt:lpstr>
      <vt:lpstr>메인서버</vt:lpstr>
      <vt:lpstr>라즈베리파이 (교수로 로그인)</vt:lpstr>
      <vt:lpstr>라즈베리파이 (교수로 로그인)</vt:lpstr>
      <vt:lpstr>메인서버_강의정보 (교수로 로그인)</vt:lpstr>
      <vt:lpstr>메인서버_강의정보 (교수로 로그인)</vt:lpstr>
      <vt:lpstr>메인서버_강의관리 (교수로 로그인)</vt:lpstr>
      <vt:lpstr>메인서버_강의관리 (교수로 로그인)</vt:lpstr>
      <vt:lpstr>메인서버_강의관리 (교수로 로그인)</vt:lpstr>
      <vt:lpstr>PowerPoint 프레젠테이션</vt:lpstr>
      <vt:lpstr>메인서버</vt:lpstr>
      <vt:lpstr>라즈베리파이 (교수로 로그인)</vt:lpstr>
      <vt:lpstr>라즈베리파이 (교수로 로그인)</vt:lpstr>
      <vt:lpstr>메인서버_강의정보 (학생으로 로그인)</vt:lpstr>
      <vt:lpstr>메인서버_강의정보 (학생으로 로그인)</vt:lpstr>
      <vt:lpstr>메인서버_강의정보 (학생으로 로그인)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UCS</dc:creator>
  <cp:lastModifiedBy>choi</cp:lastModifiedBy>
  <cp:revision>91</cp:revision>
  <dcterms:created xsi:type="dcterms:W3CDTF">2014-07-07T02:55:10Z</dcterms:created>
  <dcterms:modified xsi:type="dcterms:W3CDTF">2014-12-09T16:25:45Z</dcterms:modified>
</cp:coreProperties>
</file>