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69" r:id="rId3"/>
    <p:sldId id="257" r:id="rId4"/>
    <p:sldId id="274" r:id="rId5"/>
    <p:sldId id="268"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dirty="0">
                <a:solidFill>
                  <a:schemeClr val="tx1"/>
                </a:solidFill>
              </a:rPr>
              <a:t>Multilingual AI Chatbot with Voice Support (Hindi, Punjabi, English)</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sz="1800" dirty="0">
              <a:latin typeface="Cambria" panose="02040503050406030204" pitchFamily="18" charset="0"/>
              <a:ea typeface="Cambria" panose="02040503050406030204" pitchFamily="18" charset="0"/>
            </a:endParaRPr>
          </a:p>
          <a:p>
            <a:pPr marL="0" marR="0" lvl="0" indent="0" rtl="0">
              <a:spcBef>
                <a:spcPts val="0"/>
              </a:spcBef>
              <a:spcAft>
                <a:spcPts val="0"/>
              </a:spcAft>
              <a:buClr>
                <a:srgbClr val="17365D"/>
              </a:buClr>
              <a:buSzPts val="2000"/>
              <a:buFont typeface="Arial"/>
              <a:buNone/>
            </a:pPr>
            <a:endPar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Ramamurthy Ketha</a:t>
            </a:r>
            <a:endParaRPr lang="en-GB" sz="18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 (ECE Department)</a:t>
            </a:r>
            <a:endParaRPr lang="en-GB"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52820665"/>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20221CBD0043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CHANDINI P</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20221CBD0050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NITHYA SHREE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20221CBD0051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POORNIMA H N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solidFill>
                  <a:schemeClr val="accent1"/>
                </a:solidFill>
                <a:latin typeface="Cambria" panose="02040503050406030204" pitchFamily="18" charset="0"/>
                <a:ea typeface="Cambria" panose="02040503050406030204" pitchFamily="18" charset="0"/>
                <a:cs typeface="Verdana"/>
                <a:sym typeface="Verdana"/>
              </a:rPr>
              <a:t>BTech - Computer Science and Technology (Big Data)</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 Dr. Pravinthraja S</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H M Manjula</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None/>
            </a:pPr>
            <a:r>
              <a:rPr lang="en-US" sz="1900" dirty="0">
                <a:latin typeface="Cambria" panose="02040503050406030204" pitchFamily="18" charset="0"/>
                <a:ea typeface="Cambria" panose="02040503050406030204" pitchFamily="18" charset="0"/>
              </a:rPr>
              <a:t>Organization : Government of Punjab</a:t>
            </a:r>
          </a:p>
          <a:p>
            <a:pPr marL="342900" lvl="0" indent="-190500" algn="just">
              <a:lnSpc>
                <a:spcPct val="200000"/>
              </a:lnSpc>
              <a:spcBef>
                <a:spcPts val="0"/>
              </a:spcBef>
              <a:buNone/>
            </a:pPr>
            <a:r>
              <a:rPr lang="en-US" sz="1900" dirty="0">
                <a:latin typeface="Cambria" panose="02040503050406030204" pitchFamily="18" charset="0"/>
                <a:ea typeface="Cambria" panose="02040503050406030204" pitchFamily="18" charset="0"/>
              </a:rPr>
              <a:t>Category: Software</a:t>
            </a:r>
          </a:p>
          <a:p>
            <a:pPr marL="342900" lvl="0" indent="-190500" algn="just">
              <a:lnSpc>
                <a:spcPct val="200000"/>
              </a:lnSpc>
              <a:spcBef>
                <a:spcPts val="0"/>
              </a:spcBef>
              <a:buNone/>
            </a:pPr>
            <a:r>
              <a:rPr lang="en-US" sz="1900" dirty="0">
                <a:latin typeface="Cambria" panose="02040503050406030204" pitchFamily="18" charset="0"/>
                <a:ea typeface="Cambria" panose="02040503050406030204" pitchFamily="18" charset="0"/>
              </a:rPr>
              <a:t>Problem Description:</a:t>
            </a:r>
          </a:p>
          <a:p>
            <a:r>
              <a:rPr lang="en-US" sz="1600" b="1" dirty="0">
                <a:latin typeface="Cambria" panose="02040503050406030204" pitchFamily="18" charset="0"/>
                <a:ea typeface="Cambria" panose="02040503050406030204" pitchFamily="18" charset="0"/>
              </a:rPr>
              <a:t>Language Barrier</a:t>
            </a:r>
            <a:r>
              <a:rPr lang="en-US" sz="1600" dirty="0">
                <a:latin typeface="Cambria" panose="02040503050406030204" pitchFamily="18" charset="0"/>
                <a:ea typeface="Cambria" panose="02040503050406030204" pitchFamily="18" charset="0"/>
              </a:rPr>
              <a:t>: Existing chatbots lack robust support for Indian regional languages like Hindi and Punjabi, limiting accessibility for non-English speakers.</a:t>
            </a:r>
          </a:p>
          <a:p>
            <a:r>
              <a:rPr lang="en-US" sz="1600" b="1" dirty="0">
                <a:latin typeface="Cambria" panose="02040503050406030204" pitchFamily="18" charset="0"/>
                <a:ea typeface="Cambria" panose="02040503050406030204" pitchFamily="18" charset="0"/>
              </a:rPr>
              <a:t>Voice Interaction Gap</a:t>
            </a:r>
            <a:r>
              <a:rPr lang="en-US" sz="1600" dirty="0">
                <a:latin typeface="Cambria" panose="02040503050406030204" pitchFamily="18" charset="0"/>
                <a:ea typeface="Cambria" panose="02040503050406030204" pitchFamily="18" charset="0"/>
              </a:rPr>
              <a:t>: Most free solutions do not offer seamless voice-based input/output, excluding users with low literacy or typing difficulties.</a:t>
            </a:r>
          </a:p>
          <a:p>
            <a:r>
              <a:rPr lang="en-US" sz="1600" b="1" dirty="0">
                <a:latin typeface="Cambria" panose="02040503050406030204" pitchFamily="18" charset="0"/>
                <a:ea typeface="Cambria" panose="02040503050406030204" pitchFamily="18" charset="0"/>
              </a:rPr>
              <a:t>Offline Limitations</a:t>
            </a:r>
            <a:r>
              <a:rPr lang="en-US" sz="1600" dirty="0">
                <a:latin typeface="Cambria" panose="02040503050406030204" pitchFamily="18" charset="0"/>
                <a:ea typeface="Cambria" panose="02040503050406030204" pitchFamily="18" charset="0"/>
              </a:rPr>
              <a:t>: Cloud-dependent chatbots fail in low-connectivity areas, whereas offline-capable alternatives are rare or costly.</a:t>
            </a:r>
          </a:p>
          <a:p>
            <a:r>
              <a:rPr lang="en-US" sz="1600" b="1" dirty="0">
                <a:latin typeface="Cambria" panose="02040503050406030204" pitchFamily="18" charset="0"/>
                <a:ea typeface="Cambria" panose="02040503050406030204" pitchFamily="18" charset="0"/>
              </a:rPr>
              <a:t>Cost Constraints</a:t>
            </a:r>
            <a:r>
              <a:rPr lang="en-US" sz="1600" dirty="0">
                <a:latin typeface="Cambria" panose="02040503050406030204" pitchFamily="18" charset="0"/>
                <a:ea typeface="Cambria" panose="02040503050406030204" pitchFamily="18" charset="0"/>
              </a:rPr>
              <a:t>: Proprietary tools (e.g., Dialogflow) require paid licenses, making them unsuitable for open-source or low-budget projects.</a:t>
            </a:r>
          </a:p>
          <a:p>
            <a:r>
              <a:rPr lang="en-US" sz="1600" b="1" dirty="0">
                <a:latin typeface="Cambria" panose="02040503050406030204" pitchFamily="18" charset="0"/>
                <a:ea typeface="Cambria" panose="02040503050406030204" pitchFamily="18" charset="0"/>
              </a:rPr>
              <a:t>Integration Complexity</a:t>
            </a:r>
            <a:r>
              <a:rPr lang="en-US" sz="1600" dirty="0">
                <a:latin typeface="Cambria" panose="02040503050406030204" pitchFamily="18" charset="0"/>
                <a:ea typeface="Cambria" panose="02040503050406030204" pitchFamily="18" charset="0"/>
              </a:rPr>
              <a:t>: Combining multilingual NLP, voice processing, and offline functionality into a single system remains an unsolved challenge for small-scale deployments.</a:t>
            </a: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1" y="1130710"/>
            <a:ext cx="11211753" cy="5584722"/>
          </a:xfrm>
          <a:prstGeom prst="rect">
            <a:avLst/>
          </a:prstGeom>
          <a:noFill/>
          <a:ln>
            <a:noFill/>
          </a:ln>
        </p:spPr>
        <p:txBody>
          <a:bodyPr spcFirstLastPara="1" wrap="square" lIns="91425" tIns="45700" rIns="91425" bIns="45700" anchor="t" anchorCtr="0">
            <a:normAutofit/>
          </a:bodyPr>
          <a:lstStyle/>
          <a:p>
            <a:r>
              <a:rPr lang="en-US" sz="2000" dirty="0">
                <a:latin typeface="Cambria" panose="02040503050406030204" pitchFamily="18" charset="0"/>
                <a:ea typeface="Cambria" panose="02040503050406030204" pitchFamily="18" charset="0"/>
              </a:rPr>
              <a:t>Problem Statement: </a:t>
            </a:r>
            <a:r>
              <a:rPr lang="en-US" sz="1700" dirty="0">
                <a:latin typeface="Calibri" panose="020F0502020204030204" pitchFamily="34" charset="0"/>
                <a:ea typeface="Calibri" panose="020F0502020204030204" pitchFamily="34" charset="0"/>
                <a:cs typeface="Calibri" panose="020F0502020204030204" pitchFamily="34" charset="0"/>
              </a:rPr>
              <a:t>The Employment Department at present has a digital platform www.pgrkam.com and its mobile application to provide almost all services offered to job seekers and employers through digital means. The portal has multiple modules like private sector jobs, government jobs, self-employment avenues, foreign jobs, foreign study, counseling, guidance, induction into armed forces, job melas, etc. Currently, when a user visits the portal/app, there is no hand-holding mechanism to help the user get to the part of the digital platform which will resolve his queries. The user is required to navigate across multiple modules on the portal/ app to search for answers.</a:t>
            </a:r>
          </a:p>
          <a:p>
            <a:pPr marL="76200" indent="0">
              <a:buNone/>
            </a:pPr>
            <a:endParaRPr lang="en-US" sz="15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Objective: </a:t>
            </a:r>
          </a:p>
          <a:p>
            <a:pPr>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 develop a smart, multilingual chatbot for the PGRKAM platform.</a:t>
            </a:r>
          </a:p>
          <a:p>
            <a:pPr>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 assist users in finding jobs, skill development programs, and foreign counseling efficiently.</a:t>
            </a:r>
          </a:p>
          <a:p>
            <a:pPr>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 enable interaction via text and voice in Punjabi, Hindi, and English.</a:t>
            </a:r>
          </a:p>
          <a:p>
            <a:pPr>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 provide personalized recommendations based on user preferences and history.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 (continuation)..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08298" y="958784"/>
            <a:ext cx="10668000" cy="5513337"/>
          </a:xfrm>
          <a:prstGeom prst="rect">
            <a:avLst/>
          </a:prstGeom>
          <a:noFill/>
          <a:ln>
            <a:noFill/>
          </a:ln>
        </p:spPr>
        <p:txBody>
          <a:bodyPr spcFirstLastPara="1" wrap="square" lIns="91425" tIns="45700" rIns="91425" bIns="45700" anchor="t" anchorCtr="0">
            <a:normAutofit/>
          </a:bodyPr>
          <a:lstStyle/>
          <a:p>
            <a:pPr marL="152400" indent="0" algn="just">
              <a:lnSpc>
                <a:spcPct val="200000"/>
              </a:lnSpc>
              <a:spcBef>
                <a:spcPts val="0"/>
              </a:spcBef>
              <a:buNone/>
            </a:pPr>
            <a:r>
              <a:rPr lang="en-US" sz="2000" b="1" dirty="0">
                <a:latin typeface="Calibri" panose="020F0502020204030204" pitchFamily="34" charset="0"/>
                <a:ea typeface="Calibri" panose="020F0502020204030204" pitchFamily="34" charset="0"/>
                <a:cs typeface="Calibri" panose="020F0502020204030204" pitchFamily="34" charset="0"/>
              </a:rPr>
              <a:t>Background and Related work for title Selection: </a:t>
            </a:r>
          </a:p>
          <a:p>
            <a:pPr>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PGRKAM is a digital platform providing job listings, skill development programs, foreign employment, and counseling services.</a:t>
            </a:r>
          </a:p>
          <a:p>
            <a:pPr>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With the rapid digitalization of government services, platforms like PGRKAM have been developed to provide job seekers and employers with easy access to information on private sector jobs, government jobs, skill development programs, foreign employment, and counseling services.</a:t>
            </a:r>
          </a:p>
          <a:p>
            <a:pPr marL="76200" indent="0">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1800" b="1" dirty="0">
                <a:latin typeface="Calibri" panose="020F0502020204030204" pitchFamily="34" charset="0"/>
                <a:ea typeface="Calibri" panose="020F0502020204030204" pitchFamily="34" charset="0"/>
                <a:cs typeface="Calibri" panose="020F0502020204030204" pitchFamily="34" charset="0"/>
              </a:rPr>
              <a:t>Innovation or Novel Contributions:</a:t>
            </a:r>
          </a:p>
          <a:p>
            <a:pPr>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Portal Chatbots: LinkedIn and Naukri use chatbots for job search but mostly support text and lack full multilingual/voice functionality. </a:t>
            </a:r>
          </a:p>
          <a:p>
            <a:pPr>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Multilingual Assistants: Google Assistant and Alexa support multiple languages but are not specialized for government job services.</a:t>
            </a:r>
          </a:p>
          <a:p>
            <a:pPr>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Personalized Recommendations: AI engines suggest jobs based on user profiles but rarely integrate multiple services like skill development or counseling.</a:t>
            </a:r>
          </a:p>
          <a:p>
            <a:pPr>
              <a:buFont typeface="Courier New" panose="02070309020205020404" pitchFamily="49" charset="0"/>
              <a:buChar char="o"/>
            </a:pPr>
            <a:r>
              <a:rPr lang="en-US" sz="1700" dirty="0">
                <a:latin typeface="Calibri" panose="020F0502020204030204" pitchFamily="34" charset="0"/>
                <a:ea typeface="Calibri" panose="020F0502020204030204" pitchFamily="34" charset="0"/>
                <a:cs typeface="Calibri" panose="020F0502020204030204" pitchFamily="34" charset="0"/>
              </a:rPr>
              <a:t>Voice-Enabled Chatbots: Widely used in healthcare/education for accessibility, but limited in government portals..</a:t>
            </a:r>
          </a:p>
          <a:p>
            <a:pPr marL="495300" lvl="0" indent="-342900" algn="just">
              <a:lnSpc>
                <a:spcPct val="200000"/>
              </a:lnSpc>
              <a:spcBef>
                <a:spcPts val="0"/>
              </a:spcBef>
              <a:buFont typeface="Arial" panose="020B0604020202020204" pitchFamily="34" charset="0"/>
              <a:buChar char="•"/>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https://github.com/asdfghjkl-123456789/Job-Assistent-</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865239"/>
            <a:ext cx="10668000" cy="5230761"/>
          </a:xfrm>
          <a:prstGeom prst="rect">
            <a:avLst/>
          </a:prstGeom>
          <a:noFill/>
          <a:ln>
            <a:noFill/>
          </a:ln>
        </p:spPr>
        <p:txBody>
          <a:bodyPr spcFirstLastPara="1" wrap="square" lIns="91425" tIns="45700" rIns="91425" bIns="45700" anchor="t" anchorCtr="0">
            <a:normAutofit fontScale="85000" lnSpcReduction="20000"/>
          </a:bodyPr>
          <a:lstStyle/>
          <a:p>
            <a:pPr>
              <a:buFont typeface="Wingdings" panose="05000000000000000000" pitchFamily="2" charset="2"/>
              <a:buChar char="Ø"/>
            </a:pPr>
            <a:r>
              <a:rPr lang="en-US" sz="2800" b="1" dirty="0">
                <a:latin typeface="Calibri" panose="020F0502020204030204" pitchFamily="34" charset="0"/>
                <a:ea typeface="Calibri" panose="020F0502020204030204" pitchFamily="34" charset="0"/>
                <a:cs typeface="Calibri" panose="020F0502020204030204" pitchFamily="34" charset="0"/>
              </a:rPr>
              <a:t>Technical Challenges</a:t>
            </a:r>
          </a:p>
          <a:p>
            <a:pPr marL="762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Multilingual NLP Integration</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Managing multiple languages (Hindi, Punjabi, English) within a single system.</a:t>
            </a:r>
          </a:p>
          <a:p>
            <a:pPr lvl="1"/>
            <a:r>
              <a:rPr lang="en-US" dirty="0">
                <a:latin typeface="Calibri" panose="020F0502020204030204" pitchFamily="34" charset="0"/>
                <a:ea typeface="Calibri" panose="020F0502020204030204" pitchFamily="34" charset="0"/>
                <a:cs typeface="Calibri" panose="020F0502020204030204" pitchFamily="34" charset="0"/>
              </a:rPr>
              <a:t>Finding and integrating a model that performs well on low-resource languages.</a:t>
            </a:r>
          </a:p>
          <a:p>
            <a:pPr lvl="1"/>
            <a:r>
              <a:rPr lang="en-US" dirty="0">
                <a:latin typeface="Calibri" panose="020F0502020204030204" pitchFamily="34" charset="0"/>
                <a:ea typeface="Calibri" panose="020F0502020204030204" pitchFamily="34" charset="0"/>
                <a:cs typeface="Calibri" panose="020F0502020204030204" pitchFamily="34" charset="0"/>
              </a:rPr>
              <a:t>Ensuring accurate translation to/from English for processing by the AI engine.</a:t>
            </a:r>
          </a:p>
          <a:p>
            <a:r>
              <a:rPr lang="en-US" b="1" dirty="0">
                <a:latin typeface="Calibri" panose="020F0502020204030204" pitchFamily="34" charset="0"/>
                <a:ea typeface="Calibri" panose="020F0502020204030204" pitchFamily="34" charset="0"/>
                <a:cs typeface="Calibri" panose="020F0502020204030204" pitchFamily="34" charset="0"/>
              </a:rPr>
              <a:t>Real-Time Voice Processing</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Achieving low-latency Speech-to-Text (STT) conversion for a seamless user experience.</a:t>
            </a:r>
          </a:p>
          <a:p>
            <a:pPr lvl="1"/>
            <a:r>
              <a:rPr lang="en-US" dirty="0">
                <a:latin typeface="Calibri" panose="020F0502020204030204" pitchFamily="34" charset="0"/>
                <a:ea typeface="Calibri" panose="020F0502020204030204" pitchFamily="34" charset="0"/>
                <a:cs typeface="Calibri" panose="020F0502020204030204" pitchFamily="34" charset="0"/>
              </a:rPr>
              <a:t>Synchronizing Text-to-Speech (TTS) playback with the chatbot's response time.</a:t>
            </a:r>
          </a:p>
          <a:p>
            <a:pPr lvl="1"/>
            <a:r>
              <a:rPr lang="en-US" dirty="0">
                <a:latin typeface="Calibri" panose="020F0502020204030204" pitchFamily="34" charset="0"/>
                <a:ea typeface="Calibri" panose="020F0502020204030204" pitchFamily="34" charset="0"/>
                <a:cs typeface="Calibri" panose="020F0502020204030204" pitchFamily="34" charset="0"/>
              </a:rPr>
              <a:t>Handling diverse accents and background noise in voice input for regional languages.</a:t>
            </a:r>
          </a:p>
          <a:p>
            <a:r>
              <a:rPr lang="en-US" b="1" dirty="0">
                <a:latin typeface="Calibri" panose="020F0502020204030204" pitchFamily="34" charset="0"/>
                <a:ea typeface="Calibri" panose="020F0502020204030204" pitchFamily="34" charset="0"/>
                <a:cs typeface="Calibri" panose="020F0502020204030204" pitchFamily="34" charset="0"/>
              </a:rPr>
              <a:t>Offline vs. Cloud Trade-offs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b="1" dirty="0">
                <a:latin typeface="Calibri" panose="020F0502020204030204" pitchFamily="34" charset="0"/>
                <a:ea typeface="Calibri" panose="020F0502020204030204" pitchFamily="34" charset="0"/>
                <a:cs typeface="Calibri" panose="020F0502020204030204" pitchFamily="34" charset="0"/>
              </a:rPr>
              <a:t>Offline (HuggingFace):</a:t>
            </a:r>
            <a:r>
              <a:rPr lang="en-US" dirty="0">
                <a:latin typeface="Calibri" panose="020F0502020204030204" pitchFamily="34" charset="0"/>
                <a:ea typeface="Calibri" panose="020F0502020204030204" pitchFamily="34" charset="0"/>
                <a:cs typeface="Calibri" panose="020F0502020204030204" pitchFamily="34" charset="0"/>
              </a:rPr>
              <a:t> Free and private but requires more device resources and is slower.</a:t>
            </a:r>
          </a:p>
          <a:p>
            <a:pPr lvl="1"/>
            <a:r>
              <a:rPr lang="en-US" b="1" dirty="0">
                <a:latin typeface="Calibri" panose="020F0502020204030204" pitchFamily="34" charset="0"/>
                <a:ea typeface="Calibri" panose="020F0502020204030204" pitchFamily="34" charset="0"/>
                <a:cs typeface="Calibri" panose="020F0502020204030204" pitchFamily="34" charset="0"/>
              </a:rPr>
              <a:t>Cloud (OpenAI):</a:t>
            </a:r>
            <a:r>
              <a:rPr lang="en-US" dirty="0">
                <a:latin typeface="Calibri" panose="020F0502020204030204" pitchFamily="34" charset="0"/>
                <a:ea typeface="Calibri" panose="020F0502020204030204" pitchFamily="34" charset="0"/>
                <a:cs typeface="Calibri" panose="020F0502020204030204" pitchFamily="34" charset="0"/>
              </a:rPr>
              <a:t> Faster and more powerful but incurs cost, requires internet, and has data privacy concerns.</a:t>
            </a:r>
          </a:p>
          <a:p>
            <a:pPr lvl="1"/>
            <a:r>
              <a:rPr lang="en-US" dirty="0">
                <a:latin typeface="Calibri" panose="020F0502020204030204" pitchFamily="34" charset="0"/>
                <a:ea typeface="Calibri" panose="020F0502020204030204" pitchFamily="34" charset="0"/>
                <a:cs typeface="Calibri" panose="020F0502020204030204" pitchFamily="34" charset="0"/>
              </a:rPr>
              <a:t>Designing a system architecture that can flexibly support both modes.</a:t>
            </a:r>
          </a:p>
          <a:p>
            <a:r>
              <a:rPr lang="en-US" b="1" dirty="0">
                <a:latin typeface="Calibri" panose="020F0502020204030204" pitchFamily="34" charset="0"/>
                <a:ea typeface="Calibri" panose="020F0502020204030204" pitchFamily="34" charset="0"/>
                <a:cs typeface="Calibri" panose="020F0502020204030204" pitchFamily="34" charset="0"/>
              </a:rPr>
              <a:t>System Architecture &amp; Integration</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Seamlessly connecting four independent components: Mobile App, Backend Server, AI Model, and Database.</a:t>
            </a:r>
          </a:p>
          <a:p>
            <a:pPr lvl="1"/>
            <a:r>
              <a:rPr lang="en-US" dirty="0">
                <a:latin typeface="Calibri" panose="020F0502020204030204" pitchFamily="34" charset="0"/>
                <a:ea typeface="Calibri" panose="020F0502020204030204" pitchFamily="34" charset="0"/>
                <a:cs typeface="Calibri" panose="020F0502020204030204" pitchFamily="34" charset="0"/>
              </a:rPr>
              <a:t>Designing efficient APIs for communication between Flutter (frontend) and Flask (backend).</a:t>
            </a:r>
          </a:p>
          <a:p>
            <a:pPr lvl="1"/>
            <a:r>
              <a:rPr lang="en-US" dirty="0">
                <a:latin typeface="Calibri" panose="020F0502020204030204" pitchFamily="34" charset="0"/>
                <a:ea typeface="Calibri" panose="020F0502020204030204" pitchFamily="34" charset="0"/>
                <a:cs typeface="Calibri" panose="020F0502020204030204" pitchFamily="34" charset="0"/>
              </a:rPr>
              <a:t>Managing data flow: Voice → Text → AI → Response → Text → Voice.</a:t>
            </a: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884903"/>
            <a:ext cx="10668000" cy="5211097"/>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600" b="1" dirty="0">
                <a:latin typeface="Calibri" panose="020F0502020204030204" pitchFamily="34" charset="0"/>
                <a:ea typeface="Calibri" panose="020F0502020204030204" pitchFamily="34" charset="0"/>
                <a:cs typeface="Calibri" panose="020F0502020204030204" pitchFamily="34" charset="0"/>
              </a:rPr>
              <a:t>Proposed Solution Approach</a:t>
            </a: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Flutter + Flask for Scalable Foundation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700" b="1" dirty="0">
                <a:latin typeface="Calibri" panose="020F0502020204030204" pitchFamily="34" charset="0"/>
                <a:ea typeface="Calibri" panose="020F0502020204030204" pitchFamily="34" charset="0"/>
                <a:cs typeface="Calibri" panose="020F0502020204030204" pitchFamily="34" charset="0"/>
              </a:rPr>
              <a:t>Flutter:</a:t>
            </a:r>
            <a:r>
              <a:rPr lang="en-US" sz="1700" dirty="0">
                <a:latin typeface="Calibri" panose="020F0502020204030204" pitchFamily="34" charset="0"/>
                <a:ea typeface="Calibri" panose="020F0502020204030204" pitchFamily="34" charset="0"/>
                <a:cs typeface="Calibri" panose="020F0502020204030204" pitchFamily="34" charset="0"/>
              </a:rPr>
              <a:t> A single codebase for Android, iOS, and Web ensures wide reach and easier maintenance.</a:t>
            </a:r>
          </a:p>
          <a:p>
            <a:pPr lvl="1"/>
            <a:r>
              <a:rPr lang="en-US" sz="1700" b="1" dirty="0">
                <a:latin typeface="Calibri" panose="020F0502020204030204" pitchFamily="34" charset="0"/>
                <a:ea typeface="Calibri" panose="020F0502020204030204" pitchFamily="34" charset="0"/>
                <a:cs typeface="Calibri" panose="020F0502020204030204" pitchFamily="34" charset="0"/>
              </a:rPr>
              <a:t>Flask:</a:t>
            </a:r>
            <a:r>
              <a:rPr lang="en-US" sz="1700" dirty="0">
                <a:latin typeface="Calibri" panose="020F0502020204030204" pitchFamily="34" charset="0"/>
                <a:ea typeface="Calibri" panose="020F0502020204030204" pitchFamily="34" charset="0"/>
                <a:cs typeface="Calibri" panose="020F0502020204030204" pitchFamily="34" charset="0"/>
              </a:rPr>
              <a:t> A lightweight Python backend is easy to develop, secure, and perfect for handling API requests and processing.</a:t>
            </a:r>
          </a:p>
          <a:p>
            <a:r>
              <a:rPr lang="en-US" sz="2000" b="1" dirty="0">
                <a:latin typeface="Calibri" panose="020F0502020204030204" pitchFamily="34" charset="0"/>
                <a:ea typeface="Calibri" panose="020F0502020204030204" pitchFamily="34" charset="0"/>
                <a:cs typeface="Calibri" panose="020F0502020204030204" pitchFamily="34" charset="0"/>
              </a:rPr>
              <a:t>HuggingFace Local Models for Core AI</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700" dirty="0">
                <a:latin typeface="Calibri" panose="020F0502020204030204" pitchFamily="34" charset="0"/>
                <a:ea typeface="Calibri" panose="020F0502020204030204" pitchFamily="34" charset="0"/>
                <a:cs typeface="Calibri" panose="020F0502020204030204" pitchFamily="34" charset="0"/>
              </a:rPr>
              <a:t>Prioritizes </a:t>
            </a:r>
            <a:r>
              <a:rPr lang="en-US" sz="1700" b="1" dirty="0">
                <a:latin typeface="Calibri" panose="020F0502020204030204" pitchFamily="34" charset="0"/>
                <a:ea typeface="Calibri" panose="020F0502020204030204" pitchFamily="34" charset="0"/>
                <a:cs typeface="Calibri" panose="020F0502020204030204" pitchFamily="34" charset="0"/>
              </a:rPr>
              <a:t>offline functionality</a:t>
            </a:r>
            <a:r>
              <a:rPr lang="en-US" sz="1700" dirty="0">
                <a:latin typeface="Calibri" panose="020F0502020204030204" pitchFamily="34" charset="0"/>
                <a:ea typeface="Calibri" panose="020F0502020204030204" pitchFamily="34" charset="0"/>
                <a:cs typeface="Calibri" panose="020F0502020204030204" pitchFamily="34" charset="0"/>
              </a:rPr>
              <a:t> and </a:t>
            </a:r>
            <a:r>
              <a:rPr lang="en-US" sz="1700" b="1" dirty="0">
                <a:latin typeface="Calibri" panose="020F0502020204030204" pitchFamily="34" charset="0"/>
                <a:ea typeface="Calibri" panose="020F0502020204030204" pitchFamily="34" charset="0"/>
                <a:cs typeface="Calibri" panose="020F0502020204030204" pitchFamily="34" charset="0"/>
              </a:rPr>
              <a:t>zero cost</a:t>
            </a:r>
            <a:r>
              <a:rPr lang="en-US" sz="1700" dirty="0">
                <a:latin typeface="Calibri" panose="020F0502020204030204" pitchFamily="34" charset="0"/>
                <a:ea typeface="Calibri" panose="020F0502020204030204" pitchFamily="34" charset="0"/>
                <a:cs typeface="Calibri" panose="020F0502020204030204" pitchFamily="34" charset="0"/>
              </a:rPr>
              <a:t>.</a:t>
            </a:r>
          </a:p>
          <a:p>
            <a:pPr lvl="1"/>
            <a:r>
              <a:rPr lang="en-US" sz="1700" dirty="0">
                <a:latin typeface="Calibri" panose="020F0502020204030204" pitchFamily="34" charset="0"/>
                <a:ea typeface="Calibri" panose="020F0502020204030204" pitchFamily="34" charset="0"/>
                <a:cs typeface="Calibri" panose="020F0502020204030204" pitchFamily="34" charset="0"/>
              </a:rPr>
              <a:t>Selected for its vast repository of free, open-source models that can be fine-tuned for specific tasks.</a:t>
            </a:r>
          </a:p>
          <a:p>
            <a:r>
              <a:rPr lang="en-US" sz="2000" b="1" dirty="0">
                <a:latin typeface="Calibri" panose="020F0502020204030204" pitchFamily="34" charset="0"/>
                <a:ea typeface="Calibri" panose="020F0502020204030204" pitchFamily="34" charset="0"/>
                <a:cs typeface="Calibri" panose="020F0502020204030204" pitchFamily="34" charset="0"/>
              </a:rPr>
              <a:t>Hybrid Database Strategy</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700" b="1" dirty="0">
                <a:latin typeface="Calibri" panose="020F0502020204030204" pitchFamily="34" charset="0"/>
                <a:ea typeface="Calibri" panose="020F0502020204030204" pitchFamily="34" charset="0"/>
                <a:cs typeface="Calibri" panose="020F0502020204030204" pitchFamily="34" charset="0"/>
              </a:rPr>
              <a:t>PostgreSQL (Supabase):</a:t>
            </a:r>
            <a:r>
              <a:rPr lang="en-US" sz="1700" dirty="0">
                <a:latin typeface="Calibri" panose="020F0502020204030204" pitchFamily="34" charset="0"/>
                <a:ea typeface="Calibri" panose="020F0502020204030204" pitchFamily="34" charset="0"/>
                <a:cs typeface="Calibri" panose="020F0502020204030204" pitchFamily="34" charset="0"/>
              </a:rPr>
              <a:t> A powerful </a:t>
            </a:r>
            <a:r>
              <a:rPr lang="en-US" sz="1700" b="1" dirty="0">
                <a:latin typeface="Calibri" panose="020F0502020204030204" pitchFamily="34" charset="0"/>
                <a:ea typeface="Calibri" panose="020F0502020204030204" pitchFamily="34" charset="0"/>
                <a:cs typeface="Calibri" panose="020F0502020204030204" pitchFamily="34" charset="0"/>
              </a:rPr>
              <a:t>cloud database</a:t>
            </a:r>
            <a:r>
              <a:rPr lang="en-US" sz="1700" dirty="0">
                <a:latin typeface="Calibri" panose="020F0502020204030204" pitchFamily="34" charset="0"/>
                <a:ea typeface="Calibri" panose="020F0502020204030204" pitchFamily="34" charset="0"/>
                <a:cs typeface="Calibri" panose="020F0502020204030204" pitchFamily="34" charset="0"/>
              </a:rPr>
              <a:t> for a deployed version, enabling user accounts, data syncing across devices, and scalability.</a:t>
            </a:r>
          </a:p>
          <a:p>
            <a:r>
              <a:rPr lang="en-US" sz="2000" b="1" dirty="0">
                <a:latin typeface="Calibri" panose="020F0502020204030204" pitchFamily="34" charset="0"/>
                <a:ea typeface="Calibri" panose="020F0502020204030204" pitchFamily="34" charset="0"/>
                <a:cs typeface="Calibri" panose="020F0502020204030204" pitchFamily="34" charset="0"/>
              </a:rPr>
              <a:t>Modular Design for Voice &amp; Translation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700" dirty="0">
                <a:latin typeface="Calibri" panose="020F0502020204030204" pitchFamily="34" charset="0"/>
                <a:ea typeface="Calibri" panose="020F0502020204030204" pitchFamily="34" charset="0"/>
                <a:cs typeface="Calibri" panose="020F0502020204030204" pitchFamily="34" charset="0"/>
              </a:rPr>
              <a:t>Using specialized, best-in-class free libraries for each task:</a:t>
            </a:r>
          </a:p>
          <a:p>
            <a:pPr lvl="2"/>
            <a:r>
              <a:rPr lang="en-US" sz="1700" b="1" dirty="0" err="1">
                <a:latin typeface="Calibri" panose="020F0502020204030204" pitchFamily="34" charset="0"/>
                <a:ea typeface="Calibri" panose="020F0502020204030204" pitchFamily="34" charset="0"/>
                <a:cs typeface="Calibri" panose="020F0502020204030204" pitchFamily="34" charset="0"/>
              </a:rPr>
              <a:t>Vosk</a:t>
            </a:r>
            <a:r>
              <a:rPr lang="en-US" sz="1700" dirty="0">
                <a:latin typeface="Calibri" panose="020F0502020204030204" pitchFamily="34" charset="0"/>
                <a:ea typeface="Calibri" panose="020F0502020204030204" pitchFamily="34" charset="0"/>
                <a:cs typeface="Calibri" panose="020F0502020204030204" pitchFamily="34" charset="0"/>
              </a:rPr>
              <a:t> for offline Speech-to-Text (STT).</a:t>
            </a:r>
          </a:p>
          <a:p>
            <a:pPr lvl="2"/>
            <a:r>
              <a:rPr lang="en-US" sz="1700" b="1" dirty="0" err="1">
                <a:latin typeface="Calibri" panose="020F0502020204030204" pitchFamily="34" charset="0"/>
                <a:ea typeface="Calibri" panose="020F0502020204030204" pitchFamily="34" charset="0"/>
                <a:cs typeface="Calibri" panose="020F0502020204030204" pitchFamily="34" charset="0"/>
              </a:rPr>
              <a:t>gTTS</a:t>
            </a:r>
            <a:r>
              <a:rPr lang="en-US" sz="1700" b="1" dirty="0">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for online Text-to-Speech (TTS).</a:t>
            </a:r>
          </a:p>
          <a:p>
            <a:pPr marL="342900" lvl="0" indent="-190500" algn="just" rtl="0">
              <a:lnSpc>
                <a:spcPct val="200000"/>
              </a:lnSpc>
              <a:spcBef>
                <a:spcPts val="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4E039C2F-9CF0-2934-119E-7BAE37A5DE7A}"/>
              </a:ext>
            </a:extLst>
          </p:cNvPr>
          <p:cNvGraphicFramePr>
            <a:graphicFrameLocks noGrp="1"/>
          </p:cNvGraphicFramePr>
          <p:nvPr>
            <p:extLst>
              <p:ext uri="{D42A27DB-BD31-4B8C-83A1-F6EECF244321}">
                <p14:modId xmlns:p14="http://schemas.microsoft.com/office/powerpoint/2010/main" val="2253889537"/>
              </p:ext>
            </p:extLst>
          </p:nvPr>
        </p:nvGraphicFramePr>
        <p:xfrm>
          <a:off x="1165531" y="952501"/>
          <a:ext cx="9372599" cy="4952998"/>
        </p:xfrm>
        <a:graphic>
          <a:graphicData uri="http://schemas.openxmlformats.org/drawingml/2006/table">
            <a:tbl>
              <a:tblPr firstRow="1" firstCol="1" bandRow="1"/>
              <a:tblGrid>
                <a:gridCol w="2624840">
                  <a:extLst>
                    <a:ext uri="{9D8B030D-6E8A-4147-A177-3AD203B41FA5}">
                      <a16:colId xmlns:a16="http://schemas.microsoft.com/office/drawing/2014/main" val="1373223454"/>
                    </a:ext>
                  </a:extLst>
                </a:gridCol>
                <a:gridCol w="473752">
                  <a:extLst>
                    <a:ext uri="{9D8B030D-6E8A-4147-A177-3AD203B41FA5}">
                      <a16:colId xmlns:a16="http://schemas.microsoft.com/office/drawing/2014/main" val="1759680635"/>
                    </a:ext>
                  </a:extLst>
                </a:gridCol>
                <a:gridCol w="512164">
                  <a:extLst>
                    <a:ext uri="{9D8B030D-6E8A-4147-A177-3AD203B41FA5}">
                      <a16:colId xmlns:a16="http://schemas.microsoft.com/office/drawing/2014/main" val="2024264141"/>
                    </a:ext>
                  </a:extLst>
                </a:gridCol>
                <a:gridCol w="563380">
                  <a:extLst>
                    <a:ext uri="{9D8B030D-6E8A-4147-A177-3AD203B41FA5}">
                      <a16:colId xmlns:a16="http://schemas.microsoft.com/office/drawing/2014/main" val="1580012830"/>
                    </a:ext>
                  </a:extLst>
                </a:gridCol>
                <a:gridCol w="550576">
                  <a:extLst>
                    <a:ext uri="{9D8B030D-6E8A-4147-A177-3AD203B41FA5}">
                      <a16:colId xmlns:a16="http://schemas.microsoft.com/office/drawing/2014/main" val="2847342182"/>
                    </a:ext>
                  </a:extLst>
                </a:gridCol>
                <a:gridCol w="524968">
                  <a:extLst>
                    <a:ext uri="{9D8B030D-6E8A-4147-A177-3AD203B41FA5}">
                      <a16:colId xmlns:a16="http://schemas.microsoft.com/office/drawing/2014/main" val="2248439425"/>
                    </a:ext>
                  </a:extLst>
                </a:gridCol>
                <a:gridCol w="550576">
                  <a:extLst>
                    <a:ext uri="{9D8B030D-6E8A-4147-A177-3AD203B41FA5}">
                      <a16:colId xmlns:a16="http://schemas.microsoft.com/office/drawing/2014/main" val="756725184"/>
                    </a:ext>
                  </a:extLst>
                </a:gridCol>
                <a:gridCol w="512164">
                  <a:extLst>
                    <a:ext uri="{9D8B030D-6E8A-4147-A177-3AD203B41FA5}">
                      <a16:colId xmlns:a16="http://schemas.microsoft.com/office/drawing/2014/main" val="3847620165"/>
                    </a:ext>
                  </a:extLst>
                </a:gridCol>
                <a:gridCol w="563380">
                  <a:extLst>
                    <a:ext uri="{9D8B030D-6E8A-4147-A177-3AD203B41FA5}">
                      <a16:colId xmlns:a16="http://schemas.microsoft.com/office/drawing/2014/main" val="1304480910"/>
                    </a:ext>
                  </a:extLst>
                </a:gridCol>
                <a:gridCol w="537772">
                  <a:extLst>
                    <a:ext uri="{9D8B030D-6E8A-4147-A177-3AD203B41FA5}">
                      <a16:colId xmlns:a16="http://schemas.microsoft.com/office/drawing/2014/main" val="3990238366"/>
                    </a:ext>
                  </a:extLst>
                </a:gridCol>
                <a:gridCol w="640205">
                  <a:extLst>
                    <a:ext uri="{9D8B030D-6E8A-4147-A177-3AD203B41FA5}">
                      <a16:colId xmlns:a16="http://schemas.microsoft.com/office/drawing/2014/main" val="3053133383"/>
                    </a:ext>
                  </a:extLst>
                </a:gridCol>
                <a:gridCol w="614597">
                  <a:extLst>
                    <a:ext uri="{9D8B030D-6E8A-4147-A177-3AD203B41FA5}">
                      <a16:colId xmlns:a16="http://schemas.microsoft.com/office/drawing/2014/main" val="2414794910"/>
                    </a:ext>
                  </a:extLst>
                </a:gridCol>
                <a:gridCol w="704225">
                  <a:extLst>
                    <a:ext uri="{9D8B030D-6E8A-4147-A177-3AD203B41FA5}">
                      <a16:colId xmlns:a16="http://schemas.microsoft.com/office/drawing/2014/main" val="2253233071"/>
                    </a:ext>
                  </a:extLst>
                </a:gridCol>
              </a:tblGrid>
              <a:tr h="976648">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Phase</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dirty="0">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W1</a:t>
                      </a:r>
                      <a:endParaRPr lang="en-IN" sz="1000" dirty="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W2</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W3</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W4</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W5</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W6</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W7</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W8</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W9</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W10</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W11</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tc>
                  <a:txBody>
                    <a:bodyPr/>
                    <a:lstStyle/>
                    <a:p>
                      <a:pPr>
                        <a:spcBef>
                          <a:spcPts val="200"/>
                        </a:spcBef>
                        <a:buNone/>
                      </a:pPr>
                      <a:r>
                        <a:rPr lang="en-IN" sz="1000" b="1">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W12</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733011785"/>
                  </a:ext>
                </a:extLst>
              </a:tr>
              <a:tr h="795270">
                <a:tc>
                  <a:txBody>
                    <a:bodyPr/>
                    <a:lstStyle/>
                    <a:p>
                      <a:pPr>
                        <a:spcBef>
                          <a:spcPts val="200"/>
                        </a:spcBef>
                        <a:buNone/>
                      </a:pPr>
                      <a:r>
                        <a:rPr lang="en-IN" sz="1000">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Requirement Analysis &amp; Literature Review</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dirty="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66CC"/>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66CC"/>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17143663"/>
                  </a:ext>
                </a:extLst>
              </a:tr>
              <a:tr h="795270">
                <a:tc>
                  <a:txBody>
                    <a:bodyPr/>
                    <a:lstStyle/>
                    <a:p>
                      <a:pPr>
                        <a:spcBef>
                          <a:spcPts val="200"/>
                        </a:spcBef>
                        <a:buNone/>
                      </a:pPr>
                      <a:r>
                        <a:rPr lang="en-IN" sz="1000">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Dataset Collection &amp; Preprocessing</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dirty="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994C"/>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994C"/>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407279708"/>
                  </a:ext>
                </a:extLst>
              </a:tr>
              <a:tr h="795270">
                <a:tc>
                  <a:txBody>
                    <a:bodyPr/>
                    <a:lstStyle/>
                    <a:p>
                      <a:pPr>
                        <a:spcBef>
                          <a:spcPts val="200"/>
                        </a:spcBef>
                        <a:buNone/>
                      </a:pPr>
                      <a:r>
                        <a:rPr lang="en-IN" sz="1000">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Model Development &amp; Training</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F9933"/>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F9933"/>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F9933"/>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109008342"/>
                  </a:ext>
                </a:extLst>
              </a:tr>
              <a:tr h="795270">
                <a:tc>
                  <a:txBody>
                    <a:bodyPr/>
                    <a:lstStyle/>
                    <a:p>
                      <a:pPr>
                        <a:spcBef>
                          <a:spcPts val="200"/>
                        </a:spcBef>
                        <a:buNone/>
                      </a:pPr>
                      <a:r>
                        <a:rPr lang="en-IN" sz="1000">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System Integration &amp; Reporting</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CC0066"/>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CC0066"/>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572251211"/>
                  </a:ext>
                </a:extLst>
              </a:tr>
              <a:tr h="795270">
                <a:tc>
                  <a:txBody>
                    <a:bodyPr/>
                    <a:lstStyle/>
                    <a:p>
                      <a:pPr>
                        <a:spcBef>
                          <a:spcPts val="200"/>
                        </a:spcBef>
                        <a:buNone/>
                      </a:pPr>
                      <a:r>
                        <a:rPr lang="en-IN" sz="1000">
                          <a:solidFill>
                            <a:srgbClr val="000000"/>
                          </a:solidFill>
                          <a:effectLst/>
                          <a:latin typeface="Gill Sans Nova Light" panose="020B0302020104020203" pitchFamily="34" charset="0"/>
                          <a:ea typeface="Gill Sans Nova Light" panose="020B0302020104020203" pitchFamily="34" charset="0"/>
                          <a:cs typeface="Times New Roman" panose="02020603050405020304" pitchFamily="18" charset="0"/>
                        </a:rPr>
                        <a:t>Testing, Evaluation &amp; Documentation</a:t>
                      </a:r>
                      <a:endParaRPr lang="en-IN" sz="1000">
                        <a:effectLst/>
                        <a:latin typeface="Gill Sans Nova Light" panose="020B0302020104020203" pitchFamily="34" charset="0"/>
                        <a:ea typeface="Gill Sans Nova Light" panose="020B0302020104020203"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0D8E8"/>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63399"/>
                    </a:solidFill>
                  </a:tcPr>
                </a:tc>
                <a:tc>
                  <a:txBody>
                    <a:bodyPr/>
                    <a:lstStyle/>
                    <a:p>
                      <a:pPr>
                        <a:buNone/>
                      </a:pPr>
                      <a:endParaRPr lang="en-IN" sz="120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63399"/>
                    </a:solidFill>
                  </a:tcPr>
                </a:tc>
                <a:tc>
                  <a:txBody>
                    <a:bodyPr/>
                    <a:lstStyle/>
                    <a:p>
                      <a:pPr>
                        <a:buNone/>
                      </a:pPr>
                      <a:endParaRPr lang="en-IN" sz="1200" dirty="0">
                        <a:effectLst/>
                        <a:latin typeface="Gill Sans Nova Light" panose="020B0302020104020203"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63399"/>
                    </a:solidFill>
                  </a:tcPr>
                </a:tc>
                <a:extLst>
                  <a:ext uri="{0D108BD9-81ED-4DB2-BD59-A6C34878D82A}">
                    <a16:rowId xmlns:a16="http://schemas.microsoft.com/office/drawing/2014/main" val="2233278055"/>
                  </a:ext>
                </a:extLst>
              </a:tr>
            </a:tbl>
          </a:graphicData>
        </a:graphic>
      </p:graphicFrame>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[1]. </a:t>
            </a:r>
            <a:r>
              <a:rPr lang="en-IN" dirty="0"/>
              <a:t>Sharma, R., Joshi, T., Mishra, J. K., Sain, V., &amp; Aggarwal, S. (2024). Designing and developing AI-powered job portal chatbot: Leveraging machine learning for personalized career assistance. </a:t>
            </a:r>
            <a:r>
              <a:rPr lang="en-IN" i="1" dirty="0"/>
              <a:t>DTC Journal of Computational Intelligence</a:t>
            </a:r>
            <a:r>
              <a:rPr lang="en-IN" dirty="0"/>
              <a:t>, ISSN 2583-6749.</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[2]. </a:t>
            </a:r>
            <a:r>
              <a:rPr lang="en-IN" dirty="0"/>
              <a:t>Prakash, S., Sundar, K., Manohar, E., &amp; Prakash, R. L. (2024). Career connect – A personalized job recommendation AI chatbot. </a:t>
            </a:r>
            <a:r>
              <a:rPr lang="en-IN" i="1" dirty="0"/>
              <a:t>SSRN Electronic Journal</a:t>
            </a:r>
            <a:r>
              <a:rPr lang="en-IN" dirty="0"/>
              <a:t>.</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TotalTime>
  <Words>1095</Words>
  <Application>Microsoft Office PowerPoint</Application>
  <PresentationFormat>Widescreen</PresentationFormat>
  <Paragraphs>120</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Courier New</vt:lpstr>
      <vt:lpstr>Gill Sans Nova Light</vt:lpstr>
      <vt:lpstr>Verdana</vt:lpstr>
      <vt:lpstr>Wingdings</vt:lpstr>
      <vt:lpstr>Bioinformatics</vt:lpstr>
      <vt:lpstr>Multilingual AI Chatbot with Voice Support (Hindi, Punjabi, English)</vt:lpstr>
      <vt:lpstr>Problem Statement Number: </vt:lpstr>
      <vt:lpstr>Content</vt:lpstr>
      <vt:lpstr>Content (continuation)..</vt:lpstr>
      <vt:lpstr>Github Link</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CHANDINI P</cp:lastModifiedBy>
  <cp:revision>45</cp:revision>
  <dcterms:modified xsi:type="dcterms:W3CDTF">2025-08-20T07:38:21Z</dcterms:modified>
</cp:coreProperties>
</file>