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2" r:id="rId10"/>
    <p:sldId id="271" r:id="rId11"/>
    <p:sldId id="264" r:id="rId12"/>
    <p:sldId id="265" r:id="rId13"/>
    <p:sldId id="272" r:id="rId14"/>
    <p:sldId id="273" r:id="rId15"/>
    <p:sldId id="274" r:id="rId16"/>
    <p:sldId id="266" r:id="rId17"/>
    <p:sldId id="268" r:id="rId18"/>
    <p:sldId id="269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414B-2300-42CF-AE56-8DB1C53A4D74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9E45-4A10-4F62-B05B-80EF2F1BCB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9E45-4A10-4F62-B05B-80EF2F1BCBE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Feature embeddings       </a:t>
            </a:r>
            <a:br>
              <a:rPr lang="en-US" altLang="zh-CN" dirty="0" smtClean="0"/>
            </a:br>
            <a:r>
              <a:rPr lang="en-US" altLang="zh-CN" dirty="0" smtClean="0"/>
              <a:t>                     -- deep metric learning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Tag: Shape Recognition Preprocess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Yan MA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Performance </a:t>
            </a:r>
          </a:p>
          <a:p>
            <a:pPr lvl="1"/>
            <a:r>
              <a:rPr lang="en-US" altLang="zh-CN" dirty="0" smtClean="0"/>
              <a:t>Metric: average classification rates and the standard deviations.</a:t>
            </a:r>
            <a:endParaRPr lang="zh-CN" altLang="en-US" dirty="0"/>
          </a:p>
        </p:txBody>
      </p:sp>
      <p:pic>
        <p:nvPicPr>
          <p:cNvPr id="4" name="Picture 3" descr="AR&amp;std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38600"/>
            <a:ext cx="6287378" cy="504896"/>
          </a:xfrm>
          <a:prstGeom prst="rect">
            <a:avLst/>
          </a:prstGeom>
        </p:spPr>
      </p:pic>
      <p:pic>
        <p:nvPicPr>
          <p:cNvPr id="5" name="Picture 4" descr="AR&amp;ST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124200"/>
            <a:ext cx="5525272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Lifted Structured Feature Embedding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Maximum the mini-batch and solve the bad local optima problem.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Problems</a:t>
            </a:r>
          </a:p>
          <a:p>
            <a:pPr lvl="1"/>
            <a:r>
              <a:rPr lang="en-US" altLang="zh-CN" dirty="0" smtClean="0"/>
              <a:t>Non-smooth</a:t>
            </a:r>
          </a:p>
          <a:p>
            <a:pPr lvl="1"/>
            <a:r>
              <a:rPr lang="en-US" altLang="zh-CN" dirty="0" smtClean="0"/>
              <a:t>Computing the all pairs </a:t>
            </a:r>
            <a:r>
              <a:rPr lang="en-US" altLang="zh-CN" dirty="0" err="1" smtClean="0"/>
              <a:t>subgradient</a:t>
            </a:r>
            <a:r>
              <a:rPr lang="en-US" altLang="zh-CN" dirty="0" smtClean="0"/>
              <a:t> requires all requires mining all pairs several times.</a:t>
            </a:r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2667000"/>
          <a:ext cx="7292622" cy="1447800"/>
        </p:xfrm>
        <a:graphic>
          <a:graphicData uri="http://schemas.openxmlformats.org/presentationml/2006/ole">
            <p:oleObj spid="_x0000_s21506" name="Equation" r:id="rId3" imgW="345420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smooth function</a:t>
            </a:r>
          </a:p>
          <a:p>
            <a:r>
              <a:rPr lang="en-US" altLang="zh-CN" dirty="0" smtClean="0"/>
              <a:t>Given a batch of c-dimensional embedded features               the column vector of squared norm of individual batch elements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Distance Matrix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14600" y="3810000"/>
          <a:ext cx="3013364" cy="457200"/>
        </p:xfrm>
        <a:graphic>
          <a:graphicData uri="http://schemas.openxmlformats.org/presentationml/2006/ole">
            <p:oleObj spid="_x0000_s22530" name="Equation" r:id="rId3" imgW="1841400" imgH="2793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67000" y="4953000"/>
          <a:ext cx="3251200" cy="1219200"/>
        </p:xfrm>
        <a:graphic>
          <a:graphicData uri="http://schemas.openxmlformats.org/presentationml/2006/ole">
            <p:oleObj spid="_x0000_s22531" name="Equation" r:id="rId4" imgW="1422360" imgH="5331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62200" y="2743200"/>
          <a:ext cx="1193800" cy="381000"/>
        </p:xfrm>
        <a:graphic>
          <a:graphicData uri="http://schemas.openxmlformats.org/presentationml/2006/ole">
            <p:oleObj spid="_x0000_s22532" name="Equation" r:id="rId5" imgW="59688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Metrics</a:t>
            </a:r>
          </a:p>
          <a:p>
            <a:pPr lvl="1"/>
            <a:r>
              <a:rPr lang="en-US" altLang="zh-CN" dirty="0" smtClean="0"/>
              <a:t>F1 Score</a:t>
            </a:r>
          </a:p>
          <a:p>
            <a:pPr lvl="1"/>
            <a:r>
              <a:rPr lang="en-US" altLang="zh-CN" dirty="0" smtClean="0"/>
              <a:t>NMI(Normalized mutual information; </a:t>
            </a:r>
            <a:r>
              <a:rPr lang="en-US" altLang="zh-CN" dirty="0" smtClean="0">
                <a:solidFill>
                  <a:srgbClr val="00B050"/>
                </a:solidFill>
              </a:rPr>
              <a:t>cluster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Recall@K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71800" y="2133600"/>
          <a:ext cx="1104081" cy="622300"/>
        </p:xfrm>
        <a:graphic>
          <a:graphicData uri="http://schemas.openxmlformats.org/presentationml/2006/ole">
            <p:oleObj spid="_x0000_s29698" name="Equation" r:id="rId3" imgW="698400" imgH="39348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95600" y="3048000"/>
          <a:ext cx="3581400" cy="1295400"/>
        </p:xfrm>
        <a:graphic>
          <a:graphicData uri="http://schemas.openxmlformats.org/presentationml/2006/ole">
            <p:oleObj spid="_x0000_s29702" name="Equation" r:id="rId4" imgW="2387520" imgH="863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 descr="lifted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600"/>
            <a:ext cx="6458852" cy="4201112"/>
          </a:xfrm>
        </p:spPr>
      </p:pic>
      <p:pic>
        <p:nvPicPr>
          <p:cNvPr id="5" name="Picture 4" descr="standford_on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419600"/>
            <a:ext cx="6125515" cy="216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67814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Improved Deep Metric Learning with Multi-class N-pair Loss Objective</a:t>
            </a:r>
            <a:endParaRPr lang="zh-CN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95600"/>
            <a:ext cx="71247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1524001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Motivation: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 Maximum efficiency of negative samples.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Solve the bad local optima problem.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4102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 input example is being compared against negative examples from </a:t>
            </a:r>
            <a:r>
              <a:rPr lang="en-US" altLang="zh-CN" dirty="0" smtClean="0">
                <a:solidFill>
                  <a:srgbClr val="00B050"/>
                </a:solidFill>
              </a:rPr>
              <a:t>multiple classes </a:t>
            </a:r>
            <a:r>
              <a:rPr lang="en-US" altLang="zh-CN" dirty="0" smtClean="0"/>
              <a:t>and it should be </a:t>
            </a:r>
            <a:r>
              <a:rPr lang="en-US" altLang="zh-CN" dirty="0" smtClean="0">
                <a:solidFill>
                  <a:srgbClr val="00B050"/>
                </a:solidFill>
              </a:rPr>
              <a:t>distinguishable from all of them </a:t>
            </a:r>
            <a:r>
              <a:rPr lang="en-US" altLang="zh-CN" dirty="0" smtClean="0"/>
              <a:t>at the same time.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r>
              <a:rPr lang="en-US" altLang="zh-CN" dirty="0" smtClean="0"/>
              <a:t>Loss </a:t>
            </a:r>
            <a:r>
              <a:rPr lang="en-US" altLang="zh-CN" dirty="0" err="1" smtClean="0"/>
              <a:t>fuction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5" name="Content Placeholder 3" descr="loss_n_m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43000"/>
            <a:ext cx="6248400" cy="203953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4038600"/>
          <a:ext cx="7129162" cy="1701800"/>
        </p:xfrm>
        <a:graphic>
          <a:graphicData uri="http://schemas.openxmlformats.org/presentationml/2006/ole">
            <p:oleObj spid="_x0000_s24578" name="Equation" r:id="rId4" imgW="393696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 negative class mining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altLang="zh-CN" b="1" dirty="0" smtClean="0"/>
              <a:t>REASON: </a:t>
            </a:r>
            <a:r>
              <a:rPr lang="en-US" altLang="zh-CN" dirty="0" smtClean="0">
                <a:solidFill>
                  <a:srgbClr val="00B050"/>
                </a:solidFill>
              </a:rPr>
              <a:t>triplet-DDML improve convergence speed or the final discriminative performance.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b="1" dirty="0" smtClean="0"/>
              <a:t>Evaluate </a:t>
            </a:r>
            <a:r>
              <a:rPr lang="en-US" altLang="zh-CN" b="1" dirty="0" smtClean="0"/>
              <a:t>Embedding Vectors:</a:t>
            </a:r>
            <a:r>
              <a:rPr lang="en-US" altLang="zh-CN" dirty="0" smtClean="0"/>
              <a:t> choose randomly a large number of output classes C; for each class, randomly pass a few (one or two) examples to extract their embedding vectors.</a:t>
            </a:r>
          </a:p>
          <a:p>
            <a:pPr marL="514350" indent="-514350">
              <a:buAutoNum type="arabicPeriod"/>
            </a:pPr>
            <a:r>
              <a:rPr lang="en-US" altLang="zh-CN" b="1" dirty="0" smtClean="0"/>
              <a:t>Select Negative Classes:</a:t>
            </a:r>
            <a:r>
              <a:rPr lang="en-US" altLang="zh-CN" dirty="0" smtClean="0"/>
              <a:t> select one class randomly from C classes from step1. Next, greedily add a new class violates triplet constraint the most </a:t>
            </a:r>
            <a:r>
              <a:rPr lang="en-US" altLang="zh-CN" dirty="0" err="1" smtClean="0"/>
              <a:t>w.r.t</a:t>
            </a:r>
            <a:r>
              <a:rPr lang="en-US" altLang="zh-CN" dirty="0" smtClean="0"/>
              <a:t>. the selected classes till we reach N classes. When a tie appears, we randomly pick one of tied classes.</a:t>
            </a:r>
          </a:p>
          <a:p>
            <a:pPr marL="514350" indent="-514350">
              <a:buAutoNum type="arabicPeriod"/>
            </a:pPr>
            <a:r>
              <a:rPr lang="en-US" altLang="zh-CN" b="1" dirty="0" smtClean="0"/>
              <a:t>Finalize N-pair: </a:t>
            </a:r>
            <a:r>
              <a:rPr lang="en-US" altLang="zh-CN" dirty="0" smtClean="0"/>
              <a:t>draw two examples from each selected class from step2.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3758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Old-Fashion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Kernel Trick</a:t>
            </a:r>
          </a:p>
          <a:p>
            <a:pPr lvl="3"/>
            <a:r>
              <a:rPr lang="en-US" altLang="zh-CN" dirty="0" smtClean="0"/>
              <a:t>RBF(Gaussian) Kernel</a:t>
            </a:r>
          </a:p>
          <a:p>
            <a:pPr lvl="3"/>
            <a:r>
              <a:rPr lang="en-US" altLang="zh-CN" dirty="0" smtClean="0"/>
              <a:t>Polynomial Kernel</a:t>
            </a:r>
          </a:p>
          <a:p>
            <a:pPr lvl="3">
              <a:buNone/>
            </a:pPr>
            <a:r>
              <a:rPr lang="en-US" altLang="zh-CN" dirty="0" smtClean="0"/>
              <a:t>Characteristic: Mapping feature into a high-dimensional space</a:t>
            </a:r>
          </a:p>
          <a:p>
            <a:pPr lvl="2"/>
            <a:r>
              <a:rPr lang="en-US" altLang="zh-CN" dirty="0" smtClean="0"/>
              <a:t>Metric Learning</a:t>
            </a:r>
          </a:p>
          <a:p>
            <a:pPr lvl="3"/>
            <a:r>
              <a:rPr lang="en-US" altLang="zh-CN" dirty="0" smtClean="0"/>
              <a:t>General metric </a:t>
            </a:r>
          </a:p>
          <a:p>
            <a:pPr lvl="3"/>
            <a:r>
              <a:rPr lang="en-US" altLang="zh-CN" dirty="0" err="1" smtClean="0"/>
              <a:t>Lp</a:t>
            </a:r>
            <a:r>
              <a:rPr lang="en-US" altLang="zh-CN" dirty="0" smtClean="0"/>
              <a:t> Distance 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Equation" r:id="rId3" imgW="114120" imgH="215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4495800"/>
          <a:ext cx="2286000" cy="1143000"/>
        </p:xfrm>
        <a:graphic>
          <a:graphicData uri="http://schemas.openxmlformats.org/presentationml/2006/ole">
            <p:oleObj spid="_x0000_s1027" name="Equation" r:id="rId4" imgW="1091880" imgH="545760" progId="Equation.3">
              <p:embed/>
            </p:oleObj>
          </a:graphicData>
        </a:graphic>
      </p:graphicFrame>
      <p:pic>
        <p:nvPicPr>
          <p:cNvPr id="7" name="Picture 6" descr="l_p.png"/>
          <p:cNvPicPr>
            <a:picLocks noChangeAspect="1"/>
          </p:cNvPicPr>
          <p:nvPr/>
        </p:nvPicPr>
        <p:blipFill>
          <a:blip r:embed="rId5">
            <a:lum contrast="1000"/>
          </a:blip>
          <a:stretch>
            <a:fillRect/>
          </a:stretch>
        </p:blipFill>
        <p:spPr>
          <a:xfrm>
            <a:off x="4419600" y="3163012"/>
            <a:ext cx="4234149" cy="3694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Mapping equation play an important role in distance metric learning method.</a:t>
            </a:r>
          </a:p>
          <a:p>
            <a:r>
              <a:rPr lang="en-US" altLang="zh-CN" dirty="0" smtClean="0"/>
              <a:t>Loss function:</a:t>
            </a:r>
          </a:p>
          <a:p>
            <a:pPr lvl="1"/>
            <a:r>
              <a:rPr lang="en-US" altLang="zh-CN" dirty="0" smtClean="0"/>
              <a:t>Lifted structured Loss function is the best loss function for DDML.</a:t>
            </a:r>
          </a:p>
          <a:p>
            <a:pPr lvl="1"/>
            <a:r>
              <a:rPr lang="en-US" altLang="zh-CN" dirty="0" smtClean="0"/>
              <a:t>N-pair multi-classes loss function is useful in preparing training data.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Follow-on works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1.Training data:</a:t>
            </a:r>
          </a:p>
          <a:p>
            <a:pPr lvl="1"/>
            <a:r>
              <a:rPr lang="en-US" altLang="zh-CN" dirty="0" smtClean="0"/>
              <a:t>[Technical question] generate training data.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2.Use simple net to train the DDML model.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3.Connect the task with Faster RCNN tasks.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Metric Learning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4648200" cy="36576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Metric Learning Purpose:</a:t>
            </a:r>
          </a:p>
          <a:p>
            <a:pPr>
              <a:buNone/>
            </a:pPr>
            <a:r>
              <a:rPr lang="en-US" altLang="zh-CN" dirty="0" smtClean="0"/>
              <a:t>	Find </a:t>
            </a:r>
            <a:r>
              <a:rPr lang="en-US" altLang="zh-CN" dirty="0" smtClean="0">
                <a:solidFill>
                  <a:srgbClr val="FF0000"/>
                </a:solidFill>
              </a:rPr>
              <a:t>embedding space </a:t>
            </a:r>
            <a:r>
              <a:rPr lang="en-US" altLang="zh-CN" dirty="0" smtClean="0"/>
              <a:t>to measure the </a:t>
            </a:r>
            <a:r>
              <a:rPr lang="en-US" altLang="zh-CN" dirty="0" smtClean="0">
                <a:solidFill>
                  <a:srgbClr val="FF0000"/>
                </a:solidFill>
              </a:rPr>
              <a:t>similarity</a:t>
            </a:r>
            <a:r>
              <a:rPr lang="en-US" altLang="zh-CN" dirty="0" smtClean="0"/>
              <a:t> of </a:t>
            </a:r>
            <a:r>
              <a:rPr lang="en-US" altLang="zh-CN" dirty="0" smtClean="0">
                <a:solidFill>
                  <a:srgbClr val="FF0000"/>
                </a:solidFill>
              </a:rPr>
              <a:t>image or images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Mahalanobis</a:t>
            </a:r>
            <a:r>
              <a:rPr lang="en-US" altLang="zh-CN" dirty="0" smtClean="0"/>
              <a:t> Distance Metric Learning</a:t>
            </a:r>
          </a:p>
          <a:p>
            <a:endParaRPr lang="zh-CN" alt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800600" y="2133600"/>
          <a:ext cx="4114800" cy="2844906"/>
        </p:xfrm>
        <a:graphic>
          <a:graphicData uri="http://schemas.openxmlformats.org/presentationml/2006/ole">
            <p:oleObj spid="_x0000_s2051" name="Equation" r:id="rId3" imgW="2387520" imgH="1650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DMlFinger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752600"/>
            <a:ext cx="7335274" cy="3667637"/>
          </a:xfrm>
        </p:spPr>
      </p:pic>
      <p:sp>
        <p:nvSpPr>
          <p:cNvPr id="5" name="Rounded Rectangle 4"/>
          <p:cNvSpPr/>
          <p:nvPr/>
        </p:nvSpPr>
        <p:spPr>
          <a:xfrm>
            <a:off x="838200" y="381000"/>
            <a:ext cx="7543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u="sng" dirty="0" smtClean="0"/>
              <a:t>Target:</a:t>
            </a:r>
            <a:r>
              <a:rPr lang="en-US" altLang="zh-CN" dirty="0" smtClean="0"/>
              <a:t>  Distances between positive pairs are smaller than those between negative pars</a:t>
            </a:r>
            <a:endParaRPr lang="zh-CN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62200" y="5410200"/>
          <a:ext cx="3957320" cy="1041400"/>
        </p:xfrm>
        <a:graphic>
          <a:graphicData uri="http://schemas.openxmlformats.org/presentationml/2006/ole">
            <p:oleObj spid="_x0000_s3074" name="Equation" r:id="rId4" imgW="193032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DDML Mathematical Form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Loss function:</a:t>
            </a:r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0" y="2438400"/>
          <a:ext cx="4749800" cy="3216275"/>
        </p:xfrm>
        <a:graphic>
          <a:graphicData uri="http://schemas.openxmlformats.org/presentationml/2006/ole">
            <p:oleObj spid="_x0000_s4098" name="Equation" r:id="rId3" imgW="2400120" imgH="1625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 descr="DDMLAlgorith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066800"/>
            <a:ext cx="724154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Contrastive embedding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Trained on paired data</a:t>
            </a:r>
          </a:p>
          <a:p>
            <a:r>
              <a:rPr lang="en-US" altLang="zh-CN" dirty="0" smtClean="0"/>
              <a:t>Minimizes </a:t>
            </a:r>
            <a:r>
              <a:rPr lang="en-US" altLang="zh-CN" dirty="0" smtClean="0"/>
              <a:t>the distance between a pair of examples with same class label and penalizes the negative pair distances for being smaller than the margin parameter  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24400" y="1752600"/>
          <a:ext cx="1217363" cy="373063"/>
        </p:xfrm>
        <a:graphic>
          <a:graphicData uri="http://schemas.openxmlformats.org/presentationml/2006/ole">
            <p:oleObj spid="_x0000_s20482" name="Equation" r:id="rId3" imgW="7873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pic>
        <p:nvPicPr>
          <p:cNvPr id="4" name="Content Placeholder 3" descr="ytf_curv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2438400"/>
            <a:ext cx="3360328" cy="2667000"/>
          </a:xfrm>
        </p:spPr>
      </p:pic>
      <p:pic>
        <p:nvPicPr>
          <p:cNvPr id="5" name="Picture 4" descr="fx=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19400"/>
            <a:ext cx="5271361" cy="2400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Triplet </a:t>
            </a:r>
            <a:r>
              <a:rPr lang="en-US" altLang="zh-CN" dirty="0" smtClean="0"/>
              <a:t>embedding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Trained </a:t>
            </a:r>
            <a:r>
              <a:rPr lang="en-US" altLang="zh-CN" dirty="0" smtClean="0"/>
              <a:t>on triplet data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Training process encourages the networks to find an embedding where the distance between anchor and negative is larger than anchor and  positive plus margin parameter \alpha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Cost Function</a:t>
            </a: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8435" name="Equation" r:id="rId4" imgW="11412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05200" y="4114800"/>
          <a:ext cx="3627438" cy="1982788"/>
        </p:xfrm>
        <a:graphic>
          <a:graphicData uri="http://schemas.openxmlformats.org/presentationml/2006/ole">
            <p:oleObj spid="_x0000_s18436" name="Equation" r:id="rId5" imgW="1765080" imgH="96516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72000" y="1752600"/>
          <a:ext cx="1079500" cy="254000"/>
        </p:xfrm>
        <a:graphic>
          <a:graphicData uri="http://schemas.openxmlformats.org/presentationml/2006/ole">
            <p:oleObj spid="_x0000_s18437" name="Equation" r:id="rId6" imgW="107928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444</Words>
  <Application>Microsoft Office PowerPoint</Application>
  <PresentationFormat>On-screen Show (4:3)</PresentationFormat>
  <Paragraphs>80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MathType 6.0 Equation</vt:lpstr>
      <vt:lpstr>Feature embeddings                             -- deep metric learning</vt:lpstr>
      <vt:lpstr>Old-Fashion Method</vt:lpstr>
      <vt:lpstr>Metric Learning</vt:lpstr>
      <vt:lpstr>Slide 4</vt:lpstr>
      <vt:lpstr>DDML Mathematical Form</vt:lpstr>
      <vt:lpstr>Slide 6</vt:lpstr>
      <vt:lpstr>Contrastive embedding</vt:lpstr>
      <vt:lpstr>Experimental Results</vt:lpstr>
      <vt:lpstr>Triplet embedding</vt:lpstr>
      <vt:lpstr>Experiments results</vt:lpstr>
      <vt:lpstr>Lifted Structured Feature Embedding</vt:lpstr>
      <vt:lpstr>Solution</vt:lpstr>
      <vt:lpstr>Experiments</vt:lpstr>
      <vt:lpstr>Slide 14</vt:lpstr>
      <vt:lpstr>Slide 15</vt:lpstr>
      <vt:lpstr>Improved Deep Metric Learning with Multi-class N-pair Loss Objective</vt:lpstr>
      <vt:lpstr>loss</vt:lpstr>
      <vt:lpstr>Hard negative class mining</vt:lpstr>
      <vt:lpstr>Experiments</vt:lpstr>
      <vt:lpstr>Comments</vt:lpstr>
      <vt:lpstr>Follow-on works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Recognition</dc:title>
  <dc:creator>matlab_user</dc:creator>
  <cp:lastModifiedBy>matlab_user</cp:lastModifiedBy>
  <cp:revision>59</cp:revision>
  <dcterms:created xsi:type="dcterms:W3CDTF">2006-08-16T00:00:00Z</dcterms:created>
  <dcterms:modified xsi:type="dcterms:W3CDTF">2017-06-05T09:44:25Z</dcterms:modified>
</cp:coreProperties>
</file>