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3414B-2300-42CF-AE56-8DB1C53A4D74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9E45-4A10-4F62-B05B-80EF2F1BCB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29E45-4A10-4F62-B05B-80EF2F1BCBE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Feature embeddings       </a:t>
            </a:r>
            <a:br>
              <a:rPr lang="en-US" altLang="zh-CN" dirty="0" smtClean="0"/>
            </a:br>
            <a:r>
              <a:rPr lang="en-US" altLang="zh-CN" dirty="0" smtClean="0"/>
              <a:t>                     -- </a:t>
            </a:r>
            <a:r>
              <a:rPr lang="en-US" altLang="zh-CN" dirty="0" smtClean="0"/>
              <a:t>deep metric </a:t>
            </a:r>
            <a:r>
              <a:rPr lang="en-US" altLang="zh-CN" dirty="0" smtClean="0"/>
              <a:t>learning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Tag: Shape Recognition Preprocess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Yan MA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smooth function</a:t>
            </a:r>
          </a:p>
          <a:p>
            <a:r>
              <a:rPr lang="en-US" altLang="zh-CN" dirty="0" smtClean="0"/>
              <a:t>Given a batch of c-dimensional embedded features               the column vector of squared norm of individual batch elements 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Distance Matrix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514600" y="3810000"/>
          <a:ext cx="3013364" cy="457200"/>
        </p:xfrm>
        <a:graphic>
          <a:graphicData uri="http://schemas.openxmlformats.org/presentationml/2006/ole">
            <p:oleObj spid="_x0000_s22530" name="Equation" r:id="rId3" imgW="1841400" imgH="27936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667000" y="4953000"/>
          <a:ext cx="3251200" cy="1219200"/>
        </p:xfrm>
        <a:graphic>
          <a:graphicData uri="http://schemas.openxmlformats.org/presentationml/2006/ole">
            <p:oleObj spid="_x0000_s22531" name="Equation" r:id="rId4" imgW="1422360" imgH="53316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362200" y="2743200"/>
          <a:ext cx="1193800" cy="381000"/>
        </p:xfrm>
        <a:graphic>
          <a:graphicData uri="http://schemas.openxmlformats.org/presentationml/2006/ole">
            <p:oleObj spid="_x0000_s22532" name="Equation" r:id="rId5" imgW="596880" imgH="1904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Improved Deep Metric Learning with Multi-class N-pair Loss Objective</a:t>
            </a:r>
            <a:endParaRPr lang="zh-CN" alt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895600"/>
            <a:ext cx="71247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38200" y="1524001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Motivation: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dirty="0" smtClean="0"/>
              <a:t> Maximum efficiency of negative samples.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dirty="0" smtClean="0"/>
              <a:t>Solve the bad local optima problem.</a:t>
            </a:r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54102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 input example is being compared against negative examples from </a:t>
            </a:r>
            <a:r>
              <a:rPr lang="en-US" altLang="zh-CN" dirty="0" smtClean="0">
                <a:solidFill>
                  <a:srgbClr val="00B050"/>
                </a:solidFill>
              </a:rPr>
              <a:t>multiple classes </a:t>
            </a:r>
            <a:r>
              <a:rPr lang="en-US" altLang="zh-CN" dirty="0" smtClean="0"/>
              <a:t>and it should be </a:t>
            </a:r>
            <a:r>
              <a:rPr lang="en-US" altLang="zh-CN" dirty="0" smtClean="0">
                <a:solidFill>
                  <a:srgbClr val="00B050"/>
                </a:solidFill>
              </a:rPr>
              <a:t>distinguishable from all of them </a:t>
            </a:r>
            <a:r>
              <a:rPr lang="en-US" altLang="zh-CN" dirty="0" smtClean="0"/>
              <a:t>at the same time.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oss_n_mc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295400"/>
            <a:ext cx="6420747" cy="209579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loss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2849563"/>
          </a:xfrm>
        </p:spPr>
        <p:txBody>
          <a:bodyPr/>
          <a:lstStyle/>
          <a:p>
            <a:r>
              <a:rPr lang="en-US" altLang="zh-CN" dirty="0" smtClean="0"/>
              <a:t>Loss </a:t>
            </a:r>
            <a:r>
              <a:rPr lang="en-US" altLang="zh-CN" dirty="0" err="1" smtClean="0"/>
              <a:t>fuction</a:t>
            </a:r>
            <a:r>
              <a:rPr lang="en-US" altLang="zh-CN" dirty="0" smtClean="0"/>
              <a:t>:</a:t>
            </a:r>
          </a:p>
          <a:p>
            <a:endParaRPr lang="zh-CN" altLang="en-US" dirty="0"/>
          </a:p>
        </p:txBody>
      </p:sp>
      <p:pic>
        <p:nvPicPr>
          <p:cNvPr id="5" name="Content Placeholder 3" descr="loss_n_m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143000"/>
            <a:ext cx="6248400" cy="2039537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90600" y="4038600"/>
          <a:ext cx="7129162" cy="1701800"/>
        </p:xfrm>
        <a:graphic>
          <a:graphicData uri="http://schemas.openxmlformats.org/presentationml/2006/ole">
            <p:oleObj spid="_x0000_s24578" name="Equation" r:id="rId4" imgW="3936960" imgH="9396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Hard negative class mining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AutoNum type="arabicPeriod"/>
            </a:pPr>
            <a:r>
              <a:rPr lang="en-US" altLang="zh-CN" b="1" dirty="0" smtClean="0"/>
              <a:t>Evaluate Embedding Vectors:</a:t>
            </a:r>
            <a:r>
              <a:rPr lang="en-US" altLang="zh-CN" dirty="0" smtClean="0"/>
              <a:t> choose randomly a large number of output classes C; for each class, randomly pass a few (one or two) examples to extract their embedding vectors.</a:t>
            </a:r>
          </a:p>
          <a:p>
            <a:pPr marL="514350" indent="-514350">
              <a:buAutoNum type="arabicPeriod"/>
            </a:pPr>
            <a:r>
              <a:rPr lang="en-US" altLang="zh-CN" b="1" dirty="0" smtClean="0"/>
              <a:t>Select Negative Classes:</a:t>
            </a:r>
            <a:r>
              <a:rPr lang="en-US" altLang="zh-CN" dirty="0" smtClean="0"/>
              <a:t> select one class randomly from C classes from step1. Next, greedily add a new class violates triplet constraint the most </a:t>
            </a:r>
            <a:r>
              <a:rPr lang="en-US" altLang="zh-CN" dirty="0" err="1" smtClean="0"/>
              <a:t>w.r.t</a:t>
            </a:r>
            <a:r>
              <a:rPr lang="en-US" altLang="zh-CN" dirty="0" smtClean="0"/>
              <a:t>. the selected classes till we reach N classes. When a tie appears, we randomly pick one of tied classes.</a:t>
            </a:r>
          </a:p>
          <a:p>
            <a:pPr marL="514350" indent="-514350">
              <a:buAutoNum type="arabicPeriod"/>
            </a:pPr>
            <a:r>
              <a:rPr lang="en-US" altLang="zh-CN" b="1" dirty="0" smtClean="0"/>
              <a:t>Finalize N-pair: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draw two examples from each selected class </a:t>
            </a:r>
            <a:r>
              <a:rPr lang="en-US" altLang="zh-CN" smtClean="0"/>
              <a:t>from step2.</a:t>
            </a:r>
            <a:endParaRPr lang="en-US" altLang="zh-CN" b="1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Old-Fashion Method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zh-CN" dirty="0" smtClean="0"/>
              <a:t>Kernel Trick</a:t>
            </a:r>
          </a:p>
          <a:p>
            <a:pPr lvl="3"/>
            <a:r>
              <a:rPr lang="en-US" altLang="zh-CN" dirty="0" smtClean="0"/>
              <a:t>RBF(Gaussian) Kernel</a:t>
            </a:r>
          </a:p>
          <a:p>
            <a:pPr lvl="3"/>
            <a:r>
              <a:rPr lang="en-US" altLang="zh-CN" dirty="0" smtClean="0"/>
              <a:t>Polynomial Kernel</a:t>
            </a:r>
          </a:p>
          <a:p>
            <a:pPr lvl="3">
              <a:buNone/>
            </a:pPr>
            <a:r>
              <a:rPr lang="en-US" altLang="zh-CN" dirty="0" smtClean="0"/>
              <a:t>Characteristic: Mapping feature into a high-dimensional space</a:t>
            </a:r>
          </a:p>
          <a:p>
            <a:pPr lvl="2"/>
            <a:r>
              <a:rPr lang="en-US" altLang="zh-CN" dirty="0" smtClean="0"/>
              <a:t>Metric Learning</a:t>
            </a:r>
          </a:p>
          <a:p>
            <a:pPr lvl="3"/>
            <a:r>
              <a:rPr lang="en-US" altLang="zh-CN" dirty="0" smtClean="0"/>
              <a:t>General metric </a:t>
            </a:r>
          </a:p>
          <a:p>
            <a:pPr lvl="3"/>
            <a:r>
              <a:rPr lang="en-US" altLang="zh-CN" dirty="0" err="1" smtClean="0"/>
              <a:t>Lp</a:t>
            </a:r>
            <a:r>
              <a:rPr lang="en-US" altLang="zh-CN" dirty="0" smtClean="0"/>
              <a:t> Distance </a:t>
            </a:r>
          </a:p>
          <a:p>
            <a:pPr lvl="2">
              <a:buNone/>
            </a:pPr>
            <a:endParaRPr lang="en-US" altLang="zh-CN" dirty="0" smtClean="0"/>
          </a:p>
          <a:p>
            <a:pPr lvl="2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026" name="Equation" r:id="rId3" imgW="114120" imgH="21564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600200" y="4495800"/>
          <a:ext cx="2286000" cy="1143000"/>
        </p:xfrm>
        <a:graphic>
          <a:graphicData uri="http://schemas.openxmlformats.org/presentationml/2006/ole">
            <p:oleObj spid="_x0000_s1027" name="Equation" r:id="rId4" imgW="1091880" imgH="545760" progId="Equation.3">
              <p:embed/>
            </p:oleObj>
          </a:graphicData>
        </a:graphic>
      </p:graphicFrame>
      <p:pic>
        <p:nvPicPr>
          <p:cNvPr id="7" name="Picture 6" descr="l_p.png"/>
          <p:cNvPicPr>
            <a:picLocks noChangeAspect="1"/>
          </p:cNvPicPr>
          <p:nvPr/>
        </p:nvPicPr>
        <p:blipFill>
          <a:blip r:embed="rId5">
            <a:lum contrast="1000"/>
          </a:blip>
          <a:stretch>
            <a:fillRect/>
          </a:stretch>
        </p:blipFill>
        <p:spPr>
          <a:xfrm>
            <a:off x="4419600" y="3163012"/>
            <a:ext cx="4234149" cy="36949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Metric Learning</a:t>
            </a:r>
            <a:endParaRPr lang="zh-CN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95400"/>
            <a:ext cx="4648200" cy="365760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Metric Learning Purpose:</a:t>
            </a:r>
          </a:p>
          <a:p>
            <a:pPr>
              <a:buNone/>
            </a:pPr>
            <a:r>
              <a:rPr lang="en-US" altLang="zh-CN" dirty="0" smtClean="0"/>
              <a:t>	Find </a:t>
            </a:r>
            <a:r>
              <a:rPr lang="en-US" altLang="zh-CN" dirty="0" smtClean="0">
                <a:solidFill>
                  <a:srgbClr val="FF0000"/>
                </a:solidFill>
              </a:rPr>
              <a:t>embedding space </a:t>
            </a:r>
            <a:r>
              <a:rPr lang="en-US" altLang="zh-CN" dirty="0" smtClean="0"/>
              <a:t>to measure the </a:t>
            </a:r>
            <a:r>
              <a:rPr lang="en-US" altLang="zh-CN" dirty="0" smtClean="0">
                <a:solidFill>
                  <a:srgbClr val="FF0000"/>
                </a:solidFill>
              </a:rPr>
              <a:t>similarity</a:t>
            </a:r>
            <a:r>
              <a:rPr lang="en-US" altLang="zh-CN" dirty="0" smtClean="0"/>
              <a:t> of </a:t>
            </a:r>
            <a:r>
              <a:rPr lang="en-US" altLang="zh-CN" dirty="0" smtClean="0">
                <a:solidFill>
                  <a:srgbClr val="FF0000"/>
                </a:solidFill>
              </a:rPr>
              <a:t>image or images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/>
              <a:t>Mahalanobis</a:t>
            </a:r>
            <a:r>
              <a:rPr lang="en-US" altLang="zh-CN" dirty="0" smtClean="0"/>
              <a:t> Distance Metric Learning</a:t>
            </a:r>
          </a:p>
          <a:p>
            <a:endParaRPr lang="zh-CN" alt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800600" y="2133600"/>
          <a:ext cx="4114800" cy="2844906"/>
        </p:xfrm>
        <a:graphic>
          <a:graphicData uri="http://schemas.openxmlformats.org/presentationml/2006/ole">
            <p:oleObj spid="_x0000_s2051" name="Equation" r:id="rId3" imgW="2387520" imgH="1650960" progId="Equation.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DMlFinger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4400" y="1752600"/>
            <a:ext cx="7335274" cy="3667637"/>
          </a:xfrm>
        </p:spPr>
      </p:pic>
      <p:sp>
        <p:nvSpPr>
          <p:cNvPr id="5" name="Rounded Rectangle 4"/>
          <p:cNvSpPr/>
          <p:nvPr/>
        </p:nvSpPr>
        <p:spPr>
          <a:xfrm>
            <a:off x="838200" y="381000"/>
            <a:ext cx="75438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u="sng" dirty="0" smtClean="0"/>
              <a:t>Target:</a:t>
            </a:r>
            <a:r>
              <a:rPr lang="en-US" altLang="zh-CN" dirty="0" smtClean="0"/>
              <a:t>  Distances between positive pairs are smaller than those between negative pars</a:t>
            </a:r>
            <a:endParaRPr lang="zh-CN" alt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362200" y="5410200"/>
          <a:ext cx="3957320" cy="1041400"/>
        </p:xfrm>
        <a:graphic>
          <a:graphicData uri="http://schemas.openxmlformats.org/presentationml/2006/ole">
            <p:oleObj spid="_x0000_s3074" name="Equation" r:id="rId4" imgW="1930320" imgH="507960" progId="Equation.3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DDML Mathematical Form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Loss function:</a:t>
            </a:r>
          </a:p>
          <a:p>
            <a:endParaRPr lang="zh-CN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667000" y="2438400"/>
          <a:ext cx="4749800" cy="3216275"/>
        </p:xfrm>
        <a:graphic>
          <a:graphicData uri="http://schemas.openxmlformats.org/presentationml/2006/ole">
            <p:oleObj spid="_x0000_s4098" name="Equation" r:id="rId3" imgW="2400120" imgH="1625400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3" descr="DDMLAlgorith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066800"/>
            <a:ext cx="7241540" cy="45259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Contrastive embedding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Trained on paired data</a:t>
            </a:r>
          </a:p>
          <a:p>
            <a:r>
              <a:rPr lang="en-US" altLang="zh-CN" dirty="0" err="1" smtClean="0"/>
              <a:t>Mimizes</a:t>
            </a:r>
            <a:r>
              <a:rPr lang="en-US" altLang="zh-CN" dirty="0" smtClean="0"/>
              <a:t> the distance between a pair of examples with same class label and penalizes the negative pair distances for being smaller than the margin parameter  </a:t>
            </a:r>
            <a:endParaRPr lang="zh-CN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724400" y="1752600"/>
          <a:ext cx="1217363" cy="373063"/>
        </p:xfrm>
        <a:graphic>
          <a:graphicData uri="http://schemas.openxmlformats.org/presentationml/2006/ole">
            <p:oleObj spid="_x0000_s20482" name="Equation" r:id="rId3" imgW="787320" imgH="2412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Triplet </a:t>
            </a:r>
            <a:r>
              <a:rPr lang="en-US" altLang="zh-CN" dirty="0" err="1" smtClean="0"/>
              <a:t>pairwise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l"/>
            </a:pPr>
            <a:r>
              <a:rPr lang="en-US" altLang="zh-CN" dirty="0" err="1" smtClean="0"/>
              <a:t>Trianed</a:t>
            </a:r>
            <a:r>
              <a:rPr lang="en-US" altLang="zh-CN" dirty="0" smtClean="0"/>
              <a:t> on triplet data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dirty="0" smtClean="0"/>
              <a:t>Training process encourages the networks to find an embedding where the distance between anchor and negative is larger than anchor and  positive plus margin parameter \alpha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dirty="0" smtClean="0"/>
              <a:t>Cost Function</a:t>
            </a:r>
            <a:endParaRPr lang="zh-CN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8435" name="Equation" r:id="rId4" imgW="114120" imgH="2156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05200" y="4114800"/>
          <a:ext cx="3627438" cy="1982788"/>
        </p:xfrm>
        <a:graphic>
          <a:graphicData uri="http://schemas.openxmlformats.org/presentationml/2006/ole">
            <p:oleObj spid="_x0000_s18436" name="Equation" r:id="rId5" imgW="1765080" imgH="96516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572000" y="1752600"/>
          <a:ext cx="1079500" cy="254000"/>
        </p:xfrm>
        <a:graphic>
          <a:graphicData uri="http://schemas.openxmlformats.org/presentationml/2006/ole">
            <p:oleObj spid="_x0000_s18437" name="Equation" r:id="rId6" imgW="1079280" imgH="2538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Lifted Structured Feature Embedding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Maximum the mini-batch and solve the bad local optima problem.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Problems</a:t>
            </a:r>
          </a:p>
          <a:p>
            <a:pPr lvl="1"/>
            <a:r>
              <a:rPr lang="en-US" altLang="zh-CN" dirty="0" smtClean="0"/>
              <a:t>Non-smooth</a:t>
            </a:r>
          </a:p>
          <a:p>
            <a:pPr lvl="1"/>
            <a:r>
              <a:rPr lang="en-US" altLang="zh-CN" dirty="0" smtClean="0"/>
              <a:t>Computing the all pairs </a:t>
            </a:r>
            <a:r>
              <a:rPr lang="en-US" altLang="zh-CN" dirty="0" err="1" smtClean="0"/>
              <a:t>subgradient</a:t>
            </a:r>
            <a:r>
              <a:rPr lang="en-US" altLang="zh-CN" dirty="0" smtClean="0"/>
              <a:t> requires all requires mining all pairs several times.</a:t>
            </a:r>
          </a:p>
          <a:p>
            <a:endParaRPr lang="zh-CN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95400" y="2667000"/>
          <a:ext cx="7292622" cy="1447800"/>
        </p:xfrm>
        <a:graphic>
          <a:graphicData uri="http://schemas.openxmlformats.org/presentationml/2006/ole">
            <p:oleObj spid="_x0000_s21506" name="Equation" r:id="rId3" imgW="3454200" imgH="685800" progId="Equation.DSMT4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336</Words>
  <Application>Microsoft Office PowerPoint</Application>
  <PresentationFormat>On-screen Show (4:3)</PresentationFormat>
  <Paragraphs>52</Paragraphs>
  <Slides>14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Equation</vt:lpstr>
      <vt:lpstr>MathType 6.0 Equation</vt:lpstr>
      <vt:lpstr>Feature embeddings                             -- deep metric learning</vt:lpstr>
      <vt:lpstr>Old-Fashion Method</vt:lpstr>
      <vt:lpstr>Metric Learning</vt:lpstr>
      <vt:lpstr>Slide 4</vt:lpstr>
      <vt:lpstr>DDML Mathematical Form</vt:lpstr>
      <vt:lpstr>Slide 6</vt:lpstr>
      <vt:lpstr>Contrastive embedding</vt:lpstr>
      <vt:lpstr>Triplet pairwise</vt:lpstr>
      <vt:lpstr>Lifted Structured Feature Embedding</vt:lpstr>
      <vt:lpstr>Solution</vt:lpstr>
      <vt:lpstr>Improved Deep Metric Learning with Multi-class N-pair Loss Objective</vt:lpstr>
      <vt:lpstr>Slide 12</vt:lpstr>
      <vt:lpstr>loss</vt:lpstr>
      <vt:lpstr>Hard negative class mining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 Recognition</dc:title>
  <dc:creator>matlab_user</dc:creator>
  <cp:lastModifiedBy>matlab_user</cp:lastModifiedBy>
  <cp:revision>41</cp:revision>
  <dcterms:created xsi:type="dcterms:W3CDTF">2006-08-16T00:00:00Z</dcterms:created>
  <dcterms:modified xsi:type="dcterms:W3CDTF">2017-06-04T04:16:57Z</dcterms:modified>
</cp:coreProperties>
</file>