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8" r:id="rId1"/>
  </p:sldMasterIdLst>
  <p:sldIdLst>
    <p:sldId id="256" r:id="rId2"/>
    <p:sldId id="258" r:id="rId3"/>
    <p:sldId id="257" r:id="rId4"/>
    <p:sldId id="273" r:id="rId5"/>
    <p:sldId id="259" r:id="rId6"/>
    <p:sldId id="263" r:id="rId7"/>
    <p:sldId id="288" r:id="rId8"/>
    <p:sldId id="286" r:id="rId9"/>
    <p:sldId id="289" r:id="rId10"/>
    <p:sldId id="269" r:id="rId11"/>
    <p:sldId id="275" r:id="rId12"/>
    <p:sldId id="292" r:id="rId13"/>
    <p:sldId id="293" r:id="rId14"/>
    <p:sldId id="294" r:id="rId15"/>
    <p:sldId id="295" r:id="rId16"/>
    <p:sldId id="296" r:id="rId17"/>
    <p:sldId id="291" r:id="rId18"/>
    <p:sldId id="276" r:id="rId19"/>
    <p:sldId id="277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279" r:id="rId28"/>
    <p:sldId id="280" r:id="rId29"/>
    <p:sldId id="281" r:id="rId30"/>
    <p:sldId id="283" r:id="rId31"/>
    <p:sldId id="282" r:id="rId32"/>
    <p:sldId id="28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76" y="8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none" spc="1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2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669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5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5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 spc="5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 spc="5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5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5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96D942-8055-55C0-284D-0C76F5E3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bg2"/>
                </a:solidFill>
              </a:rPr>
              <a:t>랭체인과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RAG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66113E-E2A2-F853-DBD4-D48AEAA86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GDSC AI/ML 1</a:t>
            </a:r>
            <a:r>
              <a:rPr lang="ko-KR" altLang="en-US">
                <a:solidFill>
                  <a:schemeClr val="bg2"/>
                </a:solidFill>
              </a:rPr>
              <a:t>주차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C3F97E3B-6C55-AA59-8325-AC4732DB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0" r="41480" b="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프롬프트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명확성과 구체성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다음 주 주식 시장에 영향을 줄 수 있는 예정된 이벤트들은 무엇일까요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배경 정보를 포함</a:t>
            </a:r>
            <a:r>
              <a:rPr lang="en-US" altLang="ko-KR" dirty="0"/>
              <a:t> (</a:t>
            </a:r>
            <a:r>
              <a:rPr lang="ko-KR" altLang="en-US" dirty="0"/>
              <a:t>예시</a:t>
            </a:r>
            <a:r>
              <a:rPr lang="en-US" altLang="ko-KR" dirty="0">
                <a:sym typeface="Wingdings" panose="05000000000000000000" pitchFamily="2" charset="2"/>
              </a:rPr>
              <a:t>: 2020</a:t>
            </a:r>
            <a:r>
              <a:rPr lang="ko-KR" altLang="en-US" dirty="0">
                <a:sym typeface="Wingdings" panose="05000000000000000000" pitchFamily="2" charset="2"/>
              </a:rPr>
              <a:t>년 미국 대선의 결과를 바탕으로 현재 정치 상황에 대한 분석을 해주세요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간결함</a:t>
            </a:r>
            <a:r>
              <a:rPr lang="en-US" altLang="ko-KR" dirty="0"/>
              <a:t> (</a:t>
            </a:r>
            <a:r>
              <a:rPr lang="ko-KR" altLang="en-US" dirty="0"/>
              <a:t>예시</a:t>
            </a:r>
            <a:r>
              <a:rPr lang="en-US" altLang="ko-KR" dirty="0">
                <a:sym typeface="Wingdings" panose="05000000000000000000" pitchFamily="2" charset="2"/>
              </a:rPr>
              <a:t>:2021</a:t>
            </a:r>
            <a:r>
              <a:rPr lang="ko-KR" altLang="en-US" dirty="0">
                <a:sym typeface="Wingdings" panose="05000000000000000000" pitchFamily="2" charset="2"/>
              </a:rPr>
              <a:t>년에 발표된 삼성전자의 </a:t>
            </a:r>
            <a:r>
              <a:rPr lang="en-US" altLang="ko-KR" dirty="0">
                <a:sym typeface="Wingdings" panose="05000000000000000000" pitchFamily="2" charset="2"/>
              </a:rPr>
              <a:t>ESG </a:t>
            </a:r>
            <a:r>
              <a:rPr lang="ko-KR" altLang="en-US" dirty="0">
                <a:sym typeface="Wingdings" panose="05000000000000000000" pitchFamily="2" charset="2"/>
              </a:rPr>
              <a:t>보고서를 요약해주세요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열린 질문 사용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</a:t>
            </a:r>
            <a:r>
              <a:rPr lang="ko-KR" altLang="en-US" dirty="0"/>
              <a:t>신재생에너지에 대한 최신 연구 동향은 무엇인가요</a:t>
            </a:r>
            <a:r>
              <a:rPr lang="en-US" altLang="ko-KR" dirty="0"/>
              <a:t>?)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명확한 목표 설정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:AI </a:t>
            </a:r>
            <a:r>
              <a:rPr lang="ko-KR" altLang="en-US" dirty="0"/>
              <a:t>윤리에 대한 문제점과 해결 방안을 요약하여 설명해주세요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언어와 문체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</a:t>
            </a:r>
            <a:r>
              <a:rPr lang="ko-KR" altLang="en-US" dirty="0"/>
              <a:t>공식적인 보고서를 요청하는 경우</a:t>
            </a:r>
            <a:r>
              <a:rPr lang="en-US" altLang="ko-KR" dirty="0"/>
              <a:t>, "XX </a:t>
            </a:r>
            <a:r>
              <a:rPr lang="ko-KR" altLang="en-US" dirty="0"/>
              <a:t>보고서에 대한 전문적인 요약을 부탁드립니다</a:t>
            </a:r>
            <a:r>
              <a:rPr lang="en-US" altLang="ko-KR" dirty="0"/>
              <a:t>."</a:t>
            </a:r>
            <a:r>
              <a:rPr lang="ko-KR" altLang="en-US" dirty="0"/>
              <a:t>와 같이 정중한 문체를 사용합니다</a:t>
            </a:r>
            <a:r>
              <a:rPr lang="en-US" altLang="ko-KR" dirty="0"/>
              <a:t>.)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13903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 err="1"/>
              <a:t>Ollama</a:t>
            </a:r>
            <a:r>
              <a:rPr lang="ko-KR" altLang="en-US" dirty="0"/>
              <a:t>와 </a:t>
            </a:r>
            <a:r>
              <a:rPr lang="en-US" altLang="ko-KR" dirty="0" err="1"/>
              <a:t>langchain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chatollama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Ollama</a:t>
            </a:r>
            <a:r>
              <a:rPr lang="ko-KR" altLang="en-US" dirty="0"/>
              <a:t>는 로컬 또는 원격으로 제공되는 </a:t>
            </a:r>
            <a:r>
              <a:rPr lang="en-US" altLang="ko-KR" dirty="0"/>
              <a:t>AI </a:t>
            </a:r>
            <a:r>
              <a:rPr lang="ko-KR" altLang="en-US" dirty="0"/>
              <a:t>모델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LangChain</a:t>
            </a:r>
            <a:r>
              <a:rPr lang="ko-KR" altLang="en-US" dirty="0"/>
              <a:t>의 </a:t>
            </a:r>
            <a:r>
              <a:rPr lang="en-US" altLang="ko-KR" dirty="0" err="1"/>
              <a:t>ChatOllama</a:t>
            </a:r>
            <a:r>
              <a:rPr lang="ko-KR" altLang="en-US" dirty="0"/>
              <a:t>는 </a:t>
            </a:r>
            <a:r>
              <a:rPr lang="en-US" altLang="ko-KR" dirty="0" err="1"/>
              <a:t>Langchain</a:t>
            </a:r>
            <a:r>
              <a:rPr lang="ko-KR" altLang="en-US" dirty="0"/>
              <a:t>과 통합하여 </a:t>
            </a:r>
            <a:r>
              <a:rPr lang="en-US" altLang="ko-KR" dirty="0" err="1"/>
              <a:t>LangChain</a:t>
            </a:r>
            <a:r>
              <a:rPr lang="en-US" altLang="ko-KR" dirty="0"/>
              <a:t> </a:t>
            </a:r>
            <a:r>
              <a:rPr lang="ko-KR" altLang="en-US" dirty="0"/>
              <a:t>라이브러리 안의 복잡한 작업 흐름을 생서하고</a:t>
            </a:r>
            <a:r>
              <a:rPr lang="en-US" altLang="ko-KR" dirty="0"/>
              <a:t>, </a:t>
            </a:r>
            <a:r>
              <a:rPr lang="ko-KR" altLang="en-US" dirty="0"/>
              <a:t>관리하는데 유용하다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55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6271" y="628585"/>
            <a:ext cx="9999458" cy="280041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6902" y="4149705"/>
            <a:ext cx="5479642" cy="14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165" y="1003175"/>
            <a:ext cx="8191920" cy="2425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5858" y="4257670"/>
            <a:ext cx="10362286" cy="4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57123"/>
            <a:ext cx="6283528" cy="39398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5717" y="3429000"/>
            <a:ext cx="6251158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lvl="0" algn="ctr">
              <a:defRPr/>
            </a:pPr>
            <a:r>
              <a:rPr lang="ko-KR" altLang="en-US" dirty="0"/>
              <a:t>프롬프트 잘 작성하는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AutoNum type="arabicPeriod"/>
              <a:defRPr/>
            </a:pPr>
            <a:r>
              <a:rPr lang="ko-KR" altLang="en-US"/>
              <a:t>명확성과 구체성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>
                <a:sym typeface="Wingdings"/>
              </a:rPr>
              <a:t>: </a:t>
            </a:r>
            <a:r>
              <a:rPr lang="ko-KR" altLang="en-US">
                <a:sym typeface="Wingdings"/>
              </a:rPr>
              <a:t>다음 주 주식 시장에 영향을 줄 수 있는 예정된 이벤트들은 무엇일까요</a:t>
            </a:r>
            <a:r>
              <a:rPr lang="en-US" altLang="ko-KR">
                <a:sym typeface="Wingdings"/>
              </a:rPr>
              <a:t>?)</a:t>
            </a:r>
          </a:p>
          <a:p>
            <a:pPr marL="457200" lvl="0" indent="-457200">
              <a:buAutoNum type="arabicPeriod"/>
              <a:defRPr/>
            </a:pPr>
            <a:r>
              <a:rPr lang="ko-KR" altLang="en-US"/>
              <a:t>배경 정보를 포함</a:t>
            </a:r>
            <a:r>
              <a:rPr lang="en-US" altLang="ko-KR"/>
              <a:t> (</a:t>
            </a:r>
            <a:r>
              <a:rPr lang="ko-KR" altLang="en-US"/>
              <a:t>예시</a:t>
            </a:r>
            <a:r>
              <a:rPr lang="en-US" altLang="ko-KR">
                <a:sym typeface="Wingdings"/>
              </a:rPr>
              <a:t>: 2020</a:t>
            </a:r>
            <a:r>
              <a:rPr lang="ko-KR" altLang="en-US">
                <a:sym typeface="Wingdings"/>
              </a:rPr>
              <a:t>년 미국 대선의 결과를 바탕으로 현재 정치 상황에 대한 분석을 해주세요</a:t>
            </a:r>
            <a:r>
              <a:rPr lang="en-US" altLang="ko-KR">
                <a:sym typeface="Wingdings"/>
              </a:rPr>
              <a:t>.)</a:t>
            </a:r>
          </a:p>
          <a:p>
            <a:pPr marL="457200" lvl="0" indent="-457200">
              <a:buAutoNum type="arabicPeriod"/>
              <a:defRPr/>
            </a:pPr>
            <a:r>
              <a:rPr lang="ko-KR" altLang="en-US"/>
              <a:t>간결함</a:t>
            </a:r>
            <a:r>
              <a:rPr lang="en-US" altLang="ko-KR"/>
              <a:t> (</a:t>
            </a:r>
            <a:r>
              <a:rPr lang="ko-KR" altLang="en-US"/>
              <a:t>예시</a:t>
            </a:r>
            <a:r>
              <a:rPr lang="en-US" altLang="ko-KR">
                <a:sym typeface="Wingdings"/>
              </a:rPr>
              <a:t>:2021</a:t>
            </a:r>
            <a:r>
              <a:rPr lang="ko-KR" altLang="en-US">
                <a:sym typeface="Wingdings"/>
              </a:rPr>
              <a:t>년에 발표된 삼성전자의 </a:t>
            </a:r>
            <a:r>
              <a:rPr lang="en-US" altLang="ko-KR">
                <a:sym typeface="Wingdings"/>
              </a:rPr>
              <a:t>ESG </a:t>
            </a:r>
            <a:r>
              <a:rPr lang="ko-KR" altLang="en-US">
                <a:sym typeface="Wingdings"/>
              </a:rPr>
              <a:t>보고서를 요약해주세요</a:t>
            </a:r>
            <a:r>
              <a:rPr lang="en-US" altLang="ko-KR">
                <a:sym typeface="Wingdings"/>
              </a:rPr>
              <a:t>.)</a:t>
            </a:r>
          </a:p>
          <a:p>
            <a:pPr marL="457200" lvl="0" indent="-457200">
              <a:buAutoNum type="arabicPeriod"/>
              <a:defRPr/>
            </a:pPr>
            <a:r>
              <a:rPr lang="ko-KR" altLang="en-US"/>
              <a:t>열린 질문 사용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:</a:t>
            </a:r>
            <a:r>
              <a:rPr lang="ko-KR" altLang="en-US"/>
              <a:t>신재생에너지에 대한 최신 연구 동향은 무엇인가요</a:t>
            </a:r>
            <a:r>
              <a:rPr lang="en-US" altLang="ko-KR"/>
              <a:t>?)</a:t>
            </a:r>
          </a:p>
          <a:p>
            <a:pPr marL="457200" lvl="0" indent="-457200">
              <a:buAutoNum type="arabicPeriod"/>
              <a:defRPr/>
            </a:pPr>
            <a:r>
              <a:rPr lang="ko-KR" altLang="en-US"/>
              <a:t>명확한 목표 설정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:AI </a:t>
            </a:r>
            <a:r>
              <a:rPr lang="ko-KR" altLang="en-US"/>
              <a:t>윤리에 대한 문제점과 해결 방안을 요약하여 설명해주세요</a:t>
            </a:r>
            <a:r>
              <a:rPr lang="en-US" altLang="ko-KR"/>
              <a:t>.</a:t>
            </a:r>
          </a:p>
          <a:p>
            <a:pPr marL="457200" lvl="0" indent="-457200">
              <a:buAutoNum type="arabicPeriod"/>
              <a:defRPr/>
            </a:pPr>
            <a:r>
              <a:rPr lang="ko-KR" altLang="en-US"/>
              <a:t>언어와 문체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:</a:t>
            </a:r>
            <a:r>
              <a:rPr lang="ko-KR" altLang="en-US"/>
              <a:t>공식적인 보고서를 요청하는 경우</a:t>
            </a:r>
            <a:r>
              <a:rPr lang="en-US" altLang="ko-KR"/>
              <a:t>, "XX </a:t>
            </a:r>
            <a:r>
              <a:rPr lang="ko-KR" altLang="en-US"/>
              <a:t>보고서에 대한 전문적인 요약을 부탁드립니다</a:t>
            </a:r>
            <a:r>
              <a:rPr lang="en-US" altLang="ko-KR"/>
              <a:t>."</a:t>
            </a:r>
            <a:r>
              <a:rPr lang="ko-KR" altLang="en-US"/>
              <a:t>와 같이 정중한 문체를 사용합니다</a:t>
            </a:r>
            <a:r>
              <a:rPr lang="en-US" altLang="ko-KR"/>
              <a:t>.)</a:t>
            </a:r>
          </a:p>
          <a:p>
            <a:pPr marL="457200" lvl="0" indent="-457200">
              <a:buAutoNum type="arabicPeriod"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78792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lvl="0" algn="ctr">
              <a:defRPr/>
            </a:pPr>
            <a:r>
              <a:rPr lang="ko-KR" altLang="en-US" dirty="0"/>
              <a:t>파라미터 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598" y="2020185"/>
            <a:ext cx="9486901" cy="3540642"/>
          </a:xfrm>
        </p:spPr>
        <p:txBody>
          <a:bodyPr>
            <a:normAutofit fontScale="85000" lnSpcReduction="10000"/>
          </a:bodyPr>
          <a:lstStyle/>
          <a:p>
            <a:pPr marL="457200" lvl="0" indent="-457200">
              <a:buAutoNum type="arabicPeriod"/>
              <a:defRPr/>
            </a:pPr>
            <a:r>
              <a:rPr lang="en-US" altLang="ko-KR" dirty="0"/>
              <a:t>Temperature: </a:t>
            </a:r>
            <a:r>
              <a:rPr lang="ko-KR" altLang="en-US" dirty="0"/>
              <a:t>생성된 텍스트의 다양성 조정</a:t>
            </a:r>
            <a:r>
              <a:rPr lang="en-US" altLang="ko-KR" dirty="0"/>
              <a:t>. </a:t>
            </a:r>
            <a:r>
              <a:rPr lang="ko-KR" altLang="en-US" dirty="0"/>
              <a:t>값이 작으면 예측 가능하고 일관된 출력을 생성하는 반면</a:t>
            </a:r>
            <a:r>
              <a:rPr lang="en-US" altLang="ko-KR" dirty="0"/>
              <a:t>, </a:t>
            </a:r>
            <a:r>
              <a:rPr lang="ko-KR" altLang="en-US" dirty="0"/>
              <a:t>값이 크면 다양하고 예측하기 어려운 출력 생성</a:t>
            </a:r>
            <a:r>
              <a:rPr lang="en-US" altLang="ko-KR" dirty="0"/>
              <a:t>.(0~2)</a:t>
            </a:r>
          </a:p>
          <a:p>
            <a:pPr marL="457200" lvl="0" indent="-457200">
              <a:buAutoNum type="arabicPeriod"/>
              <a:defRPr/>
            </a:pPr>
            <a:r>
              <a:rPr lang="en-US" altLang="ko-KR" dirty="0"/>
              <a:t>Max Tokens: </a:t>
            </a:r>
            <a:r>
              <a:rPr lang="ko-KR" altLang="en-US" dirty="0"/>
              <a:t>생성할 최대 토큰 수 지정</a:t>
            </a:r>
            <a:r>
              <a:rPr lang="en-US" altLang="ko-KR" dirty="0"/>
              <a:t>.</a:t>
            </a:r>
          </a:p>
          <a:p>
            <a:pPr marL="457200" lvl="0" indent="-457200">
              <a:buAutoNum type="arabicPeriod"/>
              <a:defRPr/>
            </a:pPr>
            <a:r>
              <a:rPr lang="en-US" altLang="ko-KR" dirty="0"/>
              <a:t>Frequency Penalty: </a:t>
            </a:r>
            <a:r>
              <a:rPr lang="ko-KR" altLang="en-US" dirty="0"/>
              <a:t>값이 클수록 이미 등장한 단어나 구절이 다시 등장할 확률을 감소시킨다</a:t>
            </a:r>
            <a:r>
              <a:rPr lang="en-US" altLang="ko-KR" dirty="0"/>
              <a:t>. </a:t>
            </a:r>
            <a:r>
              <a:rPr lang="ko-KR" altLang="en-US" dirty="0"/>
              <a:t>이를 통해 반복을 줄이고 다양성을 늘린다</a:t>
            </a:r>
            <a:r>
              <a:rPr lang="en-US" altLang="ko-KR" dirty="0"/>
              <a:t>(0~1)</a:t>
            </a:r>
          </a:p>
          <a:p>
            <a:pPr marL="457200" lvl="0" indent="-457200">
              <a:buAutoNum type="arabicPeriod"/>
              <a:defRPr/>
            </a:pPr>
            <a:r>
              <a:rPr lang="en-US" altLang="ko-KR" dirty="0"/>
              <a:t>Present Penalty: </a:t>
            </a:r>
            <a:r>
              <a:rPr lang="ko-KR" altLang="en-US" dirty="0"/>
              <a:t>텍스트 내에서 단어의 존재 유무에 따라 그 단어의 선택 확률을 조정한다</a:t>
            </a:r>
            <a:r>
              <a:rPr lang="en-US" altLang="ko-KR" dirty="0"/>
              <a:t>. </a:t>
            </a:r>
            <a:r>
              <a:rPr lang="ko-KR" altLang="en-US" dirty="0"/>
              <a:t>값이 클수록 아직 텍스트에 등장하지 않은 새로운 단어 사용이 장려된다</a:t>
            </a:r>
            <a:r>
              <a:rPr lang="en-US" altLang="ko-KR" dirty="0"/>
              <a:t>.(0~1)</a:t>
            </a:r>
          </a:p>
          <a:p>
            <a:pPr marL="457200" lvl="0" indent="-457200">
              <a:buAutoNum type="arabicPeriod"/>
              <a:defRPr/>
            </a:pPr>
            <a:r>
              <a:rPr lang="en-US" altLang="ko-KR" dirty="0"/>
              <a:t>Stop Sequences: </a:t>
            </a:r>
            <a:r>
              <a:rPr lang="ko-KR" altLang="en-US" dirty="0"/>
              <a:t>특정 단어나 구절이 등장할 경우 생성이 멈추도록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27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5E67B1-72A0-4761-A02E-A09E8792A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95F9E2-09E7-4B3C-90CF-8A938F73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EC2DD-D8DC-13F6-9447-DD960CF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44" y="287211"/>
            <a:ext cx="5454930" cy="4140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516FC5-E97D-7C73-60F7-7DE2050B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4" y="4427624"/>
            <a:ext cx="5466982" cy="1842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03E02-2E89-60E8-42D5-0B73BE5ADFAF}"/>
              </a:ext>
            </a:extLst>
          </p:cNvPr>
          <p:cNvSpPr txBox="1"/>
          <p:nvPr/>
        </p:nvSpPr>
        <p:spPr>
          <a:xfrm>
            <a:off x="6247756" y="3117461"/>
            <a:ext cx="524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chain = question | </a:t>
            </a:r>
            <a:r>
              <a:rPr lang="en-US" altLang="ko-KR" dirty="0" err="1"/>
              <a:t>model.bind</a:t>
            </a:r>
            <a:r>
              <a:rPr lang="en-US" altLang="ko-KR" dirty="0"/>
              <a:t>(</a:t>
            </a:r>
            <a:r>
              <a:rPr lang="en-US" altLang="ko-KR" dirty="0" err="1"/>
              <a:t>max_tokens</a:t>
            </a:r>
            <a:r>
              <a:rPr lang="en-US" altLang="ko-KR" dirty="0"/>
              <a:t>=10)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59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문자열 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PromptTemplate.from_template</a:t>
            </a:r>
            <a:r>
              <a:rPr lang="en-US" altLang="ko-KR" dirty="0"/>
              <a:t> </a:t>
            </a:r>
            <a:r>
              <a:rPr lang="ko-KR" altLang="en-US" dirty="0"/>
              <a:t>메소드를 사용하여 문자열 템플릿으로부터 </a:t>
            </a:r>
            <a:r>
              <a:rPr lang="en-US" altLang="ko-KR" dirty="0" err="1"/>
              <a:t>PromptTemaplte</a:t>
            </a:r>
            <a:r>
              <a:rPr lang="ko-KR" altLang="en-US" dirty="0"/>
              <a:t>인스턴스를 생성한다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en-US" altLang="ko-KR" dirty="0" err="1"/>
              <a:t>template_text</a:t>
            </a:r>
            <a:r>
              <a:rPr lang="en-US" altLang="ko-KR" dirty="0"/>
              <a:t> </a:t>
            </a:r>
            <a:r>
              <a:rPr lang="ko-KR" altLang="en-US" dirty="0"/>
              <a:t>변수에 정의된 템플릿 문자열이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</a:t>
            </a:r>
            <a:r>
              <a:rPr lang="en-US" altLang="ko-KR" dirty="0" err="1"/>
              <a:t>PromptTemplate</a:t>
            </a:r>
            <a:r>
              <a:rPr lang="en-US" altLang="ko-KR" dirty="0"/>
              <a:t> </a:t>
            </a:r>
            <a:r>
              <a:rPr lang="ko-KR" altLang="en-US" dirty="0"/>
              <a:t>인스턴스의 </a:t>
            </a:r>
            <a:r>
              <a:rPr lang="en-US" altLang="ko-KR" dirty="0"/>
              <a:t>format </a:t>
            </a:r>
            <a:r>
              <a:rPr lang="ko-KR" altLang="en-US" dirty="0"/>
              <a:t>메소드를 사용하여</a:t>
            </a:r>
            <a:r>
              <a:rPr lang="en-US" altLang="ko-KR" dirty="0"/>
              <a:t>, </a:t>
            </a:r>
            <a:r>
              <a:rPr lang="ko-KR" altLang="en-US" dirty="0"/>
              <a:t>실제</a:t>
            </a:r>
            <a:r>
              <a:rPr lang="en-US" altLang="ko-KR" dirty="0"/>
              <a:t> ‘name’</a:t>
            </a:r>
            <a:r>
              <a:rPr lang="ko-KR" altLang="en-US" dirty="0"/>
              <a:t>과 </a:t>
            </a:r>
            <a:r>
              <a:rPr lang="en-US" altLang="ko-KR" dirty="0"/>
              <a:t>‘age’</a:t>
            </a:r>
            <a:r>
              <a:rPr lang="ko-KR" altLang="en-US" dirty="0"/>
              <a:t>값으로 템플릿에 채워서 프롬프트를 구성한다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458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프롬프트 템플릿 간의 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PromptTemplate</a:t>
            </a:r>
            <a:r>
              <a:rPr lang="en-US" altLang="ko-KR" dirty="0"/>
              <a:t> </a:t>
            </a:r>
            <a:r>
              <a:rPr lang="ko-KR" altLang="en-US" dirty="0"/>
              <a:t>클래스는 문자열을 기반으로 프롬프트 템플릿을 생성하고</a:t>
            </a:r>
            <a:r>
              <a:rPr lang="en-US" altLang="ko-KR" dirty="0"/>
              <a:t>, +</a:t>
            </a:r>
            <a:r>
              <a:rPr lang="ko-KR" altLang="en-US" dirty="0"/>
              <a:t>연산자를 사용하여 직접 결합하는 동작을 지원한다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PromptTemplate</a:t>
            </a:r>
            <a:r>
              <a:rPr lang="en-US" altLang="ko-KR" dirty="0"/>
              <a:t> </a:t>
            </a:r>
            <a:r>
              <a:rPr lang="ko-KR" altLang="en-US" dirty="0" err="1"/>
              <a:t>인스턴스간의</a:t>
            </a:r>
            <a:r>
              <a:rPr lang="ko-KR" altLang="en-US" dirty="0"/>
              <a:t> 직접적인 </a:t>
            </a:r>
            <a:r>
              <a:rPr lang="ko-KR" altLang="en-US" dirty="0" err="1"/>
              <a:t>결합뿐만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이들 인스턴스와 문자열로 이루어진 템플릿을 결합하여 새로운 </a:t>
            </a:r>
            <a:r>
              <a:rPr lang="en-US" altLang="ko-KR" dirty="0" err="1"/>
              <a:t>PromptTemplate</a:t>
            </a:r>
            <a:r>
              <a:rPr lang="en-US" altLang="ko-KR" dirty="0"/>
              <a:t> </a:t>
            </a:r>
            <a:r>
              <a:rPr lang="ko-KR" altLang="en-US" dirty="0"/>
              <a:t>인스턴스를 생성하는 것도 가능하다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StroutputParser</a:t>
            </a:r>
            <a:r>
              <a:rPr lang="ko-KR" altLang="en-US" dirty="0"/>
              <a:t>을 통해 문자열로 변환하는 </a:t>
            </a:r>
            <a:r>
              <a:rPr lang="en-US" altLang="ko-KR" dirty="0"/>
              <a:t>LLM </a:t>
            </a:r>
            <a:r>
              <a:rPr lang="ko-KR" altLang="en-US" dirty="0"/>
              <a:t>체인을 구성한다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06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LLM</a:t>
            </a:r>
            <a:r>
              <a:rPr lang="ko-KR" altLang="en-US" dirty="0"/>
              <a:t>체인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LLM</a:t>
            </a:r>
            <a:r>
              <a:rPr lang="ko-KR" altLang="en-US" dirty="0"/>
              <a:t>체인은 </a:t>
            </a:r>
            <a:r>
              <a:rPr lang="en-US" altLang="ko-KR" dirty="0"/>
              <a:t>LLM</a:t>
            </a:r>
            <a:r>
              <a:rPr lang="ko-KR" altLang="en-US" dirty="0"/>
              <a:t>과 </a:t>
            </a:r>
            <a:r>
              <a:rPr lang="en-US" altLang="ko-KR" dirty="0"/>
              <a:t>Prompt</a:t>
            </a:r>
            <a:r>
              <a:rPr lang="ko-KR" altLang="en-US" dirty="0"/>
              <a:t>으로 이루어진 애플리케이션 개발에서 핵심적인 개념이다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기능을 이용하면 대화형 </a:t>
            </a:r>
            <a:r>
              <a:rPr lang="en-US" altLang="ko-KR" dirty="0"/>
              <a:t>AI, </a:t>
            </a:r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문서 생성</a:t>
            </a:r>
            <a:r>
              <a:rPr lang="en-US" altLang="ko-KR" dirty="0"/>
              <a:t>, </a:t>
            </a:r>
            <a:r>
              <a:rPr lang="ko-KR" altLang="en-US" dirty="0"/>
              <a:t>데이터 분석 및 요약 등 다양한 용도로 활용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597629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3940" y="330041"/>
            <a:ext cx="7144117" cy="61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8096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lvl="0" algn="ctr">
              <a:defRPr/>
            </a:pPr>
            <a:r>
              <a:rPr lang="ko-KR" altLang="en-US"/>
              <a:t>챗 프롬프트 템플릿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ChatPromptTemplate은 대화형 상황에서 여러 메시지 입력을 기반으로 단일 메시지 응답을 생성하는 데 사용됩니다. 이는 대화형 모델이나 챗봇 개발에 주로 사용됩니다. 입력은 여러 메시지를 원소로 갖는 리스트로 구성되며, 각 메시지는 역할(role)과 내용(content)으로 구성됩니다.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0925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lvl="0" algn="ctr">
              <a:defRPr/>
            </a:pPr>
            <a:r>
              <a:rPr lang="ko-KR" altLang="en-US"/>
              <a:t>Message 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SystemMessage: 시스템의 기능을 설명합니다.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HumanMessage: 사용자의 질문을 나타냅니다.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AIMessage: AI 모델의 응답을 제공합니다.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FunctionMessage: 특정 함수 호출의 결과를 나타냅니다.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ToolMessage: 도구 호출의 결과를 나타냅니다.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22035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lvl="0" algn="ctr">
              <a:defRPr/>
            </a:pPr>
            <a:r>
              <a:rPr lang="ko-KR" altLang="en-US"/>
              <a:t>튜플 형태의 메시지 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wrap="square" lIns="109728" tIns="109728" rIns="109728" bIns="91440" anchor="t">
            <a:normAutofit/>
          </a:bodyPr>
          <a:lstStyle/>
          <a:p>
            <a:pPr marL="0" lvl="0" indent="0">
              <a:buNone/>
              <a:defRPr/>
            </a:pPr>
            <a:r>
              <a:rPr lang="ko-KR" altLang="en-US">
                <a:solidFill>
                  <a:schemeClr val="tx2"/>
                </a:solidFill>
              </a:rPr>
              <a:t>ChatPromptTemplate.from_messages 메서드를 사용하여 메시지 리스트로부터 ChatPromptTemplate인스턴스를 생성하는 방식은 대화형 프롬프트를 생성하는 데 유용합니다. 이 메서드는 2-튜플 형태의 메시지 리스트를 입력 받아, 각 메시지의 역할(type)과 내용(content)을 기반으로 프롬프트를 구성합니다.</a:t>
            </a:r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84329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278" y="1243247"/>
            <a:ext cx="12093722" cy="43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2587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lvl="0" algn="ctr">
              <a:defRPr/>
            </a:pPr>
            <a:r>
              <a:rPr lang="ko-KR" altLang="en-US"/>
              <a:t>MessagePromptTemplate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wrap="square" lIns="109728" tIns="109728" rIns="109728" bIns="91440" anchor="t">
            <a:normAutofit/>
          </a:bodyPr>
          <a:lstStyle/>
          <a:p>
            <a:pPr marL="0" lvl="0" indent="0">
              <a:buNone/>
              <a:defRPr/>
            </a:pPr>
            <a:r>
              <a:rPr lang="ko-KR" altLang="en-US">
                <a:solidFill>
                  <a:schemeClr val="tx2"/>
                </a:solidFill>
              </a:rPr>
              <a:t>ChatPromptTemplate.from_messages 메소드를 통해 시스템 메시지와 사용자 메시지 템플릿을 포함하는 챗 프롬프트를 구성합니다. 이후, chat_prompt.format_messages 메서드를 사용하여 사용자의 질문을 포함한 메시지 리스트를 동적으로 생성합니다.</a:t>
            </a:r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56034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58704"/>
            <a:ext cx="12198918" cy="52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err="1"/>
              <a:t>랭체인의</a:t>
            </a:r>
            <a:r>
              <a:rPr lang="ko-KR" altLang="en-US" dirty="0"/>
              <a:t> 출력 파서</a:t>
            </a:r>
            <a:r>
              <a:rPr lang="en-US" altLang="ko-KR" dirty="0"/>
              <a:t>(output parser)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ko-KR" altLang="en-US" dirty="0"/>
              <a:t>파싱</a:t>
            </a:r>
            <a:r>
              <a:rPr lang="en-US" altLang="ko-KR" dirty="0"/>
              <a:t>(Parsing)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문서</a:t>
            </a:r>
            <a:r>
              <a:rPr lang="en-US" altLang="ko-KR" dirty="0"/>
              <a:t>(HTML, XML, JSON, CSV)</a:t>
            </a:r>
            <a:r>
              <a:rPr lang="ko-KR" altLang="en-US" dirty="0"/>
              <a:t>의 데이터를 조립해서 특정한 데이터만을 추출한다는 의미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파서</a:t>
            </a:r>
            <a:r>
              <a:rPr lang="en-US" altLang="ko-KR" dirty="0"/>
              <a:t>(Parser) : </a:t>
            </a:r>
            <a:r>
              <a:rPr lang="ko-KR" altLang="en-US" dirty="0"/>
              <a:t>파싱을 수행하는 프로그램</a:t>
            </a:r>
            <a:endParaRPr lang="en-US" altLang="ko-KR" dirty="0"/>
          </a:p>
          <a:p>
            <a:r>
              <a:rPr lang="ko-KR" altLang="en-US" dirty="0" err="1"/>
              <a:t>랭체인에서</a:t>
            </a:r>
            <a:r>
              <a:rPr lang="ko-KR" altLang="en-US" dirty="0"/>
              <a:t> 출력 파서</a:t>
            </a:r>
            <a:r>
              <a:rPr lang="en-US" altLang="ko-KR" dirty="0"/>
              <a:t>(Output Parser)</a:t>
            </a:r>
            <a:r>
              <a:rPr lang="ko-KR" altLang="en-US" dirty="0"/>
              <a:t>는 모델의 출력을 처리</a:t>
            </a:r>
            <a:r>
              <a:rPr lang="en-US" altLang="ko-KR" dirty="0"/>
              <a:t>, </a:t>
            </a:r>
            <a:r>
              <a:rPr lang="ko-KR" altLang="en-US" dirty="0"/>
              <a:t>그 결과를 원하는 형식으로 변환하는 역할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698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Csv parser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파일 </a:t>
            </a:r>
            <a:r>
              <a:rPr lang="en-US" altLang="ko-KR" dirty="0"/>
              <a:t>: </a:t>
            </a:r>
            <a:r>
              <a:rPr lang="ko-KR" altLang="en-US" dirty="0"/>
              <a:t>몇 가지 필드를 쉼표</a:t>
            </a:r>
            <a:r>
              <a:rPr lang="en-US" altLang="ko-KR" dirty="0"/>
              <a:t>(,)</a:t>
            </a:r>
            <a:r>
              <a:rPr lang="ko-KR" altLang="en-US" dirty="0"/>
              <a:t>로 구분한 텍스트 데이터 및 텍스트 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랭체인의</a:t>
            </a:r>
            <a:r>
              <a:rPr lang="ko-KR" altLang="en-US" dirty="0"/>
              <a:t> </a:t>
            </a:r>
            <a:r>
              <a:rPr lang="en-US" altLang="ko-KR" dirty="0" err="1"/>
              <a:t>CommaSeparatedListOutputParser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모델이 생성한 텍스트에서 쉼표</a:t>
            </a:r>
            <a:r>
              <a:rPr lang="en-US" altLang="ko-KR" dirty="0"/>
              <a:t>(,)</a:t>
            </a:r>
            <a:r>
              <a:rPr lang="ko-KR" altLang="en-US" dirty="0"/>
              <a:t>로 구분된 항목을 추출하여 리스트 형태로 정리하여 </a:t>
            </a:r>
            <a:r>
              <a:rPr lang="ko-KR" altLang="en-US" dirty="0" err="1"/>
              <a:t>파싱하는</a:t>
            </a:r>
            <a:r>
              <a:rPr lang="ko-KR" altLang="en-US" dirty="0"/>
              <a:t> 과정을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원하는 항목을 리스트 형태로 나열하는데 사용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5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5E67B1-72A0-4761-A02E-A09E8792A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95F9E2-09E7-4B3C-90CF-8A938F73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88471D-B6C8-33D9-9FB5-61A81DEB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383" y="1972344"/>
            <a:ext cx="3048000" cy="1840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실습 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6C4802-84E5-C8D9-1E24-1D476DF9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89" y="4770189"/>
            <a:ext cx="4854727" cy="5649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23859E-25A3-F577-4CC2-AB8D2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89" y="681047"/>
            <a:ext cx="4854727" cy="31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EFA45-D687-CC5E-73F7-61A38C93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LLM(Large language model)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AA2B-2B01-1EB2-97B2-00AC4882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GPT, Gemini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등 대규모 언어 모델로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대량의 텍스트 데이터에서 학습하여 언어를 이해하고 생성할 수 있는 인공지능 시스템입니다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LLM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은 프롬프트를 바탕으로 적절한 응답을 생성하거나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주어진 작업을 수행하는 데 사용됩니다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24292F"/>
                </a:solidFill>
                <a:latin typeface="Noto Sans KR"/>
              </a:rPr>
              <a:t>예시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: GPT, BERT, LLAMA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90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29AE00-6D8C-41D7-8B33-B44A25E0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793DA-F1DD-4288-A72D-1AFC134D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8060"/>
            <a:ext cx="6096000" cy="92562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ＪＳＯＮ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51" y="2135939"/>
            <a:ext cx="6239050" cy="35019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388A5F89-A764-7785-B28F-2977EE6A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7"/>
          <a:stretch/>
        </p:blipFill>
        <p:spPr>
          <a:xfrm>
            <a:off x="8153400" y="685800"/>
            <a:ext cx="3397211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D1F13-2FDA-BC1B-71C2-6AC79812593E}"/>
              </a:ext>
            </a:extLst>
          </p:cNvPr>
          <p:cNvSpPr txBox="1"/>
          <p:nvPr/>
        </p:nvSpPr>
        <p:spPr>
          <a:xfrm>
            <a:off x="1099751" y="2335427"/>
            <a:ext cx="668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데이터는 키</a:t>
            </a:r>
            <a:r>
              <a:rPr lang="en-US" altLang="ko-KR" dirty="0"/>
              <a:t>/</a:t>
            </a:r>
            <a:r>
              <a:rPr lang="ko-KR" altLang="en-US" dirty="0"/>
              <a:t>값 쌍으로 작성됩니다</a:t>
            </a:r>
            <a:r>
              <a:rPr lang="en-US" altLang="ko-KR" dirty="0"/>
              <a:t>. </a:t>
            </a:r>
            <a:r>
              <a:rPr lang="ko-KR" altLang="en-US" dirty="0"/>
              <a:t>키와 값은 중간에 콜론</a:t>
            </a:r>
            <a:r>
              <a:rPr lang="en-US" altLang="ko-KR" dirty="0"/>
              <a:t>(:)</a:t>
            </a:r>
            <a:r>
              <a:rPr lang="ko-KR" altLang="en-US" dirty="0"/>
              <a:t>으로 구분되며 왼쪽에는 키</a:t>
            </a:r>
            <a:r>
              <a:rPr lang="en-US" altLang="ko-KR" dirty="0"/>
              <a:t>, </a:t>
            </a:r>
            <a:r>
              <a:rPr lang="ko-KR" altLang="en-US" dirty="0"/>
              <a:t>오른쪽에는 값이 있습니다</a:t>
            </a:r>
            <a:r>
              <a:rPr lang="en-US" altLang="ko-KR" dirty="0"/>
              <a:t>. </a:t>
            </a:r>
            <a:r>
              <a:rPr lang="ko-KR" altLang="en-US" dirty="0"/>
              <a:t>다른 키</a:t>
            </a:r>
            <a:r>
              <a:rPr lang="en-US" altLang="ko-KR" dirty="0"/>
              <a:t>/</a:t>
            </a:r>
            <a:r>
              <a:rPr lang="ko-KR" altLang="en-US" dirty="0"/>
              <a:t>값 쌍은 쉼표</a:t>
            </a:r>
            <a:r>
              <a:rPr lang="en-US" altLang="ko-KR" dirty="0"/>
              <a:t>(,)</a:t>
            </a:r>
            <a:r>
              <a:rPr lang="ko-KR" altLang="en-US" dirty="0"/>
              <a:t>로 구분됩니다</a:t>
            </a:r>
            <a:r>
              <a:rPr lang="en-US" altLang="ko-KR" dirty="0"/>
              <a:t>. </a:t>
            </a:r>
            <a:r>
              <a:rPr lang="ko-KR" altLang="en-US" dirty="0"/>
              <a:t>키는 “</a:t>
            </a:r>
            <a:r>
              <a:rPr lang="en-US" altLang="ko-KR" dirty="0"/>
              <a:t>name"</a:t>
            </a:r>
            <a:r>
              <a:rPr lang="ko-KR" altLang="en-US" dirty="0"/>
              <a:t>과 같이 큰따옴표로 묶인 문자열입니다</a:t>
            </a:r>
          </a:p>
        </p:txBody>
      </p:sp>
    </p:spTree>
    <p:extLst>
      <p:ext uri="{BB962C8B-B14F-4D97-AF65-F5344CB8AC3E}">
        <p14:creationId xmlns:p14="http://schemas.microsoft.com/office/powerpoint/2010/main" val="122556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ＪＳＯＮ</a:t>
            </a:r>
            <a:r>
              <a:rPr lang="en-US" altLang="ko-KR" dirty="0"/>
              <a:t> parser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JsonOuptupParser</a:t>
            </a:r>
            <a:r>
              <a:rPr lang="ko-KR" altLang="en-US" dirty="0"/>
              <a:t>는 모델의 출력을 </a:t>
            </a:r>
            <a:r>
              <a:rPr lang="en-US" altLang="ko-KR" dirty="0"/>
              <a:t>JSON</a:t>
            </a:r>
            <a:r>
              <a:rPr lang="ko-KR" altLang="en-US" dirty="0"/>
              <a:t>으로 해석하고</a:t>
            </a:r>
            <a:r>
              <a:rPr lang="en-US" altLang="ko-KR" dirty="0"/>
              <a:t>, </a:t>
            </a:r>
            <a:r>
              <a:rPr lang="ko-KR" altLang="en-US" dirty="0"/>
              <a:t>지정된 </a:t>
            </a:r>
            <a:r>
              <a:rPr lang="en-US" altLang="ko-KR" dirty="0" err="1"/>
              <a:t>Pydantic</a:t>
            </a:r>
            <a:r>
              <a:rPr lang="en-US" altLang="ko-KR" dirty="0"/>
              <a:t> </a:t>
            </a:r>
            <a:r>
              <a:rPr lang="ko-KR" altLang="en-US" dirty="0"/>
              <a:t>모델에 맞게 데이터를 구조화 하여 제공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자료구조를 의미하는 클래스를 </a:t>
            </a:r>
            <a:r>
              <a:rPr lang="en-US" altLang="ko-KR" dirty="0" err="1"/>
              <a:t>Pydantic</a:t>
            </a:r>
            <a:r>
              <a:rPr lang="en-US" altLang="ko-KR" dirty="0"/>
              <a:t> </a:t>
            </a:r>
            <a:r>
              <a:rPr lang="en-US" altLang="ko-KR" dirty="0" err="1"/>
              <a:t>BaseModel</a:t>
            </a:r>
            <a:r>
              <a:rPr lang="ko-KR" altLang="en-US" dirty="0"/>
              <a:t>을 사용하여 정의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ko-KR" altLang="en-US" dirty="0" err="1"/>
              <a:t>파서로</a:t>
            </a:r>
            <a:r>
              <a:rPr lang="ko-KR" altLang="en-US" dirty="0"/>
              <a:t> </a:t>
            </a:r>
            <a:r>
              <a:rPr lang="en-US" altLang="ko-KR" dirty="0" err="1"/>
              <a:t>JsonOutputParser</a:t>
            </a:r>
            <a:r>
              <a:rPr lang="en-US" altLang="ko-KR" dirty="0"/>
              <a:t> </a:t>
            </a:r>
            <a:r>
              <a:rPr lang="ko-KR" altLang="en-US" dirty="0"/>
              <a:t>인스턴스를 생성하고</a:t>
            </a:r>
            <a:r>
              <a:rPr lang="en-US" altLang="ko-KR" dirty="0"/>
              <a:t>, </a:t>
            </a:r>
            <a:r>
              <a:rPr lang="en-US" altLang="ko-KR" dirty="0" err="1"/>
              <a:t>pydantic_object</a:t>
            </a:r>
            <a:r>
              <a:rPr lang="en-US" altLang="ko-KR" dirty="0"/>
              <a:t> </a:t>
            </a:r>
            <a:r>
              <a:rPr lang="ko-KR" altLang="en-US" dirty="0"/>
              <a:t>매개변수로 자료구조 클래스를 전달해 </a:t>
            </a:r>
            <a:r>
              <a:rPr lang="en-US" altLang="ko-KR" dirty="0" err="1"/>
              <a:t>Pydantic</a:t>
            </a:r>
            <a:r>
              <a:rPr lang="en-US" altLang="ko-KR" dirty="0"/>
              <a:t> </a:t>
            </a:r>
            <a:r>
              <a:rPr lang="ko-KR" altLang="en-US" dirty="0"/>
              <a:t>모델로 </a:t>
            </a:r>
            <a:r>
              <a:rPr lang="ko-KR" altLang="en-US" dirty="0" err="1"/>
              <a:t>파싱하도록</a:t>
            </a:r>
            <a:r>
              <a:rPr lang="ko-KR" altLang="en-US" dirty="0"/>
              <a:t>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342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60A370-5FC3-C223-9997-4065F94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 err="1"/>
              <a:t>Pydantic</a:t>
            </a:r>
            <a:r>
              <a:rPr lang="en-US" altLang="ko-KR" dirty="0"/>
              <a:t> - </a:t>
            </a:r>
            <a:r>
              <a:rPr lang="en-US" altLang="ko-KR" dirty="0" err="1"/>
              <a:t>basemodel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5C5-C213-6C08-986A-1B51E44A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BaseModel</a:t>
            </a:r>
            <a:r>
              <a:rPr lang="ko-KR" altLang="en-US" dirty="0"/>
              <a:t>은 </a:t>
            </a:r>
            <a:r>
              <a:rPr lang="en-US" altLang="ko-KR" dirty="0" err="1"/>
              <a:t>Pydantic</a:t>
            </a:r>
            <a:r>
              <a:rPr lang="en-US" altLang="ko-KR" dirty="0"/>
              <a:t> </a:t>
            </a:r>
            <a:r>
              <a:rPr lang="ko-KR" altLang="en-US" dirty="0"/>
              <a:t>라이브러리에서 제공하는 기본 모델 클래스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BaseModel</a:t>
            </a:r>
            <a:r>
              <a:rPr lang="ko-KR" altLang="en-US" dirty="0"/>
              <a:t>을 사용하면 </a:t>
            </a:r>
            <a:r>
              <a:rPr lang="en-US" altLang="ko-KR" dirty="0"/>
              <a:t>JSON </a:t>
            </a:r>
            <a:r>
              <a:rPr lang="ko-KR" altLang="en-US" dirty="0"/>
              <a:t>또는 다른 형식의 데이터로 변환하는 기능을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https://data-newbie.tistory.com/836</a:t>
            </a:r>
          </a:p>
        </p:txBody>
      </p:sp>
    </p:spTree>
    <p:extLst>
      <p:ext uri="{BB962C8B-B14F-4D97-AF65-F5344CB8AC3E}">
        <p14:creationId xmlns:p14="http://schemas.microsoft.com/office/powerpoint/2010/main" val="118217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EFA45-D687-CC5E-73F7-61A38C93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Llama 3.1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AA2B-2B01-1EB2-97B2-00AC4882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https://codingopera.tistory.com/76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7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ED0A5-4313-B0B3-E232-184493C8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LLM</a:t>
            </a:r>
            <a:r>
              <a:rPr lang="ko-KR" altLang="en-US" dirty="0"/>
              <a:t>체인의 일반적인 작동 방식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974BB-7E7F-5BAE-AC8F-03C36563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ko-KR" altLang="en-US" sz="2200"/>
              <a:t>프롬프트 생성</a:t>
            </a:r>
            <a:r>
              <a:rPr lang="en-US" altLang="ko-KR" sz="2200"/>
              <a:t> : Input</a:t>
            </a:r>
            <a:r>
              <a:rPr lang="ko-KR" altLang="en-US" sz="2200"/>
              <a:t>으로 사용자의 요구 사항이나 특정 작업을 입력 받는다</a:t>
            </a:r>
            <a:r>
              <a:rPr lang="en-US" altLang="ko-KR" sz="2200"/>
              <a:t>. </a:t>
            </a:r>
            <a:r>
              <a:rPr lang="ko-KR" altLang="en-US" sz="2200"/>
              <a:t>입력 받은 값을 </a:t>
            </a:r>
            <a:r>
              <a:rPr lang="en-US" altLang="ko-KR" sz="2200"/>
              <a:t>LLM</a:t>
            </a:r>
            <a:r>
              <a:rPr lang="ko-KR" altLang="en-US" sz="2200"/>
              <a:t>에 전달한다</a:t>
            </a:r>
            <a:r>
              <a:rPr lang="en-US" altLang="ko-KR" sz="2200"/>
              <a:t>.</a:t>
            </a:r>
          </a:p>
          <a:p>
            <a:endParaRPr lang="en-US" altLang="ko-KR" sz="2200"/>
          </a:p>
          <a:p>
            <a:r>
              <a:rPr lang="en-US" altLang="ko-KR" sz="2200"/>
              <a:t>LLM</a:t>
            </a:r>
            <a:r>
              <a:rPr lang="ko-KR" altLang="en-US" sz="2200"/>
              <a:t>처리 </a:t>
            </a:r>
            <a:r>
              <a:rPr lang="en-US" altLang="ko-KR" sz="2200"/>
              <a:t>: LLM</a:t>
            </a:r>
            <a:r>
              <a:rPr lang="ko-KR" altLang="en-US" sz="2200"/>
              <a:t>은 프롬프트를 분석하고 적절한 응답을 생성하고 요청된 작업을 수행한다</a:t>
            </a:r>
            <a:r>
              <a:rPr lang="en-US" altLang="ko-KR" sz="2200"/>
              <a:t>.</a:t>
            </a:r>
          </a:p>
          <a:p>
            <a:endParaRPr lang="en-US" altLang="ko-KR" sz="2200"/>
          </a:p>
          <a:p>
            <a:r>
              <a:rPr lang="ko-KR" altLang="en-US" sz="2200"/>
              <a:t>응답 반환</a:t>
            </a:r>
            <a:r>
              <a:rPr lang="en-US" altLang="ko-KR" sz="2200"/>
              <a:t> : LLM</a:t>
            </a:r>
            <a:r>
              <a:rPr lang="ko-KR" altLang="en-US" sz="2200"/>
              <a:t>에서 수행한 작업을 사용자에게 텍스트 형태로 반환한다</a:t>
            </a:r>
            <a:r>
              <a:rPr lang="en-US" altLang="ko-KR" sz="2200"/>
              <a:t>.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9075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5E67B1-72A0-4761-A02E-A09E8792A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95F9E2-09E7-4B3C-90CF-8A938F73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88471D-B6C8-33D9-9FB5-61A81DEB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383" y="1972344"/>
            <a:ext cx="3048000" cy="1840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실습 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629E528-F47D-A66F-151E-25A5235D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138" y="4526091"/>
            <a:ext cx="4919223" cy="9603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8BE39E-96FE-9F02-C98F-BCA9A616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38" y="1371600"/>
            <a:ext cx="4919223" cy="25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2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5E67B1-72A0-4761-A02E-A09E8792A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95F9E2-09E7-4B3C-90CF-8A938F73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88471D-B6C8-33D9-9FB5-61A81DEB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383" y="1972344"/>
            <a:ext cx="3048000" cy="1840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실습 예제</a:t>
            </a:r>
          </a:p>
        </p:txBody>
      </p:sp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59515473-2BF0-1487-36C3-F3E2CF31D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450" y="2292808"/>
            <a:ext cx="4919299" cy="525264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9BD25E-7E2A-1AC8-FFF4-323A915C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49" y="3429000"/>
            <a:ext cx="4919299" cy="3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8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5E67B1-72A0-4761-A02E-A09E8792A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95F9E2-09E7-4B3C-90CF-8A938F73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88471D-B6C8-33D9-9FB5-61A81DEB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383" y="1972344"/>
            <a:ext cx="3048000" cy="1840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실습 예제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6EC023-701C-1D26-70A3-F49469F3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983" y="0"/>
            <a:ext cx="4553184" cy="49405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1A1348-792D-87DC-B02A-5E0320E6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92" y="5005982"/>
            <a:ext cx="5237092" cy="13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0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5E67B1-72A0-4761-A02E-A09E8792A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95F9E2-09E7-4B3C-90CF-8A938F73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88471D-B6C8-33D9-9FB5-61A81DEB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383" y="1972344"/>
            <a:ext cx="3048000" cy="1840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실습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4EA0E-7CAB-D128-285A-1FB87DFC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0891"/>
            <a:ext cx="4692891" cy="364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68FCDA-0B7A-9836-CED4-615694989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89097"/>
            <a:ext cx="4808284" cy="5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5574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351e1e"/>
      </a:dk2>
      <a:lt2>
        <a:srgbClr val="e2e5e8"/>
      </a:lt2>
      <a:accent1>
        <a:srgbClr val="c37f4d"/>
      </a:accent1>
      <a:accent2>
        <a:srgbClr val="b13c3b"/>
      </a:accent2>
      <a:accent3>
        <a:srgbClr val="c34d7d"/>
      </a:accent3>
      <a:accent4>
        <a:srgbClr val="b13b9c"/>
      </a:accent4>
      <a:accent5>
        <a:srgbClr val="a74dc3"/>
      </a:accent5>
      <a:accent6>
        <a:srgbClr val="643bb1"/>
      </a:accent6>
      <a:hlink>
        <a:srgbClr val="3f88bf"/>
      </a:hlink>
      <a:folHlink>
        <a:srgbClr val="7f7f7f"/>
      </a:folHlink>
    </a:clrScheme>
    <a:fontScheme name="Goudy and Gill San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685</ep:Words>
  <ep:PresentationFormat>와이드스크린</ep:PresentationFormat>
  <ep:Paragraphs>172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ClassicFrameVTI</vt:lpstr>
      <vt:lpstr>랭체인과 RAG</vt:lpstr>
      <vt:lpstr>LLM체인</vt:lpstr>
      <vt:lpstr>LLM(Large language model)</vt:lpstr>
      <vt:lpstr>Llama 3.1</vt:lpstr>
      <vt:lpstr>LLM체인의 일반적인 작동 방식</vt:lpstr>
      <vt:lpstr>실습 예제</vt:lpstr>
      <vt:lpstr>실습 예제</vt:lpstr>
      <vt:lpstr>실습 예제</vt:lpstr>
      <vt:lpstr>실습 예제</vt:lpstr>
      <vt:lpstr>프롬프트 작성</vt:lpstr>
      <vt:lpstr>Ollama와 langchain 의 chatollama</vt:lpstr>
      <vt:lpstr>슬라이드 12</vt:lpstr>
      <vt:lpstr>슬라이드 13</vt:lpstr>
      <vt:lpstr>슬라이드 14</vt:lpstr>
      <vt:lpstr>프롬프트 잘 작성하는 방법</vt:lpstr>
      <vt:lpstr>파라미터 조정</vt:lpstr>
      <vt:lpstr>슬라이드 17</vt:lpstr>
      <vt:lpstr>문자열 템플릿</vt:lpstr>
      <vt:lpstr>프롬프트 템플릿 간의 결합</vt:lpstr>
      <vt:lpstr>슬라이드 20</vt:lpstr>
      <vt:lpstr>챗 프롬프트 템플릿</vt:lpstr>
      <vt:lpstr>Message 유형</vt:lpstr>
      <vt:lpstr>튜플 형태의 메시지 리스트</vt:lpstr>
      <vt:lpstr>슬라이드 24</vt:lpstr>
      <vt:lpstr>MessagePromptTemplate 활용</vt:lpstr>
      <vt:lpstr>슬라이드 26</vt:lpstr>
      <vt:lpstr>랭체인의 출력 파서(output parser)</vt:lpstr>
      <vt:lpstr>Csv parser</vt:lpstr>
      <vt:lpstr>실습 예제</vt:lpstr>
      <vt:lpstr>ＪＳＯＮ 파일</vt:lpstr>
      <vt:lpstr>ＪＳＯＮ parser</vt:lpstr>
      <vt:lpstr>Pydantic - basemodel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2024-09-08T08:04:45.000</dcterms:created>
  <dc:creator>이상민</dc:creator>
  <cp:lastModifiedBy>dltkd</cp:lastModifiedBy>
  <dcterms:modified xsi:type="dcterms:W3CDTF">2024-09-23T17:26:20.669</dcterms:modified>
  <cp:revision>24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