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1.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8" r:id="rId3"/>
    <p:sldId id="260" r:id="rId4"/>
    <p:sldId id="259" r:id="rId5"/>
    <p:sldId id="261"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8" r:id="rId19"/>
    <p:sldId id="275" r:id="rId20"/>
    <p:sldId id="276" r:id="rId21"/>
    <p:sldId id="277" r:id="rId22"/>
    <p:sldId id="279" r:id="rId23"/>
    <p:sldId id="280" r:id="rId24"/>
    <p:sldId id="281"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1" d="100"/>
          <a:sy n="101" d="100"/>
        </p:scale>
        <p:origin x="156"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19A3F2-BE0B-418E-A9EA-746ED9403051}" type="datetimeFigureOut">
              <a:rPr lang="zh-CN" altLang="en-US" smtClean="0"/>
              <a:t>2021/12/10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3BA0C8-BD3C-46FF-B49D-9594623EC95C}" type="slidenum">
              <a:rPr lang="zh-CN" altLang="en-US" smtClean="0"/>
              <a:t>‹#›</a:t>
            </a:fld>
            <a:endParaRPr lang="zh-CN" altLang="en-US"/>
          </a:p>
        </p:txBody>
      </p:sp>
    </p:spTree>
    <p:extLst>
      <p:ext uri="{BB962C8B-B14F-4D97-AF65-F5344CB8AC3E}">
        <p14:creationId xmlns:p14="http://schemas.microsoft.com/office/powerpoint/2010/main" val="15984615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03BA0C8-BD3C-46FF-B49D-9594623EC95C}" type="slidenum">
              <a:rPr lang="zh-CN" altLang="en-US" smtClean="0"/>
              <a:t>2</a:t>
            </a:fld>
            <a:endParaRPr lang="zh-CN" altLang="en-US"/>
          </a:p>
        </p:txBody>
      </p:sp>
    </p:spTree>
    <p:extLst>
      <p:ext uri="{BB962C8B-B14F-4D97-AF65-F5344CB8AC3E}">
        <p14:creationId xmlns:p14="http://schemas.microsoft.com/office/powerpoint/2010/main" val="2575631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EF4ED2D-03AC-4D59-A55C-8EF6EB0DD4EB}" type="datetimeFigureOut">
              <a:rPr lang="zh-CN" altLang="en-US" smtClean="0"/>
              <a:t>2021/12/10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6972052-BF91-478A-A603-5B2C213FC4E9}" type="slidenum">
              <a:rPr lang="zh-CN" altLang="en-US" smtClean="0"/>
              <a:t>‹#›</a:t>
            </a:fld>
            <a:endParaRPr lang="zh-CN" altLang="en-US"/>
          </a:p>
        </p:txBody>
      </p:sp>
    </p:spTree>
    <p:extLst>
      <p:ext uri="{BB962C8B-B14F-4D97-AF65-F5344CB8AC3E}">
        <p14:creationId xmlns:p14="http://schemas.microsoft.com/office/powerpoint/2010/main" val="2449806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EF4ED2D-03AC-4D59-A55C-8EF6EB0DD4EB}" type="datetimeFigureOut">
              <a:rPr lang="zh-CN" altLang="en-US" smtClean="0"/>
              <a:t>2021/12/10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6972052-BF91-478A-A603-5B2C213FC4E9}" type="slidenum">
              <a:rPr lang="zh-CN" altLang="en-US" smtClean="0"/>
              <a:t>‹#›</a:t>
            </a:fld>
            <a:endParaRPr lang="zh-CN" altLang="en-US"/>
          </a:p>
        </p:txBody>
      </p:sp>
    </p:spTree>
    <p:extLst>
      <p:ext uri="{BB962C8B-B14F-4D97-AF65-F5344CB8AC3E}">
        <p14:creationId xmlns:p14="http://schemas.microsoft.com/office/powerpoint/2010/main" val="1063993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EF4ED2D-03AC-4D59-A55C-8EF6EB0DD4EB}" type="datetimeFigureOut">
              <a:rPr lang="zh-CN" altLang="en-US" smtClean="0"/>
              <a:t>2021/12/10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6972052-BF91-478A-A603-5B2C213FC4E9}" type="slidenum">
              <a:rPr lang="zh-CN" altLang="en-US" smtClean="0"/>
              <a:t>‹#›</a:t>
            </a:fld>
            <a:endParaRPr lang="zh-CN" altLang="en-US"/>
          </a:p>
        </p:txBody>
      </p:sp>
    </p:spTree>
    <p:extLst>
      <p:ext uri="{BB962C8B-B14F-4D97-AF65-F5344CB8AC3E}">
        <p14:creationId xmlns:p14="http://schemas.microsoft.com/office/powerpoint/2010/main" val="4137346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EF4ED2D-03AC-4D59-A55C-8EF6EB0DD4EB}" type="datetimeFigureOut">
              <a:rPr lang="zh-CN" altLang="en-US" smtClean="0"/>
              <a:t>2021/12/10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6972052-BF91-478A-A603-5B2C213FC4E9}" type="slidenum">
              <a:rPr lang="zh-CN" altLang="en-US" smtClean="0"/>
              <a:t>‹#›</a:t>
            </a:fld>
            <a:endParaRPr lang="zh-CN" altLang="en-US"/>
          </a:p>
        </p:txBody>
      </p:sp>
    </p:spTree>
    <p:extLst>
      <p:ext uri="{BB962C8B-B14F-4D97-AF65-F5344CB8AC3E}">
        <p14:creationId xmlns:p14="http://schemas.microsoft.com/office/powerpoint/2010/main" val="1608155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EF4ED2D-03AC-4D59-A55C-8EF6EB0DD4EB}" type="datetimeFigureOut">
              <a:rPr lang="zh-CN" altLang="en-US" smtClean="0"/>
              <a:t>2021/12/10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6972052-BF91-478A-A603-5B2C213FC4E9}" type="slidenum">
              <a:rPr lang="zh-CN" altLang="en-US" smtClean="0"/>
              <a:t>‹#›</a:t>
            </a:fld>
            <a:endParaRPr lang="zh-CN" altLang="en-US"/>
          </a:p>
        </p:txBody>
      </p:sp>
    </p:spTree>
    <p:extLst>
      <p:ext uri="{BB962C8B-B14F-4D97-AF65-F5344CB8AC3E}">
        <p14:creationId xmlns:p14="http://schemas.microsoft.com/office/powerpoint/2010/main" val="3251656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EF4ED2D-03AC-4D59-A55C-8EF6EB0DD4EB}" type="datetimeFigureOut">
              <a:rPr lang="zh-CN" altLang="en-US" smtClean="0"/>
              <a:t>2021/12/10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6972052-BF91-478A-A603-5B2C213FC4E9}" type="slidenum">
              <a:rPr lang="zh-CN" altLang="en-US" smtClean="0"/>
              <a:t>‹#›</a:t>
            </a:fld>
            <a:endParaRPr lang="zh-CN" altLang="en-US"/>
          </a:p>
        </p:txBody>
      </p:sp>
    </p:spTree>
    <p:extLst>
      <p:ext uri="{BB962C8B-B14F-4D97-AF65-F5344CB8AC3E}">
        <p14:creationId xmlns:p14="http://schemas.microsoft.com/office/powerpoint/2010/main" val="485386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EF4ED2D-03AC-4D59-A55C-8EF6EB0DD4EB}" type="datetimeFigureOut">
              <a:rPr lang="zh-CN" altLang="en-US" smtClean="0"/>
              <a:t>2021/12/10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6972052-BF91-478A-A603-5B2C213FC4E9}" type="slidenum">
              <a:rPr lang="zh-CN" altLang="en-US" smtClean="0"/>
              <a:t>‹#›</a:t>
            </a:fld>
            <a:endParaRPr lang="zh-CN" altLang="en-US"/>
          </a:p>
        </p:txBody>
      </p:sp>
    </p:spTree>
    <p:extLst>
      <p:ext uri="{BB962C8B-B14F-4D97-AF65-F5344CB8AC3E}">
        <p14:creationId xmlns:p14="http://schemas.microsoft.com/office/powerpoint/2010/main" val="1194468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EF4ED2D-03AC-4D59-A55C-8EF6EB0DD4EB}" type="datetimeFigureOut">
              <a:rPr lang="zh-CN" altLang="en-US" smtClean="0"/>
              <a:t>2021/12/10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6972052-BF91-478A-A603-5B2C213FC4E9}" type="slidenum">
              <a:rPr lang="zh-CN" altLang="en-US" smtClean="0"/>
              <a:t>‹#›</a:t>
            </a:fld>
            <a:endParaRPr lang="zh-CN" altLang="en-US"/>
          </a:p>
        </p:txBody>
      </p:sp>
      <p:pic>
        <p:nvPicPr>
          <p:cNvPr id="6" name="PA_图片 3"/>
          <p:cNvPicPr>
            <a:picLocks noChangeAspect="1"/>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975773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EF4ED2D-03AC-4D59-A55C-8EF6EB0DD4EB}" type="datetimeFigureOut">
              <a:rPr lang="zh-CN" altLang="en-US" smtClean="0"/>
              <a:t>2021/12/10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6972052-BF91-478A-A603-5B2C213FC4E9}" type="slidenum">
              <a:rPr lang="zh-CN" altLang="en-US" smtClean="0"/>
              <a:t>‹#›</a:t>
            </a:fld>
            <a:endParaRPr lang="zh-CN" altLang="en-US"/>
          </a:p>
        </p:txBody>
      </p:sp>
      <p:pic>
        <p:nvPicPr>
          <p:cNvPr id="5" name="PA_图片 3"/>
          <p:cNvPicPr>
            <a:picLocks noChangeAspect="1"/>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6" name="组合 5"/>
          <p:cNvGrpSpPr/>
          <p:nvPr userDrawn="1"/>
        </p:nvGrpSpPr>
        <p:grpSpPr>
          <a:xfrm>
            <a:off x="903231" y="6268722"/>
            <a:ext cx="2281475" cy="400110"/>
            <a:chOff x="1222792" y="6288230"/>
            <a:chExt cx="2281475" cy="400110"/>
          </a:xfrm>
        </p:grpSpPr>
        <p:grpSp>
          <p:nvGrpSpPr>
            <p:cNvPr id="7" name="组合 6"/>
            <p:cNvGrpSpPr/>
            <p:nvPr/>
          </p:nvGrpSpPr>
          <p:grpSpPr>
            <a:xfrm>
              <a:off x="1222792" y="6323168"/>
              <a:ext cx="330234" cy="330234"/>
              <a:chOff x="600501" y="6250675"/>
              <a:chExt cx="468985" cy="468985"/>
            </a:xfrm>
          </p:grpSpPr>
          <p:sp>
            <p:nvSpPr>
              <p:cNvPr id="9" name="矩形 8"/>
              <p:cNvSpPr/>
              <p:nvPr/>
            </p:nvSpPr>
            <p:spPr>
              <a:xfrm>
                <a:off x="600501" y="6250675"/>
                <a:ext cx="316585" cy="316585"/>
              </a:xfrm>
              <a:prstGeom prst="rect">
                <a:avLst/>
              </a:prstGeom>
              <a:noFill/>
              <a:ln w="28575">
                <a:solidFill>
                  <a:schemeClr val="bg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52901" y="6403075"/>
                <a:ext cx="316585" cy="316585"/>
              </a:xfrm>
              <a:prstGeom prst="rect">
                <a:avLst/>
              </a:prstGeom>
              <a:noFill/>
              <a:ln w="28575">
                <a:solidFill>
                  <a:schemeClr val="bg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p:cNvSpPr txBox="1"/>
            <p:nvPr/>
          </p:nvSpPr>
          <p:spPr>
            <a:xfrm>
              <a:off x="1628111" y="6288230"/>
              <a:ext cx="1876156" cy="400110"/>
            </a:xfrm>
            <a:prstGeom prst="rect">
              <a:avLst/>
            </a:prstGeom>
            <a:solidFill>
              <a:schemeClr val="bg1">
                <a:lumMod val="95000"/>
                <a:alpha val="63000"/>
              </a:schemeClr>
            </a:solidFill>
            <a:ln>
              <a:solidFill>
                <a:schemeClr val="bg1">
                  <a:lumMod val="85000"/>
                </a:schemeClr>
              </a:solidFill>
              <a:prstDash val="lgDashDot"/>
            </a:ln>
          </p:spPr>
          <p:txBody>
            <a:bodyPr wrap="square" rtlCol="0">
              <a:spAutoFit/>
            </a:bodyPr>
            <a:lstStyle/>
            <a:p>
              <a:r>
                <a:rPr lang="zh-CN" altLang="en-US"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小</a:t>
              </a:r>
              <a:r>
                <a:rPr lang="en-US" altLang="zh-CN"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Little</a:t>
              </a:r>
              <a:endParaRPr lang="zh-CN"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grpSp>
    </p:spTree>
    <p:extLst>
      <p:ext uri="{BB962C8B-B14F-4D97-AF65-F5344CB8AC3E}">
        <p14:creationId xmlns:p14="http://schemas.microsoft.com/office/powerpoint/2010/main" val="1427639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EF4ED2D-03AC-4D59-A55C-8EF6EB0DD4EB}" type="datetimeFigureOut">
              <a:rPr lang="zh-CN" altLang="en-US" smtClean="0"/>
              <a:t>2021/12/10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6972052-BF91-478A-A603-5B2C213FC4E9}" type="slidenum">
              <a:rPr lang="zh-CN" altLang="en-US" smtClean="0"/>
              <a:t>‹#›</a:t>
            </a:fld>
            <a:endParaRPr lang="zh-CN" altLang="en-US"/>
          </a:p>
        </p:txBody>
      </p:sp>
    </p:spTree>
    <p:extLst>
      <p:ext uri="{BB962C8B-B14F-4D97-AF65-F5344CB8AC3E}">
        <p14:creationId xmlns:p14="http://schemas.microsoft.com/office/powerpoint/2010/main" val="3912808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EF4ED2D-03AC-4D59-A55C-8EF6EB0DD4EB}" type="datetimeFigureOut">
              <a:rPr lang="zh-CN" altLang="en-US" smtClean="0"/>
              <a:t>2021/12/10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6972052-BF91-478A-A603-5B2C213FC4E9}" type="slidenum">
              <a:rPr lang="zh-CN" altLang="en-US" smtClean="0"/>
              <a:t>‹#›</a:t>
            </a:fld>
            <a:endParaRPr lang="zh-CN" altLang="en-US"/>
          </a:p>
        </p:txBody>
      </p:sp>
    </p:spTree>
    <p:extLst>
      <p:ext uri="{BB962C8B-B14F-4D97-AF65-F5344CB8AC3E}">
        <p14:creationId xmlns:p14="http://schemas.microsoft.com/office/powerpoint/2010/main" val="2272030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F4ED2D-03AC-4D59-A55C-8EF6EB0DD4EB}" type="datetimeFigureOut">
              <a:rPr lang="zh-CN" altLang="en-US" smtClean="0"/>
              <a:t>2021/12/10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972052-BF91-478A-A603-5B2C213FC4E9}" type="slidenum">
              <a:rPr lang="zh-CN" altLang="en-US" smtClean="0"/>
              <a:t>‹#›</a:t>
            </a:fld>
            <a:endParaRPr lang="zh-CN" altLang="en-US"/>
          </a:p>
        </p:txBody>
      </p:sp>
    </p:spTree>
    <p:extLst>
      <p:ext uri="{BB962C8B-B14F-4D97-AF65-F5344CB8AC3E}">
        <p14:creationId xmlns:p14="http://schemas.microsoft.com/office/powerpoint/2010/main" val="34257393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6.xml"/><Relationship Id="rId3" Type="http://schemas.openxmlformats.org/officeDocument/2006/relationships/tags" Target="../tags/tag5.xml"/><Relationship Id="rId7" Type="http://schemas.openxmlformats.org/officeDocument/2006/relationships/tags" Target="../tags/tag9.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tags" Target="../tags/tag8.xml"/><Relationship Id="rId5" Type="http://schemas.openxmlformats.org/officeDocument/2006/relationships/tags" Target="../tags/tag7.xml"/><Relationship Id="rId4" Type="http://schemas.openxmlformats.org/officeDocument/2006/relationships/tags" Target="../tags/tag6.xml"/></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6.xml"/><Relationship Id="rId3" Type="http://schemas.openxmlformats.org/officeDocument/2006/relationships/tags" Target="../tags/tag66.xml"/><Relationship Id="rId7" Type="http://schemas.openxmlformats.org/officeDocument/2006/relationships/tags" Target="../tags/tag70.xml"/><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tags" Target="../tags/tag67.xml"/></Relationships>
</file>

<file path=ppt/slides/_rels/slide11.xml.rels><?xml version="1.0" encoding="UTF-8" standalone="yes"?>
<Relationships xmlns="http://schemas.openxmlformats.org/package/2006/relationships"><Relationship Id="rId3" Type="http://schemas.openxmlformats.org/officeDocument/2006/relationships/tags" Target="../tags/tag73.xml"/><Relationship Id="rId7" Type="http://schemas.openxmlformats.org/officeDocument/2006/relationships/slideLayout" Target="../slideLayouts/slideLayout6.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tags" Target="../tags/tag76.xml"/><Relationship Id="rId5" Type="http://schemas.openxmlformats.org/officeDocument/2006/relationships/tags" Target="../tags/tag75.xml"/><Relationship Id="rId4" Type="http://schemas.openxmlformats.org/officeDocument/2006/relationships/tags" Target="../tags/tag74.xml"/></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6.xml"/><Relationship Id="rId3" Type="http://schemas.openxmlformats.org/officeDocument/2006/relationships/tags" Target="../tags/tag79.xml"/><Relationship Id="rId7" Type="http://schemas.openxmlformats.org/officeDocument/2006/relationships/tags" Target="../tags/tag83.xml"/><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s>
</file>

<file path=ppt/slides/_rels/slide13.xml.rels><?xml version="1.0" encoding="UTF-8" standalone="yes"?>
<Relationships xmlns="http://schemas.openxmlformats.org/package/2006/relationships"><Relationship Id="rId8" Type="http://schemas.openxmlformats.org/officeDocument/2006/relationships/tags" Target="../tags/tag91.xml"/><Relationship Id="rId3" Type="http://schemas.openxmlformats.org/officeDocument/2006/relationships/tags" Target="../tags/tag86.xml"/><Relationship Id="rId7" Type="http://schemas.openxmlformats.org/officeDocument/2006/relationships/tags" Target="../tags/tag90.xml"/><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tags" Target="../tags/tag89.xml"/><Relationship Id="rId5" Type="http://schemas.openxmlformats.org/officeDocument/2006/relationships/tags" Target="../tags/tag88.xml"/><Relationship Id="rId4" Type="http://schemas.openxmlformats.org/officeDocument/2006/relationships/tags" Target="../tags/tag87.xml"/><Relationship Id="rId9"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6.xml"/><Relationship Id="rId3" Type="http://schemas.openxmlformats.org/officeDocument/2006/relationships/tags" Target="../tags/tag94.xml"/><Relationship Id="rId7" Type="http://schemas.openxmlformats.org/officeDocument/2006/relationships/tags" Target="../tags/tag98.xml"/><Relationship Id="rId2" Type="http://schemas.openxmlformats.org/officeDocument/2006/relationships/tags" Target="../tags/tag93.xml"/><Relationship Id="rId1" Type="http://schemas.openxmlformats.org/officeDocument/2006/relationships/tags" Target="../tags/tag92.xml"/><Relationship Id="rId6" Type="http://schemas.openxmlformats.org/officeDocument/2006/relationships/tags" Target="../tags/tag97.xml"/><Relationship Id="rId5" Type="http://schemas.openxmlformats.org/officeDocument/2006/relationships/tags" Target="../tags/tag96.xml"/><Relationship Id="rId4" Type="http://schemas.openxmlformats.org/officeDocument/2006/relationships/tags" Target="../tags/tag95.xml"/></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6.xml"/><Relationship Id="rId3" Type="http://schemas.openxmlformats.org/officeDocument/2006/relationships/tags" Target="../tags/tag101.xml"/><Relationship Id="rId7" Type="http://schemas.openxmlformats.org/officeDocument/2006/relationships/tags" Target="../tags/tag105.xml"/><Relationship Id="rId2" Type="http://schemas.openxmlformats.org/officeDocument/2006/relationships/tags" Target="../tags/tag100.xml"/><Relationship Id="rId1" Type="http://schemas.openxmlformats.org/officeDocument/2006/relationships/tags" Target="../tags/tag99.xml"/><Relationship Id="rId6" Type="http://schemas.openxmlformats.org/officeDocument/2006/relationships/tags" Target="../tags/tag104.xml"/><Relationship Id="rId5" Type="http://schemas.openxmlformats.org/officeDocument/2006/relationships/tags" Target="../tags/tag103.xml"/><Relationship Id="rId4" Type="http://schemas.openxmlformats.org/officeDocument/2006/relationships/tags" Target="../tags/tag102.xml"/></Relationships>
</file>

<file path=ppt/slides/_rels/slide16.xml.rels><?xml version="1.0" encoding="UTF-8" standalone="yes"?>
<Relationships xmlns="http://schemas.openxmlformats.org/package/2006/relationships"><Relationship Id="rId8" Type="http://schemas.openxmlformats.org/officeDocument/2006/relationships/slideLayout" Target="../slideLayouts/slideLayout6.xml"/><Relationship Id="rId3" Type="http://schemas.openxmlformats.org/officeDocument/2006/relationships/tags" Target="../tags/tag108.xml"/><Relationship Id="rId7" Type="http://schemas.openxmlformats.org/officeDocument/2006/relationships/tags" Target="../tags/tag112.xml"/><Relationship Id="rId2" Type="http://schemas.openxmlformats.org/officeDocument/2006/relationships/tags" Target="../tags/tag107.xml"/><Relationship Id="rId1" Type="http://schemas.openxmlformats.org/officeDocument/2006/relationships/tags" Target="../tags/tag106.xml"/><Relationship Id="rId6" Type="http://schemas.openxmlformats.org/officeDocument/2006/relationships/tags" Target="../tags/tag111.xml"/><Relationship Id="rId5" Type="http://schemas.openxmlformats.org/officeDocument/2006/relationships/tags" Target="../tags/tag110.xml"/><Relationship Id="rId4" Type="http://schemas.openxmlformats.org/officeDocument/2006/relationships/tags" Target="../tags/tag109.xml"/></Relationships>
</file>

<file path=ppt/slides/_rels/slide17.xml.rels><?xml version="1.0" encoding="UTF-8" standalone="yes"?>
<Relationships xmlns="http://schemas.openxmlformats.org/package/2006/relationships"><Relationship Id="rId8" Type="http://schemas.openxmlformats.org/officeDocument/2006/relationships/slideLayout" Target="../slideLayouts/slideLayout6.xml"/><Relationship Id="rId3" Type="http://schemas.openxmlformats.org/officeDocument/2006/relationships/tags" Target="../tags/tag115.xml"/><Relationship Id="rId7" Type="http://schemas.openxmlformats.org/officeDocument/2006/relationships/tags" Target="../tags/tag119.xml"/><Relationship Id="rId2" Type="http://schemas.openxmlformats.org/officeDocument/2006/relationships/tags" Target="../tags/tag114.xml"/><Relationship Id="rId1" Type="http://schemas.openxmlformats.org/officeDocument/2006/relationships/tags" Target="../tags/tag113.xml"/><Relationship Id="rId6" Type="http://schemas.openxmlformats.org/officeDocument/2006/relationships/tags" Target="../tags/tag118.xml"/><Relationship Id="rId5" Type="http://schemas.openxmlformats.org/officeDocument/2006/relationships/tags" Target="../tags/tag117.xml"/><Relationship Id="rId4" Type="http://schemas.openxmlformats.org/officeDocument/2006/relationships/tags" Target="../tags/tag116.xml"/></Relationships>
</file>

<file path=ppt/slides/_rels/slide18.xml.rels><?xml version="1.0" encoding="UTF-8" standalone="yes"?>
<Relationships xmlns="http://schemas.openxmlformats.org/package/2006/relationships"><Relationship Id="rId3" Type="http://schemas.openxmlformats.org/officeDocument/2006/relationships/tags" Target="../tags/tag122.xml"/><Relationship Id="rId7" Type="http://schemas.openxmlformats.org/officeDocument/2006/relationships/slideLayout" Target="../slideLayouts/slideLayout6.xml"/><Relationship Id="rId2" Type="http://schemas.openxmlformats.org/officeDocument/2006/relationships/tags" Target="../tags/tag121.xml"/><Relationship Id="rId1" Type="http://schemas.openxmlformats.org/officeDocument/2006/relationships/tags" Target="../tags/tag120.xml"/><Relationship Id="rId6" Type="http://schemas.openxmlformats.org/officeDocument/2006/relationships/tags" Target="../tags/tag125.xml"/><Relationship Id="rId5" Type="http://schemas.openxmlformats.org/officeDocument/2006/relationships/tags" Target="../tags/tag124.xml"/><Relationship Id="rId4" Type="http://schemas.openxmlformats.org/officeDocument/2006/relationships/tags" Target="../tags/tag123.xml"/></Relationships>
</file>

<file path=ppt/slides/_rels/slide19.xml.rels><?xml version="1.0" encoding="UTF-8" standalone="yes"?>
<Relationships xmlns="http://schemas.openxmlformats.org/package/2006/relationships"><Relationship Id="rId8" Type="http://schemas.openxmlformats.org/officeDocument/2006/relationships/slideLayout" Target="../slideLayouts/slideLayout6.xml"/><Relationship Id="rId3" Type="http://schemas.openxmlformats.org/officeDocument/2006/relationships/tags" Target="../tags/tag128.xml"/><Relationship Id="rId7" Type="http://schemas.openxmlformats.org/officeDocument/2006/relationships/tags" Target="../tags/tag132.xml"/><Relationship Id="rId2" Type="http://schemas.openxmlformats.org/officeDocument/2006/relationships/tags" Target="../tags/tag127.xml"/><Relationship Id="rId1" Type="http://schemas.openxmlformats.org/officeDocument/2006/relationships/tags" Target="../tags/tag126.xml"/><Relationship Id="rId6" Type="http://schemas.openxmlformats.org/officeDocument/2006/relationships/tags" Target="../tags/tag131.xml"/><Relationship Id="rId5" Type="http://schemas.openxmlformats.org/officeDocument/2006/relationships/tags" Target="../tags/tag130.xml"/><Relationship Id="rId4" Type="http://schemas.openxmlformats.org/officeDocument/2006/relationships/tags" Target="../tags/tag129.xml"/></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1.xml"/><Relationship Id="rId3" Type="http://schemas.openxmlformats.org/officeDocument/2006/relationships/tags" Target="../tags/tag12.xml"/><Relationship Id="rId7" Type="http://schemas.openxmlformats.org/officeDocument/2006/relationships/slideLayout" Target="../slideLayouts/slideLayout6.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s>
</file>

<file path=ppt/slides/_rels/slide20.xml.rels><?xml version="1.0" encoding="UTF-8" standalone="yes"?>
<Relationships xmlns="http://schemas.openxmlformats.org/package/2006/relationships"><Relationship Id="rId8" Type="http://schemas.openxmlformats.org/officeDocument/2006/relationships/slideLayout" Target="../slideLayouts/slideLayout6.xml"/><Relationship Id="rId3" Type="http://schemas.openxmlformats.org/officeDocument/2006/relationships/tags" Target="../tags/tag135.xml"/><Relationship Id="rId7" Type="http://schemas.openxmlformats.org/officeDocument/2006/relationships/tags" Target="../tags/tag139.xml"/><Relationship Id="rId2" Type="http://schemas.openxmlformats.org/officeDocument/2006/relationships/tags" Target="../tags/tag134.xml"/><Relationship Id="rId1" Type="http://schemas.openxmlformats.org/officeDocument/2006/relationships/tags" Target="../tags/tag133.xml"/><Relationship Id="rId6" Type="http://schemas.openxmlformats.org/officeDocument/2006/relationships/tags" Target="../tags/tag138.xml"/><Relationship Id="rId5" Type="http://schemas.openxmlformats.org/officeDocument/2006/relationships/tags" Target="../tags/tag137.xml"/><Relationship Id="rId4" Type="http://schemas.openxmlformats.org/officeDocument/2006/relationships/tags" Target="../tags/tag136.xml"/></Relationships>
</file>

<file path=ppt/slides/_rels/slide21.xml.rels><?xml version="1.0" encoding="UTF-8" standalone="yes"?>
<Relationships xmlns="http://schemas.openxmlformats.org/package/2006/relationships"><Relationship Id="rId8" Type="http://schemas.openxmlformats.org/officeDocument/2006/relationships/slideLayout" Target="../slideLayouts/slideLayout6.xml"/><Relationship Id="rId3" Type="http://schemas.openxmlformats.org/officeDocument/2006/relationships/tags" Target="../tags/tag142.xml"/><Relationship Id="rId7" Type="http://schemas.openxmlformats.org/officeDocument/2006/relationships/tags" Target="../tags/tag146.xml"/><Relationship Id="rId2" Type="http://schemas.openxmlformats.org/officeDocument/2006/relationships/tags" Target="../tags/tag141.xml"/><Relationship Id="rId1" Type="http://schemas.openxmlformats.org/officeDocument/2006/relationships/tags" Target="../tags/tag140.xml"/><Relationship Id="rId6" Type="http://schemas.openxmlformats.org/officeDocument/2006/relationships/tags" Target="../tags/tag145.xml"/><Relationship Id="rId5" Type="http://schemas.openxmlformats.org/officeDocument/2006/relationships/tags" Target="../tags/tag144.xml"/><Relationship Id="rId4" Type="http://schemas.openxmlformats.org/officeDocument/2006/relationships/tags" Target="../tags/tag143.xml"/></Relationships>
</file>

<file path=ppt/slides/_rels/slide22.xml.rels><?xml version="1.0" encoding="UTF-8" standalone="yes"?>
<Relationships xmlns="http://schemas.openxmlformats.org/package/2006/relationships"><Relationship Id="rId8" Type="http://schemas.openxmlformats.org/officeDocument/2006/relationships/slideLayout" Target="../slideLayouts/slideLayout6.xml"/><Relationship Id="rId3" Type="http://schemas.openxmlformats.org/officeDocument/2006/relationships/tags" Target="../tags/tag149.xml"/><Relationship Id="rId7" Type="http://schemas.openxmlformats.org/officeDocument/2006/relationships/tags" Target="../tags/tag153.xml"/><Relationship Id="rId2" Type="http://schemas.openxmlformats.org/officeDocument/2006/relationships/tags" Target="../tags/tag148.xml"/><Relationship Id="rId1" Type="http://schemas.openxmlformats.org/officeDocument/2006/relationships/tags" Target="../tags/tag147.xml"/><Relationship Id="rId6" Type="http://schemas.openxmlformats.org/officeDocument/2006/relationships/tags" Target="../tags/tag152.xml"/><Relationship Id="rId5" Type="http://schemas.openxmlformats.org/officeDocument/2006/relationships/tags" Target="../tags/tag151.xml"/><Relationship Id="rId4" Type="http://schemas.openxmlformats.org/officeDocument/2006/relationships/tags" Target="../tags/tag150.xml"/></Relationships>
</file>

<file path=ppt/slides/_rels/slide23.xml.rels><?xml version="1.0" encoding="UTF-8" standalone="yes"?>
<Relationships xmlns="http://schemas.openxmlformats.org/package/2006/relationships"><Relationship Id="rId8" Type="http://schemas.openxmlformats.org/officeDocument/2006/relationships/slideLayout" Target="../slideLayouts/slideLayout6.xml"/><Relationship Id="rId3" Type="http://schemas.openxmlformats.org/officeDocument/2006/relationships/tags" Target="../tags/tag156.xml"/><Relationship Id="rId7" Type="http://schemas.openxmlformats.org/officeDocument/2006/relationships/tags" Target="../tags/tag160.xml"/><Relationship Id="rId2" Type="http://schemas.openxmlformats.org/officeDocument/2006/relationships/tags" Target="../tags/tag155.xml"/><Relationship Id="rId1" Type="http://schemas.openxmlformats.org/officeDocument/2006/relationships/tags" Target="../tags/tag154.xml"/><Relationship Id="rId6" Type="http://schemas.openxmlformats.org/officeDocument/2006/relationships/tags" Target="../tags/tag159.xml"/><Relationship Id="rId5" Type="http://schemas.openxmlformats.org/officeDocument/2006/relationships/tags" Target="../tags/tag158.xml"/><Relationship Id="rId4" Type="http://schemas.openxmlformats.org/officeDocument/2006/relationships/tags" Target="../tags/tag157.xml"/></Relationships>
</file>

<file path=ppt/slides/_rels/slide24.xml.rels><?xml version="1.0" encoding="UTF-8" standalone="yes"?>
<Relationships xmlns="http://schemas.openxmlformats.org/package/2006/relationships"><Relationship Id="rId3" Type="http://schemas.openxmlformats.org/officeDocument/2006/relationships/tags" Target="../tags/tag163.xml"/><Relationship Id="rId7" Type="http://schemas.openxmlformats.org/officeDocument/2006/relationships/slideLayout" Target="../slideLayouts/slideLayout6.xml"/><Relationship Id="rId2" Type="http://schemas.openxmlformats.org/officeDocument/2006/relationships/tags" Target="../tags/tag162.xml"/><Relationship Id="rId1" Type="http://schemas.openxmlformats.org/officeDocument/2006/relationships/tags" Target="../tags/tag161.xml"/><Relationship Id="rId6" Type="http://schemas.openxmlformats.org/officeDocument/2006/relationships/tags" Target="../tags/tag166.xml"/><Relationship Id="rId5" Type="http://schemas.openxmlformats.org/officeDocument/2006/relationships/tags" Target="../tags/tag165.xml"/><Relationship Id="rId4" Type="http://schemas.openxmlformats.org/officeDocument/2006/relationships/tags" Target="../tags/tag164.xml"/></Relationships>
</file>

<file path=ppt/slides/_rels/slide3.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slideLayout" Target="../slideLayouts/slideLayout6.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6.xml"/><Relationship Id="rId3" Type="http://schemas.openxmlformats.org/officeDocument/2006/relationships/tags" Target="../tags/tag24.xml"/><Relationship Id="rId7" Type="http://schemas.openxmlformats.org/officeDocument/2006/relationships/tags" Target="../tags/tag28.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6.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6.xml"/><Relationship Id="rId3" Type="http://schemas.openxmlformats.org/officeDocument/2006/relationships/tags" Target="../tags/tag38.xml"/><Relationship Id="rId7" Type="http://schemas.openxmlformats.org/officeDocument/2006/relationships/tags" Target="../tags/tag42.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6.xml"/><Relationship Id="rId3" Type="http://schemas.openxmlformats.org/officeDocument/2006/relationships/tags" Target="../tags/tag45.xml"/><Relationship Id="rId7" Type="http://schemas.openxmlformats.org/officeDocument/2006/relationships/tags" Target="../tags/tag49.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6.xml"/><Relationship Id="rId3" Type="http://schemas.openxmlformats.org/officeDocument/2006/relationships/tags" Target="../tags/tag52.xml"/><Relationship Id="rId7" Type="http://schemas.openxmlformats.org/officeDocument/2006/relationships/tags" Target="../tags/tag56.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tags" Target="../tags/tag55.xml"/><Relationship Id="rId5" Type="http://schemas.openxmlformats.org/officeDocument/2006/relationships/tags" Target="../tags/tag54.xml"/><Relationship Id="rId4" Type="http://schemas.openxmlformats.org/officeDocument/2006/relationships/tags" Target="../tags/tag53.xml"/></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6.xml"/><Relationship Id="rId3" Type="http://schemas.openxmlformats.org/officeDocument/2006/relationships/tags" Target="../tags/tag59.xml"/><Relationship Id="rId7" Type="http://schemas.openxmlformats.org/officeDocument/2006/relationships/tags" Target="../tags/tag63.xml"/><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tags" Target="../tags/tag62.xml"/><Relationship Id="rId5" Type="http://schemas.openxmlformats.org/officeDocument/2006/relationships/tags" Target="../tags/tag61.xml"/><Relationship Id="rId4" Type="http://schemas.openxmlformats.org/officeDocument/2006/relationships/tags" Target="../tags/tag6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_矩形 4"/>
          <p:cNvSpPr/>
          <p:nvPr>
            <p:custDataLst>
              <p:tags r:id="rId1"/>
            </p:custDataLst>
          </p:nvPr>
        </p:nvSpPr>
        <p:spPr>
          <a:xfrm>
            <a:off x="903231" y="751284"/>
            <a:ext cx="10404144" cy="5343683"/>
          </a:xfrm>
          <a:prstGeom prst="rect">
            <a:avLst/>
          </a:prstGeom>
          <a:solidFill>
            <a:schemeClr val="bg1">
              <a:lumMod val="95000"/>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cxnSp>
        <p:nvCxnSpPr>
          <p:cNvPr id="8" name="PA_直接连接符 7"/>
          <p:cNvCxnSpPr/>
          <p:nvPr>
            <p:custDataLst>
              <p:tags r:id="rId2"/>
            </p:custDataLst>
          </p:nvPr>
        </p:nvCxnSpPr>
        <p:spPr>
          <a:xfrm flipV="1">
            <a:off x="917086" y="751284"/>
            <a:ext cx="0" cy="2671842"/>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PA_直接连接符 10"/>
          <p:cNvCxnSpPr>
            <a:stCxn id="5" idx="0"/>
          </p:cNvCxnSpPr>
          <p:nvPr>
            <p:custDataLst>
              <p:tags r:id="rId3"/>
            </p:custDataLst>
          </p:nvPr>
        </p:nvCxnSpPr>
        <p:spPr>
          <a:xfrm flipH="1">
            <a:off x="903231" y="751284"/>
            <a:ext cx="5202072" cy="0"/>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PA_直接连接符 15"/>
          <p:cNvCxnSpPr/>
          <p:nvPr>
            <p:custDataLst>
              <p:tags r:id="rId4"/>
            </p:custDataLst>
          </p:nvPr>
        </p:nvCxnSpPr>
        <p:spPr>
          <a:xfrm rot="10800000" flipV="1">
            <a:off x="11293520" y="3409271"/>
            <a:ext cx="0" cy="2671842"/>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PA_直接连接符 16"/>
          <p:cNvCxnSpPr/>
          <p:nvPr>
            <p:custDataLst>
              <p:tags r:id="rId5"/>
            </p:custDataLst>
          </p:nvPr>
        </p:nvCxnSpPr>
        <p:spPr>
          <a:xfrm rot="10800000" flipH="1">
            <a:off x="6105303" y="6081113"/>
            <a:ext cx="5202072" cy="0"/>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PA_矩形 18"/>
          <p:cNvSpPr/>
          <p:nvPr>
            <p:custDataLst>
              <p:tags r:id="rId6"/>
            </p:custDataLst>
          </p:nvPr>
        </p:nvSpPr>
        <p:spPr>
          <a:xfrm>
            <a:off x="3718992" y="2510306"/>
            <a:ext cx="5032147" cy="923330"/>
          </a:xfrm>
          <a:prstGeom prst="rect">
            <a:avLst/>
          </a:prstGeom>
          <a:noFill/>
        </p:spPr>
        <p:txBody>
          <a:bodyPr wrap="none" lIns="91440" tIns="45720" rIns="91440" bIns="45720">
            <a:spAutoFit/>
          </a:bodyPr>
          <a:lstStyle/>
          <a:p>
            <a:pPr algn="ctr"/>
            <a:r>
              <a:rPr lang="zh-TW" altLang="en-US" sz="5400" b="1" cap="none" spc="0"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正義和好的社會</a:t>
            </a:r>
            <a:endParaRPr lang="en-US" altLang="zh-TW" sz="5400" b="1" cap="none" spc="0"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20" name="PA_矩形 19"/>
          <p:cNvSpPr/>
          <p:nvPr>
            <p:custDataLst>
              <p:tags r:id="rId7"/>
            </p:custDataLst>
          </p:nvPr>
        </p:nvSpPr>
        <p:spPr>
          <a:xfrm>
            <a:off x="917086" y="5373227"/>
            <a:ext cx="5827236" cy="707886"/>
          </a:xfrm>
          <a:prstGeom prst="rect">
            <a:avLst/>
          </a:prstGeom>
          <a:noFill/>
        </p:spPr>
        <p:txBody>
          <a:bodyPr wrap="none" lIns="91440" tIns="45720" rIns="91440" bIns="45720">
            <a:spAutoFit/>
          </a:bodyPr>
          <a:lstStyle/>
          <a:p>
            <a:r>
              <a:rPr lang="zh-TW" altLang="en-US"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組員</a:t>
            </a:r>
            <a:r>
              <a:rPr lang="zh-TW"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a:t>
            </a:r>
            <a:r>
              <a:rPr lang="zh-TW" altLang="en-US"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龍眼組</a:t>
            </a:r>
            <a:endParaRPr lang="en-US" altLang="zh-TW"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p>
            <a:r>
              <a:rPr lang="zh-TW" altLang="en-US"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組員</a:t>
            </a:r>
            <a:r>
              <a:rPr lang="zh-TW" altLang="en-US"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：吳汶憲</a:t>
            </a:r>
            <a:r>
              <a:rPr lang="zh-TW"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PMingLiU" panose="02020500000000000000" pitchFamily="18" charset="-120"/>
                <a:ea typeface="PMingLiU" panose="02020500000000000000" pitchFamily="18" charset="-120"/>
              </a:rPr>
              <a:t>、</a:t>
            </a:r>
            <a:r>
              <a:rPr lang="zh-TW" altLang="en-US"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林子傑</a:t>
            </a:r>
            <a:r>
              <a:rPr lang="zh-TW" altLang="en-US"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PMingLiU" panose="02020500000000000000" pitchFamily="18" charset="-120"/>
                <a:ea typeface="PMingLiU" panose="02020500000000000000" pitchFamily="18" charset="-120"/>
              </a:rPr>
              <a:t>、</a:t>
            </a:r>
            <a:r>
              <a:rPr lang="zh-TW" altLang="en-US"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陳建和</a:t>
            </a:r>
            <a:r>
              <a:rPr lang="zh-TW"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PMingLiU" panose="02020500000000000000" pitchFamily="18" charset="-120"/>
                <a:ea typeface="PMingLiU" panose="02020500000000000000" pitchFamily="18" charset="-120"/>
              </a:rPr>
              <a:t>、</a:t>
            </a:r>
            <a:r>
              <a:rPr lang="zh-TW" altLang="en-US"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侯宇翔</a:t>
            </a:r>
            <a:r>
              <a:rPr lang="zh-TW"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PMingLiU" panose="02020500000000000000" pitchFamily="18" charset="-120"/>
                <a:ea typeface="PMingLiU" panose="02020500000000000000" pitchFamily="18" charset="-120"/>
              </a:rPr>
              <a:t>、</a:t>
            </a:r>
            <a:r>
              <a:rPr lang="zh-TW" altLang="en-US"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張榮庭</a:t>
            </a:r>
            <a:endParaRPr lang="zh-CN" altLang="en-US" sz="20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Tree>
    <p:extLst>
      <p:ext uri="{BB962C8B-B14F-4D97-AF65-F5344CB8AC3E}">
        <p14:creationId xmlns:p14="http://schemas.microsoft.com/office/powerpoint/2010/main" val="3297464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500"/>
                                        <p:tgtEl>
                                          <p:spTgt spid="8"/>
                                        </p:tgtEl>
                                      </p:cBhvr>
                                    </p:animEffect>
                                  </p:childTnLst>
                                </p:cTn>
                              </p:par>
                              <p:par>
                                <p:cTn id="12" presetID="22" presetClass="entr" presetSubtype="1" fill="hold"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up)">
                                      <p:cBhvr>
                                        <p:cTn id="14" dur="500"/>
                                        <p:tgtEl>
                                          <p:spTgt spid="16"/>
                                        </p:tgtEl>
                                      </p:cBhvr>
                                    </p:animEffect>
                                  </p:childTnLst>
                                </p:cTn>
                              </p:par>
                            </p:childTnLst>
                          </p:cTn>
                        </p:par>
                        <p:par>
                          <p:cTn id="15" fill="hold">
                            <p:stCondLst>
                              <p:cond delay="1000"/>
                            </p:stCondLst>
                            <p:childTnLst>
                              <p:par>
                                <p:cTn id="16" presetID="22" presetClass="entr" presetSubtype="2" fill="hold"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right)">
                                      <p:cBhvr>
                                        <p:cTn id="18" dur="500"/>
                                        <p:tgtEl>
                                          <p:spTgt spid="17"/>
                                        </p:tgtEl>
                                      </p:cBhvr>
                                    </p:animEffect>
                                  </p:childTnLst>
                                </p:cTn>
                              </p:par>
                              <p:par>
                                <p:cTn id="19" presetID="22" presetClass="entr" presetSubtype="8"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56" presetClass="entr" presetSubtype="0" fill="hold" grpId="0" nodeType="clickEffect">
                                  <p:stCondLst>
                                    <p:cond delay="0"/>
                                  </p:stCondLst>
                                  <p:iterate type="lt">
                                    <p:tmPct val="10000"/>
                                  </p:iterate>
                                  <p:childTnLst>
                                    <p:set>
                                      <p:cBhvr>
                                        <p:cTn id="25" dur="1" fill="hold">
                                          <p:stCondLst>
                                            <p:cond delay="0"/>
                                          </p:stCondLst>
                                        </p:cTn>
                                        <p:tgtEl>
                                          <p:spTgt spid="19"/>
                                        </p:tgtEl>
                                        <p:attrNameLst>
                                          <p:attrName>style.visibility</p:attrName>
                                        </p:attrNameLst>
                                      </p:cBhvr>
                                      <p:to>
                                        <p:strVal val="visible"/>
                                      </p:to>
                                    </p:set>
                                    <p:anim by="(-#ppt_w*2)" calcmode="lin" valueType="num">
                                      <p:cBhvr rctx="PPT">
                                        <p:cTn id="26" dur="500" autoRev="1" fill="hold">
                                          <p:stCondLst>
                                            <p:cond delay="0"/>
                                          </p:stCondLst>
                                        </p:cTn>
                                        <p:tgtEl>
                                          <p:spTgt spid="19"/>
                                        </p:tgtEl>
                                        <p:attrNameLst>
                                          <p:attrName>ppt_w</p:attrName>
                                        </p:attrNameLst>
                                      </p:cBhvr>
                                    </p:anim>
                                    <p:anim by="(#ppt_w*0.50)" calcmode="lin" valueType="num">
                                      <p:cBhvr>
                                        <p:cTn id="27" dur="500" decel="50000" autoRev="1" fill="hold">
                                          <p:stCondLst>
                                            <p:cond delay="0"/>
                                          </p:stCondLst>
                                        </p:cTn>
                                        <p:tgtEl>
                                          <p:spTgt spid="19"/>
                                        </p:tgtEl>
                                        <p:attrNameLst>
                                          <p:attrName>ppt_x</p:attrName>
                                        </p:attrNameLst>
                                      </p:cBhvr>
                                    </p:anim>
                                    <p:anim from="(-#ppt_h/2)" to="(#ppt_y)" calcmode="lin" valueType="num">
                                      <p:cBhvr>
                                        <p:cTn id="28" dur="1000" fill="hold">
                                          <p:stCondLst>
                                            <p:cond delay="0"/>
                                          </p:stCondLst>
                                        </p:cTn>
                                        <p:tgtEl>
                                          <p:spTgt spid="19"/>
                                        </p:tgtEl>
                                        <p:attrNameLst>
                                          <p:attrName>ppt_y</p:attrName>
                                        </p:attrNameLst>
                                      </p:cBhvr>
                                    </p:anim>
                                    <p:animRot by="21600000">
                                      <p:cBhvr>
                                        <p:cTn id="29" dur="1000" fill="hold">
                                          <p:stCondLst>
                                            <p:cond delay="0"/>
                                          </p:stCondLst>
                                        </p:cTn>
                                        <p:tgtEl>
                                          <p:spTgt spid="19"/>
                                        </p:tgtEl>
                                        <p:attrNameLst>
                                          <p:attrName>r</p:attrName>
                                        </p:attrNameLst>
                                      </p:cBhvr>
                                    </p:animRot>
                                  </p:childTnLst>
                                </p:cTn>
                              </p:par>
                            </p:childTnLst>
                          </p:cTn>
                        </p:par>
                        <p:par>
                          <p:cTn id="30" fill="hold">
                            <p:stCondLst>
                              <p:cond delay="1600"/>
                            </p:stCondLst>
                            <p:childTnLst>
                              <p:par>
                                <p:cTn id="31" presetID="39" presetClass="entr" presetSubtype="0" accel="100000" fill="hold" grpId="0" nodeType="after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p:cTn id="33" dur="500" fill="hold"/>
                                        <p:tgtEl>
                                          <p:spTgt spid="20"/>
                                        </p:tgtEl>
                                        <p:attrNameLst>
                                          <p:attrName>ppt_h</p:attrName>
                                        </p:attrNameLst>
                                      </p:cBhvr>
                                      <p:tavLst>
                                        <p:tav tm="0">
                                          <p:val>
                                            <p:strVal val="#ppt_h/20"/>
                                          </p:val>
                                        </p:tav>
                                        <p:tav tm="50000">
                                          <p:val>
                                            <p:strVal val="#ppt_h/20"/>
                                          </p:val>
                                        </p:tav>
                                        <p:tav tm="100000">
                                          <p:val>
                                            <p:strVal val="#ppt_h"/>
                                          </p:val>
                                        </p:tav>
                                      </p:tavLst>
                                    </p:anim>
                                    <p:anim calcmode="lin" valueType="num">
                                      <p:cBhvr>
                                        <p:cTn id="34" dur="500" fill="hold"/>
                                        <p:tgtEl>
                                          <p:spTgt spid="20"/>
                                        </p:tgtEl>
                                        <p:attrNameLst>
                                          <p:attrName>ppt_w</p:attrName>
                                        </p:attrNameLst>
                                      </p:cBhvr>
                                      <p:tavLst>
                                        <p:tav tm="0">
                                          <p:val>
                                            <p:strVal val="#ppt_w+.3"/>
                                          </p:val>
                                        </p:tav>
                                        <p:tav tm="50000">
                                          <p:val>
                                            <p:strVal val="#ppt_w+.3"/>
                                          </p:val>
                                        </p:tav>
                                        <p:tav tm="100000">
                                          <p:val>
                                            <p:strVal val="#ppt_w"/>
                                          </p:val>
                                        </p:tav>
                                      </p:tavLst>
                                    </p:anim>
                                    <p:anim calcmode="lin" valueType="num">
                                      <p:cBhvr>
                                        <p:cTn id="35" dur="500" fill="hold"/>
                                        <p:tgtEl>
                                          <p:spTgt spid="20"/>
                                        </p:tgtEl>
                                        <p:attrNameLst>
                                          <p:attrName>ppt_x</p:attrName>
                                        </p:attrNameLst>
                                      </p:cBhvr>
                                      <p:tavLst>
                                        <p:tav tm="0">
                                          <p:val>
                                            <p:strVal val="#ppt_x-.3"/>
                                          </p:val>
                                        </p:tav>
                                        <p:tav tm="50000">
                                          <p:val>
                                            <p:strVal val="#ppt_x"/>
                                          </p:val>
                                        </p:tav>
                                        <p:tav tm="100000">
                                          <p:val>
                                            <p:strVal val="#ppt_x"/>
                                          </p:val>
                                        </p:tav>
                                      </p:tavLst>
                                    </p:anim>
                                    <p:anim calcmode="lin" valueType="num">
                                      <p:cBhvr>
                                        <p:cTn id="36"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9" grpId="0"/>
      <p:bldP spid="2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矩形 4"/>
          <p:cNvSpPr/>
          <p:nvPr>
            <p:custDataLst>
              <p:tags r:id="rId1"/>
            </p:custDataLst>
          </p:nvPr>
        </p:nvSpPr>
        <p:spPr>
          <a:xfrm>
            <a:off x="1017531" y="1189434"/>
            <a:ext cx="10404144" cy="5343683"/>
          </a:xfrm>
          <a:prstGeom prst="rect">
            <a:avLst/>
          </a:prstGeom>
          <a:solidFill>
            <a:schemeClr val="bg1">
              <a:lumMod val="95000"/>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PA_直接连接符 7"/>
          <p:cNvCxnSpPr/>
          <p:nvPr>
            <p:custDataLst>
              <p:tags r:id="rId2"/>
            </p:custDataLst>
          </p:nvPr>
        </p:nvCxnSpPr>
        <p:spPr>
          <a:xfrm flipV="1">
            <a:off x="1031386" y="1189434"/>
            <a:ext cx="0" cy="2671842"/>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PA_直接连接符 10"/>
          <p:cNvCxnSpPr>
            <a:stCxn id="3" idx="0"/>
          </p:cNvCxnSpPr>
          <p:nvPr>
            <p:custDataLst>
              <p:tags r:id="rId3"/>
            </p:custDataLst>
          </p:nvPr>
        </p:nvCxnSpPr>
        <p:spPr>
          <a:xfrm flipH="1">
            <a:off x="1017531" y="1189434"/>
            <a:ext cx="5202072" cy="0"/>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 name="PA_直接连接符 15"/>
          <p:cNvCxnSpPr/>
          <p:nvPr>
            <p:custDataLst>
              <p:tags r:id="rId4"/>
            </p:custDataLst>
          </p:nvPr>
        </p:nvCxnSpPr>
        <p:spPr>
          <a:xfrm rot="10800000" flipV="1">
            <a:off x="11407820" y="3847421"/>
            <a:ext cx="0" cy="2671842"/>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PA_直接连接符 16"/>
          <p:cNvCxnSpPr/>
          <p:nvPr>
            <p:custDataLst>
              <p:tags r:id="rId5"/>
            </p:custDataLst>
          </p:nvPr>
        </p:nvCxnSpPr>
        <p:spPr>
          <a:xfrm rot="10800000" flipH="1">
            <a:off x="6219603" y="6519263"/>
            <a:ext cx="5202072" cy="0"/>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 name="PA_黑鸣_文本框 1"/>
          <p:cNvSpPr txBox="1"/>
          <p:nvPr>
            <p:custDataLst>
              <p:tags r:id="rId6"/>
            </p:custDataLst>
          </p:nvPr>
        </p:nvSpPr>
        <p:spPr>
          <a:xfrm>
            <a:off x="1434597" y="2159107"/>
            <a:ext cx="9677400" cy="3170099"/>
          </a:xfrm>
          <a:prstGeom prst="rect">
            <a:avLst/>
          </a:prstGeom>
          <a:noFill/>
        </p:spPr>
        <p:txBody>
          <a:bodyPr wrap="square" rtlCol="0">
            <a:spAutoFit/>
          </a:bodyPr>
          <a:lstStyle/>
          <a:p>
            <a:r>
              <a:rPr lang="zh-TW" altLang="en-US"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統治者</a:t>
            </a:r>
            <a:r>
              <a:rPr lang="zh-TW"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權力的合法性，不僅和統治者的力量或智慧有關，也關係到權力的正當性</a:t>
            </a:r>
            <a:r>
              <a:rPr lang="zh-TW" altLang="en-US"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問題。自古以來</a:t>
            </a:r>
            <a:r>
              <a:rPr lang="zh-TW"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東西方社會的統治者們經常訴諸天意來統治，也是基於統治權的合法性與正當性的考量</a:t>
            </a:r>
            <a:r>
              <a:rPr lang="zh-TW" altLang="en-US"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a:t>
            </a:r>
            <a:endParaRPr lang="en-US" altLang="zh-TW"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p>
            <a:endParaRPr lang="zh-TW"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p>
            <a:r>
              <a:rPr lang="zh-TW" altLang="en-US"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直到</a:t>
            </a:r>
            <a:r>
              <a:rPr lang="zh-TW"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近代，關於統治權的合法性來源才逐漸從君王轉移到人民或人民的意志之上，盧梭的社會契約論對此造成了深刻的</a:t>
            </a:r>
            <a:r>
              <a:rPr lang="zh-TW" altLang="en-US"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影響。</a:t>
            </a:r>
            <a:endParaRPr lang="en-US" altLang="zh-TW"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p>
            <a:endParaRPr lang="zh-TW"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p>
            <a:r>
              <a:rPr lang="zh-TW" altLang="en-US"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政府</a:t>
            </a:r>
            <a:r>
              <a:rPr lang="zh-TW"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代表一個「勢力範圍」，政治正當性被視為管治的基本條件，缺少政治正當性，政府會在立法機關面臨困局並倒台</a:t>
            </a:r>
            <a:r>
              <a:rPr lang="zh-TW" altLang="en-US"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a:t>
            </a:r>
            <a:endParaRPr lang="zh-TW"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p>
            <a:endParaRPr lang="zh-TW"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9" name="PA_矩形 18"/>
          <p:cNvSpPr/>
          <p:nvPr>
            <p:custDataLst>
              <p:tags r:id="rId7"/>
            </p:custDataLst>
          </p:nvPr>
        </p:nvSpPr>
        <p:spPr>
          <a:xfrm>
            <a:off x="425884" y="358436"/>
            <a:ext cx="5109091" cy="830997"/>
          </a:xfrm>
          <a:prstGeom prst="rect">
            <a:avLst/>
          </a:prstGeom>
          <a:noFill/>
        </p:spPr>
        <p:txBody>
          <a:bodyPr wrap="none" lIns="91440" tIns="45720" rIns="91440" bIns="45720">
            <a:spAutoFit/>
          </a:bodyPr>
          <a:lstStyle/>
          <a:p>
            <a:r>
              <a:rPr lang="zh-TW" altLang="en-US" sz="48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政府統治的正當性</a:t>
            </a:r>
            <a:endParaRPr lang="zh-CN" altLang="en-US" sz="4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1830415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par>
                                <p:cTn id="12" presetID="22" presetClass="entr" presetSubtype="1"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500"/>
                                        <p:tgtEl>
                                          <p:spTgt spid="6"/>
                                        </p:tgtEl>
                                      </p:cBhvr>
                                    </p:animEffect>
                                  </p:childTnLst>
                                </p:cTn>
                              </p:par>
                            </p:childTnLst>
                          </p:cTn>
                        </p:par>
                        <p:par>
                          <p:cTn id="15" fill="hold">
                            <p:stCondLst>
                              <p:cond delay="1000"/>
                            </p:stCondLst>
                            <p:childTnLst>
                              <p:par>
                                <p:cTn id="16" presetID="22" presetClass="entr" presetSubtype="2"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right)">
                                      <p:cBhvr>
                                        <p:cTn id="18" dur="500"/>
                                        <p:tgtEl>
                                          <p:spTgt spid="7"/>
                                        </p:tgtEl>
                                      </p:cBhvr>
                                    </p:animEffect>
                                  </p:childTnLst>
                                </p:cTn>
                              </p:par>
                              <p:par>
                                <p:cTn id="19" presetID="22" presetClass="entr" presetSubtype="8"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37"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900" decel="100000" fill="hold"/>
                                        <p:tgtEl>
                                          <p:spTgt spid="8"/>
                                        </p:tgtEl>
                                        <p:attrNameLst>
                                          <p:attrName>ppt_y</p:attrName>
                                        </p:attrNameLst>
                                      </p:cBhvr>
                                      <p:tavLst>
                                        <p:tav tm="0">
                                          <p:val>
                                            <p:strVal val="#ppt_y+1"/>
                                          </p:val>
                                        </p:tav>
                                        <p:tav tm="100000">
                                          <p:val>
                                            <p:strVal val="#ppt_y-.03"/>
                                          </p:val>
                                        </p:tav>
                                      </p:tavLst>
                                    </p:anim>
                                    <p:anim calcmode="lin" valueType="num">
                                      <p:cBhvr>
                                        <p:cTn id="29"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childTnLst>
                          </p:cTn>
                        </p:par>
                        <p:par>
                          <p:cTn id="30" fill="hold">
                            <p:stCondLst>
                              <p:cond delay="1000"/>
                            </p:stCondLst>
                            <p:childTnLst>
                              <p:par>
                                <p:cTn id="31" presetID="56" presetClass="entr" presetSubtype="0" fill="hold" grpId="0" nodeType="afterEffect">
                                  <p:stCondLst>
                                    <p:cond delay="0"/>
                                  </p:stCondLst>
                                  <p:iterate type="lt">
                                    <p:tmPct val="10000"/>
                                  </p:iterate>
                                  <p:childTnLst>
                                    <p:set>
                                      <p:cBhvr>
                                        <p:cTn id="32" dur="1" fill="hold">
                                          <p:stCondLst>
                                            <p:cond delay="0"/>
                                          </p:stCondLst>
                                        </p:cTn>
                                        <p:tgtEl>
                                          <p:spTgt spid="9"/>
                                        </p:tgtEl>
                                        <p:attrNameLst>
                                          <p:attrName>style.visibility</p:attrName>
                                        </p:attrNameLst>
                                      </p:cBhvr>
                                      <p:to>
                                        <p:strVal val="visible"/>
                                      </p:to>
                                    </p:set>
                                    <p:anim by="(-#ppt_w*2)" calcmode="lin" valueType="num">
                                      <p:cBhvr rctx="PPT">
                                        <p:cTn id="33" dur="250" autoRev="1" fill="hold">
                                          <p:stCondLst>
                                            <p:cond delay="0"/>
                                          </p:stCondLst>
                                        </p:cTn>
                                        <p:tgtEl>
                                          <p:spTgt spid="9"/>
                                        </p:tgtEl>
                                        <p:attrNameLst>
                                          <p:attrName>ppt_w</p:attrName>
                                        </p:attrNameLst>
                                      </p:cBhvr>
                                    </p:anim>
                                    <p:anim by="(#ppt_w*0.50)" calcmode="lin" valueType="num">
                                      <p:cBhvr>
                                        <p:cTn id="34" dur="250" decel="50000" autoRev="1" fill="hold">
                                          <p:stCondLst>
                                            <p:cond delay="0"/>
                                          </p:stCondLst>
                                        </p:cTn>
                                        <p:tgtEl>
                                          <p:spTgt spid="9"/>
                                        </p:tgtEl>
                                        <p:attrNameLst>
                                          <p:attrName>ppt_x</p:attrName>
                                        </p:attrNameLst>
                                      </p:cBhvr>
                                    </p:anim>
                                    <p:anim from="(-#ppt_h/2)" to="(#ppt_y)" calcmode="lin" valueType="num">
                                      <p:cBhvr>
                                        <p:cTn id="35" dur="500" fill="hold">
                                          <p:stCondLst>
                                            <p:cond delay="0"/>
                                          </p:stCondLst>
                                        </p:cTn>
                                        <p:tgtEl>
                                          <p:spTgt spid="9"/>
                                        </p:tgtEl>
                                        <p:attrNameLst>
                                          <p:attrName>ppt_y</p:attrName>
                                        </p:attrNameLst>
                                      </p:cBhvr>
                                    </p:anim>
                                    <p:animRot by="21600000">
                                      <p:cBhvr>
                                        <p:cTn id="36" dur="500" fill="hold">
                                          <p:stCondLst>
                                            <p:cond delay="0"/>
                                          </p:stCondLst>
                                        </p:cTn>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矩形 4"/>
          <p:cNvSpPr/>
          <p:nvPr>
            <p:custDataLst>
              <p:tags r:id="rId1"/>
            </p:custDataLst>
          </p:nvPr>
        </p:nvSpPr>
        <p:spPr>
          <a:xfrm>
            <a:off x="840886" y="865584"/>
            <a:ext cx="10404144" cy="5343683"/>
          </a:xfrm>
          <a:prstGeom prst="rect">
            <a:avLst/>
          </a:prstGeom>
          <a:solidFill>
            <a:schemeClr val="bg1">
              <a:lumMod val="95000"/>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PA_直接连接符 7"/>
          <p:cNvCxnSpPr/>
          <p:nvPr>
            <p:custDataLst>
              <p:tags r:id="rId2"/>
            </p:custDataLst>
          </p:nvPr>
        </p:nvCxnSpPr>
        <p:spPr>
          <a:xfrm flipV="1">
            <a:off x="840886" y="865584"/>
            <a:ext cx="0" cy="2671842"/>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PA_直接连接符 10"/>
          <p:cNvCxnSpPr>
            <a:stCxn id="3" idx="0"/>
          </p:cNvCxnSpPr>
          <p:nvPr>
            <p:custDataLst>
              <p:tags r:id="rId3"/>
            </p:custDataLst>
          </p:nvPr>
        </p:nvCxnSpPr>
        <p:spPr>
          <a:xfrm flipH="1">
            <a:off x="840886" y="865584"/>
            <a:ext cx="5202072" cy="0"/>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 name="PA_直接连接符 15"/>
          <p:cNvCxnSpPr/>
          <p:nvPr>
            <p:custDataLst>
              <p:tags r:id="rId4"/>
            </p:custDataLst>
          </p:nvPr>
        </p:nvCxnSpPr>
        <p:spPr>
          <a:xfrm rot="10800000" flipV="1">
            <a:off x="11217320" y="3523571"/>
            <a:ext cx="0" cy="2671842"/>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PA_矩形 18"/>
          <p:cNvSpPr/>
          <p:nvPr>
            <p:custDataLst>
              <p:tags r:id="rId5"/>
            </p:custDataLst>
          </p:nvPr>
        </p:nvSpPr>
        <p:spPr>
          <a:xfrm>
            <a:off x="1311708" y="1225540"/>
            <a:ext cx="3893776" cy="707886"/>
          </a:xfrm>
          <a:prstGeom prst="rect">
            <a:avLst/>
          </a:prstGeom>
          <a:noFill/>
        </p:spPr>
        <p:txBody>
          <a:bodyPr wrap="square" lIns="91440" tIns="45720" rIns="91440" bIns="45720">
            <a:spAutoFit/>
          </a:bodyPr>
          <a:lstStyle/>
          <a:p>
            <a:r>
              <a:rPr lang="zh-TW" altLang="en-US" sz="4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何謂正</a:t>
            </a:r>
            <a:r>
              <a:rPr lang="zh-TW" altLang="en-US" sz="4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義</a:t>
            </a:r>
            <a:endParaRPr lang="zh-CN" altLang="en-US" sz="4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8" name="文本框 12"/>
          <p:cNvSpPr txBox="1"/>
          <p:nvPr/>
        </p:nvSpPr>
        <p:spPr>
          <a:xfrm>
            <a:off x="3909580" y="2307548"/>
            <a:ext cx="3186545" cy="307777"/>
          </a:xfrm>
          <a:prstGeom prst="rect">
            <a:avLst/>
          </a:prstGeom>
          <a:noFill/>
        </p:spPr>
        <p:txBody>
          <a:bodyPr wrap="square" rtlCol="0">
            <a:spAutoFit/>
          </a:bodyPr>
          <a:lstStyle/>
          <a:p>
            <a:endParaRPr lang="zh-CN" altLang="en-US" sz="1400" dirty="0"/>
          </a:p>
        </p:txBody>
      </p:sp>
      <p:grpSp>
        <p:nvGrpSpPr>
          <p:cNvPr id="9" name="组合 13"/>
          <p:cNvGrpSpPr/>
          <p:nvPr/>
        </p:nvGrpSpPr>
        <p:grpSpPr>
          <a:xfrm>
            <a:off x="3058176" y="4259327"/>
            <a:ext cx="7844689" cy="892553"/>
            <a:chOff x="4051620" y="1894630"/>
            <a:chExt cx="7844689" cy="892553"/>
          </a:xfrm>
        </p:grpSpPr>
        <p:sp>
          <p:nvSpPr>
            <p:cNvPr id="10" name="矩形 9"/>
            <p:cNvSpPr/>
            <p:nvPr/>
          </p:nvSpPr>
          <p:spPr>
            <a:xfrm>
              <a:off x="4051620" y="2202408"/>
              <a:ext cx="184730" cy="584775"/>
            </a:xfrm>
            <a:prstGeom prst="rect">
              <a:avLst/>
            </a:prstGeom>
            <a:noFill/>
            <a:effectLst>
              <a:outerShdw blurRad="50800" dist="38100" algn="l" rotWithShape="0">
                <a:prstClr val="black">
                  <a:alpha val="40000"/>
                </a:prstClr>
              </a:outerShdw>
            </a:effectLst>
          </p:spPr>
          <p:txBody>
            <a:bodyPr wrap="none" lIns="91440" tIns="45720" rIns="91440" bIns="45720">
              <a:spAutoFit/>
            </a:bodyPr>
            <a:lstStyle/>
            <a:p>
              <a:pPr algn="ctr"/>
              <a:endParaRPr lang="zh-CN" altLang="en-US" sz="32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11" name="矩形 10"/>
            <p:cNvSpPr/>
            <p:nvPr/>
          </p:nvSpPr>
          <p:spPr>
            <a:xfrm>
              <a:off x="4822677" y="1894630"/>
              <a:ext cx="7073632" cy="461665"/>
            </a:xfrm>
            <a:prstGeom prst="rect">
              <a:avLst/>
            </a:prstGeom>
            <a:noFill/>
            <a:effectLst>
              <a:outerShdw blurRad="50800" dist="38100" algn="l" rotWithShape="0">
                <a:prstClr val="black">
                  <a:alpha val="40000"/>
                </a:prstClr>
              </a:outerShdw>
            </a:effectLst>
          </p:spPr>
          <p:txBody>
            <a:bodyPr wrap="square" lIns="91440" tIns="45720" rIns="91440" bIns="45720">
              <a:spAutoFit/>
            </a:bodyPr>
            <a:lstStyle/>
            <a:p>
              <a:pPr algn="ctr"/>
              <a:endParaRPr lang="zh-CN" altLang="en-US"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grpSp>
      <p:grpSp>
        <p:nvGrpSpPr>
          <p:cNvPr id="12" name="组合 14"/>
          <p:cNvGrpSpPr/>
          <p:nvPr/>
        </p:nvGrpSpPr>
        <p:grpSpPr>
          <a:xfrm>
            <a:off x="1860528" y="2124721"/>
            <a:ext cx="8775637" cy="3970318"/>
            <a:chOff x="3104441" y="2915294"/>
            <a:chExt cx="8775637" cy="3970318"/>
          </a:xfrm>
        </p:grpSpPr>
        <p:sp>
          <p:nvSpPr>
            <p:cNvPr id="13" name="矩形 12"/>
            <p:cNvSpPr/>
            <p:nvPr/>
          </p:nvSpPr>
          <p:spPr>
            <a:xfrm>
              <a:off x="3104441" y="2915294"/>
              <a:ext cx="7816872" cy="3970318"/>
            </a:xfrm>
            <a:prstGeom prst="rect">
              <a:avLst/>
            </a:prstGeom>
            <a:noFill/>
            <a:effectLst>
              <a:outerShdw blurRad="50800" dist="38100" algn="l" rotWithShape="0">
                <a:prstClr val="black">
                  <a:alpha val="40000"/>
                </a:prstClr>
              </a:outerShdw>
            </a:effectLst>
          </p:spPr>
          <p:txBody>
            <a:bodyPr wrap="square" lIns="91440" tIns="45720" rIns="91440" bIns="45720">
              <a:spAutoFit/>
            </a:bodyPr>
            <a:lstStyle/>
            <a:p>
              <a:r>
                <a:rPr lang="zh-TW" altLang="en-US" sz="2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正義是關於適當安排社會內的東西和人民的概念，此概念是哲學、法學和神學歷史上不斷思考和辯論的話題。</a:t>
              </a:r>
            </a:p>
            <a:p>
              <a:endParaRPr lang="zh-TW" altLang="en-US" sz="2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a:p>
              <a:r>
                <a:rPr lang="zh-TW" altLang="en-US" sz="2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正義又可略分為兩大類</a:t>
              </a:r>
              <a:r>
                <a:rPr lang="en-US" altLang="zh-TW" sz="2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t>
              </a:r>
            </a:p>
            <a:p>
              <a:endParaRPr lang="en-US" altLang="zh-TW" sz="2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a:p>
              <a:r>
                <a:rPr lang="zh-TW" altLang="en-US" sz="28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－分配</a:t>
              </a:r>
              <a:r>
                <a:rPr lang="zh-TW" altLang="en-US" sz="2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正義</a:t>
              </a:r>
            </a:p>
            <a:p>
              <a:endParaRPr lang="zh-TW" altLang="en-US" sz="2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a:p>
              <a:r>
                <a:rPr lang="zh-TW" altLang="en-US" sz="28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－應</a:t>
              </a:r>
              <a:r>
                <a:rPr lang="zh-TW" altLang="en-US" sz="2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報正義</a:t>
              </a:r>
            </a:p>
          </p:txBody>
        </p:sp>
        <p:sp>
          <p:nvSpPr>
            <p:cNvPr id="14" name="矩形 13"/>
            <p:cNvSpPr/>
            <p:nvPr/>
          </p:nvSpPr>
          <p:spPr>
            <a:xfrm>
              <a:off x="4514433" y="2992238"/>
              <a:ext cx="7365645" cy="461665"/>
            </a:xfrm>
            <a:prstGeom prst="rect">
              <a:avLst/>
            </a:prstGeom>
            <a:noFill/>
            <a:effectLst>
              <a:outerShdw blurRad="50800" dist="38100" algn="l" rotWithShape="0">
                <a:prstClr val="black">
                  <a:alpha val="40000"/>
                </a:prstClr>
              </a:outerShdw>
            </a:effectLst>
          </p:spPr>
          <p:txBody>
            <a:bodyPr wrap="square" lIns="91440" tIns="45720" rIns="91440" bIns="45720">
              <a:spAutoFit/>
            </a:bodyPr>
            <a:lstStyle/>
            <a:p>
              <a:pPr algn="ctr" defTabSz="942975">
                <a:tabLst>
                  <a:tab pos="809625" algn="l"/>
                </a:tabLst>
              </a:pPr>
              <a:endParaRPr lang="en-US" altLang="zh-TW"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grpSp>
      <p:cxnSp>
        <p:nvCxnSpPr>
          <p:cNvPr id="15" name="PA_直接连接符 10"/>
          <p:cNvCxnSpPr/>
          <p:nvPr>
            <p:custDataLst>
              <p:tags r:id="rId6"/>
            </p:custDataLst>
          </p:nvPr>
        </p:nvCxnSpPr>
        <p:spPr>
          <a:xfrm flipH="1">
            <a:off x="6015248" y="6195414"/>
            <a:ext cx="5202072" cy="0"/>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1209615"/>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par>
                                    <p:cTn id="12" presetID="22" presetClass="entr" presetSubtype="1"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500"/>
                                            <p:tgtEl>
                                              <p:spTgt spid="6"/>
                                            </p:tgtEl>
                                          </p:cBhvr>
                                        </p:animEffect>
                                      </p:childTnLst>
                                    </p:cTn>
                                  </p:par>
                                  <p:par>
                                    <p:cTn id="15" presetID="22" presetClass="entr" presetSubtype="8"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56" presetClass="entr" presetSubtype="0" fill="hold" grpId="0" nodeType="clickEffect">
                                      <p:stCondLst>
                                        <p:cond delay="0"/>
                                      </p:stCondLst>
                                      <p:iterate type="lt">
                                        <p:tmPct val="10000"/>
                                      </p:iterate>
                                      <p:childTnLst>
                                        <p:set>
                                          <p:cBhvr>
                                            <p:cTn id="21" dur="1" fill="hold">
                                              <p:stCondLst>
                                                <p:cond delay="0"/>
                                              </p:stCondLst>
                                            </p:cTn>
                                            <p:tgtEl>
                                              <p:spTgt spid="7"/>
                                            </p:tgtEl>
                                            <p:attrNameLst>
                                              <p:attrName>style.visibility</p:attrName>
                                            </p:attrNameLst>
                                          </p:cBhvr>
                                          <p:to>
                                            <p:strVal val="visible"/>
                                          </p:to>
                                        </p:set>
                                        <p:anim by="(-#ppt_w*2)" calcmode="lin" valueType="num">
                                          <p:cBhvr rctx="PPT">
                                            <p:cTn id="22" dur="500" autoRev="1" fill="hold">
                                              <p:stCondLst>
                                                <p:cond delay="0"/>
                                              </p:stCondLst>
                                            </p:cTn>
                                            <p:tgtEl>
                                              <p:spTgt spid="7"/>
                                            </p:tgtEl>
                                            <p:attrNameLst>
                                              <p:attrName>ppt_w</p:attrName>
                                            </p:attrNameLst>
                                          </p:cBhvr>
                                        </p:anim>
                                        <p:anim by="(#ppt_w*0.50)" calcmode="lin" valueType="num">
                                          <p:cBhvr>
                                            <p:cTn id="23" dur="500" decel="50000" autoRev="1" fill="hold">
                                              <p:stCondLst>
                                                <p:cond delay="0"/>
                                              </p:stCondLst>
                                            </p:cTn>
                                            <p:tgtEl>
                                              <p:spTgt spid="7"/>
                                            </p:tgtEl>
                                            <p:attrNameLst>
                                              <p:attrName>ppt_x</p:attrName>
                                            </p:attrNameLst>
                                          </p:cBhvr>
                                        </p:anim>
                                        <p:anim from="(-#ppt_h/2)" to="(#ppt_y)" calcmode="lin" valueType="num">
                                          <p:cBhvr>
                                            <p:cTn id="24" dur="1000" fill="hold">
                                              <p:stCondLst>
                                                <p:cond delay="0"/>
                                              </p:stCondLst>
                                            </p:cTn>
                                            <p:tgtEl>
                                              <p:spTgt spid="7"/>
                                            </p:tgtEl>
                                            <p:attrNameLst>
                                              <p:attrName>ppt_y</p:attrName>
                                            </p:attrNameLst>
                                          </p:cBhvr>
                                        </p:anim>
                                        <p:animRot by="21600000">
                                          <p:cBhvr>
                                            <p:cTn id="25" dur="1000" fill="hold">
                                              <p:stCondLst>
                                                <p:cond delay="0"/>
                                              </p:stCondLst>
                                            </p:cTn>
                                            <p:tgtEl>
                                              <p:spTgt spid="7"/>
                                            </p:tgtEl>
                                            <p:attrNameLst>
                                              <p:attrName>r</p:attrName>
                                            </p:attrNameLst>
                                          </p:cBhvr>
                                        </p:animRot>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14:presetBounceEnd="40000">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14:bounceEnd="40000">
                                          <p:cBhvr additive="base">
                                            <p:cTn id="30" dur="1000" fill="hold"/>
                                            <p:tgtEl>
                                              <p:spTgt spid="9"/>
                                            </p:tgtEl>
                                            <p:attrNameLst>
                                              <p:attrName>ppt_x</p:attrName>
                                            </p:attrNameLst>
                                          </p:cBhvr>
                                          <p:tavLst>
                                            <p:tav tm="0">
                                              <p:val>
                                                <p:strVal val="0-#ppt_w/2"/>
                                              </p:val>
                                            </p:tav>
                                            <p:tav tm="100000">
                                              <p:val>
                                                <p:strVal val="#ppt_x"/>
                                              </p:val>
                                            </p:tav>
                                          </p:tavLst>
                                        </p:anim>
                                        <p:anim calcmode="lin" valueType="num" p14:bounceEnd="40000">
                                          <p:cBhvr additive="base">
                                            <p:cTn id="31" dur="1000" fill="hold"/>
                                            <p:tgtEl>
                                              <p:spTgt spid="9"/>
                                            </p:tgtEl>
                                            <p:attrNameLst>
                                              <p:attrName>ppt_y</p:attrName>
                                            </p:attrNameLst>
                                          </p:cBhvr>
                                          <p:tavLst>
                                            <p:tav tm="0">
                                              <p:val>
                                                <p:strVal val="#ppt_y"/>
                                              </p:val>
                                            </p:tav>
                                            <p:tav tm="100000">
                                              <p:val>
                                                <p:strVal val="#ppt_y"/>
                                              </p:val>
                                            </p:tav>
                                          </p:tavLst>
                                        </p:anim>
                                      </p:childTnLst>
                                    </p:cTn>
                                  </p:par>
                                </p:childTnLst>
                              </p:cTn>
                            </p:par>
                            <p:par>
                              <p:cTn id="32" fill="hold">
                                <p:stCondLst>
                                  <p:cond delay="1000"/>
                                </p:stCondLst>
                                <p:childTnLst>
                                  <p:par>
                                    <p:cTn id="33" presetID="2" presetClass="entr" presetSubtype="8" fill="hold" nodeType="afterEffect" p14:presetBounceEnd="40000">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14:bounceEnd="40000">
                                          <p:cBhvr additive="base">
                                            <p:cTn id="35" dur="1000" fill="hold"/>
                                            <p:tgtEl>
                                              <p:spTgt spid="12"/>
                                            </p:tgtEl>
                                            <p:attrNameLst>
                                              <p:attrName>ppt_x</p:attrName>
                                            </p:attrNameLst>
                                          </p:cBhvr>
                                          <p:tavLst>
                                            <p:tav tm="0">
                                              <p:val>
                                                <p:strVal val="0-#ppt_w/2"/>
                                              </p:val>
                                            </p:tav>
                                            <p:tav tm="100000">
                                              <p:val>
                                                <p:strVal val="#ppt_x"/>
                                              </p:val>
                                            </p:tav>
                                          </p:tavLst>
                                        </p:anim>
                                        <p:anim calcmode="lin" valueType="num" p14:bounceEnd="40000">
                                          <p:cBhvr additive="base">
                                            <p:cTn id="36" dur="1000" fill="hold"/>
                                            <p:tgtEl>
                                              <p:spTgt spid="12"/>
                                            </p:tgtEl>
                                            <p:attrNameLst>
                                              <p:attrName>ppt_y</p:attrName>
                                            </p:attrNameLst>
                                          </p:cBhvr>
                                          <p:tavLst>
                                            <p:tav tm="0">
                                              <p:val>
                                                <p:strVal val="#ppt_y"/>
                                              </p:val>
                                            </p:tav>
                                            <p:tav tm="100000">
                                              <p:val>
                                                <p:strVal val="#ppt_y"/>
                                              </p:val>
                                            </p:tav>
                                          </p:tavLst>
                                        </p:anim>
                                      </p:childTnLst>
                                    </p:cTn>
                                  </p:par>
                                  <p:par>
                                    <p:cTn id="37" presetID="22" presetClass="entr" presetSubtype="8"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left)">
                                          <p:cBhvr>
                                            <p:cTn id="3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par>
                                    <p:cTn id="12" presetID="22" presetClass="entr" presetSubtype="1"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500"/>
                                            <p:tgtEl>
                                              <p:spTgt spid="6"/>
                                            </p:tgtEl>
                                          </p:cBhvr>
                                        </p:animEffect>
                                      </p:childTnLst>
                                    </p:cTn>
                                  </p:par>
                                  <p:par>
                                    <p:cTn id="15" presetID="22" presetClass="entr" presetSubtype="8"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56" presetClass="entr" presetSubtype="0" fill="hold" grpId="0" nodeType="clickEffect">
                                      <p:stCondLst>
                                        <p:cond delay="0"/>
                                      </p:stCondLst>
                                      <p:iterate type="lt">
                                        <p:tmPct val="10000"/>
                                      </p:iterate>
                                      <p:childTnLst>
                                        <p:set>
                                          <p:cBhvr>
                                            <p:cTn id="21" dur="1" fill="hold">
                                              <p:stCondLst>
                                                <p:cond delay="0"/>
                                              </p:stCondLst>
                                            </p:cTn>
                                            <p:tgtEl>
                                              <p:spTgt spid="7"/>
                                            </p:tgtEl>
                                            <p:attrNameLst>
                                              <p:attrName>style.visibility</p:attrName>
                                            </p:attrNameLst>
                                          </p:cBhvr>
                                          <p:to>
                                            <p:strVal val="visible"/>
                                          </p:to>
                                        </p:set>
                                        <p:anim by="(-#ppt_w*2)" calcmode="lin" valueType="num">
                                          <p:cBhvr rctx="PPT">
                                            <p:cTn id="22" dur="500" autoRev="1" fill="hold">
                                              <p:stCondLst>
                                                <p:cond delay="0"/>
                                              </p:stCondLst>
                                            </p:cTn>
                                            <p:tgtEl>
                                              <p:spTgt spid="7"/>
                                            </p:tgtEl>
                                            <p:attrNameLst>
                                              <p:attrName>ppt_w</p:attrName>
                                            </p:attrNameLst>
                                          </p:cBhvr>
                                        </p:anim>
                                        <p:anim by="(#ppt_w*0.50)" calcmode="lin" valueType="num">
                                          <p:cBhvr>
                                            <p:cTn id="23" dur="500" decel="50000" autoRev="1" fill="hold">
                                              <p:stCondLst>
                                                <p:cond delay="0"/>
                                              </p:stCondLst>
                                            </p:cTn>
                                            <p:tgtEl>
                                              <p:spTgt spid="7"/>
                                            </p:tgtEl>
                                            <p:attrNameLst>
                                              <p:attrName>ppt_x</p:attrName>
                                            </p:attrNameLst>
                                          </p:cBhvr>
                                        </p:anim>
                                        <p:anim from="(-#ppt_h/2)" to="(#ppt_y)" calcmode="lin" valueType="num">
                                          <p:cBhvr>
                                            <p:cTn id="24" dur="1000" fill="hold">
                                              <p:stCondLst>
                                                <p:cond delay="0"/>
                                              </p:stCondLst>
                                            </p:cTn>
                                            <p:tgtEl>
                                              <p:spTgt spid="7"/>
                                            </p:tgtEl>
                                            <p:attrNameLst>
                                              <p:attrName>ppt_y</p:attrName>
                                            </p:attrNameLst>
                                          </p:cBhvr>
                                        </p:anim>
                                        <p:animRot by="21600000">
                                          <p:cBhvr>
                                            <p:cTn id="25" dur="1000" fill="hold">
                                              <p:stCondLst>
                                                <p:cond delay="0"/>
                                              </p:stCondLst>
                                            </p:cTn>
                                            <p:tgtEl>
                                              <p:spTgt spid="7"/>
                                            </p:tgtEl>
                                            <p:attrNameLst>
                                              <p:attrName>r</p:attrName>
                                            </p:attrNameLst>
                                          </p:cBhvr>
                                        </p:animRot>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1000" fill="hold"/>
                                            <p:tgtEl>
                                              <p:spTgt spid="9"/>
                                            </p:tgtEl>
                                            <p:attrNameLst>
                                              <p:attrName>ppt_x</p:attrName>
                                            </p:attrNameLst>
                                          </p:cBhvr>
                                          <p:tavLst>
                                            <p:tav tm="0">
                                              <p:val>
                                                <p:strVal val="0-#ppt_w/2"/>
                                              </p:val>
                                            </p:tav>
                                            <p:tav tm="100000">
                                              <p:val>
                                                <p:strVal val="#ppt_x"/>
                                              </p:val>
                                            </p:tav>
                                          </p:tavLst>
                                        </p:anim>
                                        <p:anim calcmode="lin" valueType="num">
                                          <p:cBhvr additive="base">
                                            <p:cTn id="31" dur="1000" fill="hold"/>
                                            <p:tgtEl>
                                              <p:spTgt spid="9"/>
                                            </p:tgtEl>
                                            <p:attrNameLst>
                                              <p:attrName>ppt_y</p:attrName>
                                            </p:attrNameLst>
                                          </p:cBhvr>
                                          <p:tavLst>
                                            <p:tav tm="0">
                                              <p:val>
                                                <p:strVal val="#ppt_y"/>
                                              </p:val>
                                            </p:tav>
                                            <p:tav tm="100000">
                                              <p:val>
                                                <p:strVal val="#ppt_y"/>
                                              </p:val>
                                            </p:tav>
                                          </p:tavLst>
                                        </p:anim>
                                      </p:childTnLst>
                                    </p:cTn>
                                  </p:par>
                                </p:childTnLst>
                              </p:cTn>
                            </p:par>
                            <p:par>
                              <p:cTn id="32" fill="hold">
                                <p:stCondLst>
                                  <p:cond delay="1000"/>
                                </p:stCondLst>
                                <p:childTnLst>
                                  <p:par>
                                    <p:cTn id="33" presetID="2" presetClass="entr" presetSubtype="8"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1000" fill="hold"/>
                                            <p:tgtEl>
                                              <p:spTgt spid="12"/>
                                            </p:tgtEl>
                                            <p:attrNameLst>
                                              <p:attrName>ppt_x</p:attrName>
                                            </p:attrNameLst>
                                          </p:cBhvr>
                                          <p:tavLst>
                                            <p:tav tm="0">
                                              <p:val>
                                                <p:strVal val="0-#ppt_w/2"/>
                                              </p:val>
                                            </p:tav>
                                            <p:tav tm="100000">
                                              <p:val>
                                                <p:strVal val="#ppt_x"/>
                                              </p:val>
                                            </p:tav>
                                          </p:tavLst>
                                        </p:anim>
                                        <p:anim calcmode="lin" valueType="num">
                                          <p:cBhvr additive="base">
                                            <p:cTn id="36" dur="1000" fill="hold"/>
                                            <p:tgtEl>
                                              <p:spTgt spid="12"/>
                                            </p:tgtEl>
                                            <p:attrNameLst>
                                              <p:attrName>ppt_y</p:attrName>
                                            </p:attrNameLst>
                                          </p:cBhvr>
                                          <p:tavLst>
                                            <p:tav tm="0">
                                              <p:val>
                                                <p:strVal val="#ppt_y"/>
                                              </p:val>
                                            </p:tav>
                                            <p:tav tm="100000">
                                              <p:val>
                                                <p:strVal val="#ppt_y"/>
                                              </p:val>
                                            </p:tav>
                                          </p:tavLst>
                                        </p:anim>
                                      </p:childTnLst>
                                    </p:cTn>
                                  </p:par>
                                  <p:par>
                                    <p:cTn id="37" presetID="22" presetClass="entr" presetSubtype="8"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left)">
                                          <p:cBhvr>
                                            <p:cTn id="3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矩形 4"/>
          <p:cNvSpPr/>
          <p:nvPr>
            <p:custDataLst>
              <p:tags r:id="rId1"/>
            </p:custDataLst>
          </p:nvPr>
        </p:nvSpPr>
        <p:spPr>
          <a:xfrm>
            <a:off x="969906" y="1160859"/>
            <a:ext cx="10404144" cy="5343683"/>
          </a:xfrm>
          <a:prstGeom prst="rect">
            <a:avLst/>
          </a:prstGeom>
          <a:solidFill>
            <a:schemeClr val="bg1">
              <a:lumMod val="95000"/>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PA_直接连接符 7"/>
          <p:cNvCxnSpPr/>
          <p:nvPr>
            <p:custDataLst>
              <p:tags r:id="rId2"/>
            </p:custDataLst>
          </p:nvPr>
        </p:nvCxnSpPr>
        <p:spPr>
          <a:xfrm flipV="1">
            <a:off x="983761" y="1160859"/>
            <a:ext cx="0" cy="2671842"/>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PA_直接连接符 10"/>
          <p:cNvCxnSpPr>
            <a:stCxn id="3" idx="0"/>
          </p:cNvCxnSpPr>
          <p:nvPr>
            <p:custDataLst>
              <p:tags r:id="rId3"/>
            </p:custDataLst>
          </p:nvPr>
        </p:nvCxnSpPr>
        <p:spPr>
          <a:xfrm flipH="1">
            <a:off x="969906" y="1160859"/>
            <a:ext cx="5202072" cy="0"/>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 name="PA_直接连接符 15"/>
          <p:cNvCxnSpPr/>
          <p:nvPr>
            <p:custDataLst>
              <p:tags r:id="rId4"/>
            </p:custDataLst>
          </p:nvPr>
        </p:nvCxnSpPr>
        <p:spPr>
          <a:xfrm rot="10800000" flipV="1">
            <a:off x="11360195" y="3818846"/>
            <a:ext cx="0" cy="2671842"/>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PA_直接连接符 16"/>
          <p:cNvCxnSpPr/>
          <p:nvPr>
            <p:custDataLst>
              <p:tags r:id="rId5"/>
            </p:custDataLst>
          </p:nvPr>
        </p:nvCxnSpPr>
        <p:spPr>
          <a:xfrm rot="10800000" flipH="1">
            <a:off x="6171978" y="6490688"/>
            <a:ext cx="5202072" cy="0"/>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 name="PA_黑鸣_文本框 1"/>
          <p:cNvSpPr txBox="1"/>
          <p:nvPr>
            <p:custDataLst>
              <p:tags r:id="rId6"/>
            </p:custDataLst>
          </p:nvPr>
        </p:nvSpPr>
        <p:spPr>
          <a:xfrm>
            <a:off x="1326351" y="2872597"/>
            <a:ext cx="9677400" cy="1569660"/>
          </a:xfrm>
          <a:prstGeom prst="rect">
            <a:avLst/>
          </a:prstGeom>
          <a:noFill/>
        </p:spPr>
        <p:txBody>
          <a:bodyPr wrap="square" rtlCol="0">
            <a:spAutoFit/>
          </a:bodyPr>
          <a:lstStyle/>
          <a:p>
            <a:r>
              <a:rPr lang="zh-TW" altLang="en-US"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分配</a:t>
            </a:r>
            <a:r>
              <a:rPr lang="zh-TW" altLang="en-US"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正義是指與持有正義相對而言的一種關於社會財富、權利和榮譽分配的正義。分配的正義主要在利益分配，負責分配的團體領導者，在分配時應有一定的標準，合情合理的分配給團體成員。</a:t>
            </a:r>
          </a:p>
          <a:p>
            <a:endParaRPr lang="zh-TW" altLang="en-US"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9" name="PA_矩形 18"/>
          <p:cNvSpPr/>
          <p:nvPr>
            <p:custDataLst>
              <p:tags r:id="rId7"/>
            </p:custDataLst>
          </p:nvPr>
        </p:nvSpPr>
        <p:spPr>
          <a:xfrm>
            <a:off x="378259" y="329861"/>
            <a:ext cx="2646878" cy="830997"/>
          </a:xfrm>
          <a:prstGeom prst="rect">
            <a:avLst/>
          </a:prstGeom>
          <a:noFill/>
        </p:spPr>
        <p:txBody>
          <a:bodyPr wrap="none" lIns="91440" tIns="45720" rIns="91440" bIns="45720">
            <a:spAutoFit/>
          </a:bodyPr>
          <a:lstStyle/>
          <a:p>
            <a:r>
              <a:rPr lang="zh-TW" altLang="en-US" sz="48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分配正</a:t>
            </a:r>
            <a:r>
              <a:rPr lang="zh-TW" altLang="en-US" sz="4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義</a:t>
            </a:r>
            <a:endParaRPr lang="zh-CN" altLang="en-US" sz="4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1251250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par>
                                <p:cTn id="12" presetID="22" presetClass="entr" presetSubtype="1"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500"/>
                                        <p:tgtEl>
                                          <p:spTgt spid="6"/>
                                        </p:tgtEl>
                                      </p:cBhvr>
                                    </p:animEffect>
                                  </p:childTnLst>
                                </p:cTn>
                              </p:par>
                            </p:childTnLst>
                          </p:cTn>
                        </p:par>
                        <p:par>
                          <p:cTn id="15" fill="hold">
                            <p:stCondLst>
                              <p:cond delay="1000"/>
                            </p:stCondLst>
                            <p:childTnLst>
                              <p:par>
                                <p:cTn id="16" presetID="22" presetClass="entr" presetSubtype="2"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right)">
                                      <p:cBhvr>
                                        <p:cTn id="18" dur="500"/>
                                        <p:tgtEl>
                                          <p:spTgt spid="7"/>
                                        </p:tgtEl>
                                      </p:cBhvr>
                                    </p:animEffect>
                                  </p:childTnLst>
                                </p:cTn>
                              </p:par>
                              <p:par>
                                <p:cTn id="19" presetID="22" presetClass="entr" presetSubtype="8"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37"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900" decel="100000" fill="hold"/>
                                        <p:tgtEl>
                                          <p:spTgt spid="8"/>
                                        </p:tgtEl>
                                        <p:attrNameLst>
                                          <p:attrName>ppt_y</p:attrName>
                                        </p:attrNameLst>
                                      </p:cBhvr>
                                      <p:tavLst>
                                        <p:tav tm="0">
                                          <p:val>
                                            <p:strVal val="#ppt_y+1"/>
                                          </p:val>
                                        </p:tav>
                                        <p:tav tm="100000">
                                          <p:val>
                                            <p:strVal val="#ppt_y-.03"/>
                                          </p:val>
                                        </p:tav>
                                      </p:tavLst>
                                    </p:anim>
                                    <p:anim calcmode="lin" valueType="num">
                                      <p:cBhvr>
                                        <p:cTn id="29"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childTnLst>
                          </p:cTn>
                        </p:par>
                        <p:par>
                          <p:cTn id="30" fill="hold">
                            <p:stCondLst>
                              <p:cond delay="1000"/>
                            </p:stCondLst>
                            <p:childTnLst>
                              <p:par>
                                <p:cTn id="31" presetID="56" presetClass="entr" presetSubtype="0" fill="hold" grpId="0" nodeType="afterEffect">
                                  <p:stCondLst>
                                    <p:cond delay="0"/>
                                  </p:stCondLst>
                                  <p:iterate type="lt">
                                    <p:tmPct val="10000"/>
                                  </p:iterate>
                                  <p:childTnLst>
                                    <p:set>
                                      <p:cBhvr>
                                        <p:cTn id="32" dur="1" fill="hold">
                                          <p:stCondLst>
                                            <p:cond delay="0"/>
                                          </p:stCondLst>
                                        </p:cTn>
                                        <p:tgtEl>
                                          <p:spTgt spid="9"/>
                                        </p:tgtEl>
                                        <p:attrNameLst>
                                          <p:attrName>style.visibility</p:attrName>
                                        </p:attrNameLst>
                                      </p:cBhvr>
                                      <p:to>
                                        <p:strVal val="visible"/>
                                      </p:to>
                                    </p:set>
                                    <p:anim by="(-#ppt_w*2)" calcmode="lin" valueType="num">
                                      <p:cBhvr rctx="PPT">
                                        <p:cTn id="33" dur="250" autoRev="1" fill="hold">
                                          <p:stCondLst>
                                            <p:cond delay="0"/>
                                          </p:stCondLst>
                                        </p:cTn>
                                        <p:tgtEl>
                                          <p:spTgt spid="9"/>
                                        </p:tgtEl>
                                        <p:attrNameLst>
                                          <p:attrName>ppt_w</p:attrName>
                                        </p:attrNameLst>
                                      </p:cBhvr>
                                    </p:anim>
                                    <p:anim by="(#ppt_w*0.50)" calcmode="lin" valueType="num">
                                      <p:cBhvr>
                                        <p:cTn id="34" dur="250" decel="50000" autoRev="1" fill="hold">
                                          <p:stCondLst>
                                            <p:cond delay="0"/>
                                          </p:stCondLst>
                                        </p:cTn>
                                        <p:tgtEl>
                                          <p:spTgt spid="9"/>
                                        </p:tgtEl>
                                        <p:attrNameLst>
                                          <p:attrName>ppt_x</p:attrName>
                                        </p:attrNameLst>
                                      </p:cBhvr>
                                    </p:anim>
                                    <p:anim from="(-#ppt_h/2)" to="(#ppt_y)" calcmode="lin" valueType="num">
                                      <p:cBhvr>
                                        <p:cTn id="35" dur="500" fill="hold">
                                          <p:stCondLst>
                                            <p:cond delay="0"/>
                                          </p:stCondLst>
                                        </p:cTn>
                                        <p:tgtEl>
                                          <p:spTgt spid="9"/>
                                        </p:tgtEl>
                                        <p:attrNameLst>
                                          <p:attrName>ppt_y</p:attrName>
                                        </p:attrNameLst>
                                      </p:cBhvr>
                                    </p:anim>
                                    <p:animRot by="21600000">
                                      <p:cBhvr>
                                        <p:cTn id="36" dur="500" fill="hold">
                                          <p:stCondLst>
                                            <p:cond delay="0"/>
                                          </p:stCondLst>
                                        </p:cTn>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矩形 4"/>
          <p:cNvSpPr/>
          <p:nvPr>
            <p:custDataLst>
              <p:tags r:id="rId1"/>
            </p:custDataLst>
          </p:nvPr>
        </p:nvSpPr>
        <p:spPr>
          <a:xfrm>
            <a:off x="969906" y="1160859"/>
            <a:ext cx="10404144" cy="5343683"/>
          </a:xfrm>
          <a:prstGeom prst="rect">
            <a:avLst/>
          </a:prstGeom>
          <a:solidFill>
            <a:schemeClr val="bg1">
              <a:lumMod val="95000"/>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PA_直接连接符 7"/>
          <p:cNvCxnSpPr/>
          <p:nvPr>
            <p:custDataLst>
              <p:tags r:id="rId2"/>
            </p:custDataLst>
          </p:nvPr>
        </p:nvCxnSpPr>
        <p:spPr>
          <a:xfrm flipV="1">
            <a:off x="983761" y="1160859"/>
            <a:ext cx="0" cy="2671842"/>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PA_直接连接符 10"/>
          <p:cNvCxnSpPr>
            <a:stCxn id="3" idx="0"/>
          </p:cNvCxnSpPr>
          <p:nvPr>
            <p:custDataLst>
              <p:tags r:id="rId3"/>
            </p:custDataLst>
          </p:nvPr>
        </p:nvCxnSpPr>
        <p:spPr>
          <a:xfrm flipH="1">
            <a:off x="969906" y="1160859"/>
            <a:ext cx="5202072" cy="0"/>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 name="PA_直接连接符 15"/>
          <p:cNvCxnSpPr/>
          <p:nvPr>
            <p:custDataLst>
              <p:tags r:id="rId4"/>
            </p:custDataLst>
          </p:nvPr>
        </p:nvCxnSpPr>
        <p:spPr>
          <a:xfrm rot="10800000" flipV="1">
            <a:off x="11360195" y="3818846"/>
            <a:ext cx="0" cy="2671842"/>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PA_直接连接符 16"/>
          <p:cNvCxnSpPr/>
          <p:nvPr>
            <p:custDataLst>
              <p:tags r:id="rId5"/>
            </p:custDataLst>
          </p:nvPr>
        </p:nvCxnSpPr>
        <p:spPr>
          <a:xfrm rot="10800000" flipH="1">
            <a:off x="6171978" y="6490688"/>
            <a:ext cx="5202072" cy="0"/>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 name="PA_黑鸣_文本框 1"/>
          <p:cNvSpPr txBox="1"/>
          <p:nvPr>
            <p:custDataLst>
              <p:tags r:id="rId6"/>
            </p:custDataLst>
          </p:nvPr>
        </p:nvSpPr>
        <p:spPr>
          <a:xfrm>
            <a:off x="1340206" y="1611688"/>
            <a:ext cx="9677400" cy="1569660"/>
          </a:xfrm>
          <a:prstGeom prst="rect">
            <a:avLst/>
          </a:prstGeom>
          <a:noFill/>
        </p:spPr>
        <p:txBody>
          <a:bodyPr wrap="square" rtlCol="0">
            <a:spAutoFit/>
          </a:bodyPr>
          <a:lstStyle/>
          <a:p>
            <a:r>
              <a:rPr lang="zh-TW" altLang="en-US"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社會的分配不正義的</a:t>
            </a:r>
            <a:r>
              <a:rPr lang="zh-TW" altLang="en-US"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例子</a:t>
            </a:r>
            <a:endParaRPr lang="en-US" altLang="zh-TW"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p>
            <a:endParaRPr lang="en-US" altLang="zh-TW"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p>
            <a:r>
              <a:rPr lang="zh-TW" altLang="en-US"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a:t>
            </a:r>
            <a:r>
              <a:rPr lang="zh-TW" altLang="en-US"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貧富</a:t>
            </a:r>
            <a:r>
              <a:rPr lang="zh-TW" altLang="en-US"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差距</a:t>
            </a:r>
            <a:r>
              <a:rPr lang="en-US" altLang="zh-TW"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a:t>
            </a:r>
          </a:p>
          <a:p>
            <a:endParaRPr lang="zh-TW" altLang="en-US"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9" name="PA_矩形 18"/>
          <p:cNvSpPr/>
          <p:nvPr>
            <p:custDataLst>
              <p:tags r:id="rId7"/>
            </p:custDataLst>
          </p:nvPr>
        </p:nvSpPr>
        <p:spPr>
          <a:xfrm>
            <a:off x="378259" y="329861"/>
            <a:ext cx="2646878" cy="830997"/>
          </a:xfrm>
          <a:prstGeom prst="rect">
            <a:avLst/>
          </a:prstGeom>
          <a:noFill/>
        </p:spPr>
        <p:txBody>
          <a:bodyPr wrap="none" lIns="91440" tIns="45720" rIns="91440" bIns="45720">
            <a:spAutoFit/>
          </a:bodyPr>
          <a:lstStyle/>
          <a:p>
            <a:r>
              <a:rPr lang="zh-TW" altLang="en-US" sz="48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分配正</a:t>
            </a:r>
            <a:r>
              <a:rPr lang="zh-TW" altLang="en-US" sz="4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義</a:t>
            </a:r>
            <a:endParaRPr lang="zh-CN" altLang="en-US" sz="4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graphicFrame>
        <p:nvGraphicFramePr>
          <p:cNvPr id="11" name="表格 10">
            <a:extLst>
              <a:ext uri="{FF2B5EF4-FFF2-40B4-BE49-F238E27FC236}">
                <a16:creationId xmlns:a16="http://schemas.microsoft.com/office/drawing/2014/main" id="{B7C19E2D-43E2-45AA-968A-683A4B9E3BEA}"/>
              </a:ext>
            </a:extLst>
          </p:cNvPr>
          <p:cNvGraphicFramePr>
            <a:graphicFrameLocks noGrp="1"/>
          </p:cNvGraphicFramePr>
          <p:nvPr>
            <p:extLst>
              <p:ext uri="{D42A27DB-BD31-4B8C-83A1-F6EECF244321}">
                <p14:modId xmlns:p14="http://schemas.microsoft.com/office/powerpoint/2010/main" val="1063638333"/>
              </p:ext>
            </p:extLst>
          </p:nvPr>
        </p:nvGraphicFramePr>
        <p:xfrm>
          <a:off x="2114906" y="2832191"/>
          <a:ext cx="8128000" cy="2013334"/>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480697311"/>
                    </a:ext>
                  </a:extLst>
                </a:gridCol>
                <a:gridCol w="4064000">
                  <a:extLst>
                    <a:ext uri="{9D8B030D-6E8A-4147-A177-3AD203B41FA5}">
                      <a16:colId xmlns:a16="http://schemas.microsoft.com/office/drawing/2014/main" val="3026004834"/>
                    </a:ext>
                  </a:extLst>
                </a:gridCol>
              </a:tblGrid>
              <a:tr h="786908">
                <a:tc>
                  <a:txBody>
                    <a:bodyPr/>
                    <a:lstStyle/>
                    <a:p>
                      <a:pPr algn="ctr"/>
                      <a:r>
                        <a:rPr lang="zh-TW" altLang="en-US" sz="3200" dirty="0"/>
                        <a:t>富人</a:t>
                      </a:r>
                    </a:p>
                  </a:txBody>
                  <a:tcPr anchor="ctr">
                    <a:solidFill>
                      <a:schemeClr val="bg1">
                        <a:lumMod val="50000"/>
                      </a:schemeClr>
                    </a:solidFill>
                  </a:tcPr>
                </a:tc>
                <a:tc>
                  <a:txBody>
                    <a:bodyPr/>
                    <a:lstStyle/>
                    <a:p>
                      <a:pPr algn="ctr"/>
                      <a:r>
                        <a:rPr lang="zh-TW" altLang="en-US" sz="3200" dirty="0"/>
                        <a:t>窮人</a:t>
                      </a:r>
                    </a:p>
                  </a:txBody>
                  <a:tcPr anchor="ctr">
                    <a:solidFill>
                      <a:schemeClr val="bg1">
                        <a:lumMod val="50000"/>
                      </a:schemeClr>
                    </a:solidFill>
                  </a:tcPr>
                </a:tc>
                <a:extLst>
                  <a:ext uri="{0D108BD9-81ED-4DB2-BD59-A6C34878D82A}">
                    <a16:rowId xmlns:a16="http://schemas.microsoft.com/office/drawing/2014/main" val="3048735826"/>
                  </a:ext>
                </a:extLst>
              </a:tr>
              <a:tr h="1226426">
                <a:tc>
                  <a:txBody>
                    <a:bodyPr/>
                    <a:lstStyle/>
                    <a:p>
                      <a:r>
                        <a:rPr lang="zh-TW" altLang="en-US" sz="1800" b="0" i="0" kern="1200" dirty="0">
                          <a:solidFill>
                            <a:schemeClr val="dk1"/>
                          </a:solidFill>
                          <a:effectLst/>
                          <a:latin typeface="+mn-lt"/>
                          <a:ea typeface="+mn-ea"/>
                          <a:cs typeface="+mn-cs"/>
                        </a:rPr>
                        <a:t>含金湯匙出生，看似無須努力便輕易擁有一切</a:t>
                      </a:r>
                      <a:endParaRPr lang="zh-TW" altLang="en-US" dirty="0"/>
                    </a:p>
                  </a:txBody>
                  <a:tcPr>
                    <a:solidFill>
                      <a:schemeClr val="bg1">
                        <a:lumMod val="85000"/>
                      </a:schemeClr>
                    </a:solidFill>
                  </a:tcPr>
                </a:tc>
                <a:tc>
                  <a:txBody>
                    <a:bodyPr/>
                    <a:lstStyle/>
                    <a:p>
                      <a:r>
                        <a:rPr lang="zh-TW" altLang="en-US" sz="1800" b="0" i="0" kern="1200" dirty="0">
                          <a:solidFill>
                            <a:schemeClr val="dk1"/>
                          </a:solidFill>
                          <a:effectLst/>
                          <a:latin typeface="+mn-lt"/>
                          <a:ea typeface="+mn-ea"/>
                          <a:cs typeface="+mn-cs"/>
                        </a:rPr>
                        <a:t>終身汲汲營營於生計，每日都須為自己或家人的下一餐飯著落何處而煩惱。</a:t>
                      </a:r>
                      <a:endParaRPr lang="zh-TW" altLang="en-US" dirty="0"/>
                    </a:p>
                  </a:txBody>
                  <a:tcPr>
                    <a:solidFill>
                      <a:schemeClr val="bg1">
                        <a:lumMod val="85000"/>
                      </a:schemeClr>
                    </a:solidFill>
                  </a:tcPr>
                </a:tc>
                <a:extLst>
                  <a:ext uri="{0D108BD9-81ED-4DB2-BD59-A6C34878D82A}">
                    <a16:rowId xmlns:a16="http://schemas.microsoft.com/office/drawing/2014/main" val="761027225"/>
                  </a:ext>
                </a:extLst>
              </a:tr>
            </a:tbl>
          </a:graphicData>
        </a:graphic>
      </p:graphicFrame>
      <p:sp>
        <p:nvSpPr>
          <p:cNvPr id="12" name="PA_黑鸣_文本框 1"/>
          <p:cNvSpPr txBox="1"/>
          <p:nvPr>
            <p:custDataLst>
              <p:tags r:id="rId8"/>
            </p:custDataLst>
          </p:nvPr>
        </p:nvSpPr>
        <p:spPr>
          <a:xfrm>
            <a:off x="1203848" y="4975609"/>
            <a:ext cx="9677400" cy="461665"/>
          </a:xfrm>
          <a:prstGeom prst="rect">
            <a:avLst/>
          </a:prstGeom>
          <a:noFill/>
        </p:spPr>
        <p:txBody>
          <a:bodyPr wrap="square" rtlCol="0">
            <a:spAutoFit/>
          </a:bodyPr>
          <a:lstStyle/>
          <a:p>
            <a:pPr algn="ctr"/>
            <a:r>
              <a:rPr lang="zh-TW" altLang="en-US"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這樣的現象會透過繼承制度不斷複製</a:t>
            </a:r>
          </a:p>
        </p:txBody>
      </p:sp>
    </p:spTree>
    <p:extLst>
      <p:ext uri="{BB962C8B-B14F-4D97-AF65-F5344CB8AC3E}">
        <p14:creationId xmlns:p14="http://schemas.microsoft.com/office/powerpoint/2010/main" val="1888723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par>
                                <p:cTn id="12" presetID="22" presetClass="entr" presetSubtype="1"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500"/>
                                        <p:tgtEl>
                                          <p:spTgt spid="6"/>
                                        </p:tgtEl>
                                      </p:cBhvr>
                                    </p:animEffect>
                                  </p:childTnLst>
                                </p:cTn>
                              </p:par>
                            </p:childTnLst>
                          </p:cTn>
                        </p:par>
                        <p:par>
                          <p:cTn id="15" fill="hold">
                            <p:stCondLst>
                              <p:cond delay="1000"/>
                            </p:stCondLst>
                            <p:childTnLst>
                              <p:par>
                                <p:cTn id="16" presetID="22" presetClass="entr" presetSubtype="2"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right)">
                                      <p:cBhvr>
                                        <p:cTn id="18" dur="500"/>
                                        <p:tgtEl>
                                          <p:spTgt spid="7"/>
                                        </p:tgtEl>
                                      </p:cBhvr>
                                    </p:animEffect>
                                  </p:childTnLst>
                                </p:cTn>
                              </p:par>
                              <p:par>
                                <p:cTn id="19" presetID="22" presetClass="entr" presetSubtype="8"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37"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900" decel="100000" fill="hold"/>
                                        <p:tgtEl>
                                          <p:spTgt spid="8"/>
                                        </p:tgtEl>
                                        <p:attrNameLst>
                                          <p:attrName>ppt_y</p:attrName>
                                        </p:attrNameLst>
                                      </p:cBhvr>
                                      <p:tavLst>
                                        <p:tav tm="0">
                                          <p:val>
                                            <p:strVal val="#ppt_y+1"/>
                                          </p:val>
                                        </p:tav>
                                        <p:tav tm="100000">
                                          <p:val>
                                            <p:strVal val="#ppt_y-.03"/>
                                          </p:val>
                                        </p:tav>
                                      </p:tavLst>
                                    </p:anim>
                                    <p:anim calcmode="lin" valueType="num">
                                      <p:cBhvr>
                                        <p:cTn id="29"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childTnLst>
                          </p:cTn>
                        </p:par>
                        <p:par>
                          <p:cTn id="30" fill="hold">
                            <p:stCondLst>
                              <p:cond delay="1000"/>
                            </p:stCondLst>
                            <p:childTnLst>
                              <p:par>
                                <p:cTn id="31" presetID="56" presetClass="entr" presetSubtype="0" fill="hold" grpId="0" nodeType="afterEffect">
                                  <p:stCondLst>
                                    <p:cond delay="0"/>
                                  </p:stCondLst>
                                  <p:iterate type="lt">
                                    <p:tmPct val="10000"/>
                                  </p:iterate>
                                  <p:childTnLst>
                                    <p:set>
                                      <p:cBhvr>
                                        <p:cTn id="32" dur="1" fill="hold">
                                          <p:stCondLst>
                                            <p:cond delay="0"/>
                                          </p:stCondLst>
                                        </p:cTn>
                                        <p:tgtEl>
                                          <p:spTgt spid="9"/>
                                        </p:tgtEl>
                                        <p:attrNameLst>
                                          <p:attrName>style.visibility</p:attrName>
                                        </p:attrNameLst>
                                      </p:cBhvr>
                                      <p:to>
                                        <p:strVal val="visible"/>
                                      </p:to>
                                    </p:set>
                                    <p:anim by="(-#ppt_w*2)" calcmode="lin" valueType="num">
                                      <p:cBhvr rctx="PPT">
                                        <p:cTn id="33" dur="250" autoRev="1" fill="hold">
                                          <p:stCondLst>
                                            <p:cond delay="0"/>
                                          </p:stCondLst>
                                        </p:cTn>
                                        <p:tgtEl>
                                          <p:spTgt spid="9"/>
                                        </p:tgtEl>
                                        <p:attrNameLst>
                                          <p:attrName>ppt_w</p:attrName>
                                        </p:attrNameLst>
                                      </p:cBhvr>
                                    </p:anim>
                                    <p:anim by="(#ppt_w*0.50)" calcmode="lin" valueType="num">
                                      <p:cBhvr>
                                        <p:cTn id="34" dur="250" decel="50000" autoRev="1" fill="hold">
                                          <p:stCondLst>
                                            <p:cond delay="0"/>
                                          </p:stCondLst>
                                        </p:cTn>
                                        <p:tgtEl>
                                          <p:spTgt spid="9"/>
                                        </p:tgtEl>
                                        <p:attrNameLst>
                                          <p:attrName>ppt_x</p:attrName>
                                        </p:attrNameLst>
                                      </p:cBhvr>
                                    </p:anim>
                                    <p:anim from="(-#ppt_h/2)" to="(#ppt_y)" calcmode="lin" valueType="num">
                                      <p:cBhvr>
                                        <p:cTn id="35" dur="500" fill="hold">
                                          <p:stCondLst>
                                            <p:cond delay="0"/>
                                          </p:stCondLst>
                                        </p:cTn>
                                        <p:tgtEl>
                                          <p:spTgt spid="9"/>
                                        </p:tgtEl>
                                        <p:attrNameLst>
                                          <p:attrName>ppt_y</p:attrName>
                                        </p:attrNameLst>
                                      </p:cBhvr>
                                    </p:anim>
                                    <p:animRot by="21600000">
                                      <p:cBhvr>
                                        <p:cTn id="36" dur="500" fill="hold">
                                          <p:stCondLst>
                                            <p:cond delay="0"/>
                                          </p:stCondLst>
                                        </p:cTn>
                                        <p:tgtEl>
                                          <p:spTgt spid="9"/>
                                        </p:tgtEl>
                                        <p:attrNameLst>
                                          <p:attrName>r</p:attrName>
                                        </p:attrNameLst>
                                      </p:cBhvr>
                                    </p:animRot>
                                  </p:childTnLst>
                                </p:cTn>
                              </p:par>
                            </p:childTnLst>
                          </p:cTn>
                        </p:par>
                      </p:childTnLst>
                    </p:cTn>
                  </p:par>
                  <p:par>
                    <p:cTn id="37" fill="hold">
                      <p:stCondLst>
                        <p:cond delay="indefinite"/>
                      </p:stCondLst>
                      <p:childTnLst>
                        <p:par>
                          <p:cTn id="38" fill="hold">
                            <p:stCondLst>
                              <p:cond delay="0"/>
                            </p:stCondLst>
                            <p:childTnLst>
                              <p:par>
                                <p:cTn id="39" presetID="37"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900" decel="100000" fill="hold"/>
                                        <p:tgtEl>
                                          <p:spTgt spid="12"/>
                                        </p:tgtEl>
                                        <p:attrNameLst>
                                          <p:attrName>ppt_y</p:attrName>
                                        </p:attrNameLst>
                                      </p:cBhvr>
                                      <p:tavLst>
                                        <p:tav tm="0">
                                          <p:val>
                                            <p:strVal val="#ppt_y+1"/>
                                          </p:val>
                                        </p:tav>
                                        <p:tav tm="100000">
                                          <p:val>
                                            <p:strVal val="#ppt_y-.03"/>
                                          </p:val>
                                        </p:tav>
                                      </p:tavLst>
                                    </p:anim>
                                    <p:anim calcmode="lin" valueType="num">
                                      <p:cBhvr>
                                        <p:cTn id="44"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P spid="9"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矩形 4"/>
          <p:cNvSpPr/>
          <p:nvPr>
            <p:custDataLst>
              <p:tags r:id="rId1"/>
            </p:custDataLst>
          </p:nvPr>
        </p:nvSpPr>
        <p:spPr>
          <a:xfrm>
            <a:off x="969906" y="1160859"/>
            <a:ext cx="10404144" cy="5343683"/>
          </a:xfrm>
          <a:prstGeom prst="rect">
            <a:avLst/>
          </a:prstGeom>
          <a:solidFill>
            <a:schemeClr val="bg1">
              <a:lumMod val="95000"/>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PA_直接连接符 7"/>
          <p:cNvCxnSpPr/>
          <p:nvPr>
            <p:custDataLst>
              <p:tags r:id="rId2"/>
            </p:custDataLst>
          </p:nvPr>
        </p:nvCxnSpPr>
        <p:spPr>
          <a:xfrm flipV="1">
            <a:off x="983761" y="1160859"/>
            <a:ext cx="0" cy="2671842"/>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PA_直接连接符 10"/>
          <p:cNvCxnSpPr>
            <a:stCxn id="3" idx="0"/>
          </p:cNvCxnSpPr>
          <p:nvPr>
            <p:custDataLst>
              <p:tags r:id="rId3"/>
            </p:custDataLst>
          </p:nvPr>
        </p:nvCxnSpPr>
        <p:spPr>
          <a:xfrm flipH="1">
            <a:off x="969906" y="1160859"/>
            <a:ext cx="5202072" cy="0"/>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 name="PA_直接连接符 15"/>
          <p:cNvCxnSpPr/>
          <p:nvPr>
            <p:custDataLst>
              <p:tags r:id="rId4"/>
            </p:custDataLst>
          </p:nvPr>
        </p:nvCxnSpPr>
        <p:spPr>
          <a:xfrm rot="10800000" flipV="1">
            <a:off x="11360195" y="3818846"/>
            <a:ext cx="0" cy="2671842"/>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PA_直接连接符 16"/>
          <p:cNvCxnSpPr/>
          <p:nvPr>
            <p:custDataLst>
              <p:tags r:id="rId5"/>
            </p:custDataLst>
          </p:nvPr>
        </p:nvCxnSpPr>
        <p:spPr>
          <a:xfrm rot="10800000" flipH="1">
            <a:off x="6171978" y="6490688"/>
            <a:ext cx="5202072" cy="0"/>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 name="PA_黑鸣_文本框 1"/>
          <p:cNvSpPr txBox="1"/>
          <p:nvPr>
            <p:custDataLst>
              <p:tags r:id="rId6"/>
            </p:custDataLst>
          </p:nvPr>
        </p:nvSpPr>
        <p:spPr>
          <a:xfrm>
            <a:off x="1386972" y="2180660"/>
            <a:ext cx="9677400" cy="2677656"/>
          </a:xfrm>
          <a:prstGeom prst="rect">
            <a:avLst/>
          </a:prstGeom>
          <a:noFill/>
        </p:spPr>
        <p:txBody>
          <a:bodyPr wrap="square" rtlCol="0">
            <a:spAutoFit/>
          </a:bodyPr>
          <a:lstStyle/>
          <a:p>
            <a:r>
              <a:rPr lang="zh-TW" altLang="en-US"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社會的分配正義例子</a:t>
            </a:r>
            <a:endParaRPr lang="en-US" altLang="zh-TW"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p>
            <a:endParaRPr lang="en-US" altLang="zh-TW"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p>
            <a:r>
              <a:rPr lang="zh-TW" altLang="en-US"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－同樣</a:t>
            </a:r>
            <a:r>
              <a:rPr lang="zh-TW" altLang="en-US"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以富人舉例</a:t>
            </a:r>
            <a:r>
              <a:rPr lang="en-US" altLang="zh-TW"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a:t>
            </a:r>
          </a:p>
          <a:p>
            <a:r>
              <a:rPr lang="zh-TW" altLang="en-US"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為了</a:t>
            </a:r>
            <a:r>
              <a:rPr lang="zh-TW" altLang="en-US"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實現分配結果的公平，必須將國民收入從富人手中向窮人</a:t>
            </a:r>
            <a:r>
              <a:rPr lang="zh-TW" altLang="en-US"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轉 </a:t>
            </a:r>
            <a:endParaRPr lang="en-US" altLang="zh-TW"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p>
            <a:r>
              <a:rPr lang="zh-TW" altLang="en-US"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a:t>
            </a:r>
            <a:r>
              <a:rPr lang="zh-TW" altLang="en-US"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移。在繳納國民</a:t>
            </a:r>
            <a:r>
              <a:rPr lang="zh-TW" altLang="en-US"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稅金時，富人所需要繳納的金額大於窮人，這</a:t>
            </a:r>
            <a:r>
              <a:rPr lang="zh-TW" altLang="en-US"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就</a:t>
            </a:r>
            <a:endParaRPr lang="en-US" altLang="zh-TW"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p>
            <a:r>
              <a:rPr lang="zh-TW" altLang="en-US"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a:t>
            </a:r>
            <a:r>
              <a:rPr lang="zh-TW" altLang="en-US"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是</a:t>
            </a:r>
            <a:r>
              <a:rPr lang="zh-TW" altLang="en-US"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分配正義。</a:t>
            </a:r>
          </a:p>
          <a:p>
            <a:endParaRPr lang="zh-TW" altLang="en-US"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9" name="PA_矩形 18"/>
          <p:cNvSpPr/>
          <p:nvPr>
            <p:custDataLst>
              <p:tags r:id="rId7"/>
            </p:custDataLst>
          </p:nvPr>
        </p:nvSpPr>
        <p:spPr>
          <a:xfrm>
            <a:off x="378259" y="329861"/>
            <a:ext cx="2646878" cy="830997"/>
          </a:xfrm>
          <a:prstGeom prst="rect">
            <a:avLst/>
          </a:prstGeom>
          <a:noFill/>
        </p:spPr>
        <p:txBody>
          <a:bodyPr wrap="none" lIns="91440" tIns="45720" rIns="91440" bIns="45720">
            <a:spAutoFit/>
          </a:bodyPr>
          <a:lstStyle/>
          <a:p>
            <a:r>
              <a:rPr lang="zh-TW" altLang="en-US" sz="48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分配正</a:t>
            </a:r>
            <a:r>
              <a:rPr lang="zh-TW" altLang="en-US" sz="4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義</a:t>
            </a:r>
            <a:endParaRPr lang="zh-CN" altLang="en-US" sz="4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3462143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par>
                                <p:cTn id="12" presetID="22" presetClass="entr" presetSubtype="1"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500"/>
                                        <p:tgtEl>
                                          <p:spTgt spid="6"/>
                                        </p:tgtEl>
                                      </p:cBhvr>
                                    </p:animEffect>
                                  </p:childTnLst>
                                </p:cTn>
                              </p:par>
                            </p:childTnLst>
                          </p:cTn>
                        </p:par>
                        <p:par>
                          <p:cTn id="15" fill="hold">
                            <p:stCondLst>
                              <p:cond delay="1000"/>
                            </p:stCondLst>
                            <p:childTnLst>
                              <p:par>
                                <p:cTn id="16" presetID="22" presetClass="entr" presetSubtype="2"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right)">
                                      <p:cBhvr>
                                        <p:cTn id="18" dur="500"/>
                                        <p:tgtEl>
                                          <p:spTgt spid="7"/>
                                        </p:tgtEl>
                                      </p:cBhvr>
                                    </p:animEffect>
                                  </p:childTnLst>
                                </p:cTn>
                              </p:par>
                              <p:par>
                                <p:cTn id="19" presetID="22" presetClass="entr" presetSubtype="8"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37"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900" decel="100000" fill="hold"/>
                                        <p:tgtEl>
                                          <p:spTgt spid="8"/>
                                        </p:tgtEl>
                                        <p:attrNameLst>
                                          <p:attrName>ppt_y</p:attrName>
                                        </p:attrNameLst>
                                      </p:cBhvr>
                                      <p:tavLst>
                                        <p:tav tm="0">
                                          <p:val>
                                            <p:strVal val="#ppt_y+1"/>
                                          </p:val>
                                        </p:tav>
                                        <p:tav tm="100000">
                                          <p:val>
                                            <p:strVal val="#ppt_y-.03"/>
                                          </p:val>
                                        </p:tav>
                                      </p:tavLst>
                                    </p:anim>
                                    <p:anim calcmode="lin" valueType="num">
                                      <p:cBhvr>
                                        <p:cTn id="29"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childTnLst>
                          </p:cTn>
                        </p:par>
                        <p:par>
                          <p:cTn id="30" fill="hold">
                            <p:stCondLst>
                              <p:cond delay="1000"/>
                            </p:stCondLst>
                            <p:childTnLst>
                              <p:par>
                                <p:cTn id="31" presetID="56" presetClass="entr" presetSubtype="0" fill="hold" grpId="0" nodeType="afterEffect">
                                  <p:stCondLst>
                                    <p:cond delay="0"/>
                                  </p:stCondLst>
                                  <p:iterate type="lt">
                                    <p:tmPct val="10000"/>
                                  </p:iterate>
                                  <p:childTnLst>
                                    <p:set>
                                      <p:cBhvr>
                                        <p:cTn id="32" dur="1" fill="hold">
                                          <p:stCondLst>
                                            <p:cond delay="0"/>
                                          </p:stCondLst>
                                        </p:cTn>
                                        <p:tgtEl>
                                          <p:spTgt spid="9"/>
                                        </p:tgtEl>
                                        <p:attrNameLst>
                                          <p:attrName>style.visibility</p:attrName>
                                        </p:attrNameLst>
                                      </p:cBhvr>
                                      <p:to>
                                        <p:strVal val="visible"/>
                                      </p:to>
                                    </p:set>
                                    <p:anim by="(-#ppt_w*2)" calcmode="lin" valueType="num">
                                      <p:cBhvr rctx="PPT">
                                        <p:cTn id="33" dur="250" autoRev="1" fill="hold">
                                          <p:stCondLst>
                                            <p:cond delay="0"/>
                                          </p:stCondLst>
                                        </p:cTn>
                                        <p:tgtEl>
                                          <p:spTgt spid="9"/>
                                        </p:tgtEl>
                                        <p:attrNameLst>
                                          <p:attrName>ppt_w</p:attrName>
                                        </p:attrNameLst>
                                      </p:cBhvr>
                                    </p:anim>
                                    <p:anim by="(#ppt_w*0.50)" calcmode="lin" valueType="num">
                                      <p:cBhvr>
                                        <p:cTn id="34" dur="250" decel="50000" autoRev="1" fill="hold">
                                          <p:stCondLst>
                                            <p:cond delay="0"/>
                                          </p:stCondLst>
                                        </p:cTn>
                                        <p:tgtEl>
                                          <p:spTgt spid="9"/>
                                        </p:tgtEl>
                                        <p:attrNameLst>
                                          <p:attrName>ppt_x</p:attrName>
                                        </p:attrNameLst>
                                      </p:cBhvr>
                                    </p:anim>
                                    <p:anim from="(-#ppt_h/2)" to="(#ppt_y)" calcmode="lin" valueType="num">
                                      <p:cBhvr>
                                        <p:cTn id="35" dur="500" fill="hold">
                                          <p:stCondLst>
                                            <p:cond delay="0"/>
                                          </p:stCondLst>
                                        </p:cTn>
                                        <p:tgtEl>
                                          <p:spTgt spid="9"/>
                                        </p:tgtEl>
                                        <p:attrNameLst>
                                          <p:attrName>ppt_y</p:attrName>
                                        </p:attrNameLst>
                                      </p:cBhvr>
                                    </p:anim>
                                    <p:animRot by="21600000">
                                      <p:cBhvr>
                                        <p:cTn id="36" dur="500" fill="hold">
                                          <p:stCondLst>
                                            <p:cond delay="0"/>
                                          </p:stCondLst>
                                        </p:cTn>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矩形 4"/>
          <p:cNvSpPr/>
          <p:nvPr>
            <p:custDataLst>
              <p:tags r:id="rId1"/>
            </p:custDataLst>
          </p:nvPr>
        </p:nvSpPr>
        <p:spPr>
          <a:xfrm>
            <a:off x="969906" y="1160859"/>
            <a:ext cx="10404144" cy="5343683"/>
          </a:xfrm>
          <a:prstGeom prst="rect">
            <a:avLst/>
          </a:prstGeom>
          <a:solidFill>
            <a:schemeClr val="bg1">
              <a:lumMod val="95000"/>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PA_直接连接符 7"/>
          <p:cNvCxnSpPr/>
          <p:nvPr>
            <p:custDataLst>
              <p:tags r:id="rId2"/>
            </p:custDataLst>
          </p:nvPr>
        </p:nvCxnSpPr>
        <p:spPr>
          <a:xfrm flipV="1">
            <a:off x="983761" y="1160859"/>
            <a:ext cx="0" cy="2671842"/>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PA_直接连接符 10"/>
          <p:cNvCxnSpPr>
            <a:stCxn id="3" idx="0"/>
          </p:cNvCxnSpPr>
          <p:nvPr>
            <p:custDataLst>
              <p:tags r:id="rId3"/>
            </p:custDataLst>
          </p:nvPr>
        </p:nvCxnSpPr>
        <p:spPr>
          <a:xfrm flipH="1">
            <a:off x="969906" y="1160859"/>
            <a:ext cx="5202072" cy="0"/>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 name="PA_直接连接符 15"/>
          <p:cNvCxnSpPr/>
          <p:nvPr>
            <p:custDataLst>
              <p:tags r:id="rId4"/>
            </p:custDataLst>
          </p:nvPr>
        </p:nvCxnSpPr>
        <p:spPr>
          <a:xfrm rot="10800000" flipV="1">
            <a:off x="11360195" y="3818846"/>
            <a:ext cx="0" cy="2671842"/>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PA_直接连接符 16"/>
          <p:cNvCxnSpPr/>
          <p:nvPr>
            <p:custDataLst>
              <p:tags r:id="rId5"/>
            </p:custDataLst>
          </p:nvPr>
        </p:nvCxnSpPr>
        <p:spPr>
          <a:xfrm rot="10800000" flipH="1">
            <a:off x="6171978" y="6490688"/>
            <a:ext cx="5202072" cy="0"/>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 name="PA_黑鸣_文本框 1"/>
          <p:cNvSpPr txBox="1"/>
          <p:nvPr>
            <p:custDataLst>
              <p:tags r:id="rId6"/>
            </p:custDataLst>
          </p:nvPr>
        </p:nvSpPr>
        <p:spPr>
          <a:xfrm>
            <a:off x="1326351" y="1472422"/>
            <a:ext cx="9677400" cy="4893647"/>
          </a:xfrm>
          <a:prstGeom prst="rect">
            <a:avLst/>
          </a:prstGeom>
          <a:noFill/>
        </p:spPr>
        <p:txBody>
          <a:bodyPr wrap="square" rtlCol="0">
            <a:spAutoFit/>
          </a:bodyPr>
          <a:lstStyle/>
          <a:p>
            <a:r>
              <a:rPr lang="zh-TW" altLang="en-US"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－支持分配正義</a:t>
            </a:r>
            <a:r>
              <a:rPr lang="en-US" altLang="zh-TW"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a:t>
            </a:r>
          </a:p>
          <a:p>
            <a:r>
              <a:rPr lang="zh-TW" altLang="en-US"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要求</a:t>
            </a:r>
            <a:r>
              <a:rPr lang="zh-TW" altLang="en-US"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分配正義的道德呼聲主要來自於窮人或者弱勢人群，對這</a:t>
            </a:r>
            <a:r>
              <a:rPr lang="zh-TW" altLang="en-US"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部分      </a:t>
            </a:r>
            <a:endParaRPr lang="en-US" altLang="zh-TW"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p>
            <a:r>
              <a:rPr lang="zh-TW" altLang="en-US"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人</a:t>
            </a:r>
            <a:r>
              <a:rPr lang="zh-TW" altLang="en-US"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生存和發展的倫理關懷是符合社會公共利益的舉動。因為在</a:t>
            </a:r>
            <a:r>
              <a:rPr lang="zh-TW" altLang="en-US"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公共</a:t>
            </a:r>
            <a:endParaRPr lang="en-US" altLang="zh-TW"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p>
            <a:r>
              <a:rPr lang="zh-TW" altLang="en-US"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a:t>
            </a:r>
            <a:r>
              <a:rPr lang="zh-TW" altLang="en-US"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利益</a:t>
            </a:r>
            <a:r>
              <a:rPr lang="zh-TW" altLang="en-US"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中，最主要的是人民的生存，為了所使現在已生存的所有人</a:t>
            </a:r>
            <a:r>
              <a:rPr lang="zh-TW" altLang="en-US"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都</a:t>
            </a:r>
            <a:endParaRPr lang="en-US" altLang="zh-TW"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p>
            <a:r>
              <a:rPr lang="zh-TW" altLang="en-US"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a:t>
            </a:r>
            <a:r>
              <a:rPr lang="zh-TW" altLang="en-US"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得到</a:t>
            </a:r>
            <a:r>
              <a:rPr lang="zh-TW" altLang="en-US"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充分的物品，即使鑰匙有多餘物品的人犧牲一些金錢也是</a:t>
            </a:r>
            <a:r>
              <a:rPr lang="zh-TW" altLang="en-US"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應該</a:t>
            </a:r>
            <a:endParaRPr lang="en-US" altLang="zh-TW"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p>
            <a:r>
              <a:rPr lang="zh-TW" altLang="en-US"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a:t>
            </a:r>
            <a:r>
              <a:rPr lang="zh-TW" altLang="en-US"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的</a:t>
            </a:r>
            <a:r>
              <a:rPr lang="zh-TW" altLang="en-US"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，不能說是太大的犧牲。</a:t>
            </a:r>
          </a:p>
          <a:p>
            <a:endParaRPr lang="en-US" altLang="zh-TW"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p>
            <a:r>
              <a:rPr lang="zh-TW" altLang="en-US"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－反對分配</a:t>
            </a:r>
            <a:r>
              <a:rPr lang="zh-TW" altLang="en-US"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正義</a:t>
            </a:r>
            <a:r>
              <a:rPr lang="en-US" altLang="zh-TW"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a:t>
            </a:r>
          </a:p>
          <a:p>
            <a:r>
              <a:rPr lang="zh-TW" altLang="en-US"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一些</a:t>
            </a:r>
            <a:r>
              <a:rPr lang="zh-TW" altLang="en-US"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自由主義經濟學家對市場自身的經濟功能和倫理功能懷有</a:t>
            </a:r>
            <a:r>
              <a:rPr lang="zh-TW" altLang="en-US"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相當   </a:t>
            </a:r>
            <a:endParaRPr lang="en-US" altLang="zh-TW"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p>
            <a:r>
              <a:rPr lang="zh-TW" altLang="en-US"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大</a:t>
            </a:r>
            <a:r>
              <a:rPr lang="zh-TW" altLang="en-US"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的自信，認為只要人們遵循市場內在的發展邏輯，就可以</a:t>
            </a:r>
            <a:r>
              <a:rPr lang="zh-TW" altLang="en-US"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贏得經</a:t>
            </a:r>
            <a:endParaRPr lang="en-US" altLang="zh-TW"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p>
            <a:r>
              <a:rPr lang="zh-TW" altLang="en-US"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a:t>
            </a:r>
            <a:r>
              <a:rPr lang="zh-TW" altLang="en-US"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濟</a:t>
            </a:r>
            <a:r>
              <a:rPr lang="zh-TW" altLang="en-US"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上的成功，獲得市場自然分配給他們的經濟份額，不需依靠</a:t>
            </a:r>
            <a:r>
              <a:rPr lang="zh-TW" altLang="en-US"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市場</a:t>
            </a:r>
            <a:endParaRPr lang="en-US" altLang="zh-TW"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p>
            <a:r>
              <a:rPr lang="zh-TW" altLang="en-US"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a:t>
            </a:r>
            <a:r>
              <a:rPr lang="zh-TW" altLang="en-US"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之外</a:t>
            </a:r>
            <a:r>
              <a:rPr lang="zh-TW" altLang="en-US"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的力量求得額外的分配結果。</a:t>
            </a:r>
          </a:p>
          <a:p>
            <a:endParaRPr lang="zh-TW" altLang="en-US"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9" name="PA_矩形 18"/>
          <p:cNvSpPr/>
          <p:nvPr>
            <p:custDataLst>
              <p:tags r:id="rId7"/>
            </p:custDataLst>
          </p:nvPr>
        </p:nvSpPr>
        <p:spPr>
          <a:xfrm>
            <a:off x="378259" y="329861"/>
            <a:ext cx="2646878" cy="830997"/>
          </a:xfrm>
          <a:prstGeom prst="rect">
            <a:avLst/>
          </a:prstGeom>
          <a:noFill/>
        </p:spPr>
        <p:txBody>
          <a:bodyPr wrap="none" lIns="91440" tIns="45720" rIns="91440" bIns="45720">
            <a:spAutoFit/>
          </a:bodyPr>
          <a:lstStyle/>
          <a:p>
            <a:r>
              <a:rPr lang="zh-TW" altLang="en-US" sz="48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分配正</a:t>
            </a:r>
            <a:r>
              <a:rPr lang="zh-TW" altLang="en-US" sz="4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義</a:t>
            </a:r>
            <a:endParaRPr lang="zh-CN" altLang="en-US" sz="4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282093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par>
                                <p:cTn id="12" presetID="22" presetClass="entr" presetSubtype="1"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500"/>
                                        <p:tgtEl>
                                          <p:spTgt spid="6"/>
                                        </p:tgtEl>
                                      </p:cBhvr>
                                    </p:animEffect>
                                  </p:childTnLst>
                                </p:cTn>
                              </p:par>
                            </p:childTnLst>
                          </p:cTn>
                        </p:par>
                        <p:par>
                          <p:cTn id="15" fill="hold">
                            <p:stCondLst>
                              <p:cond delay="1000"/>
                            </p:stCondLst>
                            <p:childTnLst>
                              <p:par>
                                <p:cTn id="16" presetID="22" presetClass="entr" presetSubtype="2"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right)">
                                      <p:cBhvr>
                                        <p:cTn id="18" dur="500"/>
                                        <p:tgtEl>
                                          <p:spTgt spid="7"/>
                                        </p:tgtEl>
                                      </p:cBhvr>
                                    </p:animEffect>
                                  </p:childTnLst>
                                </p:cTn>
                              </p:par>
                              <p:par>
                                <p:cTn id="19" presetID="22" presetClass="entr" presetSubtype="8"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37"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900" decel="100000" fill="hold"/>
                                        <p:tgtEl>
                                          <p:spTgt spid="8"/>
                                        </p:tgtEl>
                                        <p:attrNameLst>
                                          <p:attrName>ppt_y</p:attrName>
                                        </p:attrNameLst>
                                      </p:cBhvr>
                                      <p:tavLst>
                                        <p:tav tm="0">
                                          <p:val>
                                            <p:strVal val="#ppt_y+1"/>
                                          </p:val>
                                        </p:tav>
                                        <p:tav tm="100000">
                                          <p:val>
                                            <p:strVal val="#ppt_y-.03"/>
                                          </p:val>
                                        </p:tav>
                                      </p:tavLst>
                                    </p:anim>
                                    <p:anim calcmode="lin" valueType="num">
                                      <p:cBhvr>
                                        <p:cTn id="29"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childTnLst>
                          </p:cTn>
                        </p:par>
                        <p:par>
                          <p:cTn id="30" fill="hold">
                            <p:stCondLst>
                              <p:cond delay="1000"/>
                            </p:stCondLst>
                            <p:childTnLst>
                              <p:par>
                                <p:cTn id="31" presetID="56" presetClass="entr" presetSubtype="0" fill="hold" grpId="0" nodeType="afterEffect">
                                  <p:stCondLst>
                                    <p:cond delay="0"/>
                                  </p:stCondLst>
                                  <p:iterate type="lt">
                                    <p:tmPct val="10000"/>
                                  </p:iterate>
                                  <p:childTnLst>
                                    <p:set>
                                      <p:cBhvr>
                                        <p:cTn id="32" dur="1" fill="hold">
                                          <p:stCondLst>
                                            <p:cond delay="0"/>
                                          </p:stCondLst>
                                        </p:cTn>
                                        <p:tgtEl>
                                          <p:spTgt spid="9"/>
                                        </p:tgtEl>
                                        <p:attrNameLst>
                                          <p:attrName>style.visibility</p:attrName>
                                        </p:attrNameLst>
                                      </p:cBhvr>
                                      <p:to>
                                        <p:strVal val="visible"/>
                                      </p:to>
                                    </p:set>
                                    <p:anim by="(-#ppt_w*2)" calcmode="lin" valueType="num">
                                      <p:cBhvr rctx="PPT">
                                        <p:cTn id="33" dur="250" autoRev="1" fill="hold">
                                          <p:stCondLst>
                                            <p:cond delay="0"/>
                                          </p:stCondLst>
                                        </p:cTn>
                                        <p:tgtEl>
                                          <p:spTgt spid="9"/>
                                        </p:tgtEl>
                                        <p:attrNameLst>
                                          <p:attrName>ppt_w</p:attrName>
                                        </p:attrNameLst>
                                      </p:cBhvr>
                                    </p:anim>
                                    <p:anim by="(#ppt_w*0.50)" calcmode="lin" valueType="num">
                                      <p:cBhvr>
                                        <p:cTn id="34" dur="250" decel="50000" autoRev="1" fill="hold">
                                          <p:stCondLst>
                                            <p:cond delay="0"/>
                                          </p:stCondLst>
                                        </p:cTn>
                                        <p:tgtEl>
                                          <p:spTgt spid="9"/>
                                        </p:tgtEl>
                                        <p:attrNameLst>
                                          <p:attrName>ppt_x</p:attrName>
                                        </p:attrNameLst>
                                      </p:cBhvr>
                                    </p:anim>
                                    <p:anim from="(-#ppt_h/2)" to="(#ppt_y)" calcmode="lin" valueType="num">
                                      <p:cBhvr>
                                        <p:cTn id="35" dur="500" fill="hold">
                                          <p:stCondLst>
                                            <p:cond delay="0"/>
                                          </p:stCondLst>
                                        </p:cTn>
                                        <p:tgtEl>
                                          <p:spTgt spid="9"/>
                                        </p:tgtEl>
                                        <p:attrNameLst>
                                          <p:attrName>ppt_y</p:attrName>
                                        </p:attrNameLst>
                                      </p:cBhvr>
                                    </p:anim>
                                    <p:animRot by="21600000">
                                      <p:cBhvr>
                                        <p:cTn id="36" dur="500" fill="hold">
                                          <p:stCondLst>
                                            <p:cond delay="0"/>
                                          </p:stCondLst>
                                        </p:cTn>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矩形 4"/>
          <p:cNvSpPr/>
          <p:nvPr>
            <p:custDataLst>
              <p:tags r:id="rId1"/>
            </p:custDataLst>
          </p:nvPr>
        </p:nvSpPr>
        <p:spPr>
          <a:xfrm>
            <a:off x="969906" y="1160859"/>
            <a:ext cx="10404144" cy="5343683"/>
          </a:xfrm>
          <a:prstGeom prst="rect">
            <a:avLst/>
          </a:prstGeom>
          <a:solidFill>
            <a:schemeClr val="bg1">
              <a:lumMod val="95000"/>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PA_直接连接符 7"/>
          <p:cNvCxnSpPr/>
          <p:nvPr>
            <p:custDataLst>
              <p:tags r:id="rId2"/>
            </p:custDataLst>
          </p:nvPr>
        </p:nvCxnSpPr>
        <p:spPr>
          <a:xfrm flipV="1">
            <a:off x="983761" y="1160859"/>
            <a:ext cx="0" cy="2671842"/>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PA_直接连接符 10"/>
          <p:cNvCxnSpPr>
            <a:stCxn id="3" idx="0"/>
          </p:cNvCxnSpPr>
          <p:nvPr>
            <p:custDataLst>
              <p:tags r:id="rId3"/>
            </p:custDataLst>
          </p:nvPr>
        </p:nvCxnSpPr>
        <p:spPr>
          <a:xfrm flipH="1">
            <a:off x="969906" y="1160859"/>
            <a:ext cx="5202072" cy="0"/>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 name="PA_直接连接符 15"/>
          <p:cNvCxnSpPr/>
          <p:nvPr>
            <p:custDataLst>
              <p:tags r:id="rId4"/>
            </p:custDataLst>
          </p:nvPr>
        </p:nvCxnSpPr>
        <p:spPr>
          <a:xfrm rot="10800000" flipV="1">
            <a:off x="11360195" y="3818846"/>
            <a:ext cx="0" cy="2671842"/>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PA_直接连接符 16"/>
          <p:cNvCxnSpPr/>
          <p:nvPr>
            <p:custDataLst>
              <p:tags r:id="rId5"/>
            </p:custDataLst>
          </p:nvPr>
        </p:nvCxnSpPr>
        <p:spPr>
          <a:xfrm rot="10800000" flipH="1">
            <a:off x="6171978" y="6490688"/>
            <a:ext cx="5202072" cy="0"/>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 name="PA_黑鸣_文本框 1"/>
          <p:cNvSpPr txBox="1"/>
          <p:nvPr>
            <p:custDataLst>
              <p:tags r:id="rId6"/>
            </p:custDataLst>
          </p:nvPr>
        </p:nvSpPr>
        <p:spPr>
          <a:xfrm>
            <a:off x="1326351" y="2124540"/>
            <a:ext cx="9677400" cy="3416320"/>
          </a:xfrm>
          <a:prstGeom prst="rect">
            <a:avLst/>
          </a:prstGeom>
          <a:noFill/>
        </p:spPr>
        <p:txBody>
          <a:bodyPr wrap="square" rtlCol="0">
            <a:spAutoFit/>
          </a:bodyPr>
          <a:lstStyle/>
          <a:p>
            <a:r>
              <a:rPr lang="zh-TW" altLang="en-US"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是</a:t>
            </a:r>
            <a:r>
              <a:rPr lang="zh-TW" altLang="en-US"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刑罰學的理論之一，認為因果報應是自然的理性，而刑罰的理由即僅只是犯罪的應報。使得受害者乃至於社會大眾的憤怒情緒，快速且簡單地找到宣洩的出口；維護法律之不可侵犯性，乃是首要任務。</a:t>
            </a:r>
          </a:p>
          <a:p>
            <a:endParaRPr lang="en-US" altLang="zh-TW"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p>
            <a:r>
              <a:rPr lang="zh-TW" altLang="en-US"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－應報正義的例子</a:t>
            </a:r>
            <a:r>
              <a:rPr lang="en-US" altLang="zh-TW"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a:t>
            </a:r>
            <a:endParaRPr lang="en-US" altLang="zh-TW"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p>
            <a:r>
              <a:rPr lang="zh-TW" altLang="en-US"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在</a:t>
            </a:r>
            <a:r>
              <a:rPr lang="zh-TW" altLang="en-US"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古巴比倫時代的漢摩拉比法典中，就已經開始強調「以牙還牙</a:t>
            </a:r>
            <a:r>
              <a:rPr lang="zh-TW" altLang="en-US"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a:t>
            </a:r>
            <a:endParaRPr lang="en-US" altLang="zh-TW"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p>
            <a:r>
              <a:rPr lang="zh-TW" altLang="en-US"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a:t>
            </a:r>
            <a:r>
              <a:rPr lang="zh-TW" altLang="en-US"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以眼還眼</a:t>
            </a:r>
            <a:r>
              <a:rPr lang="zh-TW" altLang="en-US"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」的應報觀念；殺人償命，乃天經地義，這樣的觀念也</a:t>
            </a:r>
            <a:r>
              <a:rPr lang="zh-TW" altLang="en-US"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存</a:t>
            </a:r>
            <a:endParaRPr lang="en-US" altLang="zh-TW"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p>
            <a:r>
              <a:rPr lang="zh-TW" altLang="en-US"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a:t>
            </a:r>
            <a:r>
              <a:rPr lang="zh-TW" altLang="en-US"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在於</a:t>
            </a:r>
            <a:r>
              <a:rPr lang="zh-TW" altLang="en-US"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中國文化裡。</a:t>
            </a:r>
          </a:p>
          <a:p>
            <a:endParaRPr lang="zh-TW" altLang="en-US"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9" name="PA_矩形 18"/>
          <p:cNvSpPr/>
          <p:nvPr>
            <p:custDataLst>
              <p:tags r:id="rId7"/>
            </p:custDataLst>
          </p:nvPr>
        </p:nvSpPr>
        <p:spPr>
          <a:xfrm>
            <a:off x="378259" y="329861"/>
            <a:ext cx="2646878" cy="830997"/>
          </a:xfrm>
          <a:prstGeom prst="rect">
            <a:avLst/>
          </a:prstGeom>
          <a:noFill/>
        </p:spPr>
        <p:txBody>
          <a:bodyPr wrap="none" lIns="91440" tIns="45720" rIns="91440" bIns="45720">
            <a:spAutoFit/>
          </a:bodyPr>
          <a:lstStyle/>
          <a:p>
            <a:r>
              <a:rPr lang="zh-TW" altLang="en-US" sz="48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應</a:t>
            </a:r>
            <a:r>
              <a:rPr lang="zh-TW" altLang="en-US" sz="4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報</a:t>
            </a:r>
            <a:r>
              <a:rPr lang="zh-TW" altLang="en-US" sz="48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正義</a:t>
            </a:r>
            <a:endParaRPr lang="zh-CN" altLang="en-US" sz="4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914045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par>
                                <p:cTn id="12" presetID="22" presetClass="entr" presetSubtype="1"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500"/>
                                        <p:tgtEl>
                                          <p:spTgt spid="6"/>
                                        </p:tgtEl>
                                      </p:cBhvr>
                                    </p:animEffect>
                                  </p:childTnLst>
                                </p:cTn>
                              </p:par>
                            </p:childTnLst>
                          </p:cTn>
                        </p:par>
                        <p:par>
                          <p:cTn id="15" fill="hold">
                            <p:stCondLst>
                              <p:cond delay="1000"/>
                            </p:stCondLst>
                            <p:childTnLst>
                              <p:par>
                                <p:cTn id="16" presetID="22" presetClass="entr" presetSubtype="2"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right)">
                                      <p:cBhvr>
                                        <p:cTn id="18" dur="500"/>
                                        <p:tgtEl>
                                          <p:spTgt spid="7"/>
                                        </p:tgtEl>
                                      </p:cBhvr>
                                    </p:animEffect>
                                  </p:childTnLst>
                                </p:cTn>
                              </p:par>
                              <p:par>
                                <p:cTn id="19" presetID="22" presetClass="entr" presetSubtype="8"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37"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900" decel="100000" fill="hold"/>
                                        <p:tgtEl>
                                          <p:spTgt spid="8"/>
                                        </p:tgtEl>
                                        <p:attrNameLst>
                                          <p:attrName>ppt_y</p:attrName>
                                        </p:attrNameLst>
                                      </p:cBhvr>
                                      <p:tavLst>
                                        <p:tav tm="0">
                                          <p:val>
                                            <p:strVal val="#ppt_y+1"/>
                                          </p:val>
                                        </p:tav>
                                        <p:tav tm="100000">
                                          <p:val>
                                            <p:strVal val="#ppt_y-.03"/>
                                          </p:val>
                                        </p:tav>
                                      </p:tavLst>
                                    </p:anim>
                                    <p:anim calcmode="lin" valueType="num">
                                      <p:cBhvr>
                                        <p:cTn id="29"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childTnLst>
                          </p:cTn>
                        </p:par>
                        <p:par>
                          <p:cTn id="30" fill="hold">
                            <p:stCondLst>
                              <p:cond delay="1000"/>
                            </p:stCondLst>
                            <p:childTnLst>
                              <p:par>
                                <p:cTn id="31" presetID="56" presetClass="entr" presetSubtype="0" fill="hold" grpId="0" nodeType="afterEffect">
                                  <p:stCondLst>
                                    <p:cond delay="0"/>
                                  </p:stCondLst>
                                  <p:iterate type="lt">
                                    <p:tmPct val="10000"/>
                                  </p:iterate>
                                  <p:childTnLst>
                                    <p:set>
                                      <p:cBhvr>
                                        <p:cTn id="32" dur="1" fill="hold">
                                          <p:stCondLst>
                                            <p:cond delay="0"/>
                                          </p:stCondLst>
                                        </p:cTn>
                                        <p:tgtEl>
                                          <p:spTgt spid="9"/>
                                        </p:tgtEl>
                                        <p:attrNameLst>
                                          <p:attrName>style.visibility</p:attrName>
                                        </p:attrNameLst>
                                      </p:cBhvr>
                                      <p:to>
                                        <p:strVal val="visible"/>
                                      </p:to>
                                    </p:set>
                                    <p:anim by="(-#ppt_w*2)" calcmode="lin" valueType="num">
                                      <p:cBhvr rctx="PPT">
                                        <p:cTn id="33" dur="250" autoRev="1" fill="hold">
                                          <p:stCondLst>
                                            <p:cond delay="0"/>
                                          </p:stCondLst>
                                        </p:cTn>
                                        <p:tgtEl>
                                          <p:spTgt spid="9"/>
                                        </p:tgtEl>
                                        <p:attrNameLst>
                                          <p:attrName>ppt_w</p:attrName>
                                        </p:attrNameLst>
                                      </p:cBhvr>
                                    </p:anim>
                                    <p:anim by="(#ppt_w*0.50)" calcmode="lin" valueType="num">
                                      <p:cBhvr>
                                        <p:cTn id="34" dur="250" decel="50000" autoRev="1" fill="hold">
                                          <p:stCondLst>
                                            <p:cond delay="0"/>
                                          </p:stCondLst>
                                        </p:cTn>
                                        <p:tgtEl>
                                          <p:spTgt spid="9"/>
                                        </p:tgtEl>
                                        <p:attrNameLst>
                                          <p:attrName>ppt_x</p:attrName>
                                        </p:attrNameLst>
                                      </p:cBhvr>
                                    </p:anim>
                                    <p:anim from="(-#ppt_h/2)" to="(#ppt_y)" calcmode="lin" valueType="num">
                                      <p:cBhvr>
                                        <p:cTn id="35" dur="500" fill="hold">
                                          <p:stCondLst>
                                            <p:cond delay="0"/>
                                          </p:stCondLst>
                                        </p:cTn>
                                        <p:tgtEl>
                                          <p:spTgt spid="9"/>
                                        </p:tgtEl>
                                        <p:attrNameLst>
                                          <p:attrName>ppt_y</p:attrName>
                                        </p:attrNameLst>
                                      </p:cBhvr>
                                    </p:anim>
                                    <p:animRot by="21600000">
                                      <p:cBhvr>
                                        <p:cTn id="36" dur="500" fill="hold">
                                          <p:stCondLst>
                                            <p:cond delay="0"/>
                                          </p:stCondLst>
                                        </p:cTn>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矩形 4"/>
          <p:cNvSpPr/>
          <p:nvPr>
            <p:custDataLst>
              <p:tags r:id="rId1"/>
            </p:custDataLst>
          </p:nvPr>
        </p:nvSpPr>
        <p:spPr>
          <a:xfrm>
            <a:off x="969906" y="1160859"/>
            <a:ext cx="10404144" cy="5343683"/>
          </a:xfrm>
          <a:prstGeom prst="rect">
            <a:avLst/>
          </a:prstGeom>
          <a:solidFill>
            <a:schemeClr val="bg1">
              <a:lumMod val="95000"/>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PA_直接连接符 7"/>
          <p:cNvCxnSpPr/>
          <p:nvPr>
            <p:custDataLst>
              <p:tags r:id="rId2"/>
            </p:custDataLst>
          </p:nvPr>
        </p:nvCxnSpPr>
        <p:spPr>
          <a:xfrm flipV="1">
            <a:off x="983761" y="1160859"/>
            <a:ext cx="0" cy="2671842"/>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PA_直接连接符 10"/>
          <p:cNvCxnSpPr>
            <a:stCxn id="3" idx="0"/>
          </p:cNvCxnSpPr>
          <p:nvPr>
            <p:custDataLst>
              <p:tags r:id="rId3"/>
            </p:custDataLst>
          </p:nvPr>
        </p:nvCxnSpPr>
        <p:spPr>
          <a:xfrm flipH="1">
            <a:off x="969906" y="1160859"/>
            <a:ext cx="5202072" cy="0"/>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 name="PA_直接连接符 15"/>
          <p:cNvCxnSpPr/>
          <p:nvPr>
            <p:custDataLst>
              <p:tags r:id="rId4"/>
            </p:custDataLst>
          </p:nvPr>
        </p:nvCxnSpPr>
        <p:spPr>
          <a:xfrm rot="10800000" flipV="1">
            <a:off x="11360195" y="3818846"/>
            <a:ext cx="0" cy="2671842"/>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PA_直接连接符 16"/>
          <p:cNvCxnSpPr/>
          <p:nvPr>
            <p:custDataLst>
              <p:tags r:id="rId5"/>
            </p:custDataLst>
          </p:nvPr>
        </p:nvCxnSpPr>
        <p:spPr>
          <a:xfrm rot="10800000" flipH="1">
            <a:off x="6171978" y="6490688"/>
            <a:ext cx="5202072" cy="0"/>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PA_矩形 18"/>
          <p:cNvSpPr/>
          <p:nvPr>
            <p:custDataLst>
              <p:tags r:id="rId6"/>
            </p:custDataLst>
          </p:nvPr>
        </p:nvSpPr>
        <p:spPr>
          <a:xfrm>
            <a:off x="378259" y="329861"/>
            <a:ext cx="2646878" cy="830997"/>
          </a:xfrm>
          <a:prstGeom prst="rect">
            <a:avLst/>
          </a:prstGeom>
          <a:noFill/>
        </p:spPr>
        <p:txBody>
          <a:bodyPr wrap="none" lIns="91440" tIns="45720" rIns="91440" bIns="45720">
            <a:spAutoFit/>
          </a:bodyPr>
          <a:lstStyle/>
          <a:p>
            <a:r>
              <a:rPr lang="zh-TW" altLang="en-US" sz="48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應</a:t>
            </a:r>
            <a:r>
              <a:rPr lang="zh-TW" altLang="en-US" sz="4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報</a:t>
            </a:r>
            <a:r>
              <a:rPr lang="zh-TW" altLang="en-US" sz="48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正義</a:t>
            </a:r>
            <a:endParaRPr lang="zh-CN" altLang="en-US" sz="4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10" name="PA_黑鸣_文本框 1"/>
          <p:cNvSpPr txBox="1"/>
          <p:nvPr>
            <p:custDataLst>
              <p:tags r:id="rId7"/>
            </p:custDataLst>
          </p:nvPr>
        </p:nvSpPr>
        <p:spPr>
          <a:xfrm>
            <a:off x="1326351" y="1472422"/>
            <a:ext cx="9677400" cy="4524315"/>
          </a:xfrm>
          <a:prstGeom prst="rect">
            <a:avLst/>
          </a:prstGeom>
          <a:noFill/>
        </p:spPr>
        <p:txBody>
          <a:bodyPr wrap="square" rtlCol="0">
            <a:spAutoFit/>
          </a:bodyPr>
          <a:lstStyle/>
          <a:p>
            <a:r>
              <a:rPr lang="zh-TW" altLang="en-US"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－支持應報正義理論</a:t>
            </a:r>
            <a:r>
              <a:rPr lang="en-US" altLang="zh-TW"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a:t>
            </a:r>
          </a:p>
          <a:p>
            <a:r>
              <a:rPr lang="zh-TW" altLang="en-US"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以</a:t>
            </a:r>
            <a:r>
              <a:rPr lang="zh-TW" altLang="en-US"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死刑為例，我們應該要有一套方法去給予被害人的家屬撫慰，</a:t>
            </a:r>
            <a:r>
              <a:rPr lang="zh-TW" altLang="en-US"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因</a:t>
            </a:r>
            <a:endParaRPr lang="en-US" altLang="zh-TW"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p>
            <a:r>
              <a:rPr lang="zh-TW" altLang="en-US"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a:t>
            </a:r>
            <a:r>
              <a:rPr lang="zh-TW" altLang="en-US"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此</a:t>
            </a:r>
            <a:r>
              <a:rPr lang="zh-TW" altLang="en-US"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我們會需要存在死刑，來令犯人為自己的行為負責，也就是以</a:t>
            </a:r>
            <a:r>
              <a:rPr lang="zh-TW" altLang="en-US"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牙</a:t>
            </a:r>
            <a:endParaRPr lang="en-US" altLang="zh-TW"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p>
            <a:r>
              <a:rPr lang="zh-TW" altLang="en-US"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a:t>
            </a:r>
            <a:r>
              <a:rPr lang="zh-TW" altLang="en-US"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還</a:t>
            </a:r>
            <a:r>
              <a:rPr lang="zh-TW" altLang="en-US"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牙，以眼還眼的觀念。</a:t>
            </a:r>
          </a:p>
          <a:p>
            <a:endParaRPr lang="en-US" altLang="zh-TW"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p>
            <a:r>
              <a:rPr lang="zh-TW" altLang="en-US"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－反對應報正義理論</a:t>
            </a:r>
            <a:r>
              <a:rPr lang="en-US" altLang="zh-TW"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a:t>
            </a:r>
            <a:endParaRPr lang="en-US" altLang="zh-TW"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p>
            <a:r>
              <a:rPr lang="zh-TW" altLang="en-US"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同樣</a:t>
            </a:r>
            <a:r>
              <a:rPr lang="zh-TW" altLang="en-US"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以死刑為例，反對者認為「死刑不等於被害人的正義」。</a:t>
            </a:r>
            <a:r>
              <a:rPr lang="zh-TW" altLang="en-US"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國家</a:t>
            </a:r>
            <a:endParaRPr lang="en-US" altLang="zh-TW"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p>
            <a:r>
              <a:rPr lang="zh-TW" altLang="en-US"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a:t>
            </a:r>
            <a:r>
              <a:rPr lang="zh-TW" altLang="en-US"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殺人</a:t>
            </a:r>
            <a:r>
              <a:rPr lang="zh-TW" altLang="en-US"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，是價值觀的自打嘴巴。死刑，執行上說雖然是懲罰，但</a:t>
            </a:r>
            <a:r>
              <a:rPr lang="zh-TW" altLang="en-US"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實質</a:t>
            </a:r>
            <a:endParaRPr lang="en-US" altLang="zh-TW"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p>
            <a:r>
              <a:rPr lang="zh-TW" altLang="en-US"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a:t>
            </a:r>
            <a:r>
              <a:rPr lang="zh-TW" altLang="en-US"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上來</a:t>
            </a:r>
            <a:r>
              <a:rPr lang="zh-TW" altLang="en-US"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說，是國家運用公權力剝奪人的性命。生命權不同於財產權</a:t>
            </a:r>
            <a:r>
              <a:rPr lang="zh-TW" altLang="en-US"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和</a:t>
            </a:r>
            <a:endParaRPr lang="en-US" altLang="zh-TW"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p>
            <a:r>
              <a:rPr lang="zh-TW" altLang="en-US"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a:t>
            </a:r>
            <a:r>
              <a:rPr lang="zh-TW" altLang="en-US"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自由權</a:t>
            </a:r>
            <a:r>
              <a:rPr lang="zh-TW" altLang="en-US"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，是享有最高順位保護的法益，是故現代有「生命權應受</a:t>
            </a:r>
            <a:r>
              <a:rPr lang="zh-TW" altLang="en-US"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絕</a:t>
            </a:r>
            <a:endParaRPr lang="en-US" altLang="zh-TW"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p>
            <a:r>
              <a:rPr lang="zh-TW" altLang="en-US"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a:t>
            </a:r>
            <a:r>
              <a:rPr lang="zh-TW" altLang="en-US"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對</a:t>
            </a:r>
            <a:r>
              <a:rPr lang="zh-TW" altLang="en-US"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保障」一說。</a:t>
            </a:r>
          </a:p>
          <a:p>
            <a:endParaRPr lang="zh-TW" altLang="en-US"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Tree>
    <p:extLst>
      <p:ext uri="{BB962C8B-B14F-4D97-AF65-F5344CB8AC3E}">
        <p14:creationId xmlns:p14="http://schemas.microsoft.com/office/powerpoint/2010/main" val="1039264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par>
                                <p:cTn id="12" presetID="22" presetClass="entr" presetSubtype="1"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500"/>
                                        <p:tgtEl>
                                          <p:spTgt spid="6"/>
                                        </p:tgtEl>
                                      </p:cBhvr>
                                    </p:animEffect>
                                  </p:childTnLst>
                                </p:cTn>
                              </p:par>
                            </p:childTnLst>
                          </p:cTn>
                        </p:par>
                        <p:par>
                          <p:cTn id="15" fill="hold">
                            <p:stCondLst>
                              <p:cond delay="1000"/>
                            </p:stCondLst>
                            <p:childTnLst>
                              <p:par>
                                <p:cTn id="16" presetID="22" presetClass="entr" presetSubtype="2"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right)">
                                      <p:cBhvr>
                                        <p:cTn id="18" dur="500"/>
                                        <p:tgtEl>
                                          <p:spTgt spid="7"/>
                                        </p:tgtEl>
                                      </p:cBhvr>
                                    </p:animEffect>
                                  </p:childTnLst>
                                </p:cTn>
                              </p:par>
                              <p:par>
                                <p:cTn id="19" presetID="22" presetClass="entr" presetSubtype="8"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par>
                          <p:cTn id="22" fill="hold">
                            <p:stCondLst>
                              <p:cond delay="1500"/>
                            </p:stCondLst>
                            <p:childTnLst>
                              <p:par>
                                <p:cTn id="23" presetID="56" presetClass="entr" presetSubtype="0" fill="hold" grpId="0" nodeType="afterEffect">
                                  <p:stCondLst>
                                    <p:cond delay="0"/>
                                  </p:stCondLst>
                                  <p:iterate type="lt">
                                    <p:tmPct val="10000"/>
                                  </p:iterate>
                                  <p:childTnLst>
                                    <p:set>
                                      <p:cBhvr>
                                        <p:cTn id="24" dur="1" fill="hold">
                                          <p:stCondLst>
                                            <p:cond delay="0"/>
                                          </p:stCondLst>
                                        </p:cTn>
                                        <p:tgtEl>
                                          <p:spTgt spid="9"/>
                                        </p:tgtEl>
                                        <p:attrNameLst>
                                          <p:attrName>style.visibility</p:attrName>
                                        </p:attrNameLst>
                                      </p:cBhvr>
                                      <p:to>
                                        <p:strVal val="visible"/>
                                      </p:to>
                                    </p:set>
                                    <p:anim by="(-#ppt_w*2)" calcmode="lin" valueType="num">
                                      <p:cBhvr rctx="PPT">
                                        <p:cTn id="25" dur="250" autoRev="1" fill="hold">
                                          <p:stCondLst>
                                            <p:cond delay="0"/>
                                          </p:stCondLst>
                                        </p:cTn>
                                        <p:tgtEl>
                                          <p:spTgt spid="9"/>
                                        </p:tgtEl>
                                        <p:attrNameLst>
                                          <p:attrName>ppt_w</p:attrName>
                                        </p:attrNameLst>
                                      </p:cBhvr>
                                    </p:anim>
                                    <p:anim by="(#ppt_w*0.50)" calcmode="lin" valueType="num">
                                      <p:cBhvr>
                                        <p:cTn id="26" dur="250" decel="50000" autoRev="1" fill="hold">
                                          <p:stCondLst>
                                            <p:cond delay="0"/>
                                          </p:stCondLst>
                                        </p:cTn>
                                        <p:tgtEl>
                                          <p:spTgt spid="9"/>
                                        </p:tgtEl>
                                        <p:attrNameLst>
                                          <p:attrName>ppt_x</p:attrName>
                                        </p:attrNameLst>
                                      </p:cBhvr>
                                    </p:anim>
                                    <p:anim from="(-#ppt_h/2)" to="(#ppt_y)" calcmode="lin" valueType="num">
                                      <p:cBhvr>
                                        <p:cTn id="27" dur="500" fill="hold">
                                          <p:stCondLst>
                                            <p:cond delay="0"/>
                                          </p:stCondLst>
                                        </p:cTn>
                                        <p:tgtEl>
                                          <p:spTgt spid="9"/>
                                        </p:tgtEl>
                                        <p:attrNameLst>
                                          <p:attrName>ppt_y</p:attrName>
                                        </p:attrNameLst>
                                      </p:cBhvr>
                                    </p:anim>
                                    <p:animRot by="21600000">
                                      <p:cBhvr>
                                        <p:cTn id="28" dur="500" fill="hold">
                                          <p:stCondLst>
                                            <p:cond delay="0"/>
                                          </p:stCondLst>
                                        </p:cTn>
                                        <p:tgtEl>
                                          <p:spTgt spid="9"/>
                                        </p:tgtEl>
                                        <p:attrNameLst>
                                          <p:attrName>r</p:attrName>
                                        </p:attrNameLst>
                                      </p:cBhvr>
                                    </p:animRot>
                                  </p:childTnLst>
                                </p:cTn>
                              </p:par>
                            </p:childTnLst>
                          </p:cTn>
                        </p:par>
                      </p:childTnLst>
                    </p:cTn>
                  </p:par>
                  <p:par>
                    <p:cTn id="29" fill="hold">
                      <p:stCondLst>
                        <p:cond delay="indefinite"/>
                      </p:stCondLst>
                      <p:childTnLst>
                        <p:par>
                          <p:cTn id="30" fill="hold">
                            <p:stCondLst>
                              <p:cond delay="0"/>
                            </p:stCondLst>
                            <p:childTnLst>
                              <p:par>
                                <p:cTn id="31" presetID="37"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1000"/>
                                        <p:tgtEl>
                                          <p:spTgt spid="10"/>
                                        </p:tgtEl>
                                      </p:cBhvr>
                                    </p:animEffect>
                                    <p:anim calcmode="lin" valueType="num">
                                      <p:cBhvr>
                                        <p:cTn id="34" dur="1000" fill="hold"/>
                                        <p:tgtEl>
                                          <p:spTgt spid="10"/>
                                        </p:tgtEl>
                                        <p:attrNameLst>
                                          <p:attrName>ppt_x</p:attrName>
                                        </p:attrNameLst>
                                      </p:cBhvr>
                                      <p:tavLst>
                                        <p:tav tm="0">
                                          <p:val>
                                            <p:strVal val="#ppt_x"/>
                                          </p:val>
                                        </p:tav>
                                        <p:tav tm="100000">
                                          <p:val>
                                            <p:strVal val="#ppt_x"/>
                                          </p:val>
                                        </p:tav>
                                      </p:tavLst>
                                    </p:anim>
                                    <p:anim calcmode="lin" valueType="num">
                                      <p:cBhvr>
                                        <p:cTn id="35" dur="900" decel="100000" fill="hold"/>
                                        <p:tgtEl>
                                          <p:spTgt spid="10"/>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矩形 4"/>
          <p:cNvSpPr/>
          <p:nvPr>
            <p:custDataLst>
              <p:tags r:id="rId1"/>
            </p:custDataLst>
          </p:nvPr>
        </p:nvSpPr>
        <p:spPr>
          <a:xfrm>
            <a:off x="840886" y="865584"/>
            <a:ext cx="10404144" cy="5343683"/>
          </a:xfrm>
          <a:prstGeom prst="rect">
            <a:avLst/>
          </a:prstGeom>
          <a:solidFill>
            <a:schemeClr val="bg1">
              <a:lumMod val="95000"/>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PA_直接连接符 7"/>
          <p:cNvCxnSpPr/>
          <p:nvPr>
            <p:custDataLst>
              <p:tags r:id="rId2"/>
            </p:custDataLst>
          </p:nvPr>
        </p:nvCxnSpPr>
        <p:spPr>
          <a:xfrm flipV="1">
            <a:off x="840886" y="865584"/>
            <a:ext cx="0" cy="2671842"/>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PA_直接连接符 10"/>
          <p:cNvCxnSpPr>
            <a:stCxn id="3" idx="0"/>
          </p:cNvCxnSpPr>
          <p:nvPr>
            <p:custDataLst>
              <p:tags r:id="rId3"/>
            </p:custDataLst>
          </p:nvPr>
        </p:nvCxnSpPr>
        <p:spPr>
          <a:xfrm flipH="1">
            <a:off x="840886" y="865584"/>
            <a:ext cx="5202072" cy="0"/>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 name="PA_直接连接符 15"/>
          <p:cNvCxnSpPr/>
          <p:nvPr>
            <p:custDataLst>
              <p:tags r:id="rId4"/>
            </p:custDataLst>
          </p:nvPr>
        </p:nvCxnSpPr>
        <p:spPr>
          <a:xfrm rot="10800000" flipV="1">
            <a:off x="11217320" y="3523571"/>
            <a:ext cx="0" cy="2671842"/>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PA_矩形 18"/>
          <p:cNvSpPr/>
          <p:nvPr>
            <p:custDataLst>
              <p:tags r:id="rId5"/>
            </p:custDataLst>
          </p:nvPr>
        </p:nvSpPr>
        <p:spPr>
          <a:xfrm>
            <a:off x="1311708" y="1225540"/>
            <a:ext cx="3893776" cy="707886"/>
          </a:xfrm>
          <a:prstGeom prst="rect">
            <a:avLst/>
          </a:prstGeom>
          <a:noFill/>
        </p:spPr>
        <p:txBody>
          <a:bodyPr wrap="square" lIns="91440" tIns="45720" rIns="91440" bIns="45720">
            <a:spAutoFit/>
          </a:bodyPr>
          <a:lstStyle/>
          <a:p>
            <a:r>
              <a:rPr lang="zh-TW" altLang="en-US" sz="4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正義與好的社會</a:t>
            </a:r>
            <a:endParaRPr lang="zh-CN" altLang="en-US" sz="4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8" name="文本框 12"/>
          <p:cNvSpPr txBox="1"/>
          <p:nvPr/>
        </p:nvSpPr>
        <p:spPr>
          <a:xfrm>
            <a:off x="3909580" y="2307548"/>
            <a:ext cx="3186545" cy="307777"/>
          </a:xfrm>
          <a:prstGeom prst="rect">
            <a:avLst/>
          </a:prstGeom>
          <a:noFill/>
        </p:spPr>
        <p:txBody>
          <a:bodyPr wrap="square" rtlCol="0">
            <a:spAutoFit/>
          </a:bodyPr>
          <a:lstStyle/>
          <a:p>
            <a:endParaRPr lang="zh-CN" altLang="en-US" sz="1400" dirty="0"/>
          </a:p>
        </p:txBody>
      </p:sp>
      <p:grpSp>
        <p:nvGrpSpPr>
          <p:cNvPr id="9" name="组合 13"/>
          <p:cNvGrpSpPr/>
          <p:nvPr/>
        </p:nvGrpSpPr>
        <p:grpSpPr>
          <a:xfrm>
            <a:off x="3058176" y="4259327"/>
            <a:ext cx="7844689" cy="892553"/>
            <a:chOff x="4051620" y="1894630"/>
            <a:chExt cx="7844689" cy="892553"/>
          </a:xfrm>
        </p:grpSpPr>
        <p:sp>
          <p:nvSpPr>
            <p:cNvPr id="10" name="矩形 9"/>
            <p:cNvSpPr/>
            <p:nvPr/>
          </p:nvSpPr>
          <p:spPr>
            <a:xfrm>
              <a:off x="4051620" y="2202408"/>
              <a:ext cx="184730" cy="584775"/>
            </a:xfrm>
            <a:prstGeom prst="rect">
              <a:avLst/>
            </a:prstGeom>
            <a:noFill/>
            <a:effectLst>
              <a:outerShdw blurRad="50800" dist="38100" algn="l" rotWithShape="0">
                <a:prstClr val="black">
                  <a:alpha val="40000"/>
                </a:prstClr>
              </a:outerShdw>
            </a:effectLst>
          </p:spPr>
          <p:txBody>
            <a:bodyPr wrap="none" lIns="91440" tIns="45720" rIns="91440" bIns="45720">
              <a:spAutoFit/>
            </a:bodyPr>
            <a:lstStyle/>
            <a:p>
              <a:pPr algn="ctr"/>
              <a:endParaRPr lang="zh-CN" altLang="en-US" sz="32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11" name="矩形 10"/>
            <p:cNvSpPr/>
            <p:nvPr/>
          </p:nvSpPr>
          <p:spPr>
            <a:xfrm>
              <a:off x="4822677" y="1894630"/>
              <a:ext cx="7073632" cy="461665"/>
            </a:xfrm>
            <a:prstGeom prst="rect">
              <a:avLst/>
            </a:prstGeom>
            <a:noFill/>
            <a:effectLst>
              <a:outerShdw blurRad="50800" dist="38100" algn="l" rotWithShape="0">
                <a:prstClr val="black">
                  <a:alpha val="40000"/>
                </a:prstClr>
              </a:outerShdw>
            </a:effectLst>
          </p:spPr>
          <p:txBody>
            <a:bodyPr wrap="square" lIns="91440" tIns="45720" rIns="91440" bIns="45720">
              <a:spAutoFit/>
            </a:bodyPr>
            <a:lstStyle/>
            <a:p>
              <a:pPr algn="ctr"/>
              <a:endParaRPr lang="zh-CN" altLang="en-US"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grpSp>
      <p:grpSp>
        <p:nvGrpSpPr>
          <p:cNvPr id="12" name="组合 14"/>
          <p:cNvGrpSpPr/>
          <p:nvPr/>
        </p:nvGrpSpPr>
        <p:grpSpPr>
          <a:xfrm>
            <a:off x="2127228" y="2704752"/>
            <a:ext cx="8775637" cy="2677656"/>
            <a:chOff x="3104441" y="2915294"/>
            <a:chExt cx="8775637" cy="2677656"/>
          </a:xfrm>
        </p:grpSpPr>
        <p:sp>
          <p:nvSpPr>
            <p:cNvPr id="13" name="矩形 12"/>
            <p:cNvSpPr/>
            <p:nvPr/>
          </p:nvSpPr>
          <p:spPr>
            <a:xfrm>
              <a:off x="3104441" y="2915294"/>
              <a:ext cx="7816872" cy="2677656"/>
            </a:xfrm>
            <a:prstGeom prst="rect">
              <a:avLst/>
            </a:prstGeom>
            <a:noFill/>
            <a:effectLst>
              <a:outerShdw blurRad="50800" dist="38100" algn="l" rotWithShape="0">
                <a:prstClr val="black">
                  <a:alpha val="40000"/>
                </a:prstClr>
              </a:outerShdw>
            </a:effectLst>
          </p:spPr>
          <p:txBody>
            <a:bodyPr wrap="square" lIns="91440" tIns="45720" rIns="91440" bIns="45720">
              <a:spAutoFit/>
            </a:bodyPr>
            <a:lstStyle/>
            <a:p>
              <a:r>
                <a:rPr lang="zh-TW" altLang="en-US" sz="28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１．社會正義</a:t>
              </a:r>
              <a:endParaRPr lang="zh-TW" altLang="en-US" sz="2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a:p>
              <a:r>
                <a:rPr lang="zh-TW" altLang="en-US" sz="2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t>
              </a:r>
              <a:r>
                <a:rPr lang="zh-TW" altLang="en-US" sz="28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－為政府的目的和合法性</a:t>
              </a:r>
              <a:endParaRPr lang="en-US" altLang="zh-TW" sz="28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a:p>
              <a:endParaRPr lang="zh-TW" altLang="en-US" sz="2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a:p>
              <a:r>
                <a:rPr lang="zh-TW" altLang="en-US" sz="28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２．社會契約</a:t>
              </a:r>
              <a:endParaRPr lang="en-US" altLang="zh-TW" sz="28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a:p>
              <a:r>
                <a:rPr lang="zh-TW" altLang="en-US" sz="28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－闡述個人與政府之間的關係</a:t>
              </a:r>
              <a:endParaRPr lang="en-US" altLang="zh-TW" sz="28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a:p>
              <a:r>
                <a:rPr lang="zh-TW" altLang="en-US" sz="28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－為推動社會正義的必要性</a:t>
              </a:r>
              <a:endParaRPr lang="zh-TW" altLang="en-US" sz="2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14" name="矩形 13"/>
            <p:cNvSpPr/>
            <p:nvPr/>
          </p:nvSpPr>
          <p:spPr>
            <a:xfrm>
              <a:off x="4514433" y="2992238"/>
              <a:ext cx="7365645" cy="461665"/>
            </a:xfrm>
            <a:prstGeom prst="rect">
              <a:avLst/>
            </a:prstGeom>
            <a:noFill/>
            <a:effectLst>
              <a:outerShdw blurRad="50800" dist="38100" algn="l" rotWithShape="0">
                <a:prstClr val="black">
                  <a:alpha val="40000"/>
                </a:prstClr>
              </a:outerShdw>
            </a:effectLst>
          </p:spPr>
          <p:txBody>
            <a:bodyPr wrap="square" lIns="91440" tIns="45720" rIns="91440" bIns="45720">
              <a:spAutoFit/>
            </a:bodyPr>
            <a:lstStyle/>
            <a:p>
              <a:pPr algn="ctr" defTabSz="942975">
                <a:tabLst>
                  <a:tab pos="809625" algn="l"/>
                </a:tabLst>
              </a:pPr>
              <a:endParaRPr lang="en-US" altLang="zh-TW"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grpSp>
      <p:cxnSp>
        <p:nvCxnSpPr>
          <p:cNvPr id="15" name="PA_直接连接符 10"/>
          <p:cNvCxnSpPr/>
          <p:nvPr>
            <p:custDataLst>
              <p:tags r:id="rId6"/>
            </p:custDataLst>
          </p:nvPr>
        </p:nvCxnSpPr>
        <p:spPr>
          <a:xfrm flipH="1">
            <a:off x="6015248" y="6195414"/>
            <a:ext cx="5202072" cy="0"/>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0514614"/>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par>
                                    <p:cTn id="12" presetID="22" presetClass="entr" presetSubtype="1"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500"/>
                                            <p:tgtEl>
                                              <p:spTgt spid="6"/>
                                            </p:tgtEl>
                                          </p:cBhvr>
                                        </p:animEffect>
                                      </p:childTnLst>
                                    </p:cTn>
                                  </p:par>
                                  <p:par>
                                    <p:cTn id="15" presetID="22" presetClass="entr" presetSubtype="8"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56" presetClass="entr" presetSubtype="0" fill="hold" grpId="0" nodeType="clickEffect">
                                      <p:stCondLst>
                                        <p:cond delay="0"/>
                                      </p:stCondLst>
                                      <p:iterate type="lt">
                                        <p:tmPct val="10000"/>
                                      </p:iterate>
                                      <p:childTnLst>
                                        <p:set>
                                          <p:cBhvr>
                                            <p:cTn id="21" dur="1" fill="hold">
                                              <p:stCondLst>
                                                <p:cond delay="0"/>
                                              </p:stCondLst>
                                            </p:cTn>
                                            <p:tgtEl>
                                              <p:spTgt spid="7"/>
                                            </p:tgtEl>
                                            <p:attrNameLst>
                                              <p:attrName>style.visibility</p:attrName>
                                            </p:attrNameLst>
                                          </p:cBhvr>
                                          <p:to>
                                            <p:strVal val="visible"/>
                                          </p:to>
                                        </p:set>
                                        <p:anim by="(-#ppt_w*2)" calcmode="lin" valueType="num">
                                          <p:cBhvr rctx="PPT">
                                            <p:cTn id="22" dur="500" autoRev="1" fill="hold">
                                              <p:stCondLst>
                                                <p:cond delay="0"/>
                                              </p:stCondLst>
                                            </p:cTn>
                                            <p:tgtEl>
                                              <p:spTgt spid="7"/>
                                            </p:tgtEl>
                                            <p:attrNameLst>
                                              <p:attrName>ppt_w</p:attrName>
                                            </p:attrNameLst>
                                          </p:cBhvr>
                                        </p:anim>
                                        <p:anim by="(#ppt_w*0.50)" calcmode="lin" valueType="num">
                                          <p:cBhvr>
                                            <p:cTn id="23" dur="500" decel="50000" autoRev="1" fill="hold">
                                              <p:stCondLst>
                                                <p:cond delay="0"/>
                                              </p:stCondLst>
                                            </p:cTn>
                                            <p:tgtEl>
                                              <p:spTgt spid="7"/>
                                            </p:tgtEl>
                                            <p:attrNameLst>
                                              <p:attrName>ppt_x</p:attrName>
                                            </p:attrNameLst>
                                          </p:cBhvr>
                                        </p:anim>
                                        <p:anim from="(-#ppt_h/2)" to="(#ppt_y)" calcmode="lin" valueType="num">
                                          <p:cBhvr>
                                            <p:cTn id="24" dur="1000" fill="hold">
                                              <p:stCondLst>
                                                <p:cond delay="0"/>
                                              </p:stCondLst>
                                            </p:cTn>
                                            <p:tgtEl>
                                              <p:spTgt spid="7"/>
                                            </p:tgtEl>
                                            <p:attrNameLst>
                                              <p:attrName>ppt_y</p:attrName>
                                            </p:attrNameLst>
                                          </p:cBhvr>
                                        </p:anim>
                                        <p:animRot by="21600000">
                                          <p:cBhvr>
                                            <p:cTn id="25" dur="1000" fill="hold">
                                              <p:stCondLst>
                                                <p:cond delay="0"/>
                                              </p:stCondLst>
                                            </p:cTn>
                                            <p:tgtEl>
                                              <p:spTgt spid="7"/>
                                            </p:tgtEl>
                                            <p:attrNameLst>
                                              <p:attrName>r</p:attrName>
                                            </p:attrNameLst>
                                          </p:cBhvr>
                                        </p:animRot>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14:presetBounceEnd="40000">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14:bounceEnd="40000">
                                          <p:cBhvr additive="base">
                                            <p:cTn id="30" dur="1000" fill="hold"/>
                                            <p:tgtEl>
                                              <p:spTgt spid="9"/>
                                            </p:tgtEl>
                                            <p:attrNameLst>
                                              <p:attrName>ppt_x</p:attrName>
                                            </p:attrNameLst>
                                          </p:cBhvr>
                                          <p:tavLst>
                                            <p:tav tm="0">
                                              <p:val>
                                                <p:strVal val="0-#ppt_w/2"/>
                                              </p:val>
                                            </p:tav>
                                            <p:tav tm="100000">
                                              <p:val>
                                                <p:strVal val="#ppt_x"/>
                                              </p:val>
                                            </p:tav>
                                          </p:tavLst>
                                        </p:anim>
                                        <p:anim calcmode="lin" valueType="num" p14:bounceEnd="40000">
                                          <p:cBhvr additive="base">
                                            <p:cTn id="31" dur="1000" fill="hold"/>
                                            <p:tgtEl>
                                              <p:spTgt spid="9"/>
                                            </p:tgtEl>
                                            <p:attrNameLst>
                                              <p:attrName>ppt_y</p:attrName>
                                            </p:attrNameLst>
                                          </p:cBhvr>
                                          <p:tavLst>
                                            <p:tav tm="0">
                                              <p:val>
                                                <p:strVal val="#ppt_y"/>
                                              </p:val>
                                            </p:tav>
                                            <p:tav tm="100000">
                                              <p:val>
                                                <p:strVal val="#ppt_y"/>
                                              </p:val>
                                            </p:tav>
                                          </p:tavLst>
                                        </p:anim>
                                      </p:childTnLst>
                                    </p:cTn>
                                  </p:par>
                                </p:childTnLst>
                              </p:cTn>
                            </p:par>
                            <p:par>
                              <p:cTn id="32" fill="hold">
                                <p:stCondLst>
                                  <p:cond delay="1000"/>
                                </p:stCondLst>
                                <p:childTnLst>
                                  <p:par>
                                    <p:cTn id="33" presetID="2" presetClass="entr" presetSubtype="8" fill="hold" nodeType="afterEffect" p14:presetBounceEnd="40000">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14:bounceEnd="40000">
                                          <p:cBhvr additive="base">
                                            <p:cTn id="35" dur="1000" fill="hold"/>
                                            <p:tgtEl>
                                              <p:spTgt spid="12"/>
                                            </p:tgtEl>
                                            <p:attrNameLst>
                                              <p:attrName>ppt_x</p:attrName>
                                            </p:attrNameLst>
                                          </p:cBhvr>
                                          <p:tavLst>
                                            <p:tav tm="0">
                                              <p:val>
                                                <p:strVal val="0-#ppt_w/2"/>
                                              </p:val>
                                            </p:tav>
                                            <p:tav tm="100000">
                                              <p:val>
                                                <p:strVal val="#ppt_x"/>
                                              </p:val>
                                            </p:tav>
                                          </p:tavLst>
                                        </p:anim>
                                        <p:anim calcmode="lin" valueType="num" p14:bounceEnd="40000">
                                          <p:cBhvr additive="base">
                                            <p:cTn id="36" dur="1000" fill="hold"/>
                                            <p:tgtEl>
                                              <p:spTgt spid="12"/>
                                            </p:tgtEl>
                                            <p:attrNameLst>
                                              <p:attrName>ppt_y</p:attrName>
                                            </p:attrNameLst>
                                          </p:cBhvr>
                                          <p:tavLst>
                                            <p:tav tm="0">
                                              <p:val>
                                                <p:strVal val="#ppt_y"/>
                                              </p:val>
                                            </p:tav>
                                            <p:tav tm="100000">
                                              <p:val>
                                                <p:strVal val="#ppt_y"/>
                                              </p:val>
                                            </p:tav>
                                          </p:tavLst>
                                        </p:anim>
                                      </p:childTnLst>
                                    </p:cTn>
                                  </p:par>
                                  <p:par>
                                    <p:cTn id="37" presetID="22" presetClass="entr" presetSubtype="8"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left)">
                                          <p:cBhvr>
                                            <p:cTn id="3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par>
                                    <p:cTn id="12" presetID="22" presetClass="entr" presetSubtype="1"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500"/>
                                            <p:tgtEl>
                                              <p:spTgt spid="6"/>
                                            </p:tgtEl>
                                          </p:cBhvr>
                                        </p:animEffect>
                                      </p:childTnLst>
                                    </p:cTn>
                                  </p:par>
                                  <p:par>
                                    <p:cTn id="15" presetID="22" presetClass="entr" presetSubtype="8"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56" presetClass="entr" presetSubtype="0" fill="hold" grpId="0" nodeType="clickEffect">
                                      <p:stCondLst>
                                        <p:cond delay="0"/>
                                      </p:stCondLst>
                                      <p:iterate type="lt">
                                        <p:tmPct val="10000"/>
                                      </p:iterate>
                                      <p:childTnLst>
                                        <p:set>
                                          <p:cBhvr>
                                            <p:cTn id="21" dur="1" fill="hold">
                                              <p:stCondLst>
                                                <p:cond delay="0"/>
                                              </p:stCondLst>
                                            </p:cTn>
                                            <p:tgtEl>
                                              <p:spTgt spid="7"/>
                                            </p:tgtEl>
                                            <p:attrNameLst>
                                              <p:attrName>style.visibility</p:attrName>
                                            </p:attrNameLst>
                                          </p:cBhvr>
                                          <p:to>
                                            <p:strVal val="visible"/>
                                          </p:to>
                                        </p:set>
                                        <p:anim by="(-#ppt_w*2)" calcmode="lin" valueType="num">
                                          <p:cBhvr rctx="PPT">
                                            <p:cTn id="22" dur="500" autoRev="1" fill="hold">
                                              <p:stCondLst>
                                                <p:cond delay="0"/>
                                              </p:stCondLst>
                                            </p:cTn>
                                            <p:tgtEl>
                                              <p:spTgt spid="7"/>
                                            </p:tgtEl>
                                            <p:attrNameLst>
                                              <p:attrName>ppt_w</p:attrName>
                                            </p:attrNameLst>
                                          </p:cBhvr>
                                        </p:anim>
                                        <p:anim by="(#ppt_w*0.50)" calcmode="lin" valueType="num">
                                          <p:cBhvr>
                                            <p:cTn id="23" dur="500" decel="50000" autoRev="1" fill="hold">
                                              <p:stCondLst>
                                                <p:cond delay="0"/>
                                              </p:stCondLst>
                                            </p:cTn>
                                            <p:tgtEl>
                                              <p:spTgt spid="7"/>
                                            </p:tgtEl>
                                            <p:attrNameLst>
                                              <p:attrName>ppt_x</p:attrName>
                                            </p:attrNameLst>
                                          </p:cBhvr>
                                        </p:anim>
                                        <p:anim from="(-#ppt_h/2)" to="(#ppt_y)" calcmode="lin" valueType="num">
                                          <p:cBhvr>
                                            <p:cTn id="24" dur="1000" fill="hold">
                                              <p:stCondLst>
                                                <p:cond delay="0"/>
                                              </p:stCondLst>
                                            </p:cTn>
                                            <p:tgtEl>
                                              <p:spTgt spid="7"/>
                                            </p:tgtEl>
                                            <p:attrNameLst>
                                              <p:attrName>ppt_y</p:attrName>
                                            </p:attrNameLst>
                                          </p:cBhvr>
                                        </p:anim>
                                        <p:animRot by="21600000">
                                          <p:cBhvr>
                                            <p:cTn id="25" dur="1000" fill="hold">
                                              <p:stCondLst>
                                                <p:cond delay="0"/>
                                              </p:stCondLst>
                                            </p:cTn>
                                            <p:tgtEl>
                                              <p:spTgt spid="7"/>
                                            </p:tgtEl>
                                            <p:attrNameLst>
                                              <p:attrName>r</p:attrName>
                                            </p:attrNameLst>
                                          </p:cBhvr>
                                        </p:animRot>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1000" fill="hold"/>
                                            <p:tgtEl>
                                              <p:spTgt spid="9"/>
                                            </p:tgtEl>
                                            <p:attrNameLst>
                                              <p:attrName>ppt_x</p:attrName>
                                            </p:attrNameLst>
                                          </p:cBhvr>
                                          <p:tavLst>
                                            <p:tav tm="0">
                                              <p:val>
                                                <p:strVal val="0-#ppt_w/2"/>
                                              </p:val>
                                            </p:tav>
                                            <p:tav tm="100000">
                                              <p:val>
                                                <p:strVal val="#ppt_x"/>
                                              </p:val>
                                            </p:tav>
                                          </p:tavLst>
                                        </p:anim>
                                        <p:anim calcmode="lin" valueType="num">
                                          <p:cBhvr additive="base">
                                            <p:cTn id="31" dur="1000" fill="hold"/>
                                            <p:tgtEl>
                                              <p:spTgt spid="9"/>
                                            </p:tgtEl>
                                            <p:attrNameLst>
                                              <p:attrName>ppt_y</p:attrName>
                                            </p:attrNameLst>
                                          </p:cBhvr>
                                          <p:tavLst>
                                            <p:tav tm="0">
                                              <p:val>
                                                <p:strVal val="#ppt_y"/>
                                              </p:val>
                                            </p:tav>
                                            <p:tav tm="100000">
                                              <p:val>
                                                <p:strVal val="#ppt_y"/>
                                              </p:val>
                                            </p:tav>
                                          </p:tavLst>
                                        </p:anim>
                                      </p:childTnLst>
                                    </p:cTn>
                                  </p:par>
                                </p:childTnLst>
                              </p:cTn>
                            </p:par>
                            <p:par>
                              <p:cTn id="32" fill="hold">
                                <p:stCondLst>
                                  <p:cond delay="1000"/>
                                </p:stCondLst>
                                <p:childTnLst>
                                  <p:par>
                                    <p:cTn id="33" presetID="2" presetClass="entr" presetSubtype="8"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1000" fill="hold"/>
                                            <p:tgtEl>
                                              <p:spTgt spid="12"/>
                                            </p:tgtEl>
                                            <p:attrNameLst>
                                              <p:attrName>ppt_x</p:attrName>
                                            </p:attrNameLst>
                                          </p:cBhvr>
                                          <p:tavLst>
                                            <p:tav tm="0">
                                              <p:val>
                                                <p:strVal val="0-#ppt_w/2"/>
                                              </p:val>
                                            </p:tav>
                                            <p:tav tm="100000">
                                              <p:val>
                                                <p:strVal val="#ppt_x"/>
                                              </p:val>
                                            </p:tav>
                                          </p:tavLst>
                                        </p:anim>
                                        <p:anim calcmode="lin" valueType="num">
                                          <p:cBhvr additive="base">
                                            <p:cTn id="36" dur="1000" fill="hold"/>
                                            <p:tgtEl>
                                              <p:spTgt spid="12"/>
                                            </p:tgtEl>
                                            <p:attrNameLst>
                                              <p:attrName>ppt_y</p:attrName>
                                            </p:attrNameLst>
                                          </p:cBhvr>
                                          <p:tavLst>
                                            <p:tav tm="0">
                                              <p:val>
                                                <p:strVal val="#ppt_y"/>
                                              </p:val>
                                            </p:tav>
                                            <p:tav tm="100000">
                                              <p:val>
                                                <p:strVal val="#ppt_y"/>
                                              </p:val>
                                            </p:tav>
                                          </p:tavLst>
                                        </p:anim>
                                      </p:childTnLst>
                                    </p:cTn>
                                  </p:par>
                                  <p:par>
                                    <p:cTn id="37" presetID="22" presetClass="entr" presetSubtype="8"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left)">
                                          <p:cBhvr>
                                            <p:cTn id="3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矩形 4"/>
          <p:cNvSpPr/>
          <p:nvPr>
            <p:custDataLst>
              <p:tags r:id="rId1"/>
            </p:custDataLst>
          </p:nvPr>
        </p:nvSpPr>
        <p:spPr>
          <a:xfrm>
            <a:off x="969906" y="1160859"/>
            <a:ext cx="10404144" cy="5343683"/>
          </a:xfrm>
          <a:prstGeom prst="rect">
            <a:avLst/>
          </a:prstGeom>
          <a:solidFill>
            <a:schemeClr val="bg1">
              <a:lumMod val="95000"/>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PA_直接连接符 7"/>
          <p:cNvCxnSpPr/>
          <p:nvPr>
            <p:custDataLst>
              <p:tags r:id="rId2"/>
            </p:custDataLst>
          </p:nvPr>
        </p:nvCxnSpPr>
        <p:spPr>
          <a:xfrm flipV="1">
            <a:off x="983761" y="1160859"/>
            <a:ext cx="0" cy="2671842"/>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PA_直接连接符 10"/>
          <p:cNvCxnSpPr>
            <a:stCxn id="3" idx="0"/>
          </p:cNvCxnSpPr>
          <p:nvPr>
            <p:custDataLst>
              <p:tags r:id="rId3"/>
            </p:custDataLst>
          </p:nvPr>
        </p:nvCxnSpPr>
        <p:spPr>
          <a:xfrm flipH="1">
            <a:off x="969906" y="1160859"/>
            <a:ext cx="5202072" cy="0"/>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 name="PA_直接连接符 15"/>
          <p:cNvCxnSpPr/>
          <p:nvPr>
            <p:custDataLst>
              <p:tags r:id="rId4"/>
            </p:custDataLst>
          </p:nvPr>
        </p:nvCxnSpPr>
        <p:spPr>
          <a:xfrm rot="10800000" flipV="1">
            <a:off x="11360195" y="3818846"/>
            <a:ext cx="0" cy="2671842"/>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PA_直接连接符 16"/>
          <p:cNvCxnSpPr/>
          <p:nvPr>
            <p:custDataLst>
              <p:tags r:id="rId5"/>
            </p:custDataLst>
          </p:nvPr>
        </p:nvCxnSpPr>
        <p:spPr>
          <a:xfrm rot="10800000" flipH="1">
            <a:off x="6171978" y="6490688"/>
            <a:ext cx="5202072" cy="0"/>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 name="PA_矩形 18"/>
          <p:cNvSpPr/>
          <p:nvPr>
            <p:custDataLst>
              <p:tags r:id="rId6"/>
            </p:custDataLst>
          </p:nvPr>
        </p:nvSpPr>
        <p:spPr>
          <a:xfrm>
            <a:off x="378259" y="329861"/>
            <a:ext cx="2646878" cy="830997"/>
          </a:xfrm>
          <a:prstGeom prst="rect">
            <a:avLst/>
          </a:prstGeom>
          <a:noFill/>
        </p:spPr>
        <p:txBody>
          <a:bodyPr wrap="none" lIns="91440" tIns="45720" rIns="91440" bIns="45720">
            <a:spAutoFit/>
          </a:bodyPr>
          <a:lstStyle/>
          <a:p>
            <a:r>
              <a:rPr lang="zh-TW" altLang="en-US" sz="48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社會正義</a:t>
            </a:r>
            <a:endParaRPr lang="zh-CN" altLang="en-US" sz="4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9" name="PA_黑鸣_文本框 1"/>
          <p:cNvSpPr txBox="1"/>
          <p:nvPr>
            <p:custDataLst>
              <p:tags r:id="rId7"/>
            </p:custDataLst>
          </p:nvPr>
        </p:nvSpPr>
        <p:spPr>
          <a:xfrm>
            <a:off x="1333278" y="2309206"/>
            <a:ext cx="9677400" cy="3046988"/>
          </a:xfrm>
          <a:prstGeom prst="rect">
            <a:avLst/>
          </a:prstGeom>
          <a:noFill/>
        </p:spPr>
        <p:txBody>
          <a:bodyPr wrap="square" rtlCol="0">
            <a:spAutoFit/>
          </a:bodyPr>
          <a:lstStyle/>
          <a:p>
            <a:r>
              <a:rPr lang="zh-TW" altLang="en-US"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提到正義與社會的關聯性第一都會想到的是社會正義，而社會正義又稱</a:t>
            </a:r>
            <a:r>
              <a:rPr lang="zh-TW" altLang="en-US"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社會公益，指得是指在一社會內分擔責任 、安排社會地位、及分配資源上符合正義的原則。此概念包含了社會評價及社會道德的特性，如「社會生活最有價值的為何」及「社會合作怎麼樣才是公平的」。據此，正當的</a:t>
            </a:r>
            <a:r>
              <a:rPr lang="zh-TW" altLang="en-US"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分配意</a:t>
            </a:r>
            <a:r>
              <a:rPr lang="zh-TW" altLang="en-US"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指根據由政治或其他審議過程所立下的規範性價值順序來進行分配。此正義觀之所以重要是因為只有在被認為是正義的社會系統下，社會合作、政治正當性、政權合法性及政治效忠才能有真正基礎。</a:t>
            </a:r>
          </a:p>
        </p:txBody>
      </p:sp>
    </p:spTree>
    <p:extLst>
      <p:ext uri="{BB962C8B-B14F-4D97-AF65-F5344CB8AC3E}">
        <p14:creationId xmlns:p14="http://schemas.microsoft.com/office/powerpoint/2010/main" val="1460954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par>
                                <p:cTn id="12" presetID="22" presetClass="entr" presetSubtype="1"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500"/>
                                        <p:tgtEl>
                                          <p:spTgt spid="6"/>
                                        </p:tgtEl>
                                      </p:cBhvr>
                                    </p:animEffect>
                                  </p:childTnLst>
                                </p:cTn>
                              </p:par>
                            </p:childTnLst>
                          </p:cTn>
                        </p:par>
                        <p:par>
                          <p:cTn id="15" fill="hold">
                            <p:stCondLst>
                              <p:cond delay="1000"/>
                            </p:stCondLst>
                            <p:childTnLst>
                              <p:par>
                                <p:cTn id="16" presetID="22" presetClass="entr" presetSubtype="2"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right)">
                                      <p:cBhvr>
                                        <p:cTn id="18" dur="500"/>
                                        <p:tgtEl>
                                          <p:spTgt spid="7"/>
                                        </p:tgtEl>
                                      </p:cBhvr>
                                    </p:animEffect>
                                  </p:childTnLst>
                                </p:cTn>
                              </p:par>
                              <p:par>
                                <p:cTn id="19" presetID="22" presetClass="entr" presetSubtype="8"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par>
                          <p:cTn id="22" fill="hold">
                            <p:stCondLst>
                              <p:cond delay="1500"/>
                            </p:stCondLst>
                            <p:childTnLst>
                              <p:par>
                                <p:cTn id="23" presetID="56" presetClass="entr" presetSubtype="0" fill="hold" grpId="0" nodeType="afterEffect">
                                  <p:stCondLst>
                                    <p:cond delay="0"/>
                                  </p:stCondLst>
                                  <p:iterate type="lt">
                                    <p:tmPct val="10000"/>
                                  </p:iterate>
                                  <p:childTnLst>
                                    <p:set>
                                      <p:cBhvr>
                                        <p:cTn id="24" dur="1" fill="hold">
                                          <p:stCondLst>
                                            <p:cond delay="0"/>
                                          </p:stCondLst>
                                        </p:cTn>
                                        <p:tgtEl>
                                          <p:spTgt spid="8"/>
                                        </p:tgtEl>
                                        <p:attrNameLst>
                                          <p:attrName>style.visibility</p:attrName>
                                        </p:attrNameLst>
                                      </p:cBhvr>
                                      <p:to>
                                        <p:strVal val="visible"/>
                                      </p:to>
                                    </p:set>
                                    <p:anim by="(-#ppt_w*2)" calcmode="lin" valueType="num">
                                      <p:cBhvr rctx="PPT">
                                        <p:cTn id="25" dur="250" autoRev="1" fill="hold">
                                          <p:stCondLst>
                                            <p:cond delay="0"/>
                                          </p:stCondLst>
                                        </p:cTn>
                                        <p:tgtEl>
                                          <p:spTgt spid="8"/>
                                        </p:tgtEl>
                                        <p:attrNameLst>
                                          <p:attrName>ppt_w</p:attrName>
                                        </p:attrNameLst>
                                      </p:cBhvr>
                                    </p:anim>
                                    <p:anim by="(#ppt_w*0.50)" calcmode="lin" valueType="num">
                                      <p:cBhvr>
                                        <p:cTn id="26" dur="250" decel="50000" autoRev="1" fill="hold">
                                          <p:stCondLst>
                                            <p:cond delay="0"/>
                                          </p:stCondLst>
                                        </p:cTn>
                                        <p:tgtEl>
                                          <p:spTgt spid="8"/>
                                        </p:tgtEl>
                                        <p:attrNameLst>
                                          <p:attrName>ppt_x</p:attrName>
                                        </p:attrNameLst>
                                      </p:cBhvr>
                                    </p:anim>
                                    <p:anim from="(-#ppt_h/2)" to="(#ppt_y)" calcmode="lin" valueType="num">
                                      <p:cBhvr>
                                        <p:cTn id="27" dur="500" fill="hold">
                                          <p:stCondLst>
                                            <p:cond delay="0"/>
                                          </p:stCondLst>
                                        </p:cTn>
                                        <p:tgtEl>
                                          <p:spTgt spid="8"/>
                                        </p:tgtEl>
                                        <p:attrNameLst>
                                          <p:attrName>ppt_y</p:attrName>
                                        </p:attrNameLst>
                                      </p:cBhvr>
                                    </p:anim>
                                    <p:animRot by="21600000">
                                      <p:cBhvr>
                                        <p:cTn id="28" dur="500" fill="hold">
                                          <p:stCondLst>
                                            <p:cond delay="0"/>
                                          </p:stCondLst>
                                        </p:cTn>
                                        <p:tgtEl>
                                          <p:spTgt spid="8"/>
                                        </p:tgtEl>
                                        <p:attrNameLst>
                                          <p:attrName>r</p:attrName>
                                        </p:attrNameLst>
                                      </p:cBhvr>
                                    </p:animRot>
                                  </p:childTnLst>
                                </p:cTn>
                              </p:par>
                            </p:childTnLst>
                          </p:cTn>
                        </p:par>
                      </p:childTnLst>
                    </p:cTn>
                  </p:par>
                  <p:par>
                    <p:cTn id="29" fill="hold">
                      <p:stCondLst>
                        <p:cond delay="indefinite"/>
                      </p:stCondLst>
                      <p:childTnLst>
                        <p:par>
                          <p:cTn id="30" fill="hold">
                            <p:stCondLst>
                              <p:cond delay="0"/>
                            </p:stCondLst>
                            <p:childTnLst>
                              <p:par>
                                <p:cTn id="31" presetID="37"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1000"/>
                                        <p:tgtEl>
                                          <p:spTgt spid="9"/>
                                        </p:tgtEl>
                                      </p:cBhvr>
                                    </p:animEffect>
                                    <p:anim calcmode="lin" valueType="num">
                                      <p:cBhvr>
                                        <p:cTn id="34" dur="1000" fill="hold"/>
                                        <p:tgtEl>
                                          <p:spTgt spid="9"/>
                                        </p:tgtEl>
                                        <p:attrNameLst>
                                          <p:attrName>ppt_x</p:attrName>
                                        </p:attrNameLst>
                                      </p:cBhvr>
                                      <p:tavLst>
                                        <p:tav tm="0">
                                          <p:val>
                                            <p:strVal val="#ppt_x"/>
                                          </p:val>
                                        </p:tav>
                                        <p:tav tm="100000">
                                          <p:val>
                                            <p:strVal val="#ppt_x"/>
                                          </p:val>
                                        </p:tav>
                                      </p:tavLst>
                                    </p:anim>
                                    <p:anim calcmode="lin" valueType="num">
                                      <p:cBhvr>
                                        <p:cTn id="35" dur="900" decel="100000" fill="hold"/>
                                        <p:tgtEl>
                                          <p:spTgt spid="9"/>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_矩形 4"/>
          <p:cNvSpPr/>
          <p:nvPr>
            <p:custDataLst>
              <p:tags r:id="rId1"/>
            </p:custDataLst>
          </p:nvPr>
        </p:nvSpPr>
        <p:spPr>
          <a:xfrm>
            <a:off x="917086" y="751284"/>
            <a:ext cx="10404144" cy="5343683"/>
          </a:xfrm>
          <a:prstGeom prst="rect">
            <a:avLst/>
          </a:prstGeom>
          <a:solidFill>
            <a:schemeClr val="bg1">
              <a:lumMod val="95000"/>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PA_直接连接符 7"/>
          <p:cNvCxnSpPr/>
          <p:nvPr>
            <p:custDataLst>
              <p:tags r:id="rId2"/>
            </p:custDataLst>
          </p:nvPr>
        </p:nvCxnSpPr>
        <p:spPr>
          <a:xfrm flipV="1">
            <a:off x="917086" y="751284"/>
            <a:ext cx="0" cy="2671842"/>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PA_直接连接符 10"/>
          <p:cNvCxnSpPr>
            <a:stCxn id="5" idx="0"/>
          </p:cNvCxnSpPr>
          <p:nvPr>
            <p:custDataLst>
              <p:tags r:id="rId3"/>
            </p:custDataLst>
          </p:nvPr>
        </p:nvCxnSpPr>
        <p:spPr>
          <a:xfrm flipH="1">
            <a:off x="917086" y="751284"/>
            <a:ext cx="5202072" cy="0"/>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PA_直接连接符 15"/>
          <p:cNvCxnSpPr/>
          <p:nvPr>
            <p:custDataLst>
              <p:tags r:id="rId4"/>
            </p:custDataLst>
          </p:nvPr>
        </p:nvCxnSpPr>
        <p:spPr>
          <a:xfrm rot="10800000" flipV="1">
            <a:off x="11293520" y="3409271"/>
            <a:ext cx="0" cy="2671842"/>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PA_矩形 18"/>
          <p:cNvSpPr/>
          <p:nvPr>
            <p:custDataLst>
              <p:tags r:id="rId5"/>
            </p:custDataLst>
          </p:nvPr>
        </p:nvSpPr>
        <p:spPr>
          <a:xfrm>
            <a:off x="1387908" y="1111240"/>
            <a:ext cx="3893776" cy="707886"/>
          </a:xfrm>
          <a:prstGeom prst="rect">
            <a:avLst/>
          </a:prstGeom>
          <a:noFill/>
        </p:spPr>
        <p:txBody>
          <a:bodyPr wrap="square" lIns="91440" tIns="45720" rIns="91440" bIns="45720">
            <a:spAutoFit/>
          </a:bodyPr>
          <a:lstStyle/>
          <a:p>
            <a:r>
              <a:rPr lang="zh-TW" altLang="en-US" sz="4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報告分工</a:t>
            </a:r>
            <a:endParaRPr lang="zh-CN" altLang="en-US" sz="40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13" name="文本框 12"/>
          <p:cNvSpPr txBox="1"/>
          <p:nvPr/>
        </p:nvSpPr>
        <p:spPr>
          <a:xfrm>
            <a:off x="3985780" y="2193248"/>
            <a:ext cx="3186545" cy="307777"/>
          </a:xfrm>
          <a:prstGeom prst="rect">
            <a:avLst/>
          </a:prstGeom>
          <a:noFill/>
        </p:spPr>
        <p:txBody>
          <a:bodyPr wrap="square" rtlCol="0">
            <a:spAutoFit/>
          </a:bodyPr>
          <a:lstStyle/>
          <a:p>
            <a:endParaRPr lang="zh-CN" altLang="en-US" sz="1400" dirty="0"/>
          </a:p>
        </p:txBody>
      </p:sp>
      <p:grpSp>
        <p:nvGrpSpPr>
          <p:cNvPr id="14" name="组合 13"/>
          <p:cNvGrpSpPr/>
          <p:nvPr/>
        </p:nvGrpSpPr>
        <p:grpSpPr>
          <a:xfrm>
            <a:off x="2313671" y="4145027"/>
            <a:ext cx="8665394" cy="1200329"/>
            <a:chOff x="3230915" y="1894630"/>
            <a:chExt cx="8665394" cy="1200329"/>
          </a:xfrm>
        </p:grpSpPr>
        <p:sp>
          <p:nvSpPr>
            <p:cNvPr id="9" name="矩形 8"/>
            <p:cNvSpPr/>
            <p:nvPr/>
          </p:nvSpPr>
          <p:spPr>
            <a:xfrm>
              <a:off x="3230915" y="2202408"/>
              <a:ext cx="1826141" cy="584775"/>
            </a:xfrm>
            <a:prstGeom prst="rect">
              <a:avLst/>
            </a:prstGeom>
            <a:noFill/>
            <a:effectLst>
              <a:outerShdw blurRad="50800" dist="38100" algn="l" rotWithShape="0">
                <a:prstClr val="black">
                  <a:alpha val="40000"/>
                </a:prstClr>
              </a:outerShdw>
            </a:effectLst>
          </p:spPr>
          <p:txBody>
            <a:bodyPr wrap="none" lIns="91440" tIns="45720" rIns="91440" bIns="45720">
              <a:spAutoFit/>
            </a:bodyPr>
            <a:lstStyle/>
            <a:p>
              <a:pPr algn="ctr"/>
              <a:r>
                <a:rPr lang="zh-TW" altLang="en-US" sz="3200" b="1" cap="none" spc="0"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資料收集</a:t>
              </a:r>
              <a:endParaRPr lang="zh-CN" altLang="en-US" sz="32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22" name="矩形 21"/>
            <p:cNvSpPr/>
            <p:nvPr/>
          </p:nvSpPr>
          <p:spPr>
            <a:xfrm>
              <a:off x="4822677" y="1894630"/>
              <a:ext cx="7073632" cy="1200329"/>
            </a:xfrm>
            <a:prstGeom prst="rect">
              <a:avLst/>
            </a:prstGeom>
            <a:noFill/>
            <a:effectLst>
              <a:outerShdw blurRad="50800" dist="38100" algn="l" rotWithShape="0">
                <a:prstClr val="black">
                  <a:alpha val="40000"/>
                </a:prstClr>
              </a:outerShdw>
            </a:effectLst>
          </p:spPr>
          <p:txBody>
            <a:bodyPr wrap="square" lIns="91440" tIns="45720" rIns="91440" bIns="45720">
              <a:spAutoFit/>
            </a:bodyPr>
            <a:lstStyle/>
            <a:p>
              <a:pPr algn="ctr"/>
              <a:r>
                <a:rPr lang="zh-TW" altLang="en-US"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好的</a:t>
              </a:r>
              <a:r>
                <a:rPr lang="zh-TW" altLang="en-US"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社會</a:t>
              </a:r>
              <a:r>
                <a:rPr lang="zh-TW" altLang="en-US"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：林子傑</a:t>
              </a:r>
              <a:endParaRPr lang="en-US" altLang="zh-TW"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p>
              <a:pPr algn="ctr"/>
              <a:r>
                <a:rPr lang="zh-TW" altLang="en-US"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何謂</a:t>
              </a:r>
              <a:r>
                <a:rPr lang="zh-TW" altLang="en-US"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正義</a:t>
              </a:r>
              <a:r>
                <a:rPr lang="zh-TW" altLang="en-US"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：侯</a:t>
              </a:r>
              <a:r>
                <a:rPr lang="zh-TW" altLang="en-US"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宇</a:t>
              </a:r>
              <a:r>
                <a:rPr lang="zh-TW" altLang="en-US"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翔</a:t>
              </a:r>
              <a:endParaRPr lang="en-US" altLang="zh-TW"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p>
              <a:pPr algn="ctr"/>
              <a:r>
                <a:rPr lang="zh-TW" altLang="en-US"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正義與好的社會：陳建和　</a:t>
              </a:r>
              <a:endParaRPr lang="zh-CN" altLang="en-US"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grpSp>
      <p:grpSp>
        <p:nvGrpSpPr>
          <p:cNvPr id="15" name="组合 14"/>
          <p:cNvGrpSpPr/>
          <p:nvPr/>
        </p:nvGrpSpPr>
        <p:grpSpPr>
          <a:xfrm>
            <a:off x="2542012" y="2478556"/>
            <a:ext cx="8437053" cy="584775"/>
            <a:chOff x="3443025" y="2915294"/>
            <a:chExt cx="8437053" cy="584775"/>
          </a:xfrm>
        </p:grpSpPr>
        <p:sp>
          <p:nvSpPr>
            <p:cNvPr id="18" name="矩形 17"/>
            <p:cNvSpPr/>
            <p:nvPr/>
          </p:nvSpPr>
          <p:spPr>
            <a:xfrm>
              <a:off x="3443025" y="2915294"/>
              <a:ext cx="1415772" cy="584775"/>
            </a:xfrm>
            <a:prstGeom prst="rect">
              <a:avLst/>
            </a:prstGeom>
            <a:noFill/>
            <a:effectLst>
              <a:outerShdw blurRad="50800" dist="38100" algn="l" rotWithShape="0">
                <a:prstClr val="black">
                  <a:alpha val="40000"/>
                </a:prstClr>
              </a:outerShdw>
            </a:effectLst>
          </p:spPr>
          <p:txBody>
            <a:bodyPr wrap="none" lIns="91440" tIns="45720" rIns="91440" bIns="45720">
              <a:spAutoFit/>
            </a:bodyPr>
            <a:lstStyle/>
            <a:p>
              <a:pPr algn="ctr"/>
              <a:r>
                <a:rPr lang="zh-TW" altLang="en-US" sz="32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演講者</a:t>
              </a:r>
              <a:endParaRPr lang="zh-CN" altLang="en-US" sz="48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23" name="矩形 22"/>
            <p:cNvSpPr/>
            <p:nvPr/>
          </p:nvSpPr>
          <p:spPr>
            <a:xfrm>
              <a:off x="4514433" y="2992238"/>
              <a:ext cx="7365645" cy="461665"/>
            </a:xfrm>
            <a:prstGeom prst="rect">
              <a:avLst/>
            </a:prstGeom>
            <a:noFill/>
            <a:effectLst>
              <a:outerShdw blurRad="50800" dist="38100" algn="l" rotWithShape="0">
                <a:prstClr val="black">
                  <a:alpha val="40000"/>
                </a:prstClr>
              </a:outerShdw>
            </a:effectLst>
          </p:spPr>
          <p:txBody>
            <a:bodyPr wrap="square" lIns="91440" tIns="45720" rIns="91440" bIns="45720">
              <a:spAutoFit/>
            </a:bodyPr>
            <a:lstStyle/>
            <a:p>
              <a:pPr algn="ctr" defTabSz="942975">
                <a:tabLst>
                  <a:tab pos="809625" algn="l"/>
                </a:tabLst>
              </a:pPr>
              <a:r>
                <a:rPr lang="zh-TW" altLang="en-US"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吳汶憲</a:t>
              </a:r>
              <a:r>
                <a:rPr lang="zh-TW" altLang="en-US"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PMingLiU" panose="02020500000000000000" pitchFamily="18" charset="-120"/>
                  <a:ea typeface="PMingLiU" panose="02020500000000000000" pitchFamily="18" charset="-120"/>
                </a:rPr>
                <a:t>、</a:t>
              </a:r>
              <a:r>
                <a:rPr lang="zh-TW" altLang="en-US"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張榮庭</a:t>
              </a:r>
              <a:endParaRPr lang="en-US" altLang="zh-TW"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grpSp>
      <p:cxnSp>
        <p:nvCxnSpPr>
          <p:cNvPr id="17" name="PA_直接连接符 10"/>
          <p:cNvCxnSpPr/>
          <p:nvPr>
            <p:custDataLst>
              <p:tags r:id="rId6"/>
            </p:custDataLst>
          </p:nvPr>
        </p:nvCxnSpPr>
        <p:spPr>
          <a:xfrm flipH="1">
            <a:off x="6091448" y="6081114"/>
            <a:ext cx="5202072" cy="0"/>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1708567"/>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500"/>
                                            <p:tgtEl>
                                              <p:spTgt spid="8"/>
                                            </p:tgtEl>
                                          </p:cBhvr>
                                        </p:animEffect>
                                      </p:childTnLst>
                                    </p:cTn>
                                  </p:par>
                                  <p:par>
                                    <p:cTn id="12" presetID="22" presetClass="entr" presetSubtype="1" fill="hold"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up)">
                                          <p:cBhvr>
                                            <p:cTn id="14" dur="500"/>
                                            <p:tgtEl>
                                              <p:spTgt spid="16"/>
                                            </p:tgtEl>
                                          </p:cBhvr>
                                        </p:animEffect>
                                      </p:childTnLst>
                                    </p:cTn>
                                  </p:par>
                                  <p:par>
                                    <p:cTn id="15" presetID="22" presetClass="entr" presetSubtype="8"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56" presetClass="entr" presetSubtype="0" fill="hold" grpId="0" nodeType="clickEffect">
                                      <p:stCondLst>
                                        <p:cond delay="0"/>
                                      </p:stCondLst>
                                      <p:iterate type="lt">
                                        <p:tmPct val="10000"/>
                                      </p:iterate>
                                      <p:childTnLst>
                                        <p:set>
                                          <p:cBhvr>
                                            <p:cTn id="21" dur="1" fill="hold">
                                              <p:stCondLst>
                                                <p:cond delay="0"/>
                                              </p:stCondLst>
                                            </p:cTn>
                                            <p:tgtEl>
                                              <p:spTgt spid="19"/>
                                            </p:tgtEl>
                                            <p:attrNameLst>
                                              <p:attrName>style.visibility</p:attrName>
                                            </p:attrNameLst>
                                          </p:cBhvr>
                                          <p:to>
                                            <p:strVal val="visible"/>
                                          </p:to>
                                        </p:set>
                                        <p:anim by="(-#ppt_w*2)" calcmode="lin" valueType="num">
                                          <p:cBhvr rctx="PPT">
                                            <p:cTn id="22" dur="500" autoRev="1" fill="hold">
                                              <p:stCondLst>
                                                <p:cond delay="0"/>
                                              </p:stCondLst>
                                            </p:cTn>
                                            <p:tgtEl>
                                              <p:spTgt spid="19"/>
                                            </p:tgtEl>
                                            <p:attrNameLst>
                                              <p:attrName>ppt_w</p:attrName>
                                            </p:attrNameLst>
                                          </p:cBhvr>
                                        </p:anim>
                                        <p:anim by="(#ppt_w*0.50)" calcmode="lin" valueType="num">
                                          <p:cBhvr>
                                            <p:cTn id="23" dur="500" decel="50000" autoRev="1" fill="hold">
                                              <p:stCondLst>
                                                <p:cond delay="0"/>
                                              </p:stCondLst>
                                            </p:cTn>
                                            <p:tgtEl>
                                              <p:spTgt spid="19"/>
                                            </p:tgtEl>
                                            <p:attrNameLst>
                                              <p:attrName>ppt_x</p:attrName>
                                            </p:attrNameLst>
                                          </p:cBhvr>
                                        </p:anim>
                                        <p:anim from="(-#ppt_h/2)" to="(#ppt_y)" calcmode="lin" valueType="num">
                                          <p:cBhvr>
                                            <p:cTn id="24" dur="1000" fill="hold">
                                              <p:stCondLst>
                                                <p:cond delay="0"/>
                                              </p:stCondLst>
                                            </p:cTn>
                                            <p:tgtEl>
                                              <p:spTgt spid="19"/>
                                            </p:tgtEl>
                                            <p:attrNameLst>
                                              <p:attrName>ppt_y</p:attrName>
                                            </p:attrNameLst>
                                          </p:cBhvr>
                                        </p:anim>
                                        <p:animRot by="21600000">
                                          <p:cBhvr>
                                            <p:cTn id="25" dur="1000" fill="hold">
                                              <p:stCondLst>
                                                <p:cond delay="0"/>
                                              </p:stCondLst>
                                            </p:cTn>
                                            <p:tgtEl>
                                              <p:spTgt spid="19"/>
                                            </p:tgtEl>
                                            <p:attrNameLst>
                                              <p:attrName>r</p:attrName>
                                            </p:attrNameLst>
                                          </p:cBhvr>
                                        </p:animRot>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14:presetBounceEnd="40000">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14:bounceEnd="40000">
                                          <p:cBhvr additive="base">
                                            <p:cTn id="30" dur="1000" fill="hold"/>
                                            <p:tgtEl>
                                              <p:spTgt spid="14"/>
                                            </p:tgtEl>
                                            <p:attrNameLst>
                                              <p:attrName>ppt_x</p:attrName>
                                            </p:attrNameLst>
                                          </p:cBhvr>
                                          <p:tavLst>
                                            <p:tav tm="0">
                                              <p:val>
                                                <p:strVal val="0-#ppt_w/2"/>
                                              </p:val>
                                            </p:tav>
                                            <p:tav tm="100000">
                                              <p:val>
                                                <p:strVal val="#ppt_x"/>
                                              </p:val>
                                            </p:tav>
                                          </p:tavLst>
                                        </p:anim>
                                        <p:anim calcmode="lin" valueType="num" p14:bounceEnd="40000">
                                          <p:cBhvr additive="base">
                                            <p:cTn id="31" dur="1000" fill="hold"/>
                                            <p:tgtEl>
                                              <p:spTgt spid="14"/>
                                            </p:tgtEl>
                                            <p:attrNameLst>
                                              <p:attrName>ppt_y</p:attrName>
                                            </p:attrNameLst>
                                          </p:cBhvr>
                                          <p:tavLst>
                                            <p:tav tm="0">
                                              <p:val>
                                                <p:strVal val="#ppt_y"/>
                                              </p:val>
                                            </p:tav>
                                            <p:tav tm="100000">
                                              <p:val>
                                                <p:strVal val="#ppt_y"/>
                                              </p:val>
                                            </p:tav>
                                          </p:tavLst>
                                        </p:anim>
                                      </p:childTnLst>
                                    </p:cTn>
                                  </p:par>
                                </p:childTnLst>
                              </p:cTn>
                            </p:par>
                            <p:par>
                              <p:cTn id="32" fill="hold">
                                <p:stCondLst>
                                  <p:cond delay="1000"/>
                                </p:stCondLst>
                                <p:childTnLst>
                                  <p:par>
                                    <p:cTn id="33" presetID="2" presetClass="entr" presetSubtype="8" fill="hold" nodeType="afterEffect" p14:presetBounceEnd="40000">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14:bounceEnd="40000">
                                          <p:cBhvr additive="base">
                                            <p:cTn id="35" dur="1000" fill="hold"/>
                                            <p:tgtEl>
                                              <p:spTgt spid="15"/>
                                            </p:tgtEl>
                                            <p:attrNameLst>
                                              <p:attrName>ppt_x</p:attrName>
                                            </p:attrNameLst>
                                          </p:cBhvr>
                                          <p:tavLst>
                                            <p:tav tm="0">
                                              <p:val>
                                                <p:strVal val="0-#ppt_w/2"/>
                                              </p:val>
                                            </p:tav>
                                            <p:tav tm="100000">
                                              <p:val>
                                                <p:strVal val="#ppt_x"/>
                                              </p:val>
                                            </p:tav>
                                          </p:tavLst>
                                        </p:anim>
                                        <p:anim calcmode="lin" valueType="num" p14:bounceEnd="40000">
                                          <p:cBhvr additive="base">
                                            <p:cTn id="36" dur="1000" fill="hold"/>
                                            <p:tgtEl>
                                              <p:spTgt spid="15"/>
                                            </p:tgtEl>
                                            <p:attrNameLst>
                                              <p:attrName>ppt_y</p:attrName>
                                            </p:attrNameLst>
                                          </p:cBhvr>
                                          <p:tavLst>
                                            <p:tav tm="0">
                                              <p:val>
                                                <p:strVal val="#ppt_y"/>
                                              </p:val>
                                            </p:tav>
                                            <p:tav tm="100000">
                                              <p:val>
                                                <p:strVal val="#ppt_y"/>
                                              </p:val>
                                            </p:tav>
                                          </p:tavLst>
                                        </p:anim>
                                      </p:childTnLst>
                                    </p:cTn>
                                  </p:par>
                                  <p:par>
                                    <p:cTn id="37" presetID="22" presetClass="entr" presetSubtype="8"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left)">
                                          <p:cBhvr>
                                            <p:cTn id="3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500"/>
                                            <p:tgtEl>
                                              <p:spTgt spid="8"/>
                                            </p:tgtEl>
                                          </p:cBhvr>
                                        </p:animEffect>
                                      </p:childTnLst>
                                    </p:cTn>
                                  </p:par>
                                  <p:par>
                                    <p:cTn id="12" presetID="22" presetClass="entr" presetSubtype="1" fill="hold"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up)">
                                          <p:cBhvr>
                                            <p:cTn id="14" dur="500"/>
                                            <p:tgtEl>
                                              <p:spTgt spid="16"/>
                                            </p:tgtEl>
                                          </p:cBhvr>
                                        </p:animEffect>
                                      </p:childTnLst>
                                    </p:cTn>
                                  </p:par>
                                  <p:par>
                                    <p:cTn id="15" presetID="22" presetClass="entr" presetSubtype="8"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56" presetClass="entr" presetSubtype="0" fill="hold" grpId="0" nodeType="clickEffect">
                                      <p:stCondLst>
                                        <p:cond delay="0"/>
                                      </p:stCondLst>
                                      <p:iterate type="lt">
                                        <p:tmPct val="10000"/>
                                      </p:iterate>
                                      <p:childTnLst>
                                        <p:set>
                                          <p:cBhvr>
                                            <p:cTn id="21" dur="1" fill="hold">
                                              <p:stCondLst>
                                                <p:cond delay="0"/>
                                              </p:stCondLst>
                                            </p:cTn>
                                            <p:tgtEl>
                                              <p:spTgt spid="19"/>
                                            </p:tgtEl>
                                            <p:attrNameLst>
                                              <p:attrName>style.visibility</p:attrName>
                                            </p:attrNameLst>
                                          </p:cBhvr>
                                          <p:to>
                                            <p:strVal val="visible"/>
                                          </p:to>
                                        </p:set>
                                        <p:anim by="(-#ppt_w*2)" calcmode="lin" valueType="num">
                                          <p:cBhvr rctx="PPT">
                                            <p:cTn id="22" dur="500" autoRev="1" fill="hold">
                                              <p:stCondLst>
                                                <p:cond delay="0"/>
                                              </p:stCondLst>
                                            </p:cTn>
                                            <p:tgtEl>
                                              <p:spTgt spid="19"/>
                                            </p:tgtEl>
                                            <p:attrNameLst>
                                              <p:attrName>ppt_w</p:attrName>
                                            </p:attrNameLst>
                                          </p:cBhvr>
                                        </p:anim>
                                        <p:anim by="(#ppt_w*0.50)" calcmode="lin" valueType="num">
                                          <p:cBhvr>
                                            <p:cTn id="23" dur="500" decel="50000" autoRev="1" fill="hold">
                                              <p:stCondLst>
                                                <p:cond delay="0"/>
                                              </p:stCondLst>
                                            </p:cTn>
                                            <p:tgtEl>
                                              <p:spTgt spid="19"/>
                                            </p:tgtEl>
                                            <p:attrNameLst>
                                              <p:attrName>ppt_x</p:attrName>
                                            </p:attrNameLst>
                                          </p:cBhvr>
                                        </p:anim>
                                        <p:anim from="(-#ppt_h/2)" to="(#ppt_y)" calcmode="lin" valueType="num">
                                          <p:cBhvr>
                                            <p:cTn id="24" dur="1000" fill="hold">
                                              <p:stCondLst>
                                                <p:cond delay="0"/>
                                              </p:stCondLst>
                                            </p:cTn>
                                            <p:tgtEl>
                                              <p:spTgt spid="19"/>
                                            </p:tgtEl>
                                            <p:attrNameLst>
                                              <p:attrName>ppt_y</p:attrName>
                                            </p:attrNameLst>
                                          </p:cBhvr>
                                        </p:anim>
                                        <p:animRot by="21600000">
                                          <p:cBhvr>
                                            <p:cTn id="25" dur="1000" fill="hold">
                                              <p:stCondLst>
                                                <p:cond delay="0"/>
                                              </p:stCondLst>
                                            </p:cTn>
                                            <p:tgtEl>
                                              <p:spTgt spid="19"/>
                                            </p:tgtEl>
                                            <p:attrNameLst>
                                              <p:attrName>r</p:attrName>
                                            </p:attrNameLst>
                                          </p:cBhvr>
                                        </p:animRot>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1000" fill="hold"/>
                                            <p:tgtEl>
                                              <p:spTgt spid="14"/>
                                            </p:tgtEl>
                                            <p:attrNameLst>
                                              <p:attrName>ppt_x</p:attrName>
                                            </p:attrNameLst>
                                          </p:cBhvr>
                                          <p:tavLst>
                                            <p:tav tm="0">
                                              <p:val>
                                                <p:strVal val="0-#ppt_w/2"/>
                                              </p:val>
                                            </p:tav>
                                            <p:tav tm="100000">
                                              <p:val>
                                                <p:strVal val="#ppt_x"/>
                                              </p:val>
                                            </p:tav>
                                          </p:tavLst>
                                        </p:anim>
                                        <p:anim calcmode="lin" valueType="num">
                                          <p:cBhvr additive="base">
                                            <p:cTn id="31" dur="1000" fill="hold"/>
                                            <p:tgtEl>
                                              <p:spTgt spid="14"/>
                                            </p:tgtEl>
                                            <p:attrNameLst>
                                              <p:attrName>ppt_y</p:attrName>
                                            </p:attrNameLst>
                                          </p:cBhvr>
                                          <p:tavLst>
                                            <p:tav tm="0">
                                              <p:val>
                                                <p:strVal val="#ppt_y"/>
                                              </p:val>
                                            </p:tav>
                                            <p:tav tm="100000">
                                              <p:val>
                                                <p:strVal val="#ppt_y"/>
                                              </p:val>
                                            </p:tav>
                                          </p:tavLst>
                                        </p:anim>
                                      </p:childTnLst>
                                    </p:cTn>
                                  </p:par>
                                </p:childTnLst>
                              </p:cTn>
                            </p:par>
                            <p:par>
                              <p:cTn id="32" fill="hold">
                                <p:stCondLst>
                                  <p:cond delay="1000"/>
                                </p:stCondLst>
                                <p:childTnLst>
                                  <p:par>
                                    <p:cTn id="33" presetID="2" presetClass="entr" presetSubtype="8"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1000" fill="hold"/>
                                            <p:tgtEl>
                                              <p:spTgt spid="15"/>
                                            </p:tgtEl>
                                            <p:attrNameLst>
                                              <p:attrName>ppt_x</p:attrName>
                                            </p:attrNameLst>
                                          </p:cBhvr>
                                          <p:tavLst>
                                            <p:tav tm="0">
                                              <p:val>
                                                <p:strVal val="0-#ppt_w/2"/>
                                              </p:val>
                                            </p:tav>
                                            <p:tav tm="100000">
                                              <p:val>
                                                <p:strVal val="#ppt_x"/>
                                              </p:val>
                                            </p:tav>
                                          </p:tavLst>
                                        </p:anim>
                                        <p:anim calcmode="lin" valueType="num">
                                          <p:cBhvr additive="base">
                                            <p:cTn id="36" dur="1000" fill="hold"/>
                                            <p:tgtEl>
                                              <p:spTgt spid="15"/>
                                            </p:tgtEl>
                                            <p:attrNameLst>
                                              <p:attrName>ppt_y</p:attrName>
                                            </p:attrNameLst>
                                          </p:cBhvr>
                                          <p:tavLst>
                                            <p:tav tm="0">
                                              <p:val>
                                                <p:strVal val="#ppt_y"/>
                                              </p:val>
                                            </p:tav>
                                            <p:tav tm="100000">
                                              <p:val>
                                                <p:strVal val="#ppt_y"/>
                                              </p:val>
                                            </p:tav>
                                          </p:tavLst>
                                        </p:anim>
                                      </p:childTnLst>
                                    </p:cTn>
                                  </p:par>
                                  <p:par>
                                    <p:cTn id="37" presetID="22" presetClass="entr" presetSubtype="8"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left)">
                                          <p:cBhvr>
                                            <p:cTn id="3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9"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矩形 4"/>
          <p:cNvSpPr/>
          <p:nvPr>
            <p:custDataLst>
              <p:tags r:id="rId1"/>
            </p:custDataLst>
          </p:nvPr>
        </p:nvSpPr>
        <p:spPr>
          <a:xfrm>
            <a:off x="969906" y="1160859"/>
            <a:ext cx="10404144" cy="5343683"/>
          </a:xfrm>
          <a:prstGeom prst="rect">
            <a:avLst/>
          </a:prstGeom>
          <a:solidFill>
            <a:schemeClr val="bg1">
              <a:lumMod val="95000"/>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PA_直接连接符 7"/>
          <p:cNvCxnSpPr/>
          <p:nvPr>
            <p:custDataLst>
              <p:tags r:id="rId2"/>
            </p:custDataLst>
          </p:nvPr>
        </p:nvCxnSpPr>
        <p:spPr>
          <a:xfrm flipV="1">
            <a:off x="983761" y="1160859"/>
            <a:ext cx="0" cy="2671842"/>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PA_直接连接符 10"/>
          <p:cNvCxnSpPr>
            <a:stCxn id="3" idx="0"/>
          </p:cNvCxnSpPr>
          <p:nvPr>
            <p:custDataLst>
              <p:tags r:id="rId3"/>
            </p:custDataLst>
          </p:nvPr>
        </p:nvCxnSpPr>
        <p:spPr>
          <a:xfrm flipH="1">
            <a:off x="969906" y="1160859"/>
            <a:ext cx="5202072" cy="0"/>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 name="PA_直接连接符 15"/>
          <p:cNvCxnSpPr/>
          <p:nvPr>
            <p:custDataLst>
              <p:tags r:id="rId4"/>
            </p:custDataLst>
          </p:nvPr>
        </p:nvCxnSpPr>
        <p:spPr>
          <a:xfrm rot="10800000" flipV="1">
            <a:off x="11360195" y="3818846"/>
            <a:ext cx="0" cy="2671842"/>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PA_直接连接符 16"/>
          <p:cNvCxnSpPr/>
          <p:nvPr>
            <p:custDataLst>
              <p:tags r:id="rId5"/>
            </p:custDataLst>
          </p:nvPr>
        </p:nvCxnSpPr>
        <p:spPr>
          <a:xfrm rot="10800000" flipH="1">
            <a:off x="6171978" y="6490688"/>
            <a:ext cx="5202072" cy="0"/>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 name="PA_矩形 18"/>
          <p:cNvSpPr/>
          <p:nvPr>
            <p:custDataLst>
              <p:tags r:id="rId6"/>
            </p:custDataLst>
          </p:nvPr>
        </p:nvSpPr>
        <p:spPr>
          <a:xfrm>
            <a:off x="378259" y="329861"/>
            <a:ext cx="2646878" cy="830997"/>
          </a:xfrm>
          <a:prstGeom prst="rect">
            <a:avLst/>
          </a:prstGeom>
          <a:noFill/>
        </p:spPr>
        <p:txBody>
          <a:bodyPr wrap="none" lIns="91440" tIns="45720" rIns="91440" bIns="45720">
            <a:spAutoFit/>
          </a:bodyPr>
          <a:lstStyle/>
          <a:p>
            <a:r>
              <a:rPr lang="zh-TW" altLang="en-US" sz="48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社會契約</a:t>
            </a:r>
            <a:endParaRPr lang="zh-CN" altLang="en-US" sz="4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9" name="PA_黑鸣_文本框 1"/>
          <p:cNvSpPr txBox="1"/>
          <p:nvPr>
            <p:custDataLst>
              <p:tags r:id="rId7"/>
            </p:custDataLst>
          </p:nvPr>
        </p:nvSpPr>
        <p:spPr>
          <a:xfrm>
            <a:off x="1282945" y="2290156"/>
            <a:ext cx="9791922" cy="2677656"/>
          </a:xfrm>
          <a:prstGeom prst="rect">
            <a:avLst/>
          </a:prstGeom>
          <a:noFill/>
        </p:spPr>
        <p:txBody>
          <a:bodyPr wrap="square" rtlCol="0">
            <a:spAutoFit/>
          </a:bodyPr>
          <a:lstStyle/>
          <a:p>
            <a:r>
              <a:rPr lang="zh-TW" altLang="en-US"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如何闡釋個人與政府之間的適當關係呢，這時就需要社會契約的存在了這是一種概念</a:t>
            </a:r>
            <a:r>
              <a:rPr lang="zh-TW" altLang="en-US"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PMingLiU" panose="02020500000000000000" pitchFamily="18" charset="-120"/>
                <a:ea typeface="PMingLiU" panose="02020500000000000000" pitchFamily="18" charset="-120"/>
              </a:rPr>
              <a:t>。</a:t>
            </a:r>
            <a:endParaRPr lang="en-US" altLang="zh-TW"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PMingLiU" panose="02020500000000000000" pitchFamily="18" charset="-120"/>
              <a:ea typeface="PMingLiU" panose="02020500000000000000" pitchFamily="18" charset="-120"/>
            </a:endParaRPr>
          </a:p>
          <a:p>
            <a:endParaRPr lang="en-US" altLang="zh-TW"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p>
            <a:r>
              <a:rPr lang="zh-TW" altLang="en-US"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社會</a:t>
            </a:r>
            <a:r>
              <a:rPr lang="zh-TW" altLang="en-US"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契約主張：個人融入政治社會是透過一個相互同意的過程，當中，個人同意遵守共同的規則，並接受相應的義務，以自己和其他人不受暴力和其他種類的傷害。社會契約理論對催生主權在民這一政治理念發揮了重要的歷史作用</a:t>
            </a:r>
            <a:r>
              <a:rPr lang="zh-TW" altLang="en-US"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a:t>
            </a:r>
            <a:endParaRPr lang="en-US" altLang="zh-TW"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Tree>
    <p:extLst>
      <p:ext uri="{BB962C8B-B14F-4D97-AF65-F5344CB8AC3E}">
        <p14:creationId xmlns:p14="http://schemas.microsoft.com/office/powerpoint/2010/main" val="2788198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par>
                                <p:cTn id="12" presetID="22" presetClass="entr" presetSubtype="1"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500"/>
                                        <p:tgtEl>
                                          <p:spTgt spid="6"/>
                                        </p:tgtEl>
                                      </p:cBhvr>
                                    </p:animEffect>
                                  </p:childTnLst>
                                </p:cTn>
                              </p:par>
                            </p:childTnLst>
                          </p:cTn>
                        </p:par>
                        <p:par>
                          <p:cTn id="15" fill="hold">
                            <p:stCondLst>
                              <p:cond delay="1000"/>
                            </p:stCondLst>
                            <p:childTnLst>
                              <p:par>
                                <p:cTn id="16" presetID="22" presetClass="entr" presetSubtype="2"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right)">
                                      <p:cBhvr>
                                        <p:cTn id="18" dur="500"/>
                                        <p:tgtEl>
                                          <p:spTgt spid="7"/>
                                        </p:tgtEl>
                                      </p:cBhvr>
                                    </p:animEffect>
                                  </p:childTnLst>
                                </p:cTn>
                              </p:par>
                              <p:par>
                                <p:cTn id="19" presetID="22" presetClass="entr" presetSubtype="8"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par>
                          <p:cTn id="22" fill="hold">
                            <p:stCondLst>
                              <p:cond delay="1500"/>
                            </p:stCondLst>
                            <p:childTnLst>
                              <p:par>
                                <p:cTn id="23" presetID="56" presetClass="entr" presetSubtype="0" fill="hold" grpId="0" nodeType="afterEffect">
                                  <p:stCondLst>
                                    <p:cond delay="0"/>
                                  </p:stCondLst>
                                  <p:iterate type="lt">
                                    <p:tmPct val="10000"/>
                                  </p:iterate>
                                  <p:childTnLst>
                                    <p:set>
                                      <p:cBhvr>
                                        <p:cTn id="24" dur="1" fill="hold">
                                          <p:stCondLst>
                                            <p:cond delay="0"/>
                                          </p:stCondLst>
                                        </p:cTn>
                                        <p:tgtEl>
                                          <p:spTgt spid="8"/>
                                        </p:tgtEl>
                                        <p:attrNameLst>
                                          <p:attrName>style.visibility</p:attrName>
                                        </p:attrNameLst>
                                      </p:cBhvr>
                                      <p:to>
                                        <p:strVal val="visible"/>
                                      </p:to>
                                    </p:set>
                                    <p:anim by="(-#ppt_w*2)" calcmode="lin" valueType="num">
                                      <p:cBhvr rctx="PPT">
                                        <p:cTn id="25" dur="250" autoRev="1" fill="hold">
                                          <p:stCondLst>
                                            <p:cond delay="0"/>
                                          </p:stCondLst>
                                        </p:cTn>
                                        <p:tgtEl>
                                          <p:spTgt spid="8"/>
                                        </p:tgtEl>
                                        <p:attrNameLst>
                                          <p:attrName>ppt_w</p:attrName>
                                        </p:attrNameLst>
                                      </p:cBhvr>
                                    </p:anim>
                                    <p:anim by="(#ppt_w*0.50)" calcmode="lin" valueType="num">
                                      <p:cBhvr>
                                        <p:cTn id="26" dur="250" decel="50000" autoRev="1" fill="hold">
                                          <p:stCondLst>
                                            <p:cond delay="0"/>
                                          </p:stCondLst>
                                        </p:cTn>
                                        <p:tgtEl>
                                          <p:spTgt spid="8"/>
                                        </p:tgtEl>
                                        <p:attrNameLst>
                                          <p:attrName>ppt_x</p:attrName>
                                        </p:attrNameLst>
                                      </p:cBhvr>
                                    </p:anim>
                                    <p:anim from="(-#ppt_h/2)" to="(#ppt_y)" calcmode="lin" valueType="num">
                                      <p:cBhvr>
                                        <p:cTn id="27" dur="500" fill="hold">
                                          <p:stCondLst>
                                            <p:cond delay="0"/>
                                          </p:stCondLst>
                                        </p:cTn>
                                        <p:tgtEl>
                                          <p:spTgt spid="8"/>
                                        </p:tgtEl>
                                        <p:attrNameLst>
                                          <p:attrName>ppt_y</p:attrName>
                                        </p:attrNameLst>
                                      </p:cBhvr>
                                    </p:anim>
                                    <p:animRot by="21600000">
                                      <p:cBhvr>
                                        <p:cTn id="28" dur="500" fill="hold">
                                          <p:stCondLst>
                                            <p:cond delay="0"/>
                                          </p:stCondLst>
                                        </p:cTn>
                                        <p:tgtEl>
                                          <p:spTgt spid="8"/>
                                        </p:tgtEl>
                                        <p:attrNameLst>
                                          <p:attrName>r</p:attrName>
                                        </p:attrNameLst>
                                      </p:cBhvr>
                                    </p:animRot>
                                  </p:childTnLst>
                                </p:cTn>
                              </p:par>
                            </p:childTnLst>
                          </p:cTn>
                        </p:par>
                      </p:childTnLst>
                    </p:cTn>
                  </p:par>
                  <p:par>
                    <p:cTn id="29" fill="hold">
                      <p:stCondLst>
                        <p:cond delay="indefinite"/>
                      </p:stCondLst>
                      <p:childTnLst>
                        <p:par>
                          <p:cTn id="30" fill="hold">
                            <p:stCondLst>
                              <p:cond delay="0"/>
                            </p:stCondLst>
                            <p:childTnLst>
                              <p:par>
                                <p:cTn id="31" presetID="37"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1000"/>
                                        <p:tgtEl>
                                          <p:spTgt spid="9"/>
                                        </p:tgtEl>
                                      </p:cBhvr>
                                    </p:animEffect>
                                    <p:anim calcmode="lin" valueType="num">
                                      <p:cBhvr>
                                        <p:cTn id="34" dur="1000" fill="hold"/>
                                        <p:tgtEl>
                                          <p:spTgt spid="9"/>
                                        </p:tgtEl>
                                        <p:attrNameLst>
                                          <p:attrName>ppt_x</p:attrName>
                                        </p:attrNameLst>
                                      </p:cBhvr>
                                      <p:tavLst>
                                        <p:tav tm="0">
                                          <p:val>
                                            <p:strVal val="#ppt_x"/>
                                          </p:val>
                                        </p:tav>
                                        <p:tav tm="100000">
                                          <p:val>
                                            <p:strVal val="#ppt_x"/>
                                          </p:val>
                                        </p:tav>
                                      </p:tavLst>
                                    </p:anim>
                                    <p:anim calcmode="lin" valueType="num">
                                      <p:cBhvr>
                                        <p:cTn id="35" dur="900" decel="100000" fill="hold"/>
                                        <p:tgtEl>
                                          <p:spTgt spid="9"/>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矩形 4"/>
          <p:cNvSpPr/>
          <p:nvPr>
            <p:custDataLst>
              <p:tags r:id="rId1"/>
            </p:custDataLst>
          </p:nvPr>
        </p:nvSpPr>
        <p:spPr>
          <a:xfrm>
            <a:off x="969906" y="1160859"/>
            <a:ext cx="10404144" cy="5343683"/>
          </a:xfrm>
          <a:prstGeom prst="rect">
            <a:avLst/>
          </a:prstGeom>
          <a:solidFill>
            <a:schemeClr val="bg1">
              <a:lumMod val="95000"/>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PA_直接连接符 7"/>
          <p:cNvCxnSpPr/>
          <p:nvPr>
            <p:custDataLst>
              <p:tags r:id="rId2"/>
            </p:custDataLst>
          </p:nvPr>
        </p:nvCxnSpPr>
        <p:spPr>
          <a:xfrm flipV="1">
            <a:off x="983761" y="1160859"/>
            <a:ext cx="0" cy="2671842"/>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PA_直接连接符 10"/>
          <p:cNvCxnSpPr>
            <a:stCxn id="3" idx="0"/>
          </p:cNvCxnSpPr>
          <p:nvPr>
            <p:custDataLst>
              <p:tags r:id="rId3"/>
            </p:custDataLst>
          </p:nvPr>
        </p:nvCxnSpPr>
        <p:spPr>
          <a:xfrm flipH="1">
            <a:off x="969906" y="1160859"/>
            <a:ext cx="5202072" cy="0"/>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 name="PA_直接连接符 15"/>
          <p:cNvCxnSpPr/>
          <p:nvPr>
            <p:custDataLst>
              <p:tags r:id="rId4"/>
            </p:custDataLst>
          </p:nvPr>
        </p:nvCxnSpPr>
        <p:spPr>
          <a:xfrm rot="10800000" flipV="1">
            <a:off x="11360195" y="3818846"/>
            <a:ext cx="0" cy="2671842"/>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PA_直接连接符 16"/>
          <p:cNvCxnSpPr/>
          <p:nvPr>
            <p:custDataLst>
              <p:tags r:id="rId5"/>
            </p:custDataLst>
          </p:nvPr>
        </p:nvCxnSpPr>
        <p:spPr>
          <a:xfrm rot="10800000" flipH="1">
            <a:off x="6171978" y="6490688"/>
            <a:ext cx="5202072" cy="0"/>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 name="PA_矩形 18"/>
          <p:cNvSpPr/>
          <p:nvPr>
            <p:custDataLst>
              <p:tags r:id="rId6"/>
            </p:custDataLst>
          </p:nvPr>
        </p:nvSpPr>
        <p:spPr>
          <a:xfrm>
            <a:off x="378259" y="329861"/>
            <a:ext cx="2646878" cy="830997"/>
          </a:xfrm>
          <a:prstGeom prst="rect">
            <a:avLst/>
          </a:prstGeom>
          <a:noFill/>
        </p:spPr>
        <p:txBody>
          <a:bodyPr wrap="none" lIns="91440" tIns="45720" rIns="91440" bIns="45720">
            <a:spAutoFit/>
          </a:bodyPr>
          <a:lstStyle/>
          <a:p>
            <a:r>
              <a:rPr lang="zh-TW" altLang="en-US" sz="48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社會契約</a:t>
            </a:r>
            <a:endParaRPr lang="zh-CN" altLang="en-US" sz="4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9" name="PA_黑鸣_文本框 1"/>
          <p:cNvSpPr txBox="1"/>
          <p:nvPr>
            <p:custDataLst>
              <p:tags r:id="rId7"/>
            </p:custDataLst>
          </p:nvPr>
        </p:nvSpPr>
        <p:spPr>
          <a:xfrm>
            <a:off x="1282945" y="1748280"/>
            <a:ext cx="9791922" cy="4154984"/>
          </a:xfrm>
          <a:prstGeom prst="rect">
            <a:avLst/>
          </a:prstGeom>
          <a:noFill/>
        </p:spPr>
        <p:txBody>
          <a:bodyPr wrap="square" rtlCol="0">
            <a:spAutoFit/>
          </a:bodyPr>
          <a:lstStyle/>
          <a:p>
            <a:r>
              <a:rPr lang="zh-TW" altLang="en-US"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社會契約是一種概念也是目前拿來當作實現社會正義的方法，也可以說社會契約的目的就是社會正義，原因此</a:t>
            </a:r>
            <a:r>
              <a:rPr lang="zh-TW" altLang="en-US"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源於</a:t>
            </a:r>
            <a:r>
              <a:rPr lang="zh-TW" altLang="en-US"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盧梭所述：</a:t>
            </a:r>
            <a:endParaRPr lang="en-US" altLang="zh-TW"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p>
            <a:endParaRPr lang="en-US" altLang="zh-TW"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p>
            <a:r>
              <a:rPr lang="zh-TW" altLang="en-US"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「如果一個正直的人對大家都遵守正義的法則，而別人對他卻不遵守，則正義的法則就只有利於壞人而不利於正直的人。因此，為了把權利和義務結合起來，使正義達到它的目的，就需要有約定和法律。</a:t>
            </a:r>
            <a:r>
              <a:rPr lang="zh-TW" altLang="en-US"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a:t>
            </a:r>
            <a:endParaRPr lang="en-US" altLang="zh-TW"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p>
            <a:endParaRPr lang="en-US" altLang="zh-TW"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p>
            <a:endParaRPr lang="en-US" altLang="zh-TW"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p>
            <a:r>
              <a:rPr lang="zh-TW" altLang="en-US"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對於部分哲學家認為：</a:t>
            </a:r>
            <a:r>
              <a:rPr lang="en-US" altLang="zh-TW"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a:t>
            </a:r>
            <a:r>
              <a:rPr lang="zh-TW" altLang="en-US"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我們</a:t>
            </a:r>
            <a:r>
              <a:rPr lang="zh-TW" altLang="en-US"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雖然在接受尊重和保護他人權利的義務之時，放棄了一些自由之時，但同時取得了公民的</a:t>
            </a:r>
            <a:r>
              <a:rPr lang="zh-TW" altLang="en-US"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權利。</a:t>
            </a:r>
            <a:r>
              <a:rPr lang="en-US" altLang="zh-TW"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a:t>
            </a:r>
            <a:endParaRPr lang="en-US" altLang="zh-TW"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p>
            <a:endParaRPr lang="zh-TW" altLang="en-US"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Tree>
    <p:extLst>
      <p:ext uri="{BB962C8B-B14F-4D97-AF65-F5344CB8AC3E}">
        <p14:creationId xmlns:p14="http://schemas.microsoft.com/office/powerpoint/2010/main" val="1924482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par>
                                <p:cTn id="12" presetID="22" presetClass="entr" presetSubtype="1"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500"/>
                                        <p:tgtEl>
                                          <p:spTgt spid="6"/>
                                        </p:tgtEl>
                                      </p:cBhvr>
                                    </p:animEffect>
                                  </p:childTnLst>
                                </p:cTn>
                              </p:par>
                            </p:childTnLst>
                          </p:cTn>
                        </p:par>
                        <p:par>
                          <p:cTn id="15" fill="hold">
                            <p:stCondLst>
                              <p:cond delay="1000"/>
                            </p:stCondLst>
                            <p:childTnLst>
                              <p:par>
                                <p:cTn id="16" presetID="22" presetClass="entr" presetSubtype="2"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right)">
                                      <p:cBhvr>
                                        <p:cTn id="18" dur="500"/>
                                        <p:tgtEl>
                                          <p:spTgt spid="7"/>
                                        </p:tgtEl>
                                      </p:cBhvr>
                                    </p:animEffect>
                                  </p:childTnLst>
                                </p:cTn>
                              </p:par>
                              <p:par>
                                <p:cTn id="19" presetID="22" presetClass="entr" presetSubtype="8"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par>
                          <p:cTn id="22" fill="hold">
                            <p:stCondLst>
                              <p:cond delay="1500"/>
                            </p:stCondLst>
                            <p:childTnLst>
                              <p:par>
                                <p:cTn id="23" presetID="56" presetClass="entr" presetSubtype="0" fill="hold" grpId="0" nodeType="afterEffect">
                                  <p:stCondLst>
                                    <p:cond delay="0"/>
                                  </p:stCondLst>
                                  <p:iterate type="lt">
                                    <p:tmPct val="10000"/>
                                  </p:iterate>
                                  <p:childTnLst>
                                    <p:set>
                                      <p:cBhvr>
                                        <p:cTn id="24" dur="1" fill="hold">
                                          <p:stCondLst>
                                            <p:cond delay="0"/>
                                          </p:stCondLst>
                                        </p:cTn>
                                        <p:tgtEl>
                                          <p:spTgt spid="8"/>
                                        </p:tgtEl>
                                        <p:attrNameLst>
                                          <p:attrName>style.visibility</p:attrName>
                                        </p:attrNameLst>
                                      </p:cBhvr>
                                      <p:to>
                                        <p:strVal val="visible"/>
                                      </p:to>
                                    </p:set>
                                    <p:anim by="(-#ppt_w*2)" calcmode="lin" valueType="num">
                                      <p:cBhvr rctx="PPT">
                                        <p:cTn id="25" dur="250" autoRev="1" fill="hold">
                                          <p:stCondLst>
                                            <p:cond delay="0"/>
                                          </p:stCondLst>
                                        </p:cTn>
                                        <p:tgtEl>
                                          <p:spTgt spid="8"/>
                                        </p:tgtEl>
                                        <p:attrNameLst>
                                          <p:attrName>ppt_w</p:attrName>
                                        </p:attrNameLst>
                                      </p:cBhvr>
                                    </p:anim>
                                    <p:anim by="(#ppt_w*0.50)" calcmode="lin" valueType="num">
                                      <p:cBhvr>
                                        <p:cTn id="26" dur="250" decel="50000" autoRev="1" fill="hold">
                                          <p:stCondLst>
                                            <p:cond delay="0"/>
                                          </p:stCondLst>
                                        </p:cTn>
                                        <p:tgtEl>
                                          <p:spTgt spid="8"/>
                                        </p:tgtEl>
                                        <p:attrNameLst>
                                          <p:attrName>ppt_x</p:attrName>
                                        </p:attrNameLst>
                                      </p:cBhvr>
                                    </p:anim>
                                    <p:anim from="(-#ppt_h/2)" to="(#ppt_y)" calcmode="lin" valueType="num">
                                      <p:cBhvr>
                                        <p:cTn id="27" dur="500" fill="hold">
                                          <p:stCondLst>
                                            <p:cond delay="0"/>
                                          </p:stCondLst>
                                        </p:cTn>
                                        <p:tgtEl>
                                          <p:spTgt spid="8"/>
                                        </p:tgtEl>
                                        <p:attrNameLst>
                                          <p:attrName>ppt_y</p:attrName>
                                        </p:attrNameLst>
                                      </p:cBhvr>
                                    </p:anim>
                                    <p:animRot by="21600000">
                                      <p:cBhvr>
                                        <p:cTn id="28" dur="500" fill="hold">
                                          <p:stCondLst>
                                            <p:cond delay="0"/>
                                          </p:stCondLst>
                                        </p:cTn>
                                        <p:tgtEl>
                                          <p:spTgt spid="8"/>
                                        </p:tgtEl>
                                        <p:attrNameLst>
                                          <p:attrName>r</p:attrName>
                                        </p:attrNameLst>
                                      </p:cBhvr>
                                    </p:animRot>
                                  </p:childTnLst>
                                </p:cTn>
                              </p:par>
                            </p:childTnLst>
                          </p:cTn>
                        </p:par>
                      </p:childTnLst>
                    </p:cTn>
                  </p:par>
                  <p:par>
                    <p:cTn id="29" fill="hold">
                      <p:stCondLst>
                        <p:cond delay="indefinite"/>
                      </p:stCondLst>
                      <p:childTnLst>
                        <p:par>
                          <p:cTn id="30" fill="hold">
                            <p:stCondLst>
                              <p:cond delay="0"/>
                            </p:stCondLst>
                            <p:childTnLst>
                              <p:par>
                                <p:cTn id="31" presetID="37"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1000"/>
                                        <p:tgtEl>
                                          <p:spTgt spid="9"/>
                                        </p:tgtEl>
                                      </p:cBhvr>
                                    </p:animEffect>
                                    <p:anim calcmode="lin" valueType="num">
                                      <p:cBhvr>
                                        <p:cTn id="34" dur="1000" fill="hold"/>
                                        <p:tgtEl>
                                          <p:spTgt spid="9"/>
                                        </p:tgtEl>
                                        <p:attrNameLst>
                                          <p:attrName>ppt_x</p:attrName>
                                        </p:attrNameLst>
                                      </p:cBhvr>
                                      <p:tavLst>
                                        <p:tav tm="0">
                                          <p:val>
                                            <p:strVal val="#ppt_x"/>
                                          </p:val>
                                        </p:tav>
                                        <p:tav tm="100000">
                                          <p:val>
                                            <p:strVal val="#ppt_x"/>
                                          </p:val>
                                        </p:tav>
                                      </p:tavLst>
                                    </p:anim>
                                    <p:anim calcmode="lin" valueType="num">
                                      <p:cBhvr>
                                        <p:cTn id="35" dur="900" decel="100000" fill="hold"/>
                                        <p:tgtEl>
                                          <p:spTgt spid="9"/>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矩形 4"/>
          <p:cNvSpPr/>
          <p:nvPr>
            <p:custDataLst>
              <p:tags r:id="rId1"/>
            </p:custDataLst>
          </p:nvPr>
        </p:nvSpPr>
        <p:spPr>
          <a:xfrm>
            <a:off x="969906" y="1160859"/>
            <a:ext cx="10404144" cy="5343683"/>
          </a:xfrm>
          <a:prstGeom prst="rect">
            <a:avLst/>
          </a:prstGeom>
          <a:solidFill>
            <a:schemeClr val="bg1">
              <a:lumMod val="95000"/>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PA_直接连接符 7"/>
          <p:cNvCxnSpPr/>
          <p:nvPr>
            <p:custDataLst>
              <p:tags r:id="rId2"/>
            </p:custDataLst>
          </p:nvPr>
        </p:nvCxnSpPr>
        <p:spPr>
          <a:xfrm flipV="1">
            <a:off x="983761" y="1160859"/>
            <a:ext cx="0" cy="2671842"/>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PA_直接连接符 10"/>
          <p:cNvCxnSpPr>
            <a:stCxn id="3" idx="0"/>
          </p:cNvCxnSpPr>
          <p:nvPr>
            <p:custDataLst>
              <p:tags r:id="rId3"/>
            </p:custDataLst>
          </p:nvPr>
        </p:nvCxnSpPr>
        <p:spPr>
          <a:xfrm flipH="1">
            <a:off x="969906" y="1160859"/>
            <a:ext cx="5202072" cy="0"/>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 name="PA_直接连接符 15"/>
          <p:cNvCxnSpPr/>
          <p:nvPr>
            <p:custDataLst>
              <p:tags r:id="rId4"/>
            </p:custDataLst>
          </p:nvPr>
        </p:nvCxnSpPr>
        <p:spPr>
          <a:xfrm rot="10800000" flipV="1">
            <a:off x="11360195" y="3818846"/>
            <a:ext cx="0" cy="2671842"/>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PA_直接连接符 16"/>
          <p:cNvCxnSpPr/>
          <p:nvPr>
            <p:custDataLst>
              <p:tags r:id="rId5"/>
            </p:custDataLst>
          </p:nvPr>
        </p:nvCxnSpPr>
        <p:spPr>
          <a:xfrm rot="10800000" flipH="1">
            <a:off x="6171978" y="6490688"/>
            <a:ext cx="5202072" cy="0"/>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 name="PA_矩形 18"/>
          <p:cNvSpPr/>
          <p:nvPr>
            <p:custDataLst>
              <p:tags r:id="rId6"/>
            </p:custDataLst>
          </p:nvPr>
        </p:nvSpPr>
        <p:spPr>
          <a:xfrm>
            <a:off x="378259" y="329861"/>
            <a:ext cx="1415772" cy="830997"/>
          </a:xfrm>
          <a:prstGeom prst="rect">
            <a:avLst/>
          </a:prstGeom>
          <a:noFill/>
        </p:spPr>
        <p:txBody>
          <a:bodyPr wrap="none" lIns="91440" tIns="45720" rIns="91440" bIns="45720">
            <a:spAutoFit/>
          </a:bodyPr>
          <a:lstStyle/>
          <a:p>
            <a:r>
              <a:rPr lang="zh-TW" altLang="en-US" sz="48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總結</a:t>
            </a:r>
            <a:endParaRPr lang="zh-CN" altLang="en-US" sz="4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9" name="PA_黑鸣_文本框 1"/>
          <p:cNvSpPr txBox="1"/>
          <p:nvPr>
            <p:custDataLst>
              <p:tags r:id="rId7"/>
            </p:custDataLst>
          </p:nvPr>
        </p:nvSpPr>
        <p:spPr>
          <a:xfrm>
            <a:off x="1269090" y="1405380"/>
            <a:ext cx="9791922" cy="4893647"/>
          </a:xfrm>
          <a:prstGeom prst="rect">
            <a:avLst/>
          </a:prstGeom>
          <a:noFill/>
        </p:spPr>
        <p:txBody>
          <a:bodyPr wrap="square" rtlCol="0">
            <a:spAutoFit/>
          </a:bodyPr>
          <a:lstStyle/>
          <a:p>
            <a:r>
              <a:rPr lang="zh-TW" altLang="en-US"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社會契約不外乎類似於各國的法律，在現代各種不同的政體下以共</a:t>
            </a:r>
            <a:endParaRPr lang="en-US" altLang="zh-TW"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p>
            <a:r>
              <a:rPr lang="zh-TW" altLang="en-US"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產主義社會以及民主政體社會來進行比較，兩者都對於正義的執行都有一套自己的執行方式，但對於社會來說卻不一定代表好的社會</a:t>
            </a:r>
            <a:r>
              <a:rPr lang="zh-TW" altLang="en-US"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a:t>
            </a:r>
            <a:r>
              <a:rPr lang="zh-TW" altLang="en-US"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兩者倡導的主義能以下兩種來代表：</a:t>
            </a:r>
            <a:endParaRPr lang="en-US" altLang="zh-TW"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p>
            <a:r>
              <a:rPr lang="zh-TW" altLang="en-US"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a:t>
            </a:r>
            <a:r>
              <a:rPr lang="zh-TW" altLang="en-US"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自由主義：</a:t>
            </a:r>
            <a:endParaRPr lang="en-US" altLang="zh-TW"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p>
            <a:r>
              <a:rPr lang="zh-TW" altLang="en-US"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－強調個人享有社會福利的權利</a:t>
            </a:r>
            <a:endParaRPr lang="en-US" altLang="zh-TW"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p>
            <a:r>
              <a:rPr lang="zh-TW" altLang="en-US"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－主張建立中央集權政府管理眾人之事</a:t>
            </a:r>
            <a:endParaRPr lang="en-US" altLang="zh-TW"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p>
            <a:r>
              <a:rPr lang="zh-TW" altLang="en-US"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－個人是權力的載體，政府有保障個人權利的社會責任</a:t>
            </a:r>
            <a:endParaRPr lang="en-US" altLang="zh-TW"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p>
            <a:endParaRPr lang="en-US" altLang="zh-TW"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p>
            <a:r>
              <a:rPr lang="zh-TW" altLang="en-US"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共同體主義：</a:t>
            </a:r>
            <a:endParaRPr lang="en-US" altLang="zh-TW"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p>
            <a:r>
              <a:rPr lang="zh-TW" altLang="en-US"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－是義務而不是權力規定了公民角色</a:t>
            </a:r>
            <a:endParaRPr lang="en-US" altLang="zh-TW"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p>
            <a:r>
              <a:rPr lang="zh-TW" altLang="en-US"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－自我是社會功能而不是個人權力的載體</a:t>
            </a:r>
            <a:endParaRPr lang="en-US" altLang="zh-TW"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p>
            <a:r>
              <a:rPr lang="zh-TW" altLang="en-US"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－容易導致極端的極權主義或是法西斯主義</a:t>
            </a:r>
            <a:endParaRPr lang="en-US" altLang="zh-TW"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Tree>
    <p:extLst>
      <p:ext uri="{BB962C8B-B14F-4D97-AF65-F5344CB8AC3E}">
        <p14:creationId xmlns:p14="http://schemas.microsoft.com/office/powerpoint/2010/main" val="3555637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par>
                                <p:cTn id="12" presetID="22" presetClass="entr" presetSubtype="1"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500"/>
                                        <p:tgtEl>
                                          <p:spTgt spid="6"/>
                                        </p:tgtEl>
                                      </p:cBhvr>
                                    </p:animEffect>
                                  </p:childTnLst>
                                </p:cTn>
                              </p:par>
                            </p:childTnLst>
                          </p:cTn>
                        </p:par>
                        <p:par>
                          <p:cTn id="15" fill="hold">
                            <p:stCondLst>
                              <p:cond delay="1000"/>
                            </p:stCondLst>
                            <p:childTnLst>
                              <p:par>
                                <p:cTn id="16" presetID="22" presetClass="entr" presetSubtype="2"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right)">
                                      <p:cBhvr>
                                        <p:cTn id="18" dur="500"/>
                                        <p:tgtEl>
                                          <p:spTgt spid="7"/>
                                        </p:tgtEl>
                                      </p:cBhvr>
                                    </p:animEffect>
                                  </p:childTnLst>
                                </p:cTn>
                              </p:par>
                              <p:par>
                                <p:cTn id="19" presetID="22" presetClass="entr" presetSubtype="8"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par>
                          <p:cTn id="22" fill="hold">
                            <p:stCondLst>
                              <p:cond delay="1500"/>
                            </p:stCondLst>
                            <p:childTnLst>
                              <p:par>
                                <p:cTn id="23" presetID="56" presetClass="entr" presetSubtype="0" fill="hold" grpId="0" nodeType="afterEffect">
                                  <p:stCondLst>
                                    <p:cond delay="0"/>
                                  </p:stCondLst>
                                  <p:iterate type="lt">
                                    <p:tmPct val="10000"/>
                                  </p:iterate>
                                  <p:childTnLst>
                                    <p:set>
                                      <p:cBhvr>
                                        <p:cTn id="24" dur="1" fill="hold">
                                          <p:stCondLst>
                                            <p:cond delay="0"/>
                                          </p:stCondLst>
                                        </p:cTn>
                                        <p:tgtEl>
                                          <p:spTgt spid="8"/>
                                        </p:tgtEl>
                                        <p:attrNameLst>
                                          <p:attrName>style.visibility</p:attrName>
                                        </p:attrNameLst>
                                      </p:cBhvr>
                                      <p:to>
                                        <p:strVal val="visible"/>
                                      </p:to>
                                    </p:set>
                                    <p:anim by="(-#ppt_w*2)" calcmode="lin" valueType="num">
                                      <p:cBhvr rctx="PPT">
                                        <p:cTn id="25" dur="250" autoRev="1" fill="hold">
                                          <p:stCondLst>
                                            <p:cond delay="0"/>
                                          </p:stCondLst>
                                        </p:cTn>
                                        <p:tgtEl>
                                          <p:spTgt spid="8"/>
                                        </p:tgtEl>
                                        <p:attrNameLst>
                                          <p:attrName>ppt_w</p:attrName>
                                        </p:attrNameLst>
                                      </p:cBhvr>
                                    </p:anim>
                                    <p:anim by="(#ppt_w*0.50)" calcmode="lin" valueType="num">
                                      <p:cBhvr>
                                        <p:cTn id="26" dur="250" decel="50000" autoRev="1" fill="hold">
                                          <p:stCondLst>
                                            <p:cond delay="0"/>
                                          </p:stCondLst>
                                        </p:cTn>
                                        <p:tgtEl>
                                          <p:spTgt spid="8"/>
                                        </p:tgtEl>
                                        <p:attrNameLst>
                                          <p:attrName>ppt_x</p:attrName>
                                        </p:attrNameLst>
                                      </p:cBhvr>
                                    </p:anim>
                                    <p:anim from="(-#ppt_h/2)" to="(#ppt_y)" calcmode="lin" valueType="num">
                                      <p:cBhvr>
                                        <p:cTn id="27" dur="500" fill="hold">
                                          <p:stCondLst>
                                            <p:cond delay="0"/>
                                          </p:stCondLst>
                                        </p:cTn>
                                        <p:tgtEl>
                                          <p:spTgt spid="8"/>
                                        </p:tgtEl>
                                        <p:attrNameLst>
                                          <p:attrName>ppt_y</p:attrName>
                                        </p:attrNameLst>
                                      </p:cBhvr>
                                    </p:anim>
                                    <p:animRot by="21600000">
                                      <p:cBhvr>
                                        <p:cTn id="28" dur="500" fill="hold">
                                          <p:stCondLst>
                                            <p:cond delay="0"/>
                                          </p:stCondLst>
                                        </p:cTn>
                                        <p:tgtEl>
                                          <p:spTgt spid="8"/>
                                        </p:tgtEl>
                                        <p:attrNameLst>
                                          <p:attrName>r</p:attrName>
                                        </p:attrNameLst>
                                      </p:cBhvr>
                                    </p:animRot>
                                  </p:childTnLst>
                                </p:cTn>
                              </p:par>
                            </p:childTnLst>
                          </p:cTn>
                        </p:par>
                      </p:childTnLst>
                    </p:cTn>
                  </p:par>
                  <p:par>
                    <p:cTn id="29" fill="hold">
                      <p:stCondLst>
                        <p:cond delay="indefinite"/>
                      </p:stCondLst>
                      <p:childTnLst>
                        <p:par>
                          <p:cTn id="30" fill="hold">
                            <p:stCondLst>
                              <p:cond delay="0"/>
                            </p:stCondLst>
                            <p:childTnLst>
                              <p:par>
                                <p:cTn id="31" presetID="37"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1000"/>
                                        <p:tgtEl>
                                          <p:spTgt spid="9"/>
                                        </p:tgtEl>
                                      </p:cBhvr>
                                    </p:animEffect>
                                    <p:anim calcmode="lin" valueType="num">
                                      <p:cBhvr>
                                        <p:cTn id="34" dur="1000" fill="hold"/>
                                        <p:tgtEl>
                                          <p:spTgt spid="9"/>
                                        </p:tgtEl>
                                        <p:attrNameLst>
                                          <p:attrName>ppt_x</p:attrName>
                                        </p:attrNameLst>
                                      </p:cBhvr>
                                      <p:tavLst>
                                        <p:tav tm="0">
                                          <p:val>
                                            <p:strVal val="#ppt_x"/>
                                          </p:val>
                                        </p:tav>
                                        <p:tav tm="100000">
                                          <p:val>
                                            <p:strVal val="#ppt_x"/>
                                          </p:val>
                                        </p:tav>
                                      </p:tavLst>
                                    </p:anim>
                                    <p:anim calcmode="lin" valueType="num">
                                      <p:cBhvr>
                                        <p:cTn id="35" dur="900" decel="100000" fill="hold"/>
                                        <p:tgtEl>
                                          <p:spTgt spid="9"/>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矩形 4"/>
          <p:cNvSpPr/>
          <p:nvPr>
            <p:custDataLst>
              <p:tags r:id="rId1"/>
            </p:custDataLst>
          </p:nvPr>
        </p:nvSpPr>
        <p:spPr>
          <a:xfrm>
            <a:off x="969906" y="1160859"/>
            <a:ext cx="10404144" cy="5343683"/>
          </a:xfrm>
          <a:prstGeom prst="rect">
            <a:avLst/>
          </a:prstGeom>
          <a:solidFill>
            <a:schemeClr val="bg1">
              <a:lumMod val="95000"/>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PA_直接连接符 7"/>
          <p:cNvCxnSpPr/>
          <p:nvPr>
            <p:custDataLst>
              <p:tags r:id="rId2"/>
            </p:custDataLst>
          </p:nvPr>
        </p:nvCxnSpPr>
        <p:spPr>
          <a:xfrm flipV="1">
            <a:off x="983761" y="1160859"/>
            <a:ext cx="0" cy="2671842"/>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PA_直接连接符 10"/>
          <p:cNvCxnSpPr>
            <a:stCxn id="3" idx="0"/>
          </p:cNvCxnSpPr>
          <p:nvPr>
            <p:custDataLst>
              <p:tags r:id="rId3"/>
            </p:custDataLst>
          </p:nvPr>
        </p:nvCxnSpPr>
        <p:spPr>
          <a:xfrm flipH="1">
            <a:off x="969906" y="1160859"/>
            <a:ext cx="5202072" cy="0"/>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 name="PA_直接连接符 15"/>
          <p:cNvCxnSpPr/>
          <p:nvPr>
            <p:custDataLst>
              <p:tags r:id="rId4"/>
            </p:custDataLst>
          </p:nvPr>
        </p:nvCxnSpPr>
        <p:spPr>
          <a:xfrm rot="10800000" flipV="1">
            <a:off x="11360195" y="3818846"/>
            <a:ext cx="0" cy="2671842"/>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PA_直接连接符 16"/>
          <p:cNvCxnSpPr/>
          <p:nvPr>
            <p:custDataLst>
              <p:tags r:id="rId5"/>
            </p:custDataLst>
          </p:nvPr>
        </p:nvCxnSpPr>
        <p:spPr>
          <a:xfrm rot="10800000" flipH="1">
            <a:off x="6171978" y="6490688"/>
            <a:ext cx="5202072" cy="0"/>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 name="PA_矩形 18"/>
          <p:cNvSpPr/>
          <p:nvPr>
            <p:custDataLst>
              <p:tags r:id="rId6"/>
            </p:custDataLst>
          </p:nvPr>
        </p:nvSpPr>
        <p:spPr>
          <a:xfrm>
            <a:off x="378259" y="329861"/>
            <a:ext cx="1415772" cy="830997"/>
          </a:xfrm>
          <a:prstGeom prst="rect">
            <a:avLst/>
          </a:prstGeom>
          <a:noFill/>
        </p:spPr>
        <p:txBody>
          <a:bodyPr wrap="none" lIns="91440" tIns="45720" rIns="91440" bIns="45720">
            <a:spAutoFit/>
          </a:bodyPr>
          <a:lstStyle/>
          <a:p>
            <a:r>
              <a:rPr lang="zh-TW" altLang="en-US" sz="48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總結</a:t>
            </a:r>
            <a:endParaRPr lang="zh-CN" altLang="en-US" sz="4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9" name="PA_黑鸣_文本框 1"/>
          <p:cNvSpPr txBox="1"/>
          <p:nvPr>
            <p:custDataLst>
              <p:tags r:id="rId7"/>
            </p:custDataLst>
          </p:nvPr>
        </p:nvSpPr>
        <p:spPr>
          <a:xfrm>
            <a:off x="1282945" y="2948430"/>
            <a:ext cx="9791922" cy="1200329"/>
          </a:xfrm>
          <a:prstGeom prst="rect">
            <a:avLst/>
          </a:prstGeom>
          <a:noFill/>
        </p:spPr>
        <p:txBody>
          <a:bodyPr wrap="square" rtlCol="0">
            <a:spAutoFit/>
          </a:bodyPr>
          <a:lstStyle/>
          <a:p>
            <a:r>
              <a:rPr lang="zh-TW" altLang="en-US"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以民主社會來說或許更像是能夠達到正義與好的社會的理想點，但理想也只是理想真正實現起來或許就不一定了，同理共產主義社會也是，</a:t>
            </a:r>
            <a:endParaRPr lang="en-US" altLang="zh-TW"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p>
            <a:r>
              <a:rPr lang="zh-TW" altLang="en-US"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否則當前社會主義也不會有複數個了</a:t>
            </a:r>
            <a:endParaRPr lang="en-US" altLang="zh-TW"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Tree>
    <p:extLst>
      <p:ext uri="{BB962C8B-B14F-4D97-AF65-F5344CB8AC3E}">
        <p14:creationId xmlns:p14="http://schemas.microsoft.com/office/powerpoint/2010/main" val="1370396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par>
                                <p:cTn id="12" presetID="22" presetClass="entr" presetSubtype="1"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500"/>
                                        <p:tgtEl>
                                          <p:spTgt spid="6"/>
                                        </p:tgtEl>
                                      </p:cBhvr>
                                    </p:animEffect>
                                  </p:childTnLst>
                                </p:cTn>
                              </p:par>
                            </p:childTnLst>
                          </p:cTn>
                        </p:par>
                        <p:par>
                          <p:cTn id="15" fill="hold">
                            <p:stCondLst>
                              <p:cond delay="1000"/>
                            </p:stCondLst>
                            <p:childTnLst>
                              <p:par>
                                <p:cTn id="16" presetID="22" presetClass="entr" presetSubtype="2"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right)">
                                      <p:cBhvr>
                                        <p:cTn id="18" dur="500"/>
                                        <p:tgtEl>
                                          <p:spTgt spid="7"/>
                                        </p:tgtEl>
                                      </p:cBhvr>
                                    </p:animEffect>
                                  </p:childTnLst>
                                </p:cTn>
                              </p:par>
                              <p:par>
                                <p:cTn id="19" presetID="22" presetClass="entr" presetSubtype="8"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par>
                          <p:cTn id="22" fill="hold">
                            <p:stCondLst>
                              <p:cond delay="1500"/>
                            </p:stCondLst>
                            <p:childTnLst>
                              <p:par>
                                <p:cTn id="23" presetID="56" presetClass="entr" presetSubtype="0" fill="hold" grpId="0" nodeType="afterEffect">
                                  <p:stCondLst>
                                    <p:cond delay="0"/>
                                  </p:stCondLst>
                                  <p:iterate type="lt">
                                    <p:tmPct val="10000"/>
                                  </p:iterate>
                                  <p:childTnLst>
                                    <p:set>
                                      <p:cBhvr>
                                        <p:cTn id="24" dur="1" fill="hold">
                                          <p:stCondLst>
                                            <p:cond delay="0"/>
                                          </p:stCondLst>
                                        </p:cTn>
                                        <p:tgtEl>
                                          <p:spTgt spid="8"/>
                                        </p:tgtEl>
                                        <p:attrNameLst>
                                          <p:attrName>style.visibility</p:attrName>
                                        </p:attrNameLst>
                                      </p:cBhvr>
                                      <p:to>
                                        <p:strVal val="visible"/>
                                      </p:to>
                                    </p:set>
                                    <p:anim by="(-#ppt_w*2)" calcmode="lin" valueType="num">
                                      <p:cBhvr rctx="PPT">
                                        <p:cTn id="25" dur="250" autoRev="1" fill="hold">
                                          <p:stCondLst>
                                            <p:cond delay="0"/>
                                          </p:stCondLst>
                                        </p:cTn>
                                        <p:tgtEl>
                                          <p:spTgt spid="8"/>
                                        </p:tgtEl>
                                        <p:attrNameLst>
                                          <p:attrName>ppt_w</p:attrName>
                                        </p:attrNameLst>
                                      </p:cBhvr>
                                    </p:anim>
                                    <p:anim by="(#ppt_w*0.50)" calcmode="lin" valueType="num">
                                      <p:cBhvr>
                                        <p:cTn id="26" dur="250" decel="50000" autoRev="1" fill="hold">
                                          <p:stCondLst>
                                            <p:cond delay="0"/>
                                          </p:stCondLst>
                                        </p:cTn>
                                        <p:tgtEl>
                                          <p:spTgt spid="8"/>
                                        </p:tgtEl>
                                        <p:attrNameLst>
                                          <p:attrName>ppt_x</p:attrName>
                                        </p:attrNameLst>
                                      </p:cBhvr>
                                    </p:anim>
                                    <p:anim from="(-#ppt_h/2)" to="(#ppt_y)" calcmode="lin" valueType="num">
                                      <p:cBhvr>
                                        <p:cTn id="27" dur="500" fill="hold">
                                          <p:stCondLst>
                                            <p:cond delay="0"/>
                                          </p:stCondLst>
                                        </p:cTn>
                                        <p:tgtEl>
                                          <p:spTgt spid="8"/>
                                        </p:tgtEl>
                                        <p:attrNameLst>
                                          <p:attrName>ppt_y</p:attrName>
                                        </p:attrNameLst>
                                      </p:cBhvr>
                                    </p:anim>
                                    <p:animRot by="21600000">
                                      <p:cBhvr>
                                        <p:cTn id="28" dur="500" fill="hold">
                                          <p:stCondLst>
                                            <p:cond delay="0"/>
                                          </p:stCondLst>
                                        </p:cTn>
                                        <p:tgtEl>
                                          <p:spTgt spid="8"/>
                                        </p:tgtEl>
                                        <p:attrNameLst>
                                          <p:attrName>r</p:attrName>
                                        </p:attrNameLst>
                                      </p:cBhvr>
                                    </p:animRot>
                                  </p:childTnLst>
                                </p:cTn>
                              </p:par>
                            </p:childTnLst>
                          </p:cTn>
                        </p:par>
                      </p:childTnLst>
                    </p:cTn>
                  </p:par>
                  <p:par>
                    <p:cTn id="29" fill="hold">
                      <p:stCondLst>
                        <p:cond delay="indefinite"/>
                      </p:stCondLst>
                      <p:childTnLst>
                        <p:par>
                          <p:cTn id="30" fill="hold">
                            <p:stCondLst>
                              <p:cond delay="0"/>
                            </p:stCondLst>
                            <p:childTnLst>
                              <p:par>
                                <p:cTn id="31" presetID="37"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1000"/>
                                        <p:tgtEl>
                                          <p:spTgt spid="9"/>
                                        </p:tgtEl>
                                      </p:cBhvr>
                                    </p:animEffect>
                                    <p:anim calcmode="lin" valueType="num">
                                      <p:cBhvr>
                                        <p:cTn id="34" dur="1000" fill="hold"/>
                                        <p:tgtEl>
                                          <p:spTgt spid="9"/>
                                        </p:tgtEl>
                                        <p:attrNameLst>
                                          <p:attrName>ppt_x</p:attrName>
                                        </p:attrNameLst>
                                      </p:cBhvr>
                                      <p:tavLst>
                                        <p:tav tm="0">
                                          <p:val>
                                            <p:strVal val="#ppt_x"/>
                                          </p:val>
                                        </p:tav>
                                        <p:tav tm="100000">
                                          <p:val>
                                            <p:strVal val="#ppt_x"/>
                                          </p:val>
                                        </p:tav>
                                      </p:tavLst>
                                    </p:anim>
                                    <p:anim calcmode="lin" valueType="num">
                                      <p:cBhvr>
                                        <p:cTn id="35" dur="900" decel="100000" fill="hold"/>
                                        <p:tgtEl>
                                          <p:spTgt spid="9"/>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矩形 4"/>
          <p:cNvSpPr/>
          <p:nvPr>
            <p:custDataLst>
              <p:tags r:id="rId1"/>
            </p:custDataLst>
          </p:nvPr>
        </p:nvSpPr>
        <p:spPr>
          <a:xfrm>
            <a:off x="969906" y="1160859"/>
            <a:ext cx="10404144" cy="5343683"/>
          </a:xfrm>
          <a:prstGeom prst="rect">
            <a:avLst/>
          </a:prstGeom>
          <a:solidFill>
            <a:schemeClr val="bg1">
              <a:lumMod val="95000"/>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PA_直接连接符 7"/>
          <p:cNvCxnSpPr/>
          <p:nvPr>
            <p:custDataLst>
              <p:tags r:id="rId2"/>
            </p:custDataLst>
          </p:nvPr>
        </p:nvCxnSpPr>
        <p:spPr>
          <a:xfrm flipV="1">
            <a:off x="983761" y="1160859"/>
            <a:ext cx="0" cy="2671842"/>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PA_直接连接符 10"/>
          <p:cNvCxnSpPr>
            <a:stCxn id="3" idx="0"/>
          </p:cNvCxnSpPr>
          <p:nvPr>
            <p:custDataLst>
              <p:tags r:id="rId3"/>
            </p:custDataLst>
          </p:nvPr>
        </p:nvCxnSpPr>
        <p:spPr>
          <a:xfrm flipH="1">
            <a:off x="969906" y="1160859"/>
            <a:ext cx="5202072" cy="0"/>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 name="PA_直接连接符 15"/>
          <p:cNvCxnSpPr/>
          <p:nvPr>
            <p:custDataLst>
              <p:tags r:id="rId4"/>
            </p:custDataLst>
          </p:nvPr>
        </p:nvCxnSpPr>
        <p:spPr>
          <a:xfrm rot="10800000" flipV="1">
            <a:off x="11360195" y="3818846"/>
            <a:ext cx="0" cy="2671842"/>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PA_直接连接符 16"/>
          <p:cNvCxnSpPr/>
          <p:nvPr>
            <p:custDataLst>
              <p:tags r:id="rId5"/>
            </p:custDataLst>
          </p:nvPr>
        </p:nvCxnSpPr>
        <p:spPr>
          <a:xfrm rot="10800000" flipH="1">
            <a:off x="6171978" y="6490688"/>
            <a:ext cx="5202072" cy="0"/>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PA_黑鸣_文本框 1"/>
          <p:cNvSpPr txBox="1"/>
          <p:nvPr>
            <p:custDataLst>
              <p:tags r:id="rId6"/>
            </p:custDataLst>
          </p:nvPr>
        </p:nvSpPr>
        <p:spPr>
          <a:xfrm>
            <a:off x="764265" y="3062730"/>
            <a:ext cx="9791922" cy="1107996"/>
          </a:xfrm>
          <a:prstGeom prst="rect">
            <a:avLst/>
          </a:prstGeom>
          <a:noFill/>
        </p:spPr>
        <p:txBody>
          <a:bodyPr wrap="square" rtlCol="0">
            <a:spAutoFit/>
          </a:bodyPr>
          <a:lstStyle/>
          <a:p>
            <a:pPr algn="ctr"/>
            <a:r>
              <a:rPr lang="zh-TW" altLang="en-US" sz="6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感謝聆聽</a:t>
            </a:r>
            <a:endParaRPr lang="en-US" altLang="zh-TW" sz="6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Tree>
    <p:extLst>
      <p:ext uri="{BB962C8B-B14F-4D97-AF65-F5344CB8AC3E}">
        <p14:creationId xmlns:p14="http://schemas.microsoft.com/office/powerpoint/2010/main" val="3056348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par>
                                <p:cTn id="12" presetID="22" presetClass="entr" presetSubtype="1"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500"/>
                                        <p:tgtEl>
                                          <p:spTgt spid="6"/>
                                        </p:tgtEl>
                                      </p:cBhvr>
                                    </p:animEffect>
                                  </p:childTnLst>
                                </p:cTn>
                              </p:par>
                            </p:childTnLst>
                          </p:cTn>
                        </p:par>
                        <p:par>
                          <p:cTn id="15" fill="hold">
                            <p:stCondLst>
                              <p:cond delay="1000"/>
                            </p:stCondLst>
                            <p:childTnLst>
                              <p:par>
                                <p:cTn id="16" presetID="22" presetClass="entr" presetSubtype="2"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right)">
                                      <p:cBhvr>
                                        <p:cTn id="18" dur="500"/>
                                        <p:tgtEl>
                                          <p:spTgt spid="7"/>
                                        </p:tgtEl>
                                      </p:cBhvr>
                                    </p:animEffect>
                                  </p:childTnLst>
                                </p:cTn>
                              </p:par>
                              <p:par>
                                <p:cTn id="19" presetID="22" presetClass="entr" presetSubtype="8"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37"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anim calcmode="lin" valueType="num">
                                      <p:cBhvr>
                                        <p:cTn id="27" dur="1000" fill="hold"/>
                                        <p:tgtEl>
                                          <p:spTgt spid="9"/>
                                        </p:tgtEl>
                                        <p:attrNameLst>
                                          <p:attrName>ppt_x</p:attrName>
                                        </p:attrNameLst>
                                      </p:cBhvr>
                                      <p:tavLst>
                                        <p:tav tm="0">
                                          <p:val>
                                            <p:strVal val="#ppt_x"/>
                                          </p:val>
                                        </p:tav>
                                        <p:tav tm="100000">
                                          <p:val>
                                            <p:strVal val="#ppt_x"/>
                                          </p:val>
                                        </p:tav>
                                      </p:tavLst>
                                    </p:anim>
                                    <p:anim calcmode="lin" valueType="num">
                                      <p:cBhvr>
                                        <p:cTn id="28" dur="900" decel="100000" fill="hold"/>
                                        <p:tgtEl>
                                          <p:spTgt spid="9"/>
                                        </p:tgtEl>
                                        <p:attrNameLst>
                                          <p:attrName>ppt_y</p:attrName>
                                        </p:attrNameLst>
                                      </p:cBhvr>
                                      <p:tavLst>
                                        <p:tav tm="0">
                                          <p:val>
                                            <p:strVal val="#ppt_y+1"/>
                                          </p:val>
                                        </p:tav>
                                        <p:tav tm="100000">
                                          <p:val>
                                            <p:strVal val="#ppt_y-.03"/>
                                          </p:val>
                                        </p:tav>
                                      </p:tavLst>
                                    </p:anim>
                                    <p:anim calcmode="lin" valueType="num">
                                      <p:cBhvr>
                                        <p:cTn id="29"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PA_矩形 4"/>
          <p:cNvSpPr/>
          <p:nvPr>
            <p:custDataLst>
              <p:tags r:id="rId1"/>
            </p:custDataLst>
          </p:nvPr>
        </p:nvSpPr>
        <p:spPr>
          <a:xfrm>
            <a:off x="917086" y="751284"/>
            <a:ext cx="10404144" cy="5343683"/>
          </a:xfrm>
          <a:prstGeom prst="rect">
            <a:avLst/>
          </a:prstGeom>
          <a:solidFill>
            <a:schemeClr val="bg1">
              <a:lumMod val="95000"/>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PA_直接连接符 7"/>
          <p:cNvCxnSpPr/>
          <p:nvPr>
            <p:custDataLst>
              <p:tags r:id="rId2"/>
            </p:custDataLst>
          </p:nvPr>
        </p:nvCxnSpPr>
        <p:spPr>
          <a:xfrm flipV="1">
            <a:off x="917086" y="751284"/>
            <a:ext cx="0" cy="2671842"/>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PA_直接连接符 10"/>
          <p:cNvCxnSpPr>
            <a:stCxn id="34" idx="0"/>
          </p:cNvCxnSpPr>
          <p:nvPr>
            <p:custDataLst>
              <p:tags r:id="rId3"/>
            </p:custDataLst>
          </p:nvPr>
        </p:nvCxnSpPr>
        <p:spPr>
          <a:xfrm flipH="1">
            <a:off x="917086" y="751284"/>
            <a:ext cx="5202072" cy="0"/>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PA_直接连接符 15"/>
          <p:cNvCxnSpPr/>
          <p:nvPr>
            <p:custDataLst>
              <p:tags r:id="rId4"/>
            </p:custDataLst>
          </p:nvPr>
        </p:nvCxnSpPr>
        <p:spPr>
          <a:xfrm rot="10800000" flipV="1">
            <a:off x="11293520" y="3409271"/>
            <a:ext cx="0" cy="2671842"/>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8" name="PA_矩形 18"/>
          <p:cNvSpPr/>
          <p:nvPr>
            <p:custDataLst>
              <p:tags r:id="rId5"/>
            </p:custDataLst>
          </p:nvPr>
        </p:nvSpPr>
        <p:spPr>
          <a:xfrm>
            <a:off x="1387908" y="1111240"/>
            <a:ext cx="3893776" cy="707886"/>
          </a:xfrm>
          <a:prstGeom prst="rect">
            <a:avLst/>
          </a:prstGeom>
          <a:noFill/>
        </p:spPr>
        <p:txBody>
          <a:bodyPr wrap="square" lIns="91440" tIns="45720" rIns="91440" bIns="45720">
            <a:spAutoFit/>
          </a:bodyPr>
          <a:lstStyle/>
          <a:p>
            <a:r>
              <a:rPr lang="zh-TW" altLang="en-US" sz="4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何謂好的社會</a:t>
            </a:r>
            <a:endParaRPr lang="zh-CN" altLang="en-US" sz="4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39" name="文本框 12"/>
          <p:cNvSpPr txBox="1"/>
          <p:nvPr/>
        </p:nvSpPr>
        <p:spPr>
          <a:xfrm>
            <a:off x="3985780" y="2193248"/>
            <a:ext cx="3186545" cy="307777"/>
          </a:xfrm>
          <a:prstGeom prst="rect">
            <a:avLst/>
          </a:prstGeom>
          <a:noFill/>
        </p:spPr>
        <p:txBody>
          <a:bodyPr wrap="square" rtlCol="0">
            <a:spAutoFit/>
          </a:bodyPr>
          <a:lstStyle/>
          <a:p>
            <a:endParaRPr lang="zh-CN" altLang="en-US" sz="1400" dirty="0"/>
          </a:p>
        </p:txBody>
      </p:sp>
      <p:grpSp>
        <p:nvGrpSpPr>
          <p:cNvPr id="40" name="组合 13"/>
          <p:cNvGrpSpPr/>
          <p:nvPr/>
        </p:nvGrpSpPr>
        <p:grpSpPr>
          <a:xfrm>
            <a:off x="3134376" y="4145027"/>
            <a:ext cx="7844689" cy="892553"/>
            <a:chOff x="4051620" y="1894630"/>
            <a:chExt cx="7844689" cy="892553"/>
          </a:xfrm>
        </p:grpSpPr>
        <p:sp>
          <p:nvSpPr>
            <p:cNvPr id="41" name="矩形 40"/>
            <p:cNvSpPr/>
            <p:nvPr/>
          </p:nvSpPr>
          <p:spPr>
            <a:xfrm>
              <a:off x="4051620" y="2202408"/>
              <a:ext cx="184730" cy="584775"/>
            </a:xfrm>
            <a:prstGeom prst="rect">
              <a:avLst/>
            </a:prstGeom>
            <a:noFill/>
            <a:effectLst>
              <a:outerShdw blurRad="50800" dist="38100" algn="l" rotWithShape="0">
                <a:prstClr val="black">
                  <a:alpha val="40000"/>
                </a:prstClr>
              </a:outerShdw>
            </a:effectLst>
          </p:spPr>
          <p:txBody>
            <a:bodyPr wrap="none" lIns="91440" tIns="45720" rIns="91440" bIns="45720">
              <a:spAutoFit/>
            </a:bodyPr>
            <a:lstStyle/>
            <a:p>
              <a:pPr algn="ctr"/>
              <a:endParaRPr lang="zh-CN" altLang="en-US" sz="32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2" name="矩形 41"/>
            <p:cNvSpPr/>
            <p:nvPr/>
          </p:nvSpPr>
          <p:spPr>
            <a:xfrm>
              <a:off x="4822677" y="1894630"/>
              <a:ext cx="7073632" cy="461665"/>
            </a:xfrm>
            <a:prstGeom prst="rect">
              <a:avLst/>
            </a:prstGeom>
            <a:noFill/>
            <a:effectLst>
              <a:outerShdw blurRad="50800" dist="38100" algn="l" rotWithShape="0">
                <a:prstClr val="black">
                  <a:alpha val="40000"/>
                </a:prstClr>
              </a:outerShdw>
            </a:effectLst>
          </p:spPr>
          <p:txBody>
            <a:bodyPr wrap="square" lIns="91440" tIns="45720" rIns="91440" bIns="45720">
              <a:spAutoFit/>
            </a:bodyPr>
            <a:lstStyle/>
            <a:p>
              <a:pPr algn="ctr"/>
              <a:endParaRPr lang="zh-CN" altLang="en-US"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grpSp>
      <p:grpSp>
        <p:nvGrpSpPr>
          <p:cNvPr id="43" name="组合 14"/>
          <p:cNvGrpSpPr/>
          <p:nvPr/>
        </p:nvGrpSpPr>
        <p:grpSpPr>
          <a:xfrm>
            <a:off x="1936728" y="2010421"/>
            <a:ext cx="8775637" cy="3108543"/>
            <a:chOff x="3104441" y="2915294"/>
            <a:chExt cx="8775637" cy="3108543"/>
          </a:xfrm>
        </p:grpSpPr>
        <p:sp>
          <p:nvSpPr>
            <p:cNvPr id="44" name="矩形 43"/>
            <p:cNvSpPr/>
            <p:nvPr/>
          </p:nvSpPr>
          <p:spPr>
            <a:xfrm>
              <a:off x="3104441" y="2915294"/>
              <a:ext cx="7816872" cy="3108543"/>
            </a:xfrm>
            <a:prstGeom prst="rect">
              <a:avLst/>
            </a:prstGeom>
            <a:noFill/>
            <a:effectLst>
              <a:outerShdw blurRad="50800" dist="38100" algn="l" rotWithShape="0">
                <a:prstClr val="black">
                  <a:alpha val="40000"/>
                </a:prstClr>
              </a:outerShdw>
            </a:effectLst>
          </p:spPr>
          <p:txBody>
            <a:bodyPr wrap="square" lIns="91440" tIns="45720" rIns="91440" bIns="45720">
              <a:spAutoFit/>
            </a:bodyPr>
            <a:lstStyle/>
            <a:p>
              <a:r>
                <a:rPr lang="en-US" altLang="zh-TW" sz="2800" b="1" cap="none" spc="0"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  </a:t>
              </a:r>
              <a:r>
                <a:rPr lang="zh-TW" altLang="en-US" sz="2800" b="1" cap="none" spc="0"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社會的本質</a:t>
              </a:r>
              <a:endParaRPr lang="en-US" altLang="zh-TW" sz="2800" b="1" cap="none" spc="0"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a:p>
              <a:r>
                <a:rPr lang="en-US" altLang="zh-TW" sz="2800" b="1" cap="none" spc="0"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2.  </a:t>
              </a:r>
              <a:r>
                <a:rPr lang="zh-TW" altLang="en-US" sz="2800" b="1" cap="none" spc="0"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社會關係</a:t>
              </a:r>
              <a:endParaRPr lang="en-US" altLang="zh-TW" sz="2800" b="1" cap="none" spc="0"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a:p>
              <a:r>
                <a:rPr lang="en-US" altLang="zh-TW" sz="2800" b="1" cap="none" spc="0"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3.  </a:t>
              </a:r>
              <a:r>
                <a:rPr lang="zh-TW" altLang="en-US" sz="2800" b="1" cap="none" spc="0"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個人與社會</a:t>
              </a:r>
              <a:endParaRPr lang="en-US" altLang="zh-TW" sz="2800" b="1" cap="none" spc="0"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a:p>
              <a:r>
                <a:rPr lang="en-US" altLang="zh-TW" sz="28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4.  </a:t>
              </a:r>
              <a:r>
                <a:rPr lang="zh-TW" altLang="en-US" sz="28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社會與政府</a:t>
              </a:r>
              <a:endParaRPr lang="en-US" altLang="zh-TW" sz="28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a:p>
              <a:r>
                <a:rPr lang="en-US" altLang="zh-CN" sz="2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t>
              </a:r>
              <a:r>
                <a:rPr lang="en-US" altLang="zh-CN" sz="28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t>
              </a:r>
              <a:r>
                <a:rPr lang="zh-TW" altLang="en-US" sz="28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－無需政府</a:t>
              </a:r>
              <a:endParaRPr lang="en-US" altLang="zh-TW" sz="28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a:p>
              <a:r>
                <a:rPr lang="zh-TW" altLang="en-US" sz="2800" b="1" cap="none" spc="0"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－干預程度較低的政府</a:t>
              </a:r>
              <a:endParaRPr lang="en-US" altLang="zh-TW" sz="2800" b="1" cap="none" spc="0"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a:p>
              <a:r>
                <a:rPr lang="zh-TW" altLang="en-US" sz="28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－中央集權政府</a:t>
              </a:r>
              <a:endParaRPr lang="zh-CN" altLang="en-US" sz="28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5" name="矩形 44"/>
            <p:cNvSpPr/>
            <p:nvPr/>
          </p:nvSpPr>
          <p:spPr>
            <a:xfrm>
              <a:off x="4514433" y="2992238"/>
              <a:ext cx="7365645" cy="461665"/>
            </a:xfrm>
            <a:prstGeom prst="rect">
              <a:avLst/>
            </a:prstGeom>
            <a:noFill/>
            <a:effectLst>
              <a:outerShdw blurRad="50800" dist="38100" algn="l" rotWithShape="0">
                <a:prstClr val="black">
                  <a:alpha val="40000"/>
                </a:prstClr>
              </a:outerShdw>
            </a:effectLst>
          </p:spPr>
          <p:txBody>
            <a:bodyPr wrap="square" lIns="91440" tIns="45720" rIns="91440" bIns="45720">
              <a:spAutoFit/>
            </a:bodyPr>
            <a:lstStyle/>
            <a:p>
              <a:pPr algn="ctr" defTabSz="942975">
                <a:tabLst>
                  <a:tab pos="809625" algn="l"/>
                </a:tabLst>
              </a:pPr>
              <a:endParaRPr lang="en-US" altLang="zh-TW"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grpSp>
      <p:cxnSp>
        <p:nvCxnSpPr>
          <p:cNvPr id="46" name="PA_直接连接符 10"/>
          <p:cNvCxnSpPr/>
          <p:nvPr>
            <p:custDataLst>
              <p:tags r:id="rId6"/>
            </p:custDataLst>
          </p:nvPr>
        </p:nvCxnSpPr>
        <p:spPr>
          <a:xfrm flipH="1">
            <a:off x="6091448" y="6081114"/>
            <a:ext cx="5202072" cy="0"/>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9959515"/>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arn(outVertical)">
                                          <p:cBhvr>
                                            <p:cTn id="7" dur="500"/>
                                            <p:tgtEl>
                                              <p:spTgt spid="34"/>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down)">
                                          <p:cBhvr>
                                            <p:cTn id="11" dur="500"/>
                                            <p:tgtEl>
                                              <p:spTgt spid="35"/>
                                            </p:tgtEl>
                                          </p:cBhvr>
                                        </p:animEffect>
                                      </p:childTnLst>
                                    </p:cTn>
                                  </p:par>
                                  <p:par>
                                    <p:cTn id="12" presetID="22" presetClass="entr" presetSubtype="1" fill="hold" nodeType="with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wipe(up)">
                                          <p:cBhvr>
                                            <p:cTn id="14" dur="500"/>
                                            <p:tgtEl>
                                              <p:spTgt spid="37"/>
                                            </p:tgtEl>
                                          </p:cBhvr>
                                        </p:animEffect>
                                      </p:childTnLst>
                                    </p:cTn>
                                  </p:par>
                                  <p:par>
                                    <p:cTn id="15" presetID="22" presetClass="entr" presetSubtype="8" fill="hold" nodeType="with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wipe(left)">
                                          <p:cBhvr>
                                            <p:cTn id="17" dur="5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56" presetClass="entr" presetSubtype="0" fill="hold" grpId="0" nodeType="clickEffect">
                                      <p:stCondLst>
                                        <p:cond delay="0"/>
                                      </p:stCondLst>
                                      <p:iterate type="lt">
                                        <p:tmPct val="10000"/>
                                      </p:iterate>
                                      <p:childTnLst>
                                        <p:set>
                                          <p:cBhvr>
                                            <p:cTn id="21" dur="1" fill="hold">
                                              <p:stCondLst>
                                                <p:cond delay="0"/>
                                              </p:stCondLst>
                                            </p:cTn>
                                            <p:tgtEl>
                                              <p:spTgt spid="38"/>
                                            </p:tgtEl>
                                            <p:attrNameLst>
                                              <p:attrName>style.visibility</p:attrName>
                                            </p:attrNameLst>
                                          </p:cBhvr>
                                          <p:to>
                                            <p:strVal val="visible"/>
                                          </p:to>
                                        </p:set>
                                        <p:anim by="(-#ppt_w*2)" calcmode="lin" valueType="num">
                                          <p:cBhvr rctx="PPT">
                                            <p:cTn id="22" dur="500" autoRev="1" fill="hold">
                                              <p:stCondLst>
                                                <p:cond delay="0"/>
                                              </p:stCondLst>
                                            </p:cTn>
                                            <p:tgtEl>
                                              <p:spTgt spid="38"/>
                                            </p:tgtEl>
                                            <p:attrNameLst>
                                              <p:attrName>ppt_w</p:attrName>
                                            </p:attrNameLst>
                                          </p:cBhvr>
                                        </p:anim>
                                        <p:anim by="(#ppt_w*0.50)" calcmode="lin" valueType="num">
                                          <p:cBhvr>
                                            <p:cTn id="23" dur="500" decel="50000" autoRev="1" fill="hold">
                                              <p:stCondLst>
                                                <p:cond delay="0"/>
                                              </p:stCondLst>
                                            </p:cTn>
                                            <p:tgtEl>
                                              <p:spTgt spid="38"/>
                                            </p:tgtEl>
                                            <p:attrNameLst>
                                              <p:attrName>ppt_x</p:attrName>
                                            </p:attrNameLst>
                                          </p:cBhvr>
                                        </p:anim>
                                        <p:anim from="(-#ppt_h/2)" to="(#ppt_y)" calcmode="lin" valueType="num">
                                          <p:cBhvr>
                                            <p:cTn id="24" dur="1000" fill="hold">
                                              <p:stCondLst>
                                                <p:cond delay="0"/>
                                              </p:stCondLst>
                                            </p:cTn>
                                            <p:tgtEl>
                                              <p:spTgt spid="38"/>
                                            </p:tgtEl>
                                            <p:attrNameLst>
                                              <p:attrName>ppt_y</p:attrName>
                                            </p:attrNameLst>
                                          </p:cBhvr>
                                        </p:anim>
                                        <p:animRot by="21600000">
                                          <p:cBhvr>
                                            <p:cTn id="25" dur="1000" fill="hold">
                                              <p:stCondLst>
                                                <p:cond delay="0"/>
                                              </p:stCondLst>
                                            </p:cTn>
                                            <p:tgtEl>
                                              <p:spTgt spid="38"/>
                                            </p:tgtEl>
                                            <p:attrNameLst>
                                              <p:attrName>r</p:attrName>
                                            </p:attrNameLst>
                                          </p:cBhvr>
                                        </p:animRot>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14:presetBounceEnd="40000">
                                      <p:stCondLst>
                                        <p:cond delay="0"/>
                                      </p:stCondLst>
                                      <p:childTnLst>
                                        <p:set>
                                          <p:cBhvr>
                                            <p:cTn id="29" dur="1" fill="hold">
                                              <p:stCondLst>
                                                <p:cond delay="0"/>
                                              </p:stCondLst>
                                            </p:cTn>
                                            <p:tgtEl>
                                              <p:spTgt spid="40"/>
                                            </p:tgtEl>
                                            <p:attrNameLst>
                                              <p:attrName>style.visibility</p:attrName>
                                            </p:attrNameLst>
                                          </p:cBhvr>
                                          <p:to>
                                            <p:strVal val="visible"/>
                                          </p:to>
                                        </p:set>
                                        <p:anim calcmode="lin" valueType="num" p14:bounceEnd="40000">
                                          <p:cBhvr additive="base">
                                            <p:cTn id="30" dur="1000" fill="hold"/>
                                            <p:tgtEl>
                                              <p:spTgt spid="40"/>
                                            </p:tgtEl>
                                            <p:attrNameLst>
                                              <p:attrName>ppt_x</p:attrName>
                                            </p:attrNameLst>
                                          </p:cBhvr>
                                          <p:tavLst>
                                            <p:tav tm="0">
                                              <p:val>
                                                <p:strVal val="0-#ppt_w/2"/>
                                              </p:val>
                                            </p:tav>
                                            <p:tav tm="100000">
                                              <p:val>
                                                <p:strVal val="#ppt_x"/>
                                              </p:val>
                                            </p:tav>
                                          </p:tavLst>
                                        </p:anim>
                                        <p:anim calcmode="lin" valueType="num" p14:bounceEnd="40000">
                                          <p:cBhvr additive="base">
                                            <p:cTn id="31" dur="1000" fill="hold"/>
                                            <p:tgtEl>
                                              <p:spTgt spid="40"/>
                                            </p:tgtEl>
                                            <p:attrNameLst>
                                              <p:attrName>ppt_y</p:attrName>
                                            </p:attrNameLst>
                                          </p:cBhvr>
                                          <p:tavLst>
                                            <p:tav tm="0">
                                              <p:val>
                                                <p:strVal val="#ppt_y"/>
                                              </p:val>
                                            </p:tav>
                                            <p:tav tm="100000">
                                              <p:val>
                                                <p:strVal val="#ppt_y"/>
                                              </p:val>
                                            </p:tav>
                                          </p:tavLst>
                                        </p:anim>
                                      </p:childTnLst>
                                    </p:cTn>
                                  </p:par>
                                </p:childTnLst>
                              </p:cTn>
                            </p:par>
                            <p:par>
                              <p:cTn id="32" fill="hold">
                                <p:stCondLst>
                                  <p:cond delay="1000"/>
                                </p:stCondLst>
                                <p:childTnLst>
                                  <p:par>
                                    <p:cTn id="33" presetID="2" presetClass="entr" presetSubtype="8" fill="hold" nodeType="afterEffect" p14:presetBounceEnd="40000">
                                      <p:stCondLst>
                                        <p:cond delay="0"/>
                                      </p:stCondLst>
                                      <p:childTnLst>
                                        <p:set>
                                          <p:cBhvr>
                                            <p:cTn id="34" dur="1" fill="hold">
                                              <p:stCondLst>
                                                <p:cond delay="0"/>
                                              </p:stCondLst>
                                            </p:cTn>
                                            <p:tgtEl>
                                              <p:spTgt spid="43"/>
                                            </p:tgtEl>
                                            <p:attrNameLst>
                                              <p:attrName>style.visibility</p:attrName>
                                            </p:attrNameLst>
                                          </p:cBhvr>
                                          <p:to>
                                            <p:strVal val="visible"/>
                                          </p:to>
                                        </p:set>
                                        <p:anim calcmode="lin" valueType="num" p14:bounceEnd="40000">
                                          <p:cBhvr additive="base">
                                            <p:cTn id="35" dur="1000" fill="hold"/>
                                            <p:tgtEl>
                                              <p:spTgt spid="43"/>
                                            </p:tgtEl>
                                            <p:attrNameLst>
                                              <p:attrName>ppt_x</p:attrName>
                                            </p:attrNameLst>
                                          </p:cBhvr>
                                          <p:tavLst>
                                            <p:tav tm="0">
                                              <p:val>
                                                <p:strVal val="0-#ppt_w/2"/>
                                              </p:val>
                                            </p:tav>
                                            <p:tav tm="100000">
                                              <p:val>
                                                <p:strVal val="#ppt_x"/>
                                              </p:val>
                                            </p:tav>
                                          </p:tavLst>
                                        </p:anim>
                                        <p:anim calcmode="lin" valueType="num" p14:bounceEnd="40000">
                                          <p:cBhvr additive="base">
                                            <p:cTn id="36" dur="1000" fill="hold"/>
                                            <p:tgtEl>
                                              <p:spTgt spid="43"/>
                                            </p:tgtEl>
                                            <p:attrNameLst>
                                              <p:attrName>ppt_y</p:attrName>
                                            </p:attrNameLst>
                                          </p:cBhvr>
                                          <p:tavLst>
                                            <p:tav tm="0">
                                              <p:val>
                                                <p:strVal val="#ppt_y"/>
                                              </p:val>
                                            </p:tav>
                                            <p:tav tm="100000">
                                              <p:val>
                                                <p:strVal val="#ppt_y"/>
                                              </p:val>
                                            </p:tav>
                                          </p:tavLst>
                                        </p:anim>
                                      </p:childTnLst>
                                    </p:cTn>
                                  </p:par>
                                  <p:par>
                                    <p:cTn id="37" presetID="22" presetClass="entr" presetSubtype="8" fill="hold" nodeType="with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wipe(left)">
                                          <p:cBhvr>
                                            <p:cTn id="3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8"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arn(outVertical)">
                                          <p:cBhvr>
                                            <p:cTn id="7" dur="500"/>
                                            <p:tgtEl>
                                              <p:spTgt spid="34"/>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down)">
                                          <p:cBhvr>
                                            <p:cTn id="11" dur="500"/>
                                            <p:tgtEl>
                                              <p:spTgt spid="35"/>
                                            </p:tgtEl>
                                          </p:cBhvr>
                                        </p:animEffect>
                                      </p:childTnLst>
                                    </p:cTn>
                                  </p:par>
                                  <p:par>
                                    <p:cTn id="12" presetID="22" presetClass="entr" presetSubtype="1" fill="hold" nodeType="with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wipe(up)">
                                          <p:cBhvr>
                                            <p:cTn id="14" dur="500"/>
                                            <p:tgtEl>
                                              <p:spTgt spid="37"/>
                                            </p:tgtEl>
                                          </p:cBhvr>
                                        </p:animEffect>
                                      </p:childTnLst>
                                    </p:cTn>
                                  </p:par>
                                  <p:par>
                                    <p:cTn id="15" presetID="22" presetClass="entr" presetSubtype="8" fill="hold" nodeType="with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wipe(left)">
                                          <p:cBhvr>
                                            <p:cTn id="17" dur="5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56" presetClass="entr" presetSubtype="0" fill="hold" grpId="0" nodeType="clickEffect">
                                      <p:stCondLst>
                                        <p:cond delay="0"/>
                                      </p:stCondLst>
                                      <p:iterate type="lt">
                                        <p:tmPct val="10000"/>
                                      </p:iterate>
                                      <p:childTnLst>
                                        <p:set>
                                          <p:cBhvr>
                                            <p:cTn id="21" dur="1" fill="hold">
                                              <p:stCondLst>
                                                <p:cond delay="0"/>
                                              </p:stCondLst>
                                            </p:cTn>
                                            <p:tgtEl>
                                              <p:spTgt spid="38"/>
                                            </p:tgtEl>
                                            <p:attrNameLst>
                                              <p:attrName>style.visibility</p:attrName>
                                            </p:attrNameLst>
                                          </p:cBhvr>
                                          <p:to>
                                            <p:strVal val="visible"/>
                                          </p:to>
                                        </p:set>
                                        <p:anim by="(-#ppt_w*2)" calcmode="lin" valueType="num">
                                          <p:cBhvr rctx="PPT">
                                            <p:cTn id="22" dur="500" autoRev="1" fill="hold">
                                              <p:stCondLst>
                                                <p:cond delay="0"/>
                                              </p:stCondLst>
                                            </p:cTn>
                                            <p:tgtEl>
                                              <p:spTgt spid="38"/>
                                            </p:tgtEl>
                                            <p:attrNameLst>
                                              <p:attrName>ppt_w</p:attrName>
                                            </p:attrNameLst>
                                          </p:cBhvr>
                                        </p:anim>
                                        <p:anim by="(#ppt_w*0.50)" calcmode="lin" valueType="num">
                                          <p:cBhvr>
                                            <p:cTn id="23" dur="500" decel="50000" autoRev="1" fill="hold">
                                              <p:stCondLst>
                                                <p:cond delay="0"/>
                                              </p:stCondLst>
                                            </p:cTn>
                                            <p:tgtEl>
                                              <p:spTgt spid="38"/>
                                            </p:tgtEl>
                                            <p:attrNameLst>
                                              <p:attrName>ppt_x</p:attrName>
                                            </p:attrNameLst>
                                          </p:cBhvr>
                                        </p:anim>
                                        <p:anim from="(-#ppt_h/2)" to="(#ppt_y)" calcmode="lin" valueType="num">
                                          <p:cBhvr>
                                            <p:cTn id="24" dur="1000" fill="hold">
                                              <p:stCondLst>
                                                <p:cond delay="0"/>
                                              </p:stCondLst>
                                            </p:cTn>
                                            <p:tgtEl>
                                              <p:spTgt spid="38"/>
                                            </p:tgtEl>
                                            <p:attrNameLst>
                                              <p:attrName>ppt_y</p:attrName>
                                            </p:attrNameLst>
                                          </p:cBhvr>
                                        </p:anim>
                                        <p:animRot by="21600000">
                                          <p:cBhvr>
                                            <p:cTn id="25" dur="1000" fill="hold">
                                              <p:stCondLst>
                                                <p:cond delay="0"/>
                                              </p:stCondLst>
                                            </p:cTn>
                                            <p:tgtEl>
                                              <p:spTgt spid="38"/>
                                            </p:tgtEl>
                                            <p:attrNameLst>
                                              <p:attrName>r</p:attrName>
                                            </p:attrNameLst>
                                          </p:cBhvr>
                                        </p:animRot>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40"/>
                                            </p:tgtEl>
                                            <p:attrNameLst>
                                              <p:attrName>style.visibility</p:attrName>
                                            </p:attrNameLst>
                                          </p:cBhvr>
                                          <p:to>
                                            <p:strVal val="visible"/>
                                          </p:to>
                                        </p:set>
                                        <p:anim calcmode="lin" valueType="num">
                                          <p:cBhvr additive="base">
                                            <p:cTn id="30" dur="1000" fill="hold"/>
                                            <p:tgtEl>
                                              <p:spTgt spid="40"/>
                                            </p:tgtEl>
                                            <p:attrNameLst>
                                              <p:attrName>ppt_x</p:attrName>
                                            </p:attrNameLst>
                                          </p:cBhvr>
                                          <p:tavLst>
                                            <p:tav tm="0">
                                              <p:val>
                                                <p:strVal val="0-#ppt_w/2"/>
                                              </p:val>
                                            </p:tav>
                                            <p:tav tm="100000">
                                              <p:val>
                                                <p:strVal val="#ppt_x"/>
                                              </p:val>
                                            </p:tav>
                                          </p:tavLst>
                                        </p:anim>
                                        <p:anim calcmode="lin" valueType="num">
                                          <p:cBhvr additive="base">
                                            <p:cTn id="31" dur="1000" fill="hold"/>
                                            <p:tgtEl>
                                              <p:spTgt spid="40"/>
                                            </p:tgtEl>
                                            <p:attrNameLst>
                                              <p:attrName>ppt_y</p:attrName>
                                            </p:attrNameLst>
                                          </p:cBhvr>
                                          <p:tavLst>
                                            <p:tav tm="0">
                                              <p:val>
                                                <p:strVal val="#ppt_y"/>
                                              </p:val>
                                            </p:tav>
                                            <p:tav tm="100000">
                                              <p:val>
                                                <p:strVal val="#ppt_y"/>
                                              </p:val>
                                            </p:tav>
                                          </p:tavLst>
                                        </p:anim>
                                      </p:childTnLst>
                                    </p:cTn>
                                  </p:par>
                                </p:childTnLst>
                              </p:cTn>
                            </p:par>
                            <p:par>
                              <p:cTn id="32" fill="hold">
                                <p:stCondLst>
                                  <p:cond delay="1000"/>
                                </p:stCondLst>
                                <p:childTnLst>
                                  <p:par>
                                    <p:cTn id="33" presetID="2" presetClass="entr" presetSubtype="8" fill="hold" nodeType="afterEffect">
                                      <p:stCondLst>
                                        <p:cond delay="0"/>
                                      </p:stCondLst>
                                      <p:childTnLst>
                                        <p:set>
                                          <p:cBhvr>
                                            <p:cTn id="34" dur="1" fill="hold">
                                              <p:stCondLst>
                                                <p:cond delay="0"/>
                                              </p:stCondLst>
                                            </p:cTn>
                                            <p:tgtEl>
                                              <p:spTgt spid="43"/>
                                            </p:tgtEl>
                                            <p:attrNameLst>
                                              <p:attrName>style.visibility</p:attrName>
                                            </p:attrNameLst>
                                          </p:cBhvr>
                                          <p:to>
                                            <p:strVal val="visible"/>
                                          </p:to>
                                        </p:set>
                                        <p:anim calcmode="lin" valueType="num">
                                          <p:cBhvr additive="base">
                                            <p:cTn id="35" dur="1000" fill="hold"/>
                                            <p:tgtEl>
                                              <p:spTgt spid="43"/>
                                            </p:tgtEl>
                                            <p:attrNameLst>
                                              <p:attrName>ppt_x</p:attrName>
                                            </p:attrNameLst>
                                          </p:cBhvr>
                                          <p:tavLst>
                                            <p:tav tm="0">
                                              <p:val>
                                                <p:strVal val="0-#ppt_w/2"/>
                                              </p:val>
                                            </p:tav>
                                            <p:tav tm="100000">
                                              <p:val>
                                                <p:strVal val="#ppt_x"/>
                                              </p:val>
                                            </p:tav>
                                          </p:tavLst>
                                        </p:anim>
                                        <p:anim calcmode="lin" valueType="num">
                                          <p:cBhvr additive="base">
                                            <p:cTn id="36" dur="1000" fill="hold"/>
                                            <p:tgtEl>
                                              <p:spTgt spid="43"/>
                                            </p:tgtEl>
                                            <p:attrNameLst>
                                              <p:attrName>ppt_y</p:attrName>
                                            </p:attrNameLst>
                                          </p:cBhvr>
                                          <p:tavLst>
                                            <p:tav tm="0">
                                              <p:val>
                                                <p:strVal val="#ppt_y"/>
                                              </p:val>
                                            </p:tav>
                                            <p:tav tm="100000">
                                              <p:val>
                                                <p:strVal val="#ppt_y"/>
                                              </p:val>
                                            </p:tav>
                                          </p:tavLst>
                                        </p:anim>
                                      </p:childTnLst>
                                    </p:cTn>
                                  </p:par>
                                  <p:par>
                                    <p:cTn id="37" presetID="22" presetClass="entr" presetSubtype="8" fill="hold" nodeType="with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wipe(left)">
                                          <p:cBhvr>
                                            <p:cTn id="3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8"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_矩形 4"/>
          <p:cNvSpPr/>
          <p:nvPr>
            <p:custDataLst>
              <p:tags r:id="rId1"/>
            </p:custDataLst>
          </p:nvPr>
        </p:nvSpPr>
        <p:spPr>
          <a:xfrm>
            <a:off x="903230" y="970359"/>
            <a:ext cx="10955093" cy="5745769"/>
          </a:xfrm>
          <a:prstGeom prst="rect">
            <a:avLst/>
          </a:prstGeom>
          <a:solidFill>
            <a:schemeClr val="bg1">
              <a:lumMod val="95000"/>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PA_直接连接符 7"/>
          <p:cNvCxnSpPr/>
          <p:nvPr>
            <p:custDataLst>
              <p:tags r:id="rId2"/>
            </p:custDataLst>
          </p:nvPr>
        </p:nvCxnSpPr>
        <p:spPr>
          <a:xfrm flipV="1">
            <a:off x="917086" y="970359"/>
            <a:ext cx="0" cy="2671842"/>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PA_直接连接符 10"/>
          <p:cNvCxnSpPr>
            <a:stCxn id="5" idx="0"/>
          </p:cNvCxnSpPr>
          <p:nvPr>
            <p:custDataLst>
              <p:tags r:id="rId3"/>
            </p:custDataLst>
          </p:nvPr>
        </p:nvCxnSpPr>
        <p:spPr>
          <a:xfrm flipH="1">
            <a:off x="903231" y="970359"/>
            <a:ext cx="5477546" cy="0"/>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PA_直接连接符 15"/>
          <p:cNvCxnSpPr/>
          <p:nvPr>
            <p:custDataLst>
              <p:tags r:id="rId4"/>
            </p:custDataLst>
          </p:nvPr>
        </p:nvCxnSpPr>
        <p:spPr>
          <a:xfrm rot="10800000" flipV="1">
            <a:off x="11858323" y="4044286"/>
            <a:ext cx="0" cy="2671842"/>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PA_直接连接符 16"/>
          <p:cNvCxnSpPr/>
          <p:nvPr>
            <p:custDataLst>
              <p:tags r:id="rId5"/>
            </p:custDataLst>
          </p:nvPr>
        </p:nvCxnSpPr>
        <p:spPr>
          <a:xfrm rot="10800000" flipH="1">
            <a:off x="6656251" y="6694824"/>
            <a:ext cx="5202072" cy="0"/>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9" name="PA_矩形 18"/>
          <p:cNvSpPr/>
          <p:nvPr>
            <p:custDataLst>
              <p:tags r:id="rId6"/>
            </p:custDataLst>
          </p:nvPr>
        </p:nvSpPr>
        <p:spPr>
          <a:xfrm>
            <a:off x="254434" y="175950"/>
            <a:ext cx="3262432" cy="1569660"/>
          </a:xfrm>
          <a:prstGeom prst="rect">
            <a:avLst/>
          </a:prstGeom>
          <a:noFill/>
        </p:spPr>
        <p:txBody>
          <a:bodyPr wrap="none" lIns="91440" tIns="45720" rIns="91440" bIns="45720">
            <a:spAutoFit/>
          </a:bodyPr>
          <a:lstStyle/>
          <a:p>
            <a:r>
              <a:rPr lang="zh-TW" altLang="en-US" sz="4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社會的本質</a:t>
            </a:r>
            <a:endParaRPr lang="en-US" altLang="zh-TW" sz="4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a:p>
            <a:endParaRPr lang="zh-CN" altLang="en-US" sz="4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3" name="PA_文本框 2"/>
          <p:cNvSpPr txBox="1"/>
          <p:nvPr>
            <p:custDataLst>
              <p:tags r:id="rId7"/>
            </p:custDataLst>
          </p:nvPr>
        </p:nvSpPr>
        <p:spPr>
          <a:xfrm>
            <a:off x="1292892" y="1129829"/>
            <a:ext cx="9902394" cy="5016758"/>
          </a:xfrm>
          <a:prstGeom prst="rect">
            <a:avLst/>
          </a:prstGeom>
          <a:noFill/>
        </p:spPr>
        <p:txBody>
          <a:bodyPr wrap="square" rtlCol="0">
            <a:spAutoFit/>
          </a:bodyPr>
          <a:lstStyle/>
          <a:p>
            <a:r>
              <a:rPr lang="en-US" altLang="zh-TW"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1.  </a:t>
            </a:r>
            <a:r>
              <a:rPr lang="zh-TW" altLang="en-US"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社會唯名論</a:t>
            </a:r>
            <a:endParaRPr lang="zh-TW"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p>
            <a:r>
              <a:rPr lang="zh-TW" altLang="en-US"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此論點指，社會只是一個抽象的概念，實存的是人與人之間的關係，並由人構成了社會，因此社會並非實體。</a:t>
            </a:r>
          </a:p>
          <a:p>
            <a:r>
              <a:rPr lang="zh-TW" altLang="en-US"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代表人物為馬克斯</a:t>
            </a:r>
            <a:r>
              <a:rPr lang="en-US" altLang="zh-TW"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a:t>
            </a:r>
            <a:r>
              <a:rPr lang="zh-TW" altLang="en-US"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韋伯，他認為社會現象是人與人之間互動的結果。因此在研究中要理解個人的行為，並以此來理解社會。</a:t>
            </a:r>
          </a:p>
          <a:p>
            <a:r>
              <a:rPr lang="zh-TW" altLang="en-US"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一定程度上可解釋為：人與人之間的關係就是社會的本質。</a:t>
            </a:r>
            <a:endParaRPr lang="zh-TW"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p>
            <a:endParaRPr lang="en-US" altLang="zh-TW"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p>
            <a:r>
              <a:rPr lang="en-US" altLang="zh-TW"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2.  </a:t>
            </a:r>
            <a:r>
              <a:rPr lang="zh-TW" altLang="en-US"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社會分工論</a:t>
            </a:r>
            <a:endParaRPr lang="zh-TW"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p>
            <a:r>
              <a:rPr lang="zh-TW"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a:t>
            </a:r>
            <a:r>
              <a:rPr lang="zh-TW" altLang="en-US"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艾</a:t>
            </a:r>
            <a:r>
              <a:rPr lang="zh-TW"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彌爾</a:t>
            </a:r>
            <a:r>
              <a:rPr lang="en-US" altLang="zh-TW"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a:t>
            </a:r>
            <a:r>
              <a:rPr lang="zh-TW"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涂爾幹提出的論點，闡述社會團結與社會整合為一種社會事實，而分工的真正功能是在兩個人或者更多人之間創造出一種連帶感，即集體意識</a:t>
            </a:r>
            <a:r>
              <a:rPr lang="zh-TW" altLang="en-US"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。認為</a:t>
            </a:r>
            <a:r>
              <a:rPr lang="zh-TW"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只有社會成員間存在一定的向心力，作為成員集合體的社會才能存在</a:t>
            </a:r>
            <a:r>
              <a:rPr lang="zh-TW" altLang="en-US"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a:t>
            </a:r>
            <a:endParaRPr lang="en-US" altLang="zh-TW"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p>
            <a:endParaRPr lang="zh-TW"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p>
            <a:r>
              <a:rPr lang="en-US" altLang="zh-TW"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3.  </a:t>
            </a:r>
            <a:r>
              <a:rPr lang="zh-TW" altLang="en-US"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社會</a:t>
            </a:r>
            <a:r>
              <a:rPr lang="zh-TW"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契約</a:t>
            </a:r>
            <a:r>
              <a:rPr lang="zh-TW" altLang="en-US"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論</a:t>
            </a:r>
            <a:endParaRPr lang="zh-TW"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p>
            <a:r>
              <a:rPr lang="zh-TW"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a:t>
            </a:r>
            <a:r>
              <a:rPr lang="zh-TW" altLang="en-US"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為</a:t>
            </a:r>
            <a:r>
              <a:rPr lang="zh-TW"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尚</a:t>
            </a:r>
            <a:r>
              <a:rPr lang="en-US" altLang="zh-TW"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a:t>
            </a:r>
            <a:r>
              <a:rPr lang="zh-TW"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雅克</a:t>
            </a:r>
            <a:r>
              <a:rPr lang="en-US" altLang="zh-TW"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a:t>
            </a:r>
            <a:r>
              <a:rPr lang="zh-TW"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盧梭的著作，其中主權在民的思想，是現代民主制度的基石。</a:t>
            </a:r>
          </a:p>
          <a:p>
            <a:r>
              <a:rPr lang="zh-TW"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深刻影響了逐步廢除歐洲君主絕對權力的運動；美國的獨立宣言與法國的人權宣言都體現了其中的民主思想</a:t>
            </a:r>
            <a:r>
              <a:rPr lang="zh-TW" altLang="en-US"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a:t>
            </a:r>
            <a:endParaRPr lang="en-US" altLang="zh-TW"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Tree>
    <p:extLst>
      <p:ext uri="{BB962C8B-B14F-4D97-AF65-F5344CB8AC3E}">
        <p14:creationId xmlns:p14="http://schemas.microsoft.com/office/powerpoint/2010/main" val="56728480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500"/>
                                        <p:tgtEl>
                                          <p:spTgt spid="8"/>
                                        </p:tgtEl>
                                      </p:cBhvr>
                                    </p:animEffect>
                                  </p:childTnLst>
                                </p:cTn>
                              </p:par>
                              <p:par>
                                <p:cTn id="12" presetID="22" presetClass="entr" presetSubtype="1" fill="hold"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up)">
                                      <p:cBhvr>
                                        <p:cTn id="14" dur="500"/>
                                        <p:tgtEl>
                                          <p:spTgt spid="16"/>
                                        </p:tgtEl>
                                      </p:cBhvr>
                                    </p:animEffect>
                                  </p:childTnLst>
                                </p:cTn>
                              </p:par>
                            </p:childTnLst>
                          </p:cTn>
                        </p:par>
                        <p:par>
                          <p:cTn id="15" fill="hold">
                            <p:stCondLst>
                              <p:cond delay="1000"/>
                            </p:stCondLst>
                            <p:childTnLst>
                              <p:par>
                                <p:cTn id="16" presetID="22" presetClass="entr" presetSubtype="2" fill="hold"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right)">
                                      <p:cBhvr>
                                        <p:cTn id="18" dur="500"/>
                                        <p:tgtEl>
                                          <p:spTgt spid="17"/>
                                        </p:tgtEl>
                                      </p:cBhvr>
                                    </p:animEffect>
                                  </p:childTnLst>
                                </p:cTn>
                              </p:par>
                              <p:par>
                                <p:cTn id="19" presetID="22" presetClass="entr" presetSubtype="8"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childTnLst>
                          </p:cTn>
                        </p:par>
                        <p:par>
                          <p:cTn id="22" fill="hold">
                            <p:stCondLst>
                              <p:cond delay="1500"/>
                            </p:stCondLst>
                            <p:childTnLst>
                              <p:par>
                                <p:cTn id="23" presetID="56" presetClass="entr" presetSubtype="0" fill="hold" grpId="0" nodeType="afterEffect">
                                  <p:stCondLst>
                                    <p:cond delay="0"/>
                                  </p:stCondLst>
                                  <p:iterate type="lt">
                                    <p:tmPct val="10000"/>
                                  </p:iterate>
                                  <p:childTnLst>
                                    <p:set>
                                      <p:cBhvr>
                                        <p:cTn id="24" dur="1" fill="hold">
                                          <p:stCondLst>
                                            <p:cond delay="0"/>
                                          </p:stCondLst>
                                        </p:cTn>
                                        <p:tgtEl>
                                          <p:spTgt spid="29"/>
                                        </p:tgtEl>
                                        <p:attrNameLst>
                                          <p:attrName>style.visibility</p:attrName>
                                        </p:attrNameLst>
                                      </p:cBhvr>
                                      <p:to>
                                        <p:strVal val="visible"/>
                                      </p:to>
                                    </p:set>
                                    <p:anim by="(-#ppt_w*2)" calcmode="lin" valueType="num">
                                      <p:cBhvr rctx="PPT">
                                        <p:cTn id="25" dur="250" autoRev="1" fill="hold">
                                          <p:stCondLst>
                                            <p:cond delay="0"/>
                                          </p:stCondLst>
                                        </p:cTn>
                                        <p:tgtEl>
                                          <p:spTgt spid="29"/>
                                        </p:tgtEl>
                                        <p:attrNameLst>
                                          <p:attrName>ppt_w</p:attrName>
                                        </p:attrNameLst>
                                      </p:cBhvr>
                                    </p:anim>
                                    <p:anim by="(#ppt_w*0.50)" calcmode="lin" valueType="num">
                                      <p:cBhvr>
                                        <p:cTn id="26" dur="250" decel="50000" autoRev="1" fill="hold">
                                          <p:stCondLst>
                                            <p:cond delay="0"/>
                                          </p:stCondLst>
                                        </p:cTn>
                                        <p:tgtEl>
                                          <p:spTgt spid="29"/>
                                        </p:tgtEl>
                                        <p:attrNameLst>
                                          <p:attrName>ppt_x</p:attrName>
                                        </p:attrNameLst>
                                      </p:cBhvr>
                                    </p:anim>
                                    <p:anim from="(-#ppt_h/2)" to="(#ppt_y)" calcmode="lin" valueType="num">
                                      <p:cBhvr>
                                        <p:cTn id="27" dur="500" fill="hold">
                                          <p:stCondLst>
                                            <p:cond delay="0"/>
                                          </p:stCondLst>
                                        </p:cTn>
                                        <p:tgtEl>
                                          <p:spTgt spid="29"/>
                                        </p:tgtEl>
                                        <p:attrNameLst>
                                          <p:attrName>ppt_y</p:attrName>
                                        </p:attrNameLst>
                                      </p:cBhvr>
                                    </p:anim>
                                    <p:animRot by="21600000">
                                      <p:cBhvr>
                                        <p:cTn id="28" dur="500" fill="hold">
                                          <p:stCondLst>
                                            <p:cond delay="0"/>
                                          </p:stCondLst>
                                        </p:cTn>
                                        <p:tgtEl>
                                          <p:spTgt spid="29"/>
                                        </p:tgtEl>
                                        <p:attrNameLst>
                                          <p:attrName>r</p:attrName>
                                        </p:attrNameLst>
                                      </p:cBhvr>
                                    </p:animRot>
                                  </p:childTnLst>
                                </p:cTn>
                              </p:par>
                            </p:childTnLst>
                          </p:cTn>
                        </p:par>
                      </p:childTnLst>
                    </p:cTn>
                  </p:par>
                  <p:par>
                    <p:cTn id="29" fill="hold">
                      <p:stCondLst>
                        <p:cond delay="indefinite"/>
                      </p:stCondLst>
                      <p:childTnLst>
                        <p:par>
                          <p:cTn id="30" fill="hold">
                            <p:stCondLst>
                              <p:cond delay="0"/>
                            </p:stCondLst>
                            <p:childTnLst>
                              <p:par>
                                <p:cTn id="31" presetID="41" presetClass="entr" presetSubtype="0" fill="hold" grpId="0" nodeType="clickEffect">
                                  <p:stCondLst>
                                    <p:cond delay="0"/>
                                  </p:stCondLst>
                                  <p:iterate type="lt">
                                    <p:tmPct val="10000"/>
                                  </p:iterate>
                                  <p:childTnLst>
                                    <p:set>
                                      <p:cBhvr>
                                        <p:cTn id="32" dur="1" fill="hold">
                                          <p:stCondLst>
                                            <p:cond delay="0"/>
                                          </p:stCondLst>
                                        </p:cTn>
                                        <p:tgtEl>
                                          <p:spTgt spid="3"/>
                                        </p:tgtEl>
                                        <p:attrNameLst>
                                          <p:attrName>style.visibility</p:attrName>
                                        </p:attrNameLst>
                                      </p:cBhvr>
                                      <p:to>
                                        <p:strVal val="visible"/>
                                      </p:to>
                                    </p:set>
                                    <p:anim calcmode="lin" valueType="num">
                                      <p:cBhvr>
                                        <p:cTn id="33"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34" dur="500" fill="hold"/>
                                        <p:tgtEl>
                                          <p:spTgt spid="3"/>
                                        </p:tgtEl>
                                        <p:attrNameLst>
                                          <p:attrName>ppt_y</p:attrName>
                                        </p:attrNameLst>
                                      </p:cBhvr>
                                      <p:tavLst>
                                        <p:tav tm="0">
                                          <p:val>
                                            <p:strVal val="#ppt_y"/>
                                          </p:val>
                                        </p:tav>
                                        <p:tav tm="100000">
                                          <p:val>
                                            <p:strVal val="#ppt_y"/>
                                          </p:val>
                                        </p:tav>
                                      </p:tavLst>
                                    </p:anim>
                                    <p:anim calcmode="lin" valueType="num">
                                      <p:cBhvr>
                                        <p:cTn id="35"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36"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37" dur="50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9"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PA_矩形 18"/>
          <p:cNvSpPr/>
          <p:nvPr>
            <p:custDataLst>
              <p:tags r:id="rId1"/>
            </p:custDataLst>
          </p:nvPr>
        </p:nvSpPr>
        <p:spPr>
          <a:xfrm>
            <a:off x="273484" y="170711"/>
            <a:ext cx="2646878" cy="830997"/>
          </a:xfrm>
          <a:prstGeom prst="rect">
            <a:avLst/>
          </a:prstGeom>
          <a:noFill/>
        </p:spPr>
        <p:txBody>
          <a:bodyPr wrap="none" lIns="91440" tIns="45720" rIns="91440" bIns="45720">
            <a:spAutoFit/>
          </a:bodyPr>
          <a:lstStyle/>
          <a:p>
            <a:r>
              <a:rPr lang="zh-TW" altLang="en-US" sz="48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社會關係</a:t>
            </a:r>
            <a:endParaRPr lang="en-US" altLang="zh-TW" sz="4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12" name="PA_矩形 4"/>
          <p:cNvSpPr/>
          <p:nvPr>
            <p:custDataLst>
              <p:tags r:id="rId2"/>
            </p:custDataLst>
          </p:nvPr>
        </p:nvSpPr>
        <p:spPr>
          <a:xfrm>
            <a:off x="778542" y="942413"/>
            <a:ext cx="10955093" cy="5745769"/>
          </a:xfrm>
          <a:prstGeom prst="rect">
            <a:avLst/>
          </a:prstGeom>
          <a:solidFill>
            <a:schemeClr val="bg1">
              <a:lumMod val="95000"/>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PA_直接连接符 7"/>
          <p:cNvCxnSpPr/>
          <p:nvPr>
            <p:custDataLst>
              <p:tags r:id="rId3"/>
            </p:custDataLst>
          </p:nvPr>
        </p:nvCxnSpPr>
        <p:spPr>
          <a:xfrm flipV="1">
            <a:off x="764686" y="963717"/>
            <a:ext cx="0" cy="2671842"/>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PA_直接连接符 10"/>
          <p:cNvCxnSpPr>
            <a:stCxn id="12" idx="0"/>
          </p:cNvCxnSpPr>
          <p:nvPr>
            <p:custDataLst>
              <p:tags r:id="rId4"/>
            </p:custDataLst>
          </p:nvPr>
        </p:nvCxnSpPr>
        <p:spPr>
          <a:xfrm flipH="1">
            <a:off x="778543" y="942413"/>
            <a:ext cx="5477546" cy="0"/>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PA_直接连接符 15"/>
          <p:cNvCxnSpPr/>
          <p:nvPr>
            <p:custDataLst>
              <p:tags r:id="rId5"/>
            </p:custDataLst>
          </p:nvPr>
        </p:nvCxnSpPr>
        <p:spPr>
          <a:xfrm rot="10800000" flipV="1">
            <a:off x="11705923" y="4037644"/>
            <a:ext cx="0" cy="2671842"/>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PA_直接连接符 16"/>
          <p:cNvCxnSpPr/>
          <p:nvPr>
            <p:custDataLst>
              <p:tags r:id="rId6"/>
            </p:custDataLst>
          </p:nvPr>
        </p:nvCxnSpPr>
        <p:spPr>
          <a:xfrm rot="10800000" flipH="1">
            <a:off x="6503851" y="6688182"/>
            <a:ext cx="5202072" cy="0"/>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PA_文本框 2"/>
          <p:cNvSpPr txBox="1"/>
          <p:nvPr>
            <p:custDataLst>
              <p:tags r:id="rId7"/>
            </p:custDataLst>
          </p:nvPr>
        </p:nvSpPr>
        <p:spPr>
          <a:xfrm>
            <a:off x="1994158" y="2720430"/>
            <a:ext cx="8496150" cy="2308324"/>
          </a:xfrm>
          <a:prstGeom prst="rect">
            <a:avLst/>
          </a:prstGeom>
          <a:noFill/>
        </p:spPr>
        <p:txBody>
          <a:bodyPr wrap="square" rtlCol="0">
            <a:spAutoFit/>
          </a:bodyPr>
          <a:lstStyle/>
          <a:p>
            <a:pPr algn="just"/>
            <a:r>
              <a:rPr lang="zh-TW" altLang="en-US"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在</a:t>
            </a:r>
            <a:r>
              <a:rPr lang="zh-TW" altLang="en-US"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社會科學中用來定義在兩個或更多人類個體之間的任何關係</a:t>
            </a:r>
            <a:r>
              <a:rPr lang="zh-TW" altLang="en-US"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a:t>
            </a:r>
            <a:endParaRPr lang="en-US" altLang="zh-TW"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p>
            <a:pPr algn="just"/>
            <a:endParaRPr lang="en-US" altLang="zh-TW"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p>
            <a:pPr algn="just"/>
            <a:r>
              <a:rPr lang="zh-TW" altLang="en-US"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卡爾</a:t>
            </a:r>
            <a:r>
              <a:rPr lang="en-US" altLang="zh-TW"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a:t>
            </a:r>
            <a:r>
              <a:rPr lang="zh-TW" altLang="en-US"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馬克思指出：的本質是一切社會關係的總和。此意即為社會關係源於人，因為有了人類，人與人之間便產生了各種複雜的關係，這些關係就統稱為社會關係。</a:t>
            </a:r>
          </a:p>
          <a:p>
            <a:pPr marL="457200" indent="-457200" algn="just">
              <a:buAutoNum type="arabicPeriod" startAt="4"/>
            </a:pPr>
            <a:endParaRPr lang="en-US" altLang="zh-TW" sz="2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Tree>
    <p:extLst>
      <p:ext uri="{BB962C8B-B14F-4D97-AF65-F5344CB8AC3E}">
        <p14:creationId xmlns:p14="http://schemas.microsoft.com/office/powerpoint/2010/main" val="345341858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29"/>
                                        </p:tgtEl>
                                        <p:attrNameLst>
                                          <p:attrName>style.visibility</p:attrName>
                                        </p:attrNameLst>
                                      </p:cBhvr>
                                      <p:to>
                                        <p:strVal val="visible"/>
                                      </p:to>
                                    </p:set>
                                    <p:anim by="(-#ppt_w*2)" calcmode="lin" valueType="num">
                                      <p:cBhvr rctx="PPT">
                                        <p:cTn id="7" dur="250" autoRev="1" fill="hold">
                                          <p:stCondLst>
                                            <p:cond delay="0"/>
                                          </p:stCondLst>
                                        </p:cTn>
                                        <p:tgtEl>
                                          <p:spTgt spid="29"/>
                                        </p:tgtEl>
                                        <p:attrNameLst>
                                          <p:attrName>ppt_w</p:attrName>
                                        </p:attrNameLst>
                                      </p:cBhvr>
                                    </p:anim>
                                    <p:anim by="(#ppt_w*0.50)" calcmode="lin" valueType="num">
                                      <p:cBhvr>
                                        <p:cTn id="8" dur="250" decel="50000" autoRev="1" fill="hold">
                                          <p:stCondLst>
                                            <p:cond delay="0"/>
                                          </p:stCondLst>
                                        </p:cTn>
                                        <p:tgtEl>
                                          <p:spTgt spid="29"/>
                                        </p:tgtEl>
                                        <p:attrNameLst>
                                          <p:attrName>ppt_x</p:attrName>
                                        </p:attrNameLst>
                                      </p:cBhvr>
                                    </p:anim>
                                    <p:anim from="(-#ppt_h/2)" to="(#ppt_y)" calcmode="lin" valueType="num">
                                      <p:cBhvr>
                                        <p:cTn id="9" dur="500" fill="hold">
                                          <p:stCondLst>
                                            <p:cond delay="0"/>
                                          </p:stCondLst>
                                        </p:cTn>
                                        <p:tgtEl>
                                          <p:spTgt spid="29"/>
                                        </p:tgtEl>
                                        <p:attrNameLst>
                                          <p:attrName>ppt_y</p:attrName>
                                        </p:attrNameLst>
                                      </p:cBhvr>
                                    </p:anim>
                                    <p:animRot by="21600000">
                                      <p:cBhvr>
                                        <p:cTn id="10" dur="500" fill="hold">
                                          <p:stCondLst>
                                            <p:cond delay="0"/>
                                          </p:stCondLst>
                                        </p:cTn>
                                        <p:tgtEl>
                                          <p:spTgt spid="29"/>
                                        </p:tgtEl>
                                        <p:attrNameLst>
                                          <p:attrName>r</p:attrName>
                                        </p:attrNameLst>
                                      </p:cBhvr>
                                    </p:animRot>
                                  </p:childTnLst>
                                </p:cTn>
                              </p:par>
                            </p:childTnLst>
                          </p:cTn>
                        </p:par>
                        <p:par>
                          <p:cTn id="11" fill="hold">
                            <p:stCondLst>
                              <p:cond delay="650"/>
                            </p:stCondLst>
                            <p:childTnLst>
                              <p:par>
                                <p:cTn id="12" presetID="16" presetClass="entr" presetSubtype="37"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barn(outVertical)">
                                      <p:cBhvr>
                                        <p:cTn id="14" dur="500"/>
                                        <p:tgtEl>
                                          <p:spTgt spid="12"/>
                                        </p:tgtEl>
                                      </p:cBhvr>
                                    </p:animEffect>
                                  </p:childTnLst>
                                </p:cTn>
                              </p:par>
                            </p:childTnLst>
                          </p:cTn>
                        </p:par>
                        <p:par>
                          <p:cTn id="15" fill="hold">
                            <p:stCondLst>
                              <p:cond delay="1150"/>
                            </p:stCondLst>
                            <p:childTnLst>
                              <p:par>
                                <p:cTn id="16" presetID="22" presetClass="entr" presetSubtype="4" fill="hold"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down)">
                                      <p:cBhvr>
                                        <p:cTn id="18" dur="500"/>
                                        <p:tgtEl>
                                          <p:spTgt spid="13"/>
                                        </p:tgtEl>
                                      </p:cBhvr>
                                    </p:animEffect>
                                  </p:childTnLst>
                                </p:cTn>
                              </p:par>
                              <p:par>
                                <p:cTn id="19" presetID="22" presetClass="entr" presetSubtype="1"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up)">
                                      <p:cBhvr>
                                        <p:cTn id="21" dur="500"/>
                                        <p:tgtEl>
                                          <p:spTgt spid="15"/>
                                        </p:tgtEl>
                                      </p:cBhvr>
                                    </p:animEffect>
                                  </p:childTnLst>
                                </p:cTn>
                              </p:par>
                            </p:childTnLst>
                          </p:cTn>
                        </p:par>
                        <p:par>
                          <p:cTn id="22" fill="hold">
                            <p:stCondLst>
                              <p:cond delay="1650"/>
                            </p:stCondLst>
                            <p:childTnLst>
                              <p:par>
                                <p:cTn id="23" presetID="22" presetClass="entr" presetSubtype="2" fill="hold"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right)">
                                      <p:cBhvr>
                                        <p:cTn id="25" dur="500"/>
                                        <p:tgtEl>
                                          <p:spTgt spid="18"/>
                                        </p:tgtEl>
                                      </p:cBhvr>
                                    </p:animEffect>
                                  </p:childTnLst>
                                </p:cTn>
                              </p:par>
                              <p:par>
                                <p:cTn id="26" presetID="22" presetClass="entr" presetSubtype="8"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left)">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41" presetClass="entr" presetSubtype="0" fill="hold" grpId="0" nodeType="clickEffect">
                                  <p:stCondLst>
                                    <p:cond delay="0"/>
                                  </p:stCondLst>
                                  <p:iterate type="lt">
                                    <p:tmPct val="10000"/>
                                  </p:iterate>
                                  <p:childTnLst>
                                    <p:set>
                                      <p:cBhvr>
                                        <p:cTn id="32" dur="1" fill="hold">
                                          <p:stCondLst>
                                            <p:cond delay="0"/>
                                          </p:stCondLst>
                                        </p:cTn>
                                        <p:tgtEl>
                                          <p:spTgt spid="19"/>
                                        </p:tgtEl>
                                        <p:attrNameLst>
                                          <p:attrName>style.visibility</p:attrName>
                                        </p:attrNameLst>
                                      </p:cBhvr>
                                      <p:to>
                                        <p:strVal val="visible"/>
                                      </p:to>
                                    </p:set>
                                    <p:anim calcmode="lin" valueType="num">
                                      <p:cBhvr>
                                        <p:cTn id="33"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34" dur="500" fill="hold"/>
                                        <p:tgtEl>
                                          <p:spTgt spid="19"/>
                                        </p:tgtEl>
                                        <p:attrNameLst>
                                          <p:attrName>ppt_y</p:attrName>
                                        </p:attrNameLst>
                                      </p:cBhvr>
                                      <p:tavLst>
                                        <p:tav tm="0">
                                          <p:val>
                                            <p:strVal val="#ppt_y"/>
                                          </p:val>
                                        </p:tav>
                                        <p:tav tm="100000">
                                          <p:val>
                                            <p:strVal val="#ppt_y"/>
                                          </p:val>
                                        </p:tav>
                                      </p:tavLst>
                                    </p:anim>
                                    <p:anim calcmode="lin" valueType="num">
                                      <p:cBhvr>
                                        <p:cTn id="35"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36"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37" dur="500" tmFilter="0,0; .5, 1; 1, 1"/>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12" grpId="0" animBg="1"/>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_矩形 4"/>
          <p:cNvSpPr/>
          <p:nvPr>
            <p:custDataLst>
              <p:tags r:id="rId1"/>
            </p:custDataLst>
          </p:nvPr>
        </p:nvSpPr>
        <p:spPr>
          <a:xfrm>
            <a:off x="912756" y="1075134"/>
            <a:ext cx="10404144" cy="5343683"/>
          </a:xfrm>
          <a:prstGeom prst="rect">
            <a:avLst/>
          </a:prstGeom>
          <a:solidFill>
            <a:schemeClr val="bg1">
              <a:lumMod val="95000"/>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PA_直接连接符 7"/>
          <p:cNvCxnSpPr/>
          <p:nvPr>
            <p:custDataLst>
              <p:tags r:id="rId2"/>
            </p:custDataLst>
          </p:nvPr>
        </p:nvCxnSpPr>
        <p:spPr>
          <a:xfrm flipV="1">
            <a:off x="926611" y="1075134"/>
            <a:ext cx="0" cy="2671842"/>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PA_直接连接符 10"/>
          <p:cNvCxnSpPr>
            <a:stCxn id="5" idx="0"/>
          </p:cNvCxnSpPr>
          <p:nvPr>
            <p:custDataLst>
              <p:tags r:id="rId3"/>
            </p:custDataLst>
          </p:nvPr>
        </p:nvCxnSpPr>
        <p:spPr>
          <a:xfrm flipH="1">
            <a:off x="912756" y="1075134"/>
            <a:ext cx="5202072" cy="0"/>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PA_直接连接符 15"/>
          <p:cNvCxnSpPr/>
          <p:nvPr>
            <p:custDataLst>
              <p:tags r:id="rId4"/>
            </p:custDataLst>
          </p:nvPr>
        </p:nvCxnSpPr>
        <p:spPr>
          <a:xfrm rot="10800000" flipV="1">
            <a:off x="11303045" y="3733121"/>
            <a:ext cx="0" cy="2671842"/>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PA_直接连接符 16"/>
          <p:cNvCxnSpPr/>
          <p:nvPr>
            <p:custDataLst>
              <p:tags r:id="rId5"/>
            </p:custDataLst>
          </p:nvPr>
        </p:nvCxnSpPr>
        <p:spPr>
          <a:xfrm rot="10800000" flipH="1">
            <a:off x="6114828" y="6404963"/>
            <a:ext cx="5202072" cy="0"/>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PA_黑鸣_文本框 1"/>
          <p:cNvSpPr txBox="1"/>
          <p:nvPr>
            <p:custDataLst>
              <p:tags r:id="rId6"/>
            </p:custDataLst>
          </p:nvPr>
        </p:nvSpPr>
        <p:spPr>
          <a:xfrm>
            <a:off x="1590675" y="2200275"/>
            <a:ext cx="9105900" cy="3170099"/>
          </a:xfrm>
          <a:prstGeom prst="rect">
            <a:avLst/>
          </a:prstGeom>
          <a:noFill/>
        </p:spPr>
        <p:txBody>
          <a:bodyPr wrap="square" rtlCol="0">
            <a:spAutoFit/>
          </a:bodyPr>
          <a:lstStyle/>
          <a:p>
            <a:r>
              <a:rPr lang="zh-TW"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蘇格拉底主張讓人們通過「認識你自己」，用理性思考生活，從而使自己的生活取得社會價值。</a:t>
            </a:r>
          </a:p>
          <a:p>
            <a:endParaRPr lang="en-US" altLang="zh-TW"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p>
            <a:r>
              <a:rPr lang="zh-TW" altLang="en-US"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柏拉圖</a:t>
            </a:r>
            <a:r>
              <a:rPr lang="zh-TW"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強調城邦的意義，在於要建立起一種人人各安其位、各守其分的秩序，這樣國家就實現了正義。</a:t>
            </a:r>
          </a:p>
          <a:p>
            <a:endParaRPr lang="en-US" altLang="zh-TW"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p>
            <a:r>
              <a:rPr lang="zh-TW" altLang="en-US"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亞里斯多德</a:t>
            </a:r>
            <a:r>
              <a:rPr lang="zh-TW"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則強調個人與社會的統一。因為全體必然先於部分，城邦自然地先於個人；一個孤立的人，就不再是自足的，所以他必須與社會相關聯。</a:t>
            </a:r>
          </a:p>
          <a:p>
            <a:r>
              <a:rPr lang="zh-TW"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柏拉圖在維護國家整體利益的學說中有禁欲主義傾向，亞里斯多德則用調和個人利益和整體利益來維護國家整體利益。</a:t>
            </a:r>
          </a:p>
        </p:txBody>
      </p:sp>
      <p:sp>
        <p:nvSpPr>
          <p:cNvPr id="13" name="PA_矩形 18"/>
          <p:cNvSpPr/>
          <p:nvPr>
            <p:custDataLst>
              <p:tags r:id="rId7"/>
            </p:custDataLst>
          </p:nvPr>
        </p:nvSpPr>
        <p:spPr>
          <a:xfrm>
            <a:off x="321109" y="244136"/>
            <a:ext cx="3262432" cy="830997"/>
          </a:xfrm>
          <a:prstGeom prst="rect">
            <a:avLst/>
          </a:prstGeom>
          <a:noFill/>
        </p:spPr>
        <p:txBody>
          <a:bodyPr wrap="none" lIns="91440" tIns="45720" rIns="91440" bIns="45720">
            <a:spAutoFit/>
          </a:bodyPr>
          <a:lstStyle/>
          <a:p>
            <a:r>
              <a:rPr lang="zh-TW" altLang="en-US" sz="48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個人與社會</a:t>
            </a:r>
            <a:endParaRPr lang="zh-CN" altLang="en-US" sz="4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280213887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500"/>
                                        <p:tgtEl>
                                          <p:spTgt spid="8"/>
                                        </p:tgtEl>
                                      </p:cBhvr>
                                    </p:animEffect>
                                  </p:childTnLst>
                                </p:cTn>
                              </p:par>
                              <p:par>
                                <p:cTn id="12" presetID="22" presetClass="entr" presetSubtype="1" fill="hold"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up)">
                                      <p:cBhvr>
                                        <p:cTn id="14" dur="500"/>
                                        <p:tgtEl>
                                          <p:spTgt spid="16"/>
                                        </p:tgtEl>
                                      </p:cBhvr>
                                    </p:animEffect>
                                  </p:childTnLst>
                                </p:cTn>
                              </p:par>
                            </p:childTnLst>
                          </p:cTn>
                        </p:par>
                        <p:par>
                          <p:cTn id="15" fill="hold">
                            <p:stCondLst>
                              <p:cond delay="1000"/>
                            </p:stCondLst>
                            <p:childTnLst>
                              <p:par>
                                <p:cTn id="16" presetID="22" presetClass="entr" presetSubtype="2" fill="hold"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right)">
                                      <p:cBhvr>
                                        <p:cTn id="18" dur="500"/>
                                        <p:tgtEl>
                                          <p:spTgt spid="17"/>
                                        </p:tgtEl>
                                      </p:cBhvr>
                                    </p:animEffect>
                                  </p:childTnLst>
                                </p:cTn>
                              </p:par>
                              <p:par>
                                <p:cTn id="19" presetID="22" presetClass="entr" presetSubtype="8"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37"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1000"/>
                                        <p:tgtEl>
                                          <p:spTgt spid="12"/>
                                        </p:tgtEl>
                                      </p:cBhvr>
                                    </p:animEffect>
                                    <p:anim calcmode="lin" valueType="num">
                                      <p:cBhvr>
                                        <p:cTn id="27" dur="1000" fill="hold"/>
                                        <p:tgtEl>
                                          <p:spTgt spid="12"/>
                                        </p:tgtEl>
                                        <p:attrNameLst>
                                          <p:attrName>ppt_x</p:attrName>
                                        </p:attrNameLst>
                                      </p:cBhvr>
                                      <p:tavLst>
                                        <p:tav tm="0">
                                          <p:val>
                                            <p:strVal val="#ppt_x"/>
                                          </p:val>
                                        </p:tav>
                                        <p:tav tm="100000">
                                          <p:val>
                                            <p:strVal val="#ppt_x"/>
                                          </p:val>
                                        </p:tav>
                                      </p:tavLst>
                                    </p:anim>
                                    <p:anim calcmode="lin" valueType="num">
                                      <p:cBhvr>
                                        <p:cTn id="28" dur="900" decel="100000" fill="hold"/>
                                        <p:tgtEl>
                                          <p:spTgt spid="12"/>
                                        </p:tgtEl>
                                        <p:attrNameLst>
                                          <p:attrName>ppt_y</p:attrName>
                                        </p:attrNameLst>
                                      </p:cBhvr>
                                      <p:tavLst>
                                        <p:tav tm="0">
                                          <p:val>
                                            <p:strVal val="#ppt_y+1"/>
                                          </p:val>
                                        </p:tav>
                                        <p:tav tm="100000">
                                          <p:val>
                                            <p:strVal val="#ppt_y-.03"/>
                                          </p:val>
                                        </p:tav>
                                      </p:tavLst>
                                    </p:anim>
                                    <p:anim calcmode="lin" valueType="num">
                                      <p:cBhvr>
                                        <p:cTn id="29"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childTnLst>
                          </p:cTn>
                        </p:par>
                        <p:par>
                          <p:cTn id="30" fill="hold">
                            <p:stCondLst>
                              <p:cond delay="1000"/>
                            </p:stCondLst>
                            <p:childTnLst>
                              <p:par>
                                <p:cTn id="31" presetID="56" presetClass="entr" presetSubtype="0" fill="hold" grpId="0" nodeType="afterEffect">
                                  <p:stCondLst>
                                    <p:cond delay="0"/>
                                  </p:stCondLst>
                                  <p:iterate type="lt">
                                    <p:tmPct val="10000"/>
                                  </p:iterate>
                                  <p:childTnLst>
                                    <p:set>
                                      <p:cBhvr>
                                        <p:cTn id="32" dur="1" fill="hold">
                                          <p:stCondLst>
                                            <p:cond delay="0"/>
                                          </p:stCondLst>
                                        </p:cTn>
                                        <p:tgtEl>
                                          <p:spTgt spid="13"/>
                                        </p:tgtEl>
                                        <p:attrNameLst>
                                          <p:attrName>style.visibility</p:attrName>
                                        </p:attrNameLst>
                                      </p:cBhvr>
                                      <p:to>
                                        <p:strVal val="visible"/>
                                      </p:to>
                                    </p:set>
                                    <p:anim by="(-#ppt_w*2)" calcmode="lin" valueType="num">
                                      <p:cBhvr rctx="PPT">
                                        <p:cTn id="33" dur="250" autoRev="1" fill="hold">
                                          <p:stCondLst>
                                            <p:cond delay="0"/>
                                          </p:stCondLst>
                                        </p:cTn>
                                        <p:tgtEl>
                                          <p:spTgt spid="13"/>
                                        </p:tgtEl>
                                        <p:attrNameLst>
                                          <p:attrName>ppt_w</p:attrName>
                                        </p:attrNameLst>
                                      </p:cBhvr>
                                    </p:anim>
                                    <p:anim by="(#ppt_w*0.50)" calcmode="lin" valueType="num">
                                      <p:cBhvr>
                                        <p:cTn id="34" dur="250" decel="50000" autoRev="1" fill="hold">
                                          <p:stCondLst>
                                            <p:cond delay="0"/>
                                          </p:stCondLst>
                                        </p:cTn>
                                        <p:tgtEl>
                                          <p:spTgt spid="13"/>
                                        </p:tgtEl>
                                        <p:attrNameLst>
                                          <p:attrName>ppt_x</p:attrName>
                                        </p:attrNameLst>
                                      </p:cBhvr>
                                    </p:anim>
                                    <p:anim from="(-#ppt_h/2)" to="(#ppt_y)" calcmode="lin" valueType="num">
                                      <p:cBhvr>
                                        <p:cTn id="35" dur="500" fill="hold">
                                          <p:stCondLst>
                                            <p:cond delay="0"/>
                                          </p:stCondLst>
                                        </p:cTn>
                                        <p:tgtEl>
                                          <p:spTgt spid="13"/>
                                        </p:tgtEl>
                                        <p:attrNameLst>
                                          <p:attrName>ppt_y</p:attrName>
                                        </p:attrNameLst>
                                      </p:cBhvr>
                                    </p:anim>
                                    <p:animRot by="21600000">
                                      <p:cBhvr>
                                        <p:cTn id="36" dur="500" fill="hold">
                                          <p:stCondLst>
                                            <p:cond delay="0"/>
                                          </p:stCondLst>
                                        </p:cTn>
                                        <p:tgtEl>
                                          <p:spTgt spid="1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矩形 4"/>
          <p:cNvSpPr/>
          <p:nvPr>
            <p:custDataLst>
              <p:tags r:id="rId1"/>
            </p:custDataLst>
          </p:nvPr>
        </p:nvSpPr>
        <p:spPr>
          <a:xfrm>
            <a:off x="950856" y="1132284"/>
            <a:ext cx="10404144" cy="5343683"/>
          </a:xfrm>
          <a:prstGeom prst="rect">
            <a:avLst/>
          </a:prstGeom>
          <a:solidFill>
            <a:schemeClr val="bg1">
              <a:lumMod val="95000"/>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PA_直接连接符 7"/>
          <p:cNvCxnSpPr/>
          <p:nvPr>
            <p:custDataLst>
              <p:tags r:id="rId2"/>
            </p:custDataLst>
          </p:nvPr>
        </p:nvCxnSpPr>
        <p:spPr>
          <a:xfrm flipV="1">
            <a:off x="964711" y="1132284"/>
            <a:ext cx="0" cy="2671842"/>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PA_直接连接符 10"/>
          <p:cNvCxnSpPr>
            <a:stCxn id="3" idx="0"/>
          </p:cNvCxnSpPr>
          <p:nvPr>
            <p:custDataLst>
              <p:tags r:id="rId3"/>
            </p:custDataLst>
          </p:nvPr>
        </p:nvCxnSpPr>
        <p:spPr>
          <a:xfrm flipH="1">
            <a:off x="950856" y="1132284"/>
            <a:ext cx="5202072" cy="0"/>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 name="PA_直接连接符 15"/>
          <p:cNvCxnSpPr/>
          <p:nvPr>
            <p:custDataLst>
              <p:tags r:id="rId4"/>
            </p:custDataLst>
          </p:nvPr>
        </p:nvCxnSpPr>
        <p:spPr>
          <a:xfrm rot="10800000" flipV="1">
            <a:off x="11341145" y="3790271"/>
            <a:ext cx="0" cy="2671842"/>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PA_直接连接符 16"/>
          <p:cNvCxnSpPr/>
          <p:nvPr>
            <p:custDataLst>
              <p:tags r:id="rId5"/>
            </p:custDataLst>
          </p:nvPr>
        </p:nvCxnSpPr>
        <p:spPr>
          <a:xfrm rot="10800000" flipH="1">
            <a:off x="6152928" y="6462113"/>
            <a:ext cx="5202072" cy="0"/>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 name="PA_黑鸣_文本框 1"/>
          <p:cNvSpPr txBox="1"/>
          <p:nvPr>
            <p:custDataLst>
              <p:tags r:id="rId6"/>
            </p:custDataLst>
          </p:nvPr>
        </p:nvSpPr>
        <p:spPr>
          <a:xfrm>
            <a:off x="1485900" y="1762125"/>
            <a:ext cx="9105900" cy="3785652"/>
          </a:xfrm>
          <a:prstGeom prst="rect">
            <a:avLst/>
          </a:prstGeom>
          <a:noFill/>
        </p:spPr>
        <p:txBody>
          <a:bodyPr wrap="square" rtlCol="0">
            <a:spAutoFit/>
          </a:bodyPr>
          <a:lstStyle/>
          <a:p>
            <a:pPr marL="457200" indent="-457200">
              <a:buAutoNum type="arabicPeriod"/>
            </a:pPr>
            <a:r>
              <a:rPr lang="zh-TW" altLang="en-US"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無需政府</a:t>
            </a:r>
            <a:endParaRPr lang="en-US" altLang="zh-TW"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p>
            <a:pPr marL="457200" indent="-457200">
              <a:buAutoNum type="arabicPeriod"/>
            </a:pPr>
            <a:endParaRPr lang="en-US" altLang="zh-TW"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p>
            <a:r>
              <a:rPr lang="zh-TW" altLang="en-US"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－無政府主義</a:t>
            </a:r>
          </a:p>
          <a:p>
            <a:pPr lvl="2"/>
            <a:r>
              <a:rPr lang="zh-TW" altLang="en-US"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  反對</a:t>
            </a:r>
            <a:r>
              <a:rPr lang="zh-TW"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所有強制性的階級制度。</a:t>
            </a:r>
          </a:p>
          <a:p>
            <a:pPr lvl="2"/>
            <a:r>
              <a:rPr lang="zh-TW" altLang="en-US"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  認為</a:t>
            </a:r>
            <a:r>
              <a:rPr lang="zh-TW"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國家政體對人民有害，本身沒有存在的必要。</a:t>
            </a:r>
          </a:p>
          <a:p>
            <a:pPr lvl="2"/>
            <a:r>
              <a:rPr lang="zh-TW" altLang="en-US"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  權力</a:t>
            </a:r>
            <a:r>
              <a:rPr lang="zh-TW"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過大的政府，不會為人民著想。</a:t>
            </a:r>
          </a:p>
          <a:p>
            <a:r>
              <a:rPr lang="en-US" altLang="zh-TW"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a:t>
            </a:r>
            <a:r>
              <a:rPr lang="en-US" altLang="zh-TW"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a:t>
            </a:r>
            <a:r>
              <a:rPr lang="zh-TW" altLang="en-US"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未能</a:t>
            </a:r>
            <a:r>
              <a:rPr lang="zh-TW"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解決社會秩序問題。</a:t>
            </a:r>
          </a:p>
          <a:p>
            <a:r>
              <a:rPr lang="zh-TW" altLang="en-US"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－自由主義</a:t>
            </a:r>
            <a:r>
              <a:rPr lang="zh-TW"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市場經濟理論</a:t>
            </a:r>
          </a:p>
          <a:p>
            <a:r>
              <a:rPr lang="en-US" altLang="zh-TW"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a:t>
            </a:r>
            <a:r>
              <a:rPr lang="zh-TW" altLang="en-US"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提倡</a:t>
            </a:r>
            <a:r>
              <a:rPr lang="zh-TW"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者為亞當</a:t>
            </a:r>
            <a:r>
              <a:rPr lang="en-US" altLang="zh-TW"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a:t>
            </a:r>
            <a:r>
              <a:rPr lang="zh-TW"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斯密。</a:t>
            </a:r>
          </a:p>
          <a:p>
            <a:r>
              <a:rPr lang="en-US" altLang="zh-TW"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a:t>
            </a:r>
            <a:r>
              <a:rPr lang="zh-TW" altLang="en-US"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社會上</a:t>
            </a:r>
            <a:r>
              <a:rPr lang="zh-TW"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有一隻看不見的手</a:t>
            </a:r>
            <a:r>
              <a:rPr lang="en-US" altLang="zh-TW"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a:t>
            </a:r>
            <a:r>
              <a:rPr lang="zh-TW"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自利心與自由競爭</a:t>
            </a:r>
            <a:r>
              <a:rPr lang="en-US" altLang="zh-TW"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a:t>
            </a:r>
            <a:r>
              <a:rPr lang="zh-TW"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，促使人們在追求</a:t>
            </a:r>
            <a:r>
              <a:rPr lang="zh-TW" altLang="en-US"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利</a:t>
            </a:r>
            <a:r>
              <a:rPr lang="en-US" altLang="zh-TW"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a:t>
            </a:r>
            <a:r>
              <a:rPr lang="zh-TW" altLang="en-US"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潤</a:t>
            </a:r>
            <a:r>
              <a:rPr lang="zh-TW"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、滿足慾望的同時，無形中會做出對社會最有利的事。</a:t>
            </a:r>
          </a:p>
          <a:p>
            <a:r>
              <a:rPr lang="en-US" altLang="zh-TW"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a:t>
            </a:r>
            <a:r>
              <a:rPr lang="zh-TW" altLang="en-US"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自由市場</a:t>
            </a:r>
            <a:r>
              <a:rPr lang="zh-TW"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無法滿足一些基本需求：醫療保健、貧富差距、剝削壓榨</a:t>
            </a:r>
          </a:p>
        </p:txBody>
      </p:sp>
      <p:sp>
        <p:nvSpPr>
          <p:cNvPr id="9" name="PA_矩形 18"/>
          <p:cNvSpPr/>
          <p:nvPr>
            <p:custDataLst>
              <p:tags r:id="rId7"/>
            </p:custDataLst>
          </p:nvPr>
        </p:nvSpPr>
        <p:spPr>
          <a:xfrm>
            <a:off x="359209" y="301286"/>
            <a:ext cx="3262432" cy="830997"/>
          </a:xfrm>
          <a:prstGeom prst="rect">
            <a:avLst/>
          </a:prstGeom>
          <a:noFill/>
        </p:spPr>
        <p:txBody>
          <a:bodyPr wrap="none" lIns="91440" tIns="45720" rIns="91440" bIns="45720">
            <a:spAutoFit/>
          </a:bodyPr>
          <a:lstStyle/>
          <a:p>
            <a:r>
              <a:rPr lang="zh-TW" altLang="en-US" sz="48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社會與</a:t>
            </a:r>
            <a:r>
              <a:rPr lang="zh-TW" altLang="en-US" sz="4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政府</a:t>
            </a:r>
            <a:endParaRPr lang="zh-CN" altLang="en-US" sz="4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4143599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par>
                                <p:cTn id="12" presetID="22" presetClass="entr" presetSubtype="1"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500"/>
                                        <p:tgtEl>
                                          <p:spTgt spid="6"/>
                                        </p:tgtEl>
                                      </p:cBhvr>
                                    </p:animEffect>
                                  </p:childTnLst>
                                </p:cTn>
                              </p:par>
                            </p:childTnLst>
                          </p:cTn>
                        </p:par>
                        <p:par>
                          <p:cTn id="15" fill="hold">
                            <p:stCondLst>
                              <p:cond delay="1000"/>
                            </p:stCondLst>
                            <p:childTnLst>
                              <p:par>
                                <p:cTn id="16" presetID="22" presetClass="entr" presetSubtype="2"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right)">
                                      <p:cBhvr>
                                        <p:cTn id="18" dur="500"/>
                                        <p:tgtEl>
                                          <p:spTgt spid="7"/>
                                        </p:tgtEl>
                                      </p:cBhvr>
                                    </p:animEffect>
                                  </p:childTnLst>
                                </p:cTn>
                              </p:par>
                              <p:par>
                                <p:cTn id="19" presetID="22" presetClass="entr" presetSubtype="8"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37"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900" decel="100000" fill="hold"/>
                                        <p:tgtEl>
                                          <p:spTgt spid="8"/>
                                        </p:tgtEl>
                                        <p:attrNameLst>
                                          <p:attrName>ppt_y</p:attrName>
                                        </p:attrNameLst>
                                      </p:cBhvr>
                                      <p:tavLst>
                                        <p:tav tm="0">
                                          <p:val>
                                            <p:strVal val="#ppt_y+1"/>
                                          </p:val>
                                        </p:tav>
                                        <p:tav tm="100000">
                                          <p:val>
                                            <p:strVal val="#ppt_y-.03"/>
                                          </p:val>
                                        </p:tav>
                                      </p:tavLst>
                                    </p:anim>
                                    <p:anim calcmode="lin" valueType="num">
                                      <p:cBhvr>
                                        <p:cTn id="29"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childTnLst>
                          </p:cTn>
                        </p:par>
                        <p:par>
                          <p:cTn id="30" fill="hold">
                            <p:stCondLst>
                              <p:cond delay="1000"/>
                            </p:stCondLst>
                            <p:childTnLst>
                              <p:par>
                                <p:cTn id="31" presetID="56" presetClass="entr" presetSubtype="0" fill="hold" grpId="0" nodeType="afterEffect">
                                  <p:stCondLst>
                                    <p:cond delay="0"/>
                                  </p:stCondLst>
                                  <p:iterate type="lt">
                                    <p:tmPct val="10000"/>
                                  </p:iterate>
                                  <p:childTnLst>
                                    <p:set>
                                      <p:cBhvr>
                                        <p:cTn id="32" dur="1" fill="hold">
                                          <p:stCondLst>
                                            <p:cond delay="0"/>
                                          </p:stCondLst>
                                        </p:cTn>
                                        <p:tgtEl>
                                          <p:spTgt spid="9"/>
                                        </p:tgtEl>
                                        <p:attrNameLst>
                                          <p:attrName>style.visibility</p:attrName>
                                        </p:attrNameLst>
                                      </p:cBhvr>
                                      <p:to>
                                        <p:strVal val="visible"/>
                                      </p:to>
                                    </p:set>
                                    <p:anim by="(-#ppt_w*2)" calcmode="lin" valueType="num">
                                      <p:cBhvr rctx="PPT">
                                        <p:cTn id="33" dur="250" autoRev="1" fill="hold">
                                          <p:stCondLst>
                                            <p:cond delay="0"/>
                                          </p:stCondLst>
                                        </p:cTn>
                                        <p:tgtEl>
                                          <p:spTgt spid="9"/>
                                        </p:tgtEl>
                                        <p:attrNameLst>
                                          <p:attrName>ppt_w</p:attrName>
                                        </p:attrNameLst>
                                      </p:cBhvr>
                                    </p:anim>
                                    <p:anim by="(#ppt_w*0.50)" calcmode="lin" valueType="num">
                                      <p:cBhvr>
                                        <p:cTn id="34" dur="250" decel="50000" autoRev="1" fill="hold">
                                          <p:stCondLst>
                                            <p:cond delay="0"/>
                                          </p:stCondLst>
                                        </p:cTn>
                                        <p:tgtEl>
                                          <p:spTgt spid="9"/>
                                        </p:tgtEl>
                                        <p:attrNameLst>
                                          <p:attrName>ppt_x</p:attrName>
                                        </p:attrNameLst>
                                      </p:cBhvr>
                                    </p:anim>
                                    <p:anim from="(-#ppt_h/2)" to="(#ppt_y)" calcmode="lin" valueType="num">
                                      <p:cBhvr>
                                        <p:cTn id="35" dur="500" fill="hold">
                                          <p:stCondLst>
                                            <p:cond delay="0"/>
                                          </p:stCondLst>
                                        </p:cTn>
                                        <p:tgtEl>
                                          <p:spTgt spid="9"/>
                                        </p:tgtEl>
                                        <p:attrNameLst>
                                          <p:attrName>ppt_y</p:attrName>
                                        </p:attrNameLst>
                                      </p:cBhvr>
                                    </p:anim>
                                    <p:animRot by="21600000">
                                      <p:cBhvr>
                                        <p:cTn id="36" dur="500" fill="hold">
                                          <p:stCondLst>
                                            <p:cond delay="0"/>
                                          </p:stCondLst>
                                        </p:cTn>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矩形 4"/>
          <p:cNvSpPr/>
          <p:nvPr>
            <p:custDataLst>
              <p:tags r:id="rId1"/>
            </p:custDataLst>
          </p:nvPr>
        </p:nvSpPr>
        <p:spPr>
          <a:xfrm>
            <a:off x="931806" y="1122759"/>
            <a:ext cx="10404144" cy="5343683"/>
          </a:xfrm>
          <a:prstGeom prst="rect">
            <a:avLst/>
          </a:prstGeom>
          <a:solidFill>
            <a:schemeClr val="bg1">
              <a:lumMod val="95000"/>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PA_直接连接符 7"/>
          <p:cNvCxnSpPr/>
          <p:nvPr>
            <p:custDataLst>
              <p:tags r:id="rId2"/>
            </p:custDataLst>
          </p:nvPr>
        </p:nvCxnSpPr>
        <p:spPr>
          <a:xfrm flipV="1">
            <a:off x="945661" y="1122759"/>
            <a:ext cx="0" cy="2671842"/>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PA_直接连接符 10"/>
          <p:cNvCxnSpPr>
            <a:stCxn id="3" idx="0"/>
          </p:cNvCxnSpPr>
          <p:nvPr>
            <p:custDataLst>
              <p:tags r:id="rId3"/>
            </p:custDataLst>
          </p:nvPr>
        </p:nvCxnSpPr>
        <p:spPr>
          <a:xfrm flipH="1">
            <a:off x="931806" y="1122759"/>
            <a:ext cx="5202072" cy="0"/>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 name="PA_直接连接符 15"/>
          <p:cNvCxnSpPr/>
          <p:nvPr>
            <p:custDataLst>
              <p:tags r:id="rId4"/>
            </p:custDataLst>
          </p:nvPr>
        </p:nvCxnSpPr>
        <p:spPr>
          <a:xfrm rot="10800000" flipV="1">
            <a:off x="11322095" y="3780746"/>
            <a:ext cx="0" cy="2671842"/>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PA_直接连接符 16"/>
          <p:cNvCxnSpPr/>
          <p:nvPr>
            <p:custDataLst>
              <p:tags r:id="rId5"/>
            </p:custDataLst>
          </p:nvPr>
        </p:nvCxnSpPr>
        <p:spPr>
          <a:xfrm rot="10800000" flipH="1">
            <a:off x="6133878" y="6452588"/>
            <a:ext cx="5202072" cy="0"/>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 name="PA_黑鸣_文本框 1"/>
          <p:cNvSpPr txBox="1"/>
          <p:nvPr>
            <p:custDataLst>
              <p:tags r:id="rId6"/>
            </p:custDataLst>
          </p:nvPr>
        </p:nvSpPr>
        <p:spPr>
          <a:xfrm>
            <a:off x="1537309" y="2458680"/>
            <a:ext cx="9105900" cy="2554545"/>
          </a:xfrm>
          <a:prstGeom prst="rect">
            <a:avLst/>
          </a:prstGeom>
          <a:noFill/>
        </p:spPr>
        <p:txBody>
          <a:bodyPr wrap="square" rtlCol="0">
            <a:spAutoFit/>
          </a:bodyPr>
          <a:lstStyle/>
          <a:p>
            <a:pPr marL="457200" indent="-457200">
              <a:buAutoNum type="arabicPeriod" startAt="2"/>
            </a:pPr>
            <a:r>
              <a:rPr lang="zh-TW" altLang="en-US"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干預程度較低的政府</a:t>
            </a:r>
            <a:endParaRPr lang="en-US" altLang="zh-TW"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p>
            <a:pPr marL="457200" indent="-457200">
              <a:buAutoNum type="arabicPeriod" startAt="2"/>
            </a:pPr>
            <a:endParaRPr lang="en-US" altLang="zh-TW"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p>
            <a:r>
              <a:rPr lang="zh-TW"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a:t>
            </a:r>
            <a:r>
              <a:rPr lang="zh-TW" altLang="en-US"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－自治</a:t>
            </a:r>
            <a:r>
              <a:rPr lang="zh-TW"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論自由主義</a:t>
            </a:r>
          </a:p>
          <a:p>
            <a:pPr lvl="2"/>
            <a:r>
              <a:rPr lang="zh-TW"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a:t>
            </a:r>
            <a:r>
              <a:rPr lang="zh-TW" altLang="en-US"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主張自我擁有不售干預的自然權利。</a:t>
            </a:r>
            <a:endParaRPr lang="zh-TW"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p>
            <a:r>
              <a:rPr lang="en-US" altLang="zh-TW"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a:t>
            </a:r>
            <a:r>
              <a:rPr lang="zh-TW" altLang="en-US"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反對大型政府以及徵稅，支持所有類型的個人自由。</a:t>
            </a:r>
            <a:endParaRPr lang="zh-TW"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p>
            <a:r>
              <a:rPr lang="en-US" altLang="zh-TW"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a:t>
            </a:r>
            <a:r>
              <a:rPr lang="zh-TW" altLang="en-US"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源自</a:t>
            </a:r>
            <a:r>
              <a:rPr lang="zh-TW"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於左派思想內的部分分支，比如像無政府主義者般的反權威</a:t>
            </a:r>
            <a:r>
              <a:rPr lang="zh-TW" altLang="en-US"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反</a:t>
            </a:r>
            <a:r>
              <a:rPr lang="en-US" altLang="zh-TW"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a:t>
            </a:r>
            <a:r>
              <a:rPr lang="zh-TW" altLang="en-US"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國家</a:t>
            </a:r>
            <a:r>
              <a:rPr lang="zh-TW"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社會主義者</a:t>
            </a:r>
          </a:p>
          <a:p>
            <a:endParaRPr lang="zh-TW"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9" name="PA_矩形 18"/>
          <p:cNvSpPr/>
          <p:nvPr>
            <p:custDataLst>
              <p:tags r:id="rId7"/>
            </p:custDataLst>
          </p:nvPr>
        </p:nvSpPr>
        <p:spPr>
          <a:xfrm>
            <a:off x="340159" y="291761"/>
            <a:ext cx="3262432" cy="830997"/>
          </a:xfrm>
          <a:prstGeom prst="rect">
            <a:avLst/>
          </a:prstGeom>
          <a:noFill/>
        </p:spPr>
        <p:txBody>
          <a:bodyPr wrap="none" lIns="91440" tIns="45720" rIns="91440" bIns="45720">
            <a:spAutoFit/>
          </a:bodyPr>
          <a:lstStyle/>
          <a:p>
            <a:r>
              <a:rPr lang="zh-TW" altLang="en-US" sz="48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社會與</a:t>
            </a:r>
            <a:r>
              <a:rPr lang="zh-TW" altLang="en-US" sz="4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政府</a:t>
            </a:r>
            <a:endParaRPr lang="zh-CN" altLang="en-US" sz="4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4217217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par>
                                <p:cTn id="12" presetID="22" presetClass="entr" presetSubtype="1"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500"/>
                                        <p:tgtEl>
                                          <p:spTgt spid="6"/>
                                        </p:tgtEl>
                                      </p:cBhvr>
                                    </p:animEffect>
                                  </p:childTnLst>
                                </p:cTn>
                              </p:par>
                            </p:childTnLst>
                          </p:cTn>
                        </p:par>
                        <p:par>
                          <p:cTn id="15" fill="hold">
                            <p:stCondLst>
                              <p:cond delay="1000"/>
                            </p:stCondLst>
                            <p:childTnLst>
                              <p:par>
                                <p:cTn id="16" presetID="22" presetClass="entr" presetSubtype="2"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right)">
                                      <p:cBhvr>
                                        <p:cTn id="18" dur="500"/>
                                        <p:tgtEl>
                                          <p:spTgt spid="7"/>
                                        </p:tgtEl>
                                      </p:cBhvr>
                                    </p:animEffect>
                                  </p:childTnLst>
                                </p:cTn>
                              </p:par>
                              <p:par>
                                <p:cTn id="19" presetID="22" presetClass="entr" presetSubtype="8"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37"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900" decel="100000" fill="hold"/>
                                        <p:tgtEl>
                                          <p:spTgt spid="8"/>
                                        </p:tgtEl>
                                        <p:attrNameLst>
                                          <p:attrName>ppt_y</p:attrName>
                                        </p:attrNameLst>
                                      </p:cBhvr>
                                      <p:tavLst>
                                        <p:tav tm="0">
                                          <p:val>
                                            <p:strVal val="#ppt_y+1"/>
                                          </p:val>
                                        </p:tav>
                                        <p:tav tm="100000">
                                          <p:val>
                                            <p:strVal val="#ppt_y-.03"/>
                                          </p:val>
                                        </p:tav>
                                      </p:tavLst>
                                    </p:anim>
                                    <p:anim calcmode="lin" valueType="num">
                                      <p:cBhvr>
                                        <p:cTn id="29"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childTnLst>
                          </p:cTn>
                        </p:par>
                        <p:par>
                          <p:cTn id="30" fill="hold">
                            <p:stCondLst>
                              <p:cond delay="1000"/>
                            </p:stCondLst>
                            <p:childTnLst>
                              <p:par>
                                <p:cTn id="31" presetID="56" presetClass="entr" presetSubtype="0" fill="hold" grpId="0" nodeType="afterEffect">
                                  <p:stCondLst>
                                    <p:cond delay="0"/>
                                  </p:stCondLst>
                                  <p:iterate type="lt">
                                    <p:tmPct val="10000"/>
                                  </p:iterate>
                                  <p:childTnLst>
                                    <p:set>
                                      <p:cBhvr>
                                        <p:cTn id="32" dur="1" fill="hold">
                                          <p:stCondLst>
                                            <p:cond delay="0"/>
                                          </p:stCondLst>
                                        </p:cTn>
                                        <p:tgtEl>
                                          <p:spTgt spid="9"/>
                                        </p:tgtEl>
                                        <p:attrNameLst>
                                          <p:attrName>style.visibility</p:attrName>
                                        </p:attrNameLst>
                                      </p:cBhvr>
                                      <p:to>
                                        <p:strVal val="visible"/>
                                      </p:to>
                                    </p:set>
                                    <p:anim by="(-#ppt_w*2)" calcmode="lin" valueType="num">
                                      <p:cBhvr rctx="PPT">
                                        <p:cTn id="33" dur="250" autoRev="1" fill="hold">
                                          <p:stCondLst>
                                            <p:cond delay="0"/>
                                          </p:stCondLst>
                                        </p:cTn>
                                        <p:tgtEl>
                                          <p:spTgt spid="9"/>
                                        </p:tgtEl>
                                        <p:attrNameLst>
                                          <p:attrName>ppt_w</p:attrName>
                                        </p:attrNameLst>
                                      </p:cBhvr>
                                    </p:anim>
                                    <p:anim by="(#ppt_w*0.50)" calcmode="lin" valueType="num">
                                      <p:cBhvr>
                                        <p:cTn id="34" dur="250" decel="50000" autoRev="1" fill="hold">
                                          <p:stCondLst>
                                            <p:cond delay="0"/>
                                          </p:stCondLst>
                                        </p:cTn>
                                        <p:tgtEl>
                                          <p:spTgt spid="9"/>
                                        </p:tgtEl>
                                        <p:attrNameLst>
                                          <p:attrName>ppt_x</p:attrName>
                                        </p:attrNameLst>
                                      </p:cBhvr>
                                    </p:anim>
                                    <p:anim from="(-#ppt_h/2)" to="(#ppt_y)" calcmode="lin" valueType="num">
                                      <p:cBhvr>
                                        <p:cTn id="35" dur="500" fill="hold">
                                          <p:stCondLst>
                                            <p:cond delay="0"/>
                                          </p:stCondLst>
                                        </p:cTn>
                                        <p:tgtEl>
                                          <p:spTgt spid="9"/>
                                        </p:tgtEl>
                                        <p:attrNameLst>
                                          <p:attrName>ppt_y</p:attrName>
                                        </p:attrNameLst>
                                      </p:cBhvr>
                                    </p:anim>
                                    <p:animRot by="21600000">
                                      <p:cBhvr>
                                        <p:cTn id="36" dur="500" fill="hold">
                                          <p:stCondLst>
                                            <p:cond delay="0"/>
                                          </p:stCondLst>
                                        </p:cTn>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矩形 4"/>
          <p:cNvSpPr/>
          <p:nvPr>
            <p:custDataLst>
              <p:tags r:id="rId1"/>
            </p:custDataLst>
          </p:nvPr>
        </p:nvSpPr>
        <p:spPr>
          <a:xfrm>
            <a:off x="969906" y="1160859"/>
            <a:ext cx="10404144" cy="5343683"/>
          </a:xfrm>
          <a:prstGeom prst="rect">
            <a:avLst/>
          </a:prstGeom>
          <a:solidFill>
            <a:schemeClr val="bg1">
              <a:lumMod val="95000"/>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PA_直接连接符 7"/>
          <p:cNvCxnSpPr/>
          <p:nvPr>
            <p:custDataLst>
              <p:tags r:id="rId2"/>
            </p:custDataLst>
          </p:nvPr>
        </p:nvCxnSpPr>
        <p:spPr>
          <a:xfrm flipV="1">
            <a:off x="983761" y="1160859"/>
            <a:ext cx="0" cy="2671842"/>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PA_直接连接符 10"/>
          <p:cNvCxnSpPr>
            <a:stCxn id="3" idx="0"/>
          </p:cNvCxnSpPr>
          <p:nvPr>
            <p:custDataLst>
              <p:tags r:id="rId3"/>
            </p:custDataLst>
          </p:nvPr>
        </p:nvCxnSpPr>
        <p:spPr>
          <a:xfrm flipH="1">
            <a:off x="969906" y="1160859"/>
            <a:ext cx="5202072" cy="0"/>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 name="PA_直接连接符 15"/>
          <p:cNvCxnSpPr/>
          <p:nvPr>
            <p:custDataLst>
              <p:tags r:id="rId4"/>
            </p:custDataLst>
          </p:nvPr>
        </p:nvCxnSpPr>
        <p:spPr>
          <a:xfrm rot="10800000" flipV="1">
            <a:off x="11360195" y="3818846"/>
            <a:ext cx="0" cy="2671842"/>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PA_直接连接符 16"/>
          <p:cNvCxnSpPr/>
          <p:nvPr>
            <p:custDataLst>
              <p:tags r:id="rId5"/>
            </p:custDataLst>
          </p:nvPr>
        </p:nvCxnSpPr>
        <p:spPr>
          <a:xfrm rot="10800000" flipH="1">
            <a:off x="6171978" y="6490688"/>
            <a:ext cx="5202072" cy="0"/>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 name="PA_黑鸣_文本框 1"/>
          <p:cNvSpPr txBox="1"/>
          <p:nvPr>
            <p:custDataLst>
              <p:tags r:id="rId6"/>
            </p:custDataLst>
          </p:nvPr>
        </p:nvSpPr>
        <p:spPr>
          <a:xfrm>
            <a:off x="1386972" y="2077680"/>
            <a:ext cx="9677400" cy="3785652"/>
          </a:xfrm>
          <a:prstGeom prst="rect">
            <a:avLst/>
          </a:prstGeom>
          <a:noFill/>
        </p:spPr>
        <p:txBody>
          <a:bodyPr wrap="square" rtlCol="0">
            <a:spAutoFit/>
          </a:bodyPr>
          <a:lstStyle/>
          <a:p>
            <a:r>
              <a:rPr lang="en-US" altLang="zh-TW"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3.  </a:t>
            </a:r>
            <a:r>
              <a:rPr lang="zh-TW" altLang="en-US"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中央集權政府</a:t>
            </a:r>
            <a:endParaRPr lang="en-US" altLang="zh-TW"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p>
            <a:r>
              <a:rPr lang="zh-TW"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a:t>
            </a:r>
            <a:r>
              <a:rPr lang="zh-TW" altLang="en-US"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－自由主義</a:t>
            </a:r>
            <a:endParaRPr lang="zh-TW"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p>
            <a:r>
              <a:rPr lang="zh-TW" altLang="en-US"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 以</a:t>
            </a:r>
            <a:r>
              <a:rPr lang="zh-TW"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個人作為權利的載體，強調個人享有社會福利的</a:t>
            </a:r>
            <a:r>
              <a:rPr lang="zh-TW" altLang="en-US"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權利。</a:t>
            </a:r>
          </a:p>
          <a:p>
            <a:r>
              <a:rPr lang="en-US" altLang="zh-TW"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a:t>
            </a:r>
            <a:r>
              <a:rPr lang="en-US" altLang="zh-TW"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a:t>
            </a:r>
            <a:r>
              <a:rPr lang="zh-TW" altLang="en-US"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主張建立中央集權政府管理人民，政府有保障個人權利的社會責任。</a:t>
            </a:r>
          </a:p>
          <a:p>
            <a:pPr>
              <a:tabLst>
                <a:tab pos="1485900" algn="l"/>
              </a:tabLst>
            </a:pPr>
            <a:r>
              <a:rPr lang="zh-TW" altLang="en-US"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 部分</a:t>
            </a:r>
            <a:r>
              <a:rPr lang="zh-TW"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持有不同觀點的自由主義者主張政府應該藉由抽取富裕階層更多</a:t>
            </a:r>
            <a:r>
              <a:rPr lang="zh-TW" altLang="en-US"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稅                    </a:t>
            </a:r>
            <a:r>
              <a:rPr lang="en-US" altLang="zh-TW"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a:t>
            </a:r>
            <a:r>
              <a:rPr lang="zh-TW" altLang="en-US"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賦</a:t>
            </a:r>
            <a:r>
              <a:rPr lang="zh-TW"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以提供人們更多的社會福利，創造更為平等和公平均富的社會才能</a:t>
            </a:r>
            <a:r>
              <a:rPr lang="zh-TW" altLang="en-US"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達</a:t>
            </a:r>
            <a:r>
              <a:rPr lang="en-US" altLang="zh-TW"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a:t>
            </a:r>
            <a:r>
              <a:rPr lang="zh-TW" altLang="en-US"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致</a:t>
            </a:r>
            <a:r>
              <a:rPr lang="zh-TW"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自由，被稱為「社會自由主義」</a:t>
            </a:r>
          </a:p>
          <a:p>
            <a:r>
              <a:rPr lang="zh-TW" altLang="en-US"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－共同體</a:t>
            </a:r>
            <a:r>
              <a:rPr lang="zh-TW"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主義</a:t>
            </a:r>
          </a:p>
          <a:p>
            <a:pPr defTabSz="942975"/>
            <a:r>
              <a:rPr lang="zh-TW" altLang="en-US"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 由</a:t>
            </a:r>
            <a:r>
              <a:rPr lang="zh-TW"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義務而非權利來規定公民的角色，自我是社會功能的一部分</a:t>
            </a:r>
            <a:r>
              <a:rPr lang="zh-TW" altLang="en-US"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，不是個</a:t>
            </a:r>
            <a:r>
              <a:rPr lang="en-US" altLang="zh-TW"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a:t>
            </a:r>
            <a:r>
              <a:rPr lang="zh-TW" altLang="en-US"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人</a:t>
            </a:r>
            <a:r>
              <a:rPr lang="zh-TW"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權利的載體。</a:t>
            </a:r>
          </a:p>
          <a:p>
            <a:r>
              <a:rPr lang="zh-TW" altLang="en-US"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 此</a:t>
            </a:r>
            <a:r>
              <a:rPr lang="zh-TW"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論點容易被用來作為集權主義或法西斯主義的基底。</a:t>
            </a:r>
          </a:p>
          <a:p>
            <a:endParaRPr lang="zh-TW"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9" name="PA_矩形 18"/>
          <p:cNvSpPr/>
          <p:nvPr>
            <p:custDataLst>
              <p:tags r:id="rId7"/>
            </p:custDataLst>
          </p:nvPr>
        </p:nvSpPr>
        <p:spPr>
          <a:xfrm>
            <a:off x="378259" y="329861"/>
            <a:ext cx="3262432" cy="830997"/>
          </a:xfrm>
          <a:prstGeom prst="rect">
            <a:avLst/>
          </a:prstGeom>
          <a:noFill/>
        </p:spPr>
        <p:txBody>
          <a:bodyPr wrap="none" lIns="91440" tIns="45720" rIns="91440" bIns="45720">
            <a:spAutoFit/>
          </a:bodyPr>
          <a:lstStyle/>
          <a:p>
            <a:r>
              <a:rPr lang="zh-TW" altLang="en-US" sz="48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社會與政府</a:t>
            </a:r>
            <a:endParaRPr lang="zh-CN" altLang="en-US" sz="4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796170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par>
                                <p:cTn id="12" presetID="22" presetClass="entr" presetSubtype="1"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500"/>
                                        <p:tgtEl>
                                          <p:spTgt spid="6"/>
                                        </p:tgtEl>
                                      </p:cBhvr>
                                    </p:animEffect>
                                  </p:childTnLst>
                                </p:cTn>
                              </p:par>
                            </p:childTnLst>
                          </p:cTn>
                        </p:par>
                        <p:par>
                          <p:cTn id="15" fill="hold">
                            <p:stCondLst>
                              <p:cond delay="1000"/>
                            </p:stCondLst>
                            <p:childTnLst>
                              <p:par>
                                <p:cTn id="16" presetID="22" presetClass="entr" presetSubtype="2"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right)">
                                      <p:cBhvr>
                                        <p:cTn id="18" dur="500"/>
                                        <p:tgtEl>
                                          <p:spTgt spid="7"/>
                                        </p:tgtEl>
                                      </p:cBhvr>
                                    </p:animEffect>
                                  </p:childTnLst>
                                </p:cTn>
                              </p:par>
                              <p:par>
                                <p:cTn id="19" presetID="22" presetClass="entr" presetSubtype="8"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37"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900" decel="100000" fill="hold"/>
                                        <p:tgtEl>
                                          <p:spTgt spid="8"/>
                                        </p:tgtEl>
                                        <p:attrNameLst>
                                          <p:attrName>ppt_y</p:attrName>
                                        </p:attrNameLst>
                                      </p:cBhvr>
                                      <p:tavLst>
                                        <p:tav tm="0">
                                          <p:val>
                                            <p:strVal val="#ppt_y+1"/>
                                          </p:val>
                                        </p:tav>
                                        <p:tav tm="100000">
                                          <p:val>
                                            <p:strVal val="#ppt_y-.03"/>
                                          </p:val>
                                        </p:tav>
                                      </p:tavLst>
                                    </p:anim>
                                    <p:anim calcmode="lin" valueType="num">
                                      <p:cBhvr>
                                        <p:cTn id="29"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childTnLst>
                          </p:cTn>
                        </p:par>
                        <p:par>
                          <p:cTn id="30" fill="hold">
                            <p:stCondLst>
                              <p:cond delay="1000"/>
                            </p:stCondLst>
                            <p:childTnLst>
                              <p:par>
                                <p:cTn id="31" presetID="56" presetClass="entr" presetSubtype="0" fill="hold" grpId="0" nodeType="afterEffect">
                                  <p:stCondLst>
                                    <p:cond delay="0"/>
                                  </p:stCondLst>
                                  <p:iterate type="lt">
                                    <p:tmPct val="10000"/>
                                  </p:iterate>
                                  <p:childTnLst>
                                    <p:set>
                                      <p:cBhvr>
                                        <p:cTn id="32" dur="1" fill="hold">
                                          <p:stCondLst>
                                            <p:cond delay="0"/>
                                          </p:stCondLst>
                                        </p:cTn>
                                        <p:tgtEl>
                                          <p:spTgt spid="9"/>
                                        </p:tgtEl>
                                        <p:attrNameLst>
                                          <p:attrName>style.visibility</p:attrName>
                                        </p:attrNameLst>
                                      </p:cBhvr>
                                      <p:to>
                                        <p:strVal val="visible"/>
                                      </p:to>
                                    </p:set>
                                    <p:anim by="(-#ppt_w*2)" calcmode="lin" valueType="num">
                                      <p:cBhvr rctx="PPT">
                                        <p:cTn id="33" dur="250" autoRev="1" fill="hold">
                                          <p:stCondLst>
                                            <p:cond delay="0"/>
                                          </p:stCondLst>
                                        </p:cTn>
                                        <p:tgtEl>
                                          <p:spTgt spid="9"/>
                                        </p:tgtEl>
                                        <p:attrNameLst>
                                          <p:attrName>ppt_w</p:attrName>
                                        </p:attrNameLst>
                                      </p:cBhvr>
                                    </p:anim>
                                    <p:anim by="(#ppt_w*0.50)" calcmode="lin" valueType="num">
                                      <p:cBhvr>
                                        <p:cTn id="34" dur="250" decel="50000" autoRev="1" fill="hold">
                                          <p:stCondLst>
                                            <p:cond delay="0"/>
                                          </p:stCondLst>
                                        </p:cTn>
                                        <p:tgtEl>
                                          <p:spTgt spid="9"/>
                                        </p:tgtEl>
                                        <p:attrNameLst>
                                          <p:attrName>ppt_x</p:attrName>
                                        </p:attrNameLst>
                                      </p:cBhvr>
                                    </p:anim>
                                    <p:anim from="(-#ppt_h/2)" to="(#ppt_y)" calcmode="lin" valueType="num">
                                      <p:cBhvr>
                                        <p:cTn id="35" dur="500" fill="hold">
                                          <p:stCondLst>
                                            <p:cond delay="0"/>
                                          </p:stCondLst>
                                        </p:cTn>
                                        <p:tgtEl>
                                          <p:spTgt spid="9"/>
                                        </p:tgtEl>
                                        <p:attrNameLst>
                                          <p:attrName>ppt_y</p:attrName>
                                        </p:attrNameLst>
                                      </p:cBhvr>
                                    </p:anim>
                                    <p:animRot by="21600000">
                                      <p:cBhvr>
                                        <p:cTn id="36" dur="500" fill="hold">
                                          <p:stCondLst>
                                            <p:cond delay="0"/>
                                          </p:stCondLst>
                                        </p:cTn>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P spid="9"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10.xml><?xml version="1.0" encoding="utf-8"?>
<p:tagLst xmlns:a="http://schemas.openxmlformats.org/drawingml/2006/main" xmlns:r="http://schemas.openxmlformats.org/officeDocument/2006/relationships" xmlns:p="http://schemas.openxmlformats.org/presentationml/2006/main">
  <p:tag name="PA" val="v3.0.1"/>
</p:tagLst>
</file>

<file path=ppt/tags/tag100.xml><?xml version="1.0" encoding="utf-8"?>
<p:tagLst xmlns:a="http://schemas.openxmlformats.org/drawingml/2006/main" xmlns:r="http://schemas.openxmlformats.org/officeDocument/2006/relationships" xmlns:p="http://schemas.openxmlformats.org/presentationml/2006/main">
  <p:tag name="PA" val="v3.0.1"/>
</p:tagLst>
</file>

<file path=ppt/tags/tag101.xml><?xml version="1.0" encoding="utf-8"?>
<p:tagLst xmlns:a="http://schemas.openxmlformats.org/drawingml/2006/main" xmlns:r="http://schemas.openxmlformats.org/officeDocument/2006/relationships" xmlns:p="http://schemas.openxmlformats.org/presentationml/2006/main">
  <p:tag name="PA" val="v3.0.1"/>
</p:tagLst>
</file>

<file path=ppt/tags/tag102.xml><?xml version="1.0" encoding="utf-8"?>
<p:tagLst xmlns:a="http://schemas.openxmlformats.org/drawingml/2006/main" xmlns:r="http://schemas.openxmlformats.org/officeDocument/2006/relationships" xmlns:p="http://schemas.openxmlformats.org/presentationml/2006/main">
  <p:tag name="PA" val="v3.0.1"/>
</p:tagLst>
</file>

<file path=ppt/tags/tag103.xml><?xml version="1.0" encoding="utf-8"?>
<p:tagLst xmlns:a="http://schemas.openxmlformats.org/drawingml/2006/main" xmlns:r="http://schemas.openxmlformats.org/officeDocument/2006/relationships" xmlns:p="http://schemas.openxmlformats.org/presentationml/2006/main">
  <p:tag name="PA" val="v3.0.1"/>
</p:tagLst>
</file>

<file path=ppt/tags/tag104.xml><?xml version="1.0" encoding="utf-8"?>
<p:tagLst xmlns:a="http://schemas.openxmlformats.org/drawingml/2006/main" xmlns:r="http://schemas.openxmlformats.org/officeDocument/2006/relationships" xmlns:p="http://schemas.openxmlformats.org/presentationml/2006/main">
  <p:tag name="PA" val="v3.0.1"/>
</p:tagLst>
</file>

<file path=ppt/tags/tag105.xml><?xml version="1.0" encoding="utf-8"?>
<p:tagLst xmlns:a="http://schemas.openxmlformats.org/drawingml/2006/main" xmlns:r="http://schemas.openxmlformats.org/officeDocument/2006/relationships" xmlns:p="http://schemas.openxmlformats.org/presentationml/2006/main">
  <p:tag name="PA" val="v3.0.1"/>
</p:tagLst>
</file>

<file path=ppt/tags/tag106.xml><?xml version="1.0" encoding="utf-8"?>
<p:tagLst xmlns:a="http://schemas.openxmlformats.org/drawingml/2006/main" xmlns:r="http://schemas.openxmlformats.org/officeDocument/2006/relationships" xmlns:p="http://schemas.openxmlformats.org/presentationml/2006/main">
  <p:tag name="PA" val="v3.0.1"/>
</p:tagLst>
</file>

<file path=ppt/tags/tag107.xml><?xml version="1.0" encoding="utf-8"?>
<p:tagLst xmlns:a="http://schemas.openxmlformats.org/drawingml/2006/main" xmlns:r="http://schemas.openxmlformats.org/officeDocument/2006/relationships" xmlns:p="http://schemas.openxmlformats.org/presentationml/2006/main">
  <p:tag name="PA" val="v3.0.1"/>
</p:tagLst>
</file>

<file path=ppt/tags/tag108.xml><?xml version="1.0" encoding="utf-8"?>
<p:tagLst xmlns:a="http://schemas.openxmlformats.org/drawingml/2006/main" xmlns:r="http://schemas.openxmlformats.org/officeDocument/2006/relationships" xmlns:p="http://schemas.openxmlformats.org/presentationml/2006/main">
  <p:tag name="PA" val="v3.0.1"/>
</p:tagLst>
</file>

<file path=ppt/tags/tag109.xml><?xml version="1.0" encoding="utf-8"?>
<p:tagLst xmlns:a="http://schemas.openxmlformats.org/drawingml/2006/main" xmlns:r="http://schemas.openxmlformats.org/officeDocument/2006/relationships" xmlns:p="http://schemas.openxmlformats.org/presentationml/2006/main">
  <p:tag name="PA" val="v3.0.1"/>
</p:tagLst>
</file>

<file path=ppt/tags/tag11.xml><?xml version="1.0" encoding="utf-8"?>
<p:tagLst xmlns:a="http://schemas.openxmlformats.org/drawingml/2006/main" xmlns:r="http://schemas.openxmlformats.org/officeDocument/2006/relationships" xmlns:p="http://schemas.openxmlformats.org/presentationml/2006/main">
  <p:tag name="PA" val="v3.0.1"/>
</p:tagLst>
</file>

<file path=ppt/tags/tag110.xml><?xml version="1.0" encoding="utf-8"?>
<p:tagLst xmlns:a="http://schemas.openxmlformats.org/drawingml/2006/main" xmlns:r="http://schemas.openxmlformats.org/officeDocument/2006/relationships" xmlns:p="http://schemas.openxmlformats.org/presentationml/2006/main">
  <p:tag name="PA" val="v3.0.1"/>
</p:tagLst>
</file>

<file path=ppt/tags/tag111.xml><?xml version="1.0" encoding="utf-8"?>
<p:tagLst xmlns:a="http://schemas.openxmlformats.org/drawingml/2006/main" xmlns:r="http://schemas.openxmlformats.org/officeDocument/2006/relationships" xmlns:p="http://schemas.openxmlformats.org/presentationml/2006/main">
  <p:tag name="PA" val="v3.0.1"/>
</p:tagLst>
</file>

<file path=ppt/tags/tag112.xml><?xml version="1.0" encoding="utf-8"?>
<p:tagLst xmlns:a="http://schemas.openxmlformats.org/drawingml/2006/main" xmlns:r="http://schemas.openxmlformats.org/officeDocument/2006/relationships" xmlns:p="http://schemas.openxmlformats.org/presentationml/2006/main">
  <p:tag name="PA" val="v3.0.1"/>
</p:tagLst>
</file>

<file path=ppt/tags/tag113.xml><?xml version="1.0" encoding="utf-8"?>
<p:tagLst xmlns:a="http://schemas.openxmlformats.org/drawingml/2006/main" xmlns:r="http://schemas.openxmlformats.org/officeDocument/2006/relationships" xmlns:p="http://schemas.openxmlformats.org/presentationml/2006/main">
  <p:tag name="PA" val="v3.0.1"/>
</p:tagLst>
</file>

<file path=ppt/tags/tag114.xml><?xml version="1.0" encoding="utf-8"?>
<p:tagLst xmlns:a="http://schemas.openxmlformats.org/drawingml/2006/main" xmlns:r="http://schemas.openxmlformats.org/officeDocument/2006/relationships" xmlns:p="http://schemas.openxmlformats.org/presentationml/2006/main">
  <p:tag name="PA" val="v3.0.1"/>
</p:tagLst>
</file>

<file path=ppt/tags/tag115.xml><?xml version="1.0" encoding="utf-8"?>
<p:tagLst xmlns:a="http://schemas.openxmlformats.org/drawingml/2006/main" xmlns:r="http://schemas.openxmlformats.org/officeDocument/2006/relationships" xmlns:p="http://schemas.openxmlformats.org/presentationml/2006/main">
  <p:tag name="PA" val="v3.0.1"/>
</p:tagLst>
</file>

<file path=ppt/tags/tag116.xml><?xml version="1.0" encoding="utf-8"?>
<p:tagLst xmlns:a="http://schemas.openxmlformats.org/drawingml/2006/main" xmlns:r="http://schemas.openxmlformats.org/officeDocument/2006/relationships" xmlns:p="http://schemas.openxmlformats.org/presentationml/2006/main">
  <p:tag name="PA" val="v3.0.1"/>
</p:tagLst>
</file>

<file path=ppt/tags/tag117.xml><?xml version="1.0" encoding="utf-8"?>
<p:tagLst xmlns:a="http://schemas.openxmlformats.org/drawingml/2006/main" xmlns:r="http://schemas.openxmlformats.org/officeDocument/2006/relationships" xmlns:p="http://schemas.openxmlformats.org/presentationml/2006/main">
  <p:tag name="PA" val="v3.0.1"/>
</p:tagLst>
</file>

<file path=ppt/tags/tag118.xml><?xml version="1.0" encoding="utf-8"?>
<p:tagLst xmlns:a="http://schemas.openxmlformats.org/drawingml/2006/main" xmlns:r="http://schemas.openxmlformats.org/officeDocument/2006/relationships" xmlns:p="http://schemas.openxmlformats.org/presentationml/2006/main">
  <p:tag name="PA" val="v3.0.1"/>
</p:tagLst>
</file>

<file path=ppt/tags/tag119.xml><?xml version="1.0" encoding="utf-8"?>
<p:tagLst xmlns:a="http://schemas.openxmlformats.org/drawingml/2006/main" xmlns:r="http://schemas.openxmlformats.org/officeDocument/2006/relationships" xmlns:p="http://schemas.openxmlformats.org/presentationml/2006/main">
  <p:tag name="PA" val="v3.0.1"/>
</p:tagLst>
</file>

<file path=ppt/tags/tag12.xml><?xml version="1.0" encoding="utf-8"?>
<p:tagLst xmlns:a="http://schemas.openxmlformats.org/drawingml/2006/main" xmlns:r="http://schemas.openxmlformats.org/officeDocument/2006/relationships" xmlns:p="http://schemas.openxmlformats.org/presentationml/2006/main">
  <p:tag name="PA" val="v3.0.1"/>
</p:tagLst>
</file>

<file path=ppt/tags/tag120.xml><?xml version="1.0" encoding="utf-8"?>
<p:tagLst xmlns:a="http://schemas.openxmlformats.org/drawingml/2006/main" xmlns:r="http://schemas.openxmlformats.org/officeDocument/2006/relationships" xmlns:p="http://schemas.openxmlformats.org/presentationml/2006/main">
  <p:tag name="PA" val="v3.0.1"/>
</p:tagLst>
</file>

<file path=ppt/tags/tag121.xml><?xml version="1.0" encoding="utf-8"?>
<p:tagLst xmlns:a="http://schemas.openxmlformats.org/drawingml/2006/main" xmlns:r="http://schemas.openxmlformats.org/officeDocument/2006/relationships" xmlns:p="http://schemas.openxmlformats.org/presentationml/2006/main">
  <p:tag name="PA" val="v3.0.1"/>
</p:tagLst>
</file>

<file path=ppt/tags/tag122.xml><?xml version="1.0" encoding="utf-8"?>
<p:tagLst xmlns:a="http://schemas.openxmlformats.org/drawingml/2006/main" xmlns:r="http://schemas.openxmlformats.org/officeDocument/2006/relationships" xmlns:p="http://schemas.openxmlformats.org/presentationml/2006/main">
  <p:tag name="PA" val="v3.0.1"/>
</p:tagLst>
</file>

<file path=ppt/tags/tag123.xml><?xml version="1.0" encoding="utf-8"?>
<p:tagLst xmlns:a="http://schemas.openxmlformats.org/drawingml/2006/main" xmlns:r="http://schemas.openxmlformats.org/officeDocument/2006/relationships" xmlns:p="http://schemas.openxmlformats.org/presentationml/2006/main">
  <p:tag name="PA" val="v3.0.1"/>
</p:tagLst>
</file>

<file path=ppt/tags/tag124.xml><?xml version="1.0" encoding="utf-8"?>
<p:tagLst xmlns:a="http://schemas.openxmlformats.org/drawingml/2006/main" xmlns:r="http://schemas.openxmlformats.org/officeDocument/2006/relationships" xmlns:p="http://schemas.openxmlformats.org/presentationml/2006/main">
  <p:tag name="PA" val="v3.0.1"/>
</p:tagLst>
</file>

<file path=ppt/tags/tag125.xml><?xml version="1.0" encoding="utf-8"?>
<p:tagLst xmlns:a="http://schemas.openxmlformats.org/drawingml/2006/main" xmlns:r="http://schemas.openxmlformats.org/officeDocument/2006/relationships" xmlns:p="http://schemas.openxmlformats.org/presentationml/2006/main">
  <p:tag name="PA" val="v3.0.1"/>
</p:tagLst>
</file>

<file path=ppt/tags/tag126.xml><?xml version="1.0" encoding="utf-8"?>
<p:tagLst xmlns:a="http://schemas.openxmlformats.org/drawingml/2006/main" xmlns:r="http://schemas.openxmlformats.org/officeDocument/2006/relationships" xmlns:p="http://schemas.openxmlformats.org/presentationml/2006/main">
  <p:tag name="PA" val="v3.0.1"/>
</p:tagLst>
</file>

<file path=ppt/tags/tag127.xml><?xml version="1.0" encoding="utf-8"?>
<p:tagLst xmlns:a="http://schemas.openxmlformats.org/drawingml/2006/main" xmlns:r="http://schemas.openxmlformats.org/officeDocument/2006/relationships" xmlns:p="http://schemas.openxmlformats.org/presentationml/2006/main">
  <p:tag name="PA" val="v3.0.1"/>
</p:tagLst>
</file>

<file path=ppt/tags/tag128.xml><?xml version="1.0" encoding="utf-8"?>
<p:tagLst xmlns:a="http://schemas.openxmlformats.org/drawingml/2006/main" xmlns:r="http://schemas.openxmlformats.org/officeDocument/2006/relationships" xmlns:p="http://schemas.openxmlformats.org/presentationml/2006/main">
  <p:tag name="PA" val="v3.0.1"/>
</p:tagLst>
</file>

<file path=ppt/tags/tag129.xml><?xml version="1.0" encoding="utf-8"?>
<p:tagLst xmlns:a="http://schemas.openxmlformats.org/drawingml/2006/main" xmlns:r="http://schemas.openxmlformats.org/officeDocument/2006/relationships" xmlns:p="http://schemas.openxmlformats.org/presentationml/2006/main">
  <p:tag name="PA" val="v3.0.1"/>
</p:tagLst>
</file>

<file path=ppt/tags/tag13.xml><?xml version="1.0" encoding="utf-8"?>
<p:tagLst xmlns:a="http://schemas.openxmlformats.org/drawingml/2006/main" xmlns:r="http://schemas.openxmlformats.org/officeDocument/2006/relationships" xmlns:p="http://schemas.openxmlformats.org/presentationml/2006/main">
  <p:tag name="PA" val="v3.0.1"/>
</p:tagLst>
</file>

<file path=ppt/tags/tag130.xml><?xml version="1.0" encoding="utf-8"?>
<p:tagLst xmlns:a="http://schemas.openxmlformats.org/drawingml/2006/main" xmlns:r="http://schemas.openxmlformats.org/officeDocument/2006/relationships" xmlns:p="http://schemas.openxmlformats.org/presentationml/2006/main">
  <p:tag name="PA" val="v3.0.1"/>
</p:tagLst>
</file>

<file path=ppt/tags/tag131.xml><?xml version="1.0" encoding="utf-8"?>
<p:tagLst xmlns:a="http://schemas.openxmlformats.org/drawingml/2006/main" xmlns:r="http://schemas.openxmlformats.org/officeDocument/2006/relationships" xmlns:p="http://schemas.openxmlformats.org/presentationml/2006/main">
  <p:tag name="PA" val="v3.0.1"/>
</p:tagLst>
</file>

<file path=ppt/tags/tag132.xml><?xml version="1.0" encoding="utf-8"?>
<p:tagLst xmlns:a="http://schemas.openxmlformats.org/drawingml/2006/main" xmlns:r="http://schemas.openxmlformats.org/officeDocument/2006/relationships" xmlns:p="http://schemas.openxmlformats.org/presentationml/2006/main">
  <p:tag name="PA" val="v3.0.1"/>
</p:tagLst>
</file>

<file path=ppt/tags/tag133.xml><?xml version="1.0" encoding="utf-8"?>
<p:tagLst xmlns:a="http://schemas.openxmlformats.org/drawingml/2006/main" xmlns:r="http://schemas.openxmlformats.org/officeDocument/2006/relationships" xmlns:p="http://schemas.openxmlformats.org/presentationml/2006/main">
  <p:tag name="PA" val="v3.0.1"/>
</p:tagLst>
</file>

<file path=ppt/tags/tag134.xml><?xml version="1.0" encoding="utf-8"?>
<p:tagLst xmlns:a="http://schemas.openxmlformats.org/drawingml/2006/main" xmlns:r="http://schemas.openxmlformats.org/officeDocument/2006/relationships" xmlns:p="http://schemas.openxmlformats.org/presentationml/2006/main">
  <p:tag name="PA" val="v3.0.1"/>
</p:tagLst>
</file>

<file path=ppt/tags/tag135.xml><?xml version="1.0" encoding="utf-8"?>
<p:tagLst xmlns:a="http://schemas.openxmlformats.org/drawingml/2006/main" xmlns:r="http://schemas.openxmlformats.org/officeDocument/2006/relationships" xmlns:p="http://schemas.openxmlformats.org/presentationml/2006/main">
  <p:tag name="PA" val="v3.0.1"/>
</p:tagLst>
</file>

<file path=ppt/tags/tag136.xml><?xml version="1.0" encoding="utf-8"?>
<p:tagLst xmlns:a="http://schemas.openxmlformats.org/drawingml/2006/main" xmlns:r="http://schemas.openxmlformats.org/officeDocument/2006/relationships" xmlns:p="http://schemas.openxmlformats.org/presentationml/2006/main">
  <p:tag name="PA" val="v3.0.1"/>
</p:tagLst>
</file>

<file path=ppt/tags/tag137.xml><?xml version="1.0" encoding="utf-8"?>
<p:tagLst xmlns:a="http://schemas.openxmlformats.org/drawingml/2006/main" xmlns:r="http://schemas.openxmlformats.org/officeDocument/2006/relationships" xmlns:p="http://schemas.openxmlformats.org/presentationml/2006/main">
  <p:tag name="PA" val="v3.0.1"/>
</p:tagLst>
</file>

<file path=ppt/tags/tag138.xml><?xml version="1.0" encoding="utf-8"?>
<p:tagLst xmlns:a="http://schemas.openxmlformats.org/drawingml/2006/main" xmlns:r="http://schemas.openxmlformats.org/officeDocument/2006/relationships" xmlns:p="http://schemas.openxmlformats.org/presentationml/2006/main">
  <p:tag name="PA" val="v3.0.1"/>
</p:tagLst>
</file>

<file path=ppt/tags/tag139.xml><?xml version="1.0" encoding="utf-8"?>
<p:tagLst xmlns:a="http://schemas.openxmlformats.org/drawingml/2006/main" xmlns:r="http://schemas.openxmlformats.org/officeDocument/2006/relationships" xmlns:p="http://schemas.openxmlformats.org/presentationml/2006/main">
  <p:tag name="PA" val="v3.0.1"/>
</p:tagLst>
</file>

<file path=ppt/tags/tag14.xml><?xml version="1.0" encoding="utf-8"?>
<p:tagLst xmlns:a="http://schemas.openxmlformats.org/drawingml/2006/main" xmlns:r="http://schemas.openxmlformats.org/officeDocument/2006/relationships" xmlns:p="http://schemas.openxmlformats.org/presentationml/2006/main">
  <p:tag name="PA" val="v3.0.1"/>
</p:tagLst>
</file>

<file path=ppt/tags/tag140.xml><?xml version="1.0" encoding="utf-8"?>
<p:tagLst xmlns:a="http://schemas.openxmlformats.org/drawingml/2006/main" xmlns:r="http://schemas.openxmlformats.org/officeDocument/2006/relationships" xmlns:p="http://schemas.openxmlformats.org/presentationml/2006/main">
  <p:tag name="PA" val="v3.0.1"/>
</p:tagLst>
</file>

<file path=ppt/tags/tag141.xml><?xml version="1.0" encoding="utf-8"?>
<p:tagLst xmlns:a="http://schemas.openxmlformats.org/drawingml/2006/main" xmlns:r="http://schemas.openxmlformats.org/officeDocument/2006/relationships" xmlns:p="http://schemas.openxmlformats.org/presentationml/2006/main">
  <p:tag name="PA" val="v3.0.1"/>
</p:tagLst>
</file>

<file path=ppt/tags/tag142.xml><?xml version="1.0" encoding="utf-8"?>
<p:tagLst xmlns:a="http://schemas.openxmlformats.org/drawingml/2006/main" xmlns:r="http://schemas.openxmlformats.org/officeDocument/2006/relationships" xmlns:p="http://schemas.openxmlformats.org/presentationml/2006/main">
  <p:tag name="PA" val="v3.0.1"/>
</p:tagLst>
</file>

<file path=ppt/tags/tag143.xml><?xml version="1.0" encoding="utf-8"?>
<p:tagLst xmlns:a="http://schemas.openxmlformats.org/drawingml/2006/main" xmlns:r="http://schemas.openxmlformats.org/officeDocument/2006/relationships" xmlns:p="http://schemas.openxmlformats.org/presentationml/2006/main">
  <p:tag name="PA" val="v3.0.1"/>
</p:tagLst>
</file>

<file path=ppt/tags/tag144.xml><?xml version="1.0" encoding="utf-8"?>
<p:tagLst xmlns:a="http://schemas.openxmlformats.org/drawingml/2006/main" xmlns:r="http://schemas.openxmlformats.org/officeDocument/2006/relationships" xmlns:p="http://schemas.openxmlformats.org/presentationml/2006/main">
  <p:tag name="PA" val="v3.0.1"/>
</p:tagLst>
</file>

<file path=ppt/tags/tag145.xml><?xml version="1.0" encoding="utf-8"?>
<p:tagLst xmlns:a="http://schemas.openxmlformats.org/drawingml/2006/main" xmlns:r="http://schemas.openxmlformats.org/officeDocument/2006/relationships" xmlns:p="http://schemas.openxmlformats.org/presentationml/2006/main">
  <p:tag name="PA" val="v3.0.1"/>
</p:tagLst>
</file>

<file path=ppt/tags/tag146.xml><?xml version="1.0" encoding="utf-8"?>
<p:tagLst xmlns:a="http://schemas.openxmlformats.org/drawingml/2006/main" xmlns:r="http://schemas.openxmlformats.org/officeDocument/2006/relationships" xmlns:p="http://schemas.openxmlformats.org/presentationml/2006/main">
  <p:tag name="PA" val="v3.0.1"/>
</p:tagLst>
</file>

<file path=ppt/tags/tag147.xml><?xml version="1.0" encoding="utf-8"?>
<p:tagLst xmlns:a="http://schemas.openxmlformats.org/drawingml/2006/main" xmlns:r="http://schemas.openxmlformats.org/officeDocument/2006/relationships" xmlns:p="http://schemas.openxmlformats.org/presentationml/2006/main">
  <p:tag name="PA" val="v3.0.1"/>
</p:tagLst>
</file>

<file path=ppt/tags/tag148.xml><?xml version="1.0" encoding="utf-8"?>
<p:tagLst xmlns:a="http://schemas.openxmlformats.org/drawingml/2006/main" xmlns:r="http://schemas.openxmlformats.org/officeDocument/2006/relationships" xmlns:p="http://schemas.openxmlformats.org/presentationml/2006/main">
  <p:tag name="PA" val="v3.0.1"/>
</p:tagLst>
</file>

<file path=ppt/tags/tag149.xml><?xml version="1.0" encoding="utf-8"?>
<p:tagLst xmlns:a="http://schemas.openxmlformats.org/drawingml/2006/main" xmlns:r="http://schemas.openxmlformats.org/officeDocument/2006/relationships" xmlns:p="http://schemas.openxmlformats.org/presentationml/2006/main">
  <p:tag name="PA" val="v3.0.1"/>
</p:tagLst>
</file>

<file path=ppt/tags/tag15.xml><?xml version="1.0" encoding="utf-8"?>
<p:tagLst xmlns:a="http://schemas.openxmlformats.org/drawingml/2006/main" xmlns:r="http://schemas.openxmlformats.org/officeDocument/2006/relationships" xmlns:p="http://schemas.openxmlformats.org/presentationml/2006/main">
  <p:tag name="PA" val="v3.0.1"/>
</p:tagLst>
</file>

<file path=ppt/tags/tag150.xml><?xml version="1.0" encoding="utf-8"?>
<p:tagLst xmlns:a="http://schemas.openxmlformats.org/drawingml/2006/main" xmlns:r="http://schemas.openxmlformats.org/officeDocument/2006/relationships" xmlns:p="http://schemas.openxmlformats.org/presentationml/2006/main">
  <p:tag name="PA" val="v3.0.1"/>
</p:tagLst>
</file>

<file path=ppt/tags/tag151.xml><?xml version="1.0" encoding="utf-8"?>
<p:tagLst xmlns:a="http://schemas.openxmlformats.org/drawingml/2006/main" xmlns:r="http://schemas.openxmlformats.org/officeDocument/2006/relationships" xmlns:p="http://schemas.openxmlformats.org/presentationml/2006/main">
  <p:tag name="PA" val="v3.0.1"/>
</p:tagLst>
</file>

<file path=ppt/tags/tag152.xml><?xml version="1.0" encoding="utf-8"?>
<p:tagLst xmlns:a="http://schemas.openxmlformats.org/drawingml/2006/main" xmlns:r="http://schemas.openxmlformats.org/officeDocument/2006/relationships" xmlns:p="http://schemas.openxmlformats.org/presentationml/2006/main">
  <p:tag name="PA" val="v3.0.1"/>
</p:tagLst>
</file>

<file path=ppt/tags/tag153.xml><?xml version="1.0" encoding="utf-8"?>
<p:tagLst xmlns:a="http://schemas.openxmlformats.org/drawingml/2006/main" xmlns:r="http://schemas.openxmlformats.org/officeDocument/2006/relationships" xmlns:p="http://schemas.openxmlformats.org/presentationml/2006/main">
  <p:tag name="PA" val="v3.0.1"/>
</p:tagLst>
</file>

<file path=ppt/tags/tag154.xml><?xml version="1.0" encoding="utf-8"?>
<p:tagLst xmlns:a="http://schemas.openxmlformats.org/drawingml/2006/main" xmlns:r="http://schemas.openxmlformats.org/officeDocument/2006/relationships" xmlns:p="http://schemas.openxmlformats.org/presentationml/2006/main">
  <p:tag name="PA" val="v3.0.1"/>
</p:tagLst>
</file>

<file path=ppt/tags/tag155.xml><?xml version="1.0" encoding="utf-8"?>
<p:tagLst xmlns:a="http://schemas.openxmlformats.org/drawingml/2006/main" xmlns:r="http://schemas.openxmlformats.org/officeDocument/2006/relationships" xmlns:p="http://schemas.openxmlformats.org/presentationml/2006/main">
  <p:tag name="PA" val="v3.0.1"/>
</p:tagLst>
</file>

<file path=ppt/tags/tag156.xml><?xml version="1.0" encoding="utf-8"?>
<p:tagLst xmlns:a="http://schemas.openxmlformats.org/drawingml/2006/main" xmlns:r="http://schemas.openxmlformats.org/officeDocument/2006/relationships" xmlns:p="http://schemas.openxmlformats.org/presentationml/2006/main">
  <p:tag name="PA" val="v3.0.1"/>
</p:tagLst>
</file>

<file path=ppt/tags/tag157.xml><?xml version="1.0" encoding="utf-8"?>
<p:tagLst xmlns:a="http://schemas.openxmlformats.org/drawingml/2006/main" xmlns:r="http://schemas.openxmlformats.org/officeDocument/2006/relationships" xmlns:p="http://schemas.openxmlformats.org/presentationml/2006/main">
  <p:tag name="PA" val="v3.0.1"/>
</p:tagLst>
</file>

<file path=ppt/tags/tag158.xml><?xml version="1.0" encoding="utf-8"?>
<p:tagLst xmlns:a="http://schemas.openxmlformats.org/drawingml/2006/main" xmlns:r="http://schemas.openxmlformats.org/officeDocument/2006/relationships" xmlns:p="http://schemas.openxmlformats.org/presentationml/2006/main">
  <p:tag name="PA" val="v3.0.1"/>
</p:tagLst>
</file>

<file path=ppt/tags/tag159.xml><?xml version="1.0" encoding="utf-8"?>
<p:tagLst xmlns:a="http://schemas.openxmlformats.org/drawingml/2006/main" xmlns:r="http://schemas.openxmlformats.org/officeDocument/2006/relationships" xmlns:p="http://schemas.openxmlformats.org/presentationml/2006/main">
  <p:tag name="PA" val="v3.0.1"/>
</p:tagLst>
</file>

<file path=ppt/tags/tag16.xml><?xml version="1.0" encoding="utf-8"?>
<p:tagLst xmlns:a="http://schemas.openxmlformats.org/drawingml/2006/main" xmlns:r="http://schemas.openxmlformats.org/officeDocument/2006/relationships" xmlns:p="http://schemas.openxmlformats.org/presentationml/2006/main">
  <p:tag name="PA" val="v3.0.1"/>
</p:tagLst>
</file>

<file path=ppt/tags/tag160.xml><?xml version="1.0" encoding="utf-8"?>
<p:tagLst xmlns:a="http://schemas.openxmlformats.org/drawingml/2006/main" xmlns:r="http://schemas.openxmlformats.org/officeDocument/2006/relationships" xmlns:p="http://schemas.openxmlformats.org/presentationml/2006/main">
  <p:tag name="PA" val="v3.0.1"/>
</p:tagLst>
</file>

<file path=ppt/tags/tag161.xml><?xml version="1.0" encoding="utf-8"?>
<p:tagLst xmlns:a="http://schemas.openxmlformats.org/drawingml/2006/main" xmlns:r="http://schemas.openxmlformats.org/officeDocument/2006/relationships" xmlns:p="http://schemas.openxmlformats.org/presentationml/2006/main">
  <p:tag name="PA" val="v3.0.1"/>
</p:tagLst>
</file>

<file path=ppt/tags/tag162.xml><?xml version="1.0" encoding="utf-8"?>
<p:tagLst xmlns:a="http://schemas.openxmlformats.org/drawingml/2006/main" xmlns:r="http://schemas.openxmlformats.org/officeDocument/2006/relationships" xmlns:p="http://schemas.openxmlformats.org/presentationml/2006/main">
  <p:tag name="PA" val="v3.0.1"/>
</p:tagLst>
</file>

<file path=ppt/tags/tag163.xml><?xml version="1.0" encoding="utf-8"?>
<p:tagLst xmlns:a="http://schemas.openxmlformats.org/drawingml/2006/main" xmlns:r="http://schemas.openxmlformats.org/officeDocument/2006/relationships" xmlns:p="http://schemas.openxmlformats.org/presentationml/2006/main">
  <p:tag name="PA" val="v3.0.1"/>
</p:tagLst>
</file>

<file path=ppt/tags/tag164.xml><?xml version="1.0" encoding="utf-8"?>
<p:tagLst xmlns:a="http://schemas.openxmlformats.org/drawingml/2006/main" xmlns:r="http://schemas.openxmlformats.org/officeDocument/2006/relationships" xmlns:p="http://schemas.openxmlformats.org/presentationml/2006/main">
  <p:tag name="PA" val="v3.0.1"/>
</p:tagLst>
</file>

<file path=ppt/tags/tag165.xml><?xml version="1.0" encoding="utf-8"?>
<p:tagLst xmlns:a="http://schemas.openxmlformats.org/drawingml/2006/main" xmlns:r="http://schemas.openxmlformats.org/officeDocument/2006/relationships" xmlns:p="http://schemas.openxmlformats.org/presentationml/2006/main">
  <p:tag name="PA" val="v3.0.1"/>
</p:tagLst>
</file>

<file path=ppt/tags/tag166.xml><?xml version="1.0" encoding="utf-8"?>
<p:tagLst xmlns:a="http://schemas.openxmlformats.org/drawingml/2006/main" xmlns:r="http://schemas.openxmlformats.org/officeDocument/2006/relationships" xmlns:p="http://schemas.openxmlformats.org/presentationml/2006/main">
  <p:tag name="PA" val="v3.0.1"/>
</p:tagLst>
</file>

<file path=ppt/tags/tag17.xml><?xml version="1.0" encoding="utf-8"?>
<p:tagLst xmlns:a="http://schemas.openxmlformats.org/drawingml/2006/main" xmlns:r="http://schemas.openxmlformats.org/officeDocument/2006/relationships" xmlns:p="http://schemas.openxmlformats.org/presentationml/2006/main">
  <p:tag name="PA" val="v3.0.1"/>
</p:tagLst>
</file>

<file path=ppt/tags/tag18.xml><?xml version="1.0" encoding="utf-8"?>
<p:tagLst xmlns:a="http://schemas.openxmlformats.org/drawingml/2006/main" xmlns:r="http://schemas.openxmlformats.org/officeDocument/2006/relationships" xmlns:p="http://schemas.openxmlformats.org/presentationml/2006/main">
  <p:tag name="PA" val="v3.0.1"/>
</p:tagLst>
</file>

<file path=ppt/tags/tag19.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20.xml><?xml version="1.0" encoding="utf-8"?>
<p:tagLst xmlns:a="http://schemas.openxmlformats.org/drawingml/2006/main" xmlns:r="http://schemas.openxmlformats.org/officeDocument/2006/relationships" xmlns:p="http://schemas.openxmlformats.org/presentationml/2006/main">
  <p:tag name="PA" val="v3.0.1"/>
</p:tagLst>
</file>

<file path=ppt/tags/tag21.xml><?xml version="1.0" encoding="utf-8"?>
<p:tagLst xmlns:a="http://schemas.openxmlformats.org/drawingml/2006/main" xmlns:r="http://schemas.openxmlformats.org/officeDocument/2006/relationships" xmlns:p="http://schemas.openxmlformats.org/presentationml/2006/main">
  <p:tag name="PA" val="v3.0.1"/>
</p:tagLst>
</file>

<file path=ppt/tags/tag22.xml><?xml version="1.0" encoding="utf-8"?>
<p:tagLst xmlns:a="http://schemas.openxmlformats.org/drawingml/2006/main" xmlns:r="http://schemas.openxmlformats.org/officeDocument/2006/relationships" xmlns:p="http://schemas.openxmlformats.org/presentationml/2006/main">
  <p:tag name="PA" val="v3.0.1"/>
</p:tagLst>
</file>

<file path=ppt/tags/tag23.xml><?xml version="1.0" encoding="utf-8"?>
<p:tagLst xmlns:a="http://schemas.openxmlformats.org/drawingml/2006/main" xmlns:r="http://schemas.openxmlformats.org/officeDocument/2006/relationships" xmlns:p="http://schemas.openxmlformats.org/presentationml/2006/main">
  <p:tag name="PA" val="v3.0.1"/>
</p:tagLst>
</file>

<file path=ppt/tags/tag24.xml><?xml version="1.0" encoding="utf-8"?>
<p:tagLst xmlns:a="http://schemas.openxmlformats.org/drawingml/2006/main" xmlns:r="http://schemas.openxmlformats.org/officeDocument/2006/relationships" xmlns:p="http://schemas.openxmlformats.org/presentationml/2006/main">
  <p:tag name="PA" val="v3.0.1"/>
</p:tagLst>
</file>

<file path=ppt/tags/tag25.xml><?xml version="1.0" encoding="utf-8"?>
<p:tagLst xmlns:a="http://schemas.openxmlformats.org/drawingml/2006/main" xmlns:r="http://schemas.openxmlformats.org/officeDocument/2006/relationships" xmlns:p="http://schemas.openxmlformats.org/presentationml/2006/main">
  <p:tag name="PA" val="v3.0.1"/>
</p:tagLst>
</file>

<file path=ppt/tags/tag26.xml><?xml version="1.0" encoding="utf-8"?>
<p:tagLst xmlns:a="http://schemas.openxmlformats.org/drawingml/2006/main" xmlns:r="http://schemas.openxmlformats.org/officeDocument/2006/relationships" xmlns:p="http://schemas.openxmlformats.org/presentationml/2006/main">
  <p:tag name="PA" val="v3.0.1"/>
</p:tagLst>
</file>

<file path=ppt/tags/tag27.xml><?xml version="1.0" encoding="utf-8"?>
<p:tagLst xmlns:a="http://schemas.openxmlformats.org/drawingml/2006/main" xmlns:r="http://schemas.openxmlformats.org/officeDocument/2006/relationships" xmlns:p="http://schemas.openxmlformats.org/presentationml/2006/main">
  <p:tag name="PA" val="v3.0.1"/>
</p:tagLst>
</file>

<file path=ppt/tags/tag28.xml><?xml version="1.0" encoding="utf-8"?>
<p:tagLst xmlns:a="http://schemas.openxmlformats.org/drawingml/2006/main" xmlns:r="http://schemas.openxmlformats.org/officeDocument/2006/relationships" xmlns:p="http://schemas.openxmlformats.org/presentationml/2006/main">
  <p:tag name="PA" val="v3.0.1"/>
</p:tagLst>
</file>

<file path=ppt/tags/tag29.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30.xml><?xml version="1.0" encoding="utf-8"?>
<p:tagLst xmlns:a="http://schemas.openxmlformats.org/drawingml/2006/main" xmlns:r="http://schemas.openxmlformats.org/officeDocument/2006/relationships" xmlns:p="http://schemas.openxmlformats.org/presentationml/2006/main">
  <p:tag name="PA" val="v3.0.1"/>
</p:tagLst>
</file>

<file path=ppt/tags/tag31.xml><?xml version="1.0" encoding="utf-8"?>
<p:tagLst xmlns:a="http://schemas.openxmlformats.org/drawingml/2006/main" xmlns:r="http://schemas.openxmlformats.org/officeDocument/2006/relationships" xmlns:p="http://schemas.openxmlformats.org/presentationml/2006/main">
  <p:tag name="PA" val="v3.0.1"/>
</p:tagLst>
</file>

<file path=ppt/tags/tag32.xml><?xml version="1.0" encoding="utf-8"?>
<p:tagLst xmlns:a="http://schemas.openxmlformats.org/drawingml/2006/main" xmlns:r="http://schemas.openxmlformats.org/officeDocument/2006/relationships" xmlns:p="http://schemas.openxmlformats.org/presentationml/2006/main">
  <p:tag name="PA" val="v3.0.1"/>
</p:tagLst>
</file>

<file path=ppt/tags/tag33.xml><?xml version="1.0" encoding="utf-8"?>
<p:tagLst xmlns:a="http://schemas.openxmlformats.org/drawingml/2006/main" xmlns:r="http://schemas.openxmlformats.org/officeDocument/2006/relationships" xmlns:p="http://schemas.openxmlformats.org/presentationml/2006/main">
  <p:tag name="PA" val="v3.0.1"/>
</p:tagLst>
</file>

<file path=ppt/tags/tag34.xml><?xml version="1.0" encoding="utf-8"?>
<p:tagLst xmlns:a="http://schemas.openxmlformats.org/drawingml/2006/main" xmlns:r="http://schemas.openxmlformats.org/officeDocument/2006/relationships" xmlns:p="http://schemas.openxmlformats.org/presentationml/2006/main">
  <p:tag name="PA" val="v3.0.1"/>
</p:tagLst>
</file>

<file path=ppt/tags/tag35.xml><?xml version="1.0" encoding="utf-8"?>
<p:tagLst xmlns:a="http://schemas.openxmlformats.org/drawingml/2006/main" xmlns:r="http://schemas.openxmlformats.org/officeDocument/2006/relationships" xmlns:p="http://schemas.openxmlformats.org/presentationml/2006/main">
  <p:tag name="PA" val="v3.0.1"/>
</p:tagLst>
</file>

<file path=ppt/tags/tag36.xml><?xml version="1.0" encoding="utf-8"?>
<p:tagLst xmlns:a="http://schemas.openxmlformats.org/drawingml/2006/main" xmlns:r="http://schemas.openxmlformats.org/officeDocument/2006/relationships" xmlns:p="http://schemas.openxmlformats.org/presentationml/2006/main">
  <p:tag name="PA" val="v3.0.1"/>
</p:tagLst>
</file>

<file path=ppt/tags/tag37.xml><?xml version="1.0" encoding="utf-8"?>
<p:tagLst xmlns:a="http://schemas.openxmlformats.org/drawingml/2006/main" xmlns:r="http://schemas.openxmlformats.org/officeDocument/2006/relationships" xmlns:p="http://schemas.openxmlformats.org/presentationml/2006/main">
  <p:tag name="PA" val="v3.0.1"/>
</p:tagLst>
</file>

<file path=ppt/tags/tag38.xml><?xml version="1.0" encoding="utf-8"?>
<p:tagLst xmlns:a="http://schemas.openxmlformats.org/drawingml/2006/main" xmlns:r="http://schemas.openxmlformats.org/officeDocument/2006/relationships" xmlns:p="http://schemas.openxmlformats.org/presentationml/2006/main">
  <p:tag name="PA" val="v3.0.1"/>
</p:tagLst>
</file>

<file path=ppt/tags/tag39.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40.xml><?xml version="1.0" encoding="utf-8"?>
<p:tagLst xmlns:a="http://schemas.openxmlformats.org/drawingml/2006/main" xmlns:r="http://schemas.openxmlformats.org/officeDocument/2006/relationships" xmlns:p="http://schemas.openxmlformats.org/presentationml/2006/main">
  <p:tag name="PA" val="v3.0.1"/>
</p:tagLst>
</file>

<file path=ppt/tags/tag41.xml><?xml version="1.0" encoding="utf-8"?>
<p:tagLst xmlns:a="http://schemas.openxmlformats.org/drawingml/2006/main" xmlns:r="http://schemas.openxmlformats.org/officeDocument/2006/relationships" xmlns:p="http://schemas.openxmlformats.org/presentationml/2006/main">
  <p:tag name="PA" val="v3.0.1"/>
</p:tagLst>
</file>

<file path=ppt/tags/tag42.xml><?xml version="1.0" encoding="utf-8"?>
<p:tagLst xmlns:a="http://schemas.openxmlformats.org/drawingml/2006/main" xmlns:r="http://schemas.openxmlformats.org/officeDocument/2006/relationships" xmlns:p="http://schemas.openxmlformats.org/presentationml/2006/main">
  <p:tag name="PA" val="v3.0.1"/>
</p:tagLst>
</file>

<file path=ppt/tags/tag43.xml><?xml version="1.0" encoding="utf-8"?>
<p:tagLst xmlns:a="http://schemas.openxmlformats.org/drawingml/2006/main" xmlns:r="http://schemas.openxmlformats.org/officeDocument/2006/relationships" xmlns:p="http://schemas.openxmlformats.org/presentationml/2006/main">
  <p:tag name="PA" val="v3.0.1"/>
</p:tagLst>
</file>

<file path=ppt/tags/tag44.xml><?xml version="1.0" encoding="utf-8"?>
<p:tagLst xmlns:a="http://schemas.openxmlformats.org/drawingml/2006/main" xmlns:r="http://schemas.openxmlformats.org/officeDocument/2006/relationships" xmlns:p="http://schemas.openxmlformats.org/presentationml/2006/main">
  <p:tag name="PA" val="v3.0.1"/>
</p:tagLst>
</file>

<file path=ppt/tags/tag45.xml><?xml version="1.0" encoding="utf-8"?>
<p:tagLst xmlns:a="http://schemas.openxmlformats.org/drawingml/2006/main" xmlns:r="http://schemas.openxmlformats.org/officeDocument/2006/relationships" xmlns:p="http://schemas.openxmlformats.org/presentationml/2006/main">
  <p:tag name="PA" val="v3.0.1"/>
</p:tagLst>
</file>

<file path=ppt/tags/tag46.xml><?xml version="1.0" encoding="utf-8"?>
<p:tagLst xmlns:a="http://schemas.openxmlformats.org/drawingml/2006/main" xmlns:r="http://schemas.openxmlformats.org/officeDocument/2006/relationships" xmlns:p="http://schemas.openxmlformats.org/presentationml/2006/main">
  <p:tag name="PA" val="v3.0.1"/>
</p:tagLst>
</file>

<file path=ppt/tags/tag47.xml><?xml version="1.0" encoding="utf-8"?>
<p:tagLst xmlns:a="http://schemas.openxmlformats.org/drawingml/2006/main" xmlns:r="http://schemas.openxmlformats.org/officeDocument/2006/relationships" xmlns:p="http://schemas.openxmlformats.org/presentationml/2006/main">
  <p:tag name="PA" val="v3.0.1"/>
</p:tagLst>
</file>

<file path=ppt/tags/tag48.xml><?xml version="1.0" encoding="utf-8"?>
<p:tagLst xmlns:a="http://schemas.openxmlformats.org/drawingml/2006/main" xmlns:r="http://schemas.openxmlformats.org/officeDocument/2006/relationships" xmlns:p="http://schemas.openxmlformats.org/presentationml/2006/main">
  <p:tag name="PA" val="v3.0.1"/>
</p:tagLst>
</file>

<file path=ppt/tags/tag49.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50.xml><?xml version="1.0" encoding="utf-8"?>
<p:tagLst xmlns:a="http://schemas.openxmlformats.org/drawingml/2006/main" xmlns:r="http://schemas.openxmlformats.org/officeDocument/2006/relationships" xmlns:p="http://schemas.openxmlformats.org/presentationml/2006/main">
  <p:tag name="PA" val="v3.0.1"/>
</p:tagLst>
</file>

<file path=ppt/tags/tag51.xml><?xml version="1.0" encoding="utf-8"?>
<p:tagLst xmlns:a="http://schemas.openxmlformats.org/drawingml/2006/main" xmlns:r="http://schemas.openxmlformats.org/officeDocument/2006/relationships" xmlns:p="http://schemas.openxmlformats.org/presentationml/2006/main">
  <p:tag name="PA" val="v3.0.1"/>
</p:tagLst>
</file>

<file path=ppt/tags/tag52.xml><?xml version="1.0" encoding="utf-8"?>
<p:tagLst xmlns:a="http://schemas.openxmlformats.org/drawingml/2006/main" xmlns:r="http://schemas.openxmlformats.org/officeDocument/2006/relationships" xmlns:p="http://schemas.openxmlformats.org/presentationml/2006/main">
  <p:tag name="PA" val="v3.0.1"/>
</p:tagLst>
</file>

<file path=ppt/tags/tag53.xml><?xml version="1.0" encoding="utf-8"?>
<p:tagLst xmlns:a="http://schemas.openxmlformats.org/drawingml/2006/main" xmlns:r="http://schemas.openxmlformats.org/officeDocument/2006/relationships" xmlns:p="http://schemas.openxmlformats.org/presentationml/2006/main">
  <p:tag name="PA" val="v3.0.1"/>
</p:tagLst>
</file>

<file path=ppt/tags/tag54.xml><?xml version="1.0" encoding="utf-8"?>
<p:tagLst xmlns:a="http://schemas.openxmlformats.org/drawingml/2006/main" xmlns:r="http://schemas.openxmlformats.org/officeDocument/2006/relationships" xmlns:p="http://schemas.openxmlformats.org/presentationml/2006/main">
  <p:tag name="PA" val="v3.0.1"/>
</p:tagLst>
</file>

<file path=ppt/tags/tag55.xml><?xml version="1.0" encoding="utf-8"?>
<p:tagLst xmlns:a="http://schemas.openxmlformats.org/drawingml/2006/main" xmlns:r="http://schemas.openxmlformats.org/officeDocument/2006/relationships" xmlns:p="http://schemas.openxmlformats.org/presentationml/2006/main">
  <p:tag name="PA" val="v3.0.1"/>
</p:tagLst>
</file>

<file path=ppt/tags/tag56.xml><?xml version="1.0" encoding="utf-8"?>
<p:tagLst xmlns:a="http://schemas.openxmlformats.org/drawingml/2006/main" xmlns:r="http://schemas.openxmlformats.org/officeDocument/2006/relationships" xmlns:p="http://schemas.openxmlformats.org/presentationml/2006/main">
  <p:tag name="PA" val="v3.0.1"/>
</p:tagLst>
</file>

<file path=ppt/tags/tag57.xml><?xml version="1.0" encoding="utf-8"?>
<p:tagLst xmlns:a="http://schemas.openxmlformats.org/drawingml/2006/main" xmlns:r="http://schemas.openxmlformats.org/officeDocument/2006/relationships" xmlns:p="http://schemas.openxmlformats.org/presentationml/2006/main">
  <p:tag name="PA" val="v3.0.1"/>
</p:tagLst>
</file>

<file path=ppt/tags/tag58.xml><?xml version="1.0" encoding="utf-8"?>
<p:tagLst xmlns:a="http://schemas.openxmlformats.org/drawingml/2006/main" xmlns:r="http://schemas.openxmlformats.org/officeDocument/2006/relationships" xmlns:p="http://schemas.openxmlformats.org/presentationml/2006/main">
  <p:tag name="PA" val="v3.0.1"/>
</p:tagLst>
</file>

<file path=ppt/tags/tag59.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60.xml><?xml version="1.0" encoding="utf-8"?>
<p:tagLst xmlns:a="http://schemas.openxmlformats.org/drawingml/2006/main" xmlns:r="http://schemas.openxmlformats.org/officeDocument/2006/relationships" xmlns:p="http://schemas.openxmlformats.org/presentationml/2006/main">
  <p:tag name="PA" val="v3.0.1"/>
</p:tagLst>
</file>

<file path=ppt/tags/tag61.xml><?xml version="1.0" encoding="utf-8"?>
<p:tagLst xmlns:a="http://schemas.openxmlformats.org/drawingml/2006/main" xmlns:r="http://schemas.openxmlformats.org/officeDocument/2006/relationships" xmlns:p="http://schemas.openxmlformats.org/presentationml/2006/main">
  <p:tag name="PA" val="v3.0.1"/>
</p:tagLst>
</file>

<file path=ppt/tags/tag62.xml><?xml version="1.0" encoding="utf-8"?>
<p:tagLst xmlns:a="http://schemas.openxmlformats.org/drawingml/2006/main" xmlns:r="http://schemas.openxmlformats.org/officeDocument/2006/relationships" xmlns:p="http://schemas.openxmlformats.org/presentationml/2006/main">
  <p:tag name="PA" val="v3.0.1"/>
</p:tagLst>
</file>

<file path=ppt/tags/tag63.xml><?xml version="1.0" encoding="utf-8"?>
<p:tagLst xmlns:a="http://schemas.openxmlformats.org/drawingml/2006/main" xmlns:r="http://schemas.openxmlformats.org/officeDocument/2006/relationships" xmlns:p="http://schemas.openxmlformats.org/presentationml/2006/main">
  <p:tag name="PA" val="v3.0.1"/>
</p:tagLst>
</file>

<file path=ppt/tags/tag64.xml><?xml version="1.0" encoding="utf-8"?>
<p:tagLst xmlns:a="http://schemas.openxmlformats.org/drawingml/2006/main" xmlns:r="http://schemas.openxmlformats.org/officeDocument/2006/relationships" xmlns:p="http://schemas.openxmlformats.org/presentationml/2006/main">
  <p:tag name="PA" val="v3.0.1"/>
</p:tagLst>
</file>

<file path=ppt/tags/tag65.xml><?xml version="1.0" encoding="utf-8"?>
<p:tagLst xmlns:a="http://schemas.openxmlformats.org/drawingml/2006/main" xmlns:r="http://schemas.openxmlformats.org/officeDocument/2006/relationships" xmlns:p="http://schemas.openxmlformats.org/presentationml/2006/main">
  <p:tag name="PA" val="v3.0.1"/>
</p:tagLst>
</file>

<file path=ppt/tags/tag66.xml><?xml version="1.0" encoding="utf-8"?>
<p:tagLst xmlns:a="http://schemas.openxmlformats.org/drawingml/2006/main" xmlns:r="http://schemas.openxmlformats.org/officeDocument/2006/relationships" xmlns:p="http://schemas.openxmlformats.org/presentationml/2006/main">
  <p:tag name="PA" val="v3.0.1"/>
</p:tagLst>
</file>

<file path=ppt/tags/tag67.xml><?xml version="1.0" encoding="utf-8"?>
<p:tagLst xmlns:a="http://schemas.openxmlformats.org/drawingml/2006/main" xmlns:r="http://schemas.openxmlformats.org/officeDocument/2006/relationships" xmlns:p="http://schemas.openxmlformats.org/presentationml/2006/main">
  <p:tag name="PA" val="v3.0.1"/>
</p:tagLst>
</file>

<file path=ppt/tags/tag68.xml><?xml version="1.0" encoding="utf-8"?>
<p:tagLst xmlns:a="http://schemas.openxmlformats.org/drawingml/2006/main" xmlns:r="http://schemas.openxmlformats.org/officeDocument/2006/relationships" xmlns:p="http://schemas.openxmlformats.org/presentationml/2006/main">
  <p:tag name="PA" val="v3.0.1"/>
</p:tagLst>
</file>

<file path=ppt/tags/tag69.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70.xml><?xml version="1.0" encoding="utf-8"?>
<p:tagLst xmlns:a="http://schemas.openxmlformats.org/drawingml/2006/main" xmlns:r="http://schemas.openxmlformats.org/officeDocument/2006/relationships" xmlns:p="http://schemas.openxmlformats.org/presentationml/2006/main">
  <p:tag name="PA" val="v3.0.1"/>
</p:tagLst>
</file>

<file path=ppt/tags/tag71.xml><?xml version="1.0" encoding="utf-8"?>
<p:tagLst xmlns:a="http://schemas.openxmlformats.org/drawingml/2006/main" xmlns:r="http://schemas.openxmlformats.org/officeDocument/2006/relationships" xmlns:p="http://schemas.openxmlformats.org/presentationml/2006/main">
  <p:tag name="PA" val="v3.0.1"/>
</p:tagLst>
</file>

<file path=ppt/tags/tag72.xml><?xml version="1.0" encoding="utf-8"?>
<p:tagLst xmlns:a="http://schemas.openxmlformats.org/drawingml/2006/main" xmlns:r="http://schemas.openxmlformats.org/officeDocument/2006/relationships" xmlns:p="http://schemas.openxmlformats.org/presentationml/2006/main">
  <p:tag name="PA" val="v3.0.1"/>
</p:tagLst>
</file>

<file path=ppt/tags/tag73.xml><?xml version="1.0" encoding="utf-8"?>
<p:tagLst xmlns:a="http://schemas.openxmlformats.org/drawingml/2006/main" xmlns:r="http://schemas.openxmlformats.org/officeDocument/2006/relationships" xmlns:p="http://schemas.openxmlformats.org/presentationml/2006/main">
  <p:tag name="PA" val="v3.0.1"/>
</p:tagLst>
</file>

<file path=ppt/tags/tag74.xml><?xml version="1.0" encoding="utf-8"?>
<p:tagLst xmlns:a="http://schemas.openxmlformats.org/drawingml/2006/main" xmlns:r="http://schemas.openxmlformats.org/officeDocument/2006/relationships" xmlns:p="http://schemas.openxmlformats.org/presentationml/2006/main">
  <p:tag name="PA" val="v3.0.1"/>
</p:tagLst>
</file>

<file path=ppt/tags/tag75.xml><?xml version="1.0" encoding="utf-8"?>
<p:tagLst xmlns:a="http://schemas.openxmlformats.org/drawingml/2006/main" xmlns:r="http://schemas.openxmlformats.org/officeDocument/2006/relationships" xmlns:p="http://schemas.openxmlformats.org/presentationml/2006/main">
  <p:tag name="PA" val="v3.0.1"/>
</p:tagLst>
</file>

<file path=ppt/tags/tag76.xml><?xml version="1.0" encoding="utf-8"?>
<p:tagLst xmlns:a="http://schemas.openxmlformats.org/drawingml/2006/main" xmlns:r="http://schemas.openxmlformats.org/officeDocument/2006/relationships" xmlns:p="http://schemas.openxmlformats.org/presentationml/2006/main">
  <p:tag name="PA" val="v3.0.1"/>
</p:tagLst>
</file>

<file path=ppt/tags/tag77.xml><?xml version="1.0" encoding="utf-8"?>
<p:tagLst xmlns:a="http://schemas.openxmlformats.org/drawingml/2006/main" xmlns:r="http://schemas.openxmlformats.org/officeDocument/2006/relationships" xmlns:p="http://schemas.openxmlformats.org/presentationml/2006/main">
  <p:tag name="PA" val="v3.0.1"/>
</p:tagLst>
</file>

<file path=ppt/tags/tag78.xml><?xml version="1.0" encoding="utf-8"?>
<p:tagLst xmlns:a="http://schemas.openxmlformats.org/drawingml/2006/main" xmlns:r="http://schemas.openxmlformats.org/officeDocument/2006/relationships" xmlns:p="http://schemas.openxmlformats.org/presentationml/2006/main">
  <p:tag name="PA" val="v3.0.1"/>
</p:tagLst>
</file>

<file path=ppt/tags/tag79.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ags/tag80.xml><?xml version="1.0" encoding="utf-8"?>
<p:tagLst xmlns:a="http://schemas.openxmlformats.org/drawingml/2006/main" xmlns:r="http://schemas.openxmlformats.org/officeDocument/2006/relationships" xmlns:p="http://schemas.openxmlformats.org/presentationml/2006/main">
  <p:tag name="PA" val="v3.0.1"/>
</p:tagLst>
</file>

<file path=ppt/tags/tag81.xml><?xml version="1.0" encoding="utf-8"?>
<p:tagLst xmlns:a="http://schemas.openxmlformats.org/drawingml/2006/main" xmlns:r="http://schemas.openxmlformats.org/officeDocument/2006/relationships" xmlns:p="http://schemas.openxmlformats.org/presentationml/2006/main">
  <p:tag name="PA" val="v3.0.1"/>
</p:tagLst>
</file>

<file path=ppt/tags/tag82.xml><?xml version="1.0" encoding="utf-8"?>
<p:tagLst xmlns:a="http://schemas.openxmlformats.org/drawingml/2006/main" xmlns:r="http://schemas.openxmlformats.org/officeDocument/2006/relationships" xmlns:p="http://schemas.openxmlformats.org/presentationml/2006/main">
  <p:tag name="PA" val="v3.0.1"/>
</p:tagLst>
</file>

<file path=ppt/tags/tag83.xml><?xml version="1.0" encoding="utf-8"?>
<p:tagLst xmlns:a="http://schemas.openxmlformats.org/drawingml/2006/main" xmlns:r="http://schemas.openxmlformats.org/officeDocument/2006/relationships" xmlns:p="http://schemas.openxmlformats.org/presentationml/2006/main">
  <p:tag name="PA" val="v3.0.1"/>
</p:tagLst>
</file>

<file path=ppt/tags/tag84.xml><?xml version="1.0" encoding="utf-8"?>
<p:tagLst xmlns:a="http://schemas.openxmlformats.org/drawingml/2006/main" xmlns:r="http://schemas.openxmlformats.org/officeDocument/2006/relationships" xmlns:p="http://schemas.openxmlformats.org/presentationml/2006/main">
  <p:tag name="PA" val="v3.0.1"/>
</p:tagLst>
</file>

<file path=ppt/tags/tag85.xml><?xml version="1.0" encoding="utf-8"?>
<p:tagLst xmlns:a="http://schemas.openxmlformats.org/drawingml/2006/main" xmlns:r="http://schemas.openxmlformats.org/officeDocument/2006/relationships" xmlns:p="http://schemas.openxmlformats.org/presentationml/2006/main">
  <p:tag name="PA" val="v3.0.1"/>
</p:tagLst>
</file>

<file path=ppt/tags/tag86.xml><?xml version="1.0" encoding="utf-8"?>
<p:tagLst xmlns:a="http://schemas.openxmlformats.org/drawingml/2006/main" xmlns:r="http://schemas.openxmlformats.org/officeDocument/2006/relationships" xmlns:p="http://schemas.openxmlformats.org/presentationml/2006/main">
  <p:tag name="PA" val="v3.0.1"/>
</p:tagLst>
</file>

<file path=ppt/tags/tag87.xml><?xml version="1.0" encoding="utf-8"?>
<p:tagLst xmlns:a="http://schemas.openxmlformats.org/drawingml/2006/main" xmlns:r="http://schemas.openxmlformats.org/officeDocument/2006/relationships" xmlns:p="http://schemas.openxmlformats.org/presentationml/2006/main">
  <p:tag name="PA" val="v3.0.1"/>
</p:tagLst>
</file>

<file path=ppt/tags/tag88.xml><?xml version="1.0" encoding="utf-8"?>
<p:tagLst xmlns:a="http://schemas.openxmlformats.org/drawingml/2006/main" xmlns:r="http://schemas.openxmlformats.org/officeDocument/2006/relationships" xmlns:p="http://schemas.openxmlformats.org/presentationml/2006/main">
  <p:tag name="PA" val="v3.0.1"/>
</p:tagLst>
</file>

<file path=ppt/tags/tag89.xml><?xml version="1.0" encoding="utf-8"?>
<p:tagLst xmlns:a="http://schemas.openxmlformats.org/drawingml/2006/main" xmlns:r="http://schemas.openxmlformats.org/officeDocument/2006/relationships" xmlns:p="http://schemas.openxmlformats.org/presentationml/2006/main">
  <p:tag name="PA" val="v3.0.1"/>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ags/tag90.xml><?xml version="1.0" encoding="utf-8"?>
<p:tagLst xmlns:a="http://schemas.openxmlformats.org/drawingml/2006/main" xmlns:r="http://schemas.openxmlformats.org/officeDocument/2006/relationships" xmlns:p="http://schemas.openxmlformats.org/presentationml/2006/main">
  <p:tag name="PA" val="v3.0.1"/>
</p:tagLst>
</file>

<file path=ppt/tags/tag91.xml><?xml version="1.0" encoding="utf-8"?>
<p:tagLst xmlns:a="http://schemas.openxmlformats.org/drawingml/2006/main" xmlns:r="http://schemas.openxmlformats.org/officeDocument/2006/relationships" xmlns:p="http://schemas.openxmlformats.org/presentationml/2006/main">
  <p:tag name="PA" val="v3.0.1"/>
</p:tagLst>
</file>

<file path=ppt/tags/tag92.xml><?xml version="1.0" encoding="utf-8"?>
<p:tagLst xmlns:a="http://schemas.openxmlformats.org/drawingml/2006/main" xmlns:r="http://schemas.openxmlformats.org/officeDocument/2006/relationships" xmlns:p="http://schemas.openxmlformats.org/presentationml/2006/main">
  <p:tag name="PA" val="v3.0.1"/>
</p:tagLst>
</file>

<file path=ppt/tags/tag93.xml><?xml version="1.0" encoding="utf-8"?>
<p:tagLst xmlns:a="http://schemas.openxmlformats.org/drawingml/2006/main" xmlns:r="http://schemas.openxmlformats.org/officeDocument/2006/relationships" xmlns:p="http://schemas.openxmlformats.org/presentationml/2006/main">
  <p:tag name="PA" val="v3.0.1"/>
</p:tagLst>
</file>

<file path=ppt/tags/tag94.xml><?xml version="1.0" encoding="utf-8"?>
<p:tagLst xmlns:a="http://schemas.openxmlformats.org/drawingml/2006/main" xmlns:r="http://schemas.openxmlformats.org/officeDocument/2006/relationships" xmlns:p="http://schemas.openxmlformats.org/presentationml/2006/main">
  <p:tag name="PA" val="v3.0.1"/>
</p:tagLst>
</file>

<file path=ppt/tags/tag95.xml><?xml version="1.0" encoding="utf-8"?>
<p:tagLst xmlns:a="http://schemas.openxmlformats.org/drawingml/2006/main" xmlns:r="http://schemas.openxmlformats.org/officeDocument/2006/relationships" xmlns:p="http://schemas.openxmlformats.org/presentationml/2006/main">
  <p:tag name="PA" val="v3.0.1"/>
</p:tagLst>
</file>

<file path=ppt/tags/tag96.xml><?xml version="1.0" encoding="utf-8"?>
<p:tagLst xmlns:a="http://schemas.openxmlformats.org/drawingml/2006/main" xmlns:r="http://schemas.openxmlformats.org/officeDocument/2006/relationships" xmlns:p="http://schemas.openxmlformats.org/presentationml/2006/main">
  <p:tag name="PA" val="v3.0.1"/>
</p:tagLst>
</file>

<file path=ppt/tags/tag97.xml><?xml version="1.0" encoding="utf-8"?>
<p:tagLst xmlns:a="http://schemas.openxmlformats.org/drawingml/2006/main" xmlns:r="http://schemas.openxmlformats.org/officeDocument/2006/relationships" xmlns:p="http://schemas.openxmlformats.org/presentationml/2006/main">
  <p:tag name="PA" val="v3.0.1"/>
</p:tagLst>
</file>

<file path=ppt/tags/tag98.xml><?xml version="1.0" encoding="utf-8"?>
<p:tagLst xmlns:a="http://schemas.openxmlformats.org/drawingml/2006/main" xmlns:r="http://schemas.openxmlformats.org/officeDocument/2006/relationships" xmlns:p="http://schemas.openxmlformats.org/presentationml/2006/main">
  <p:tag name="PA" val="v3.0.1"/>
</p:tagLst>
</file>

<file path=ppt/tags/tag99.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本次主题字体~">
      <a:majorFont>
        <a:latin typeface="Verdana"/>
        <a:ea typeface="微软雅黑"/>
        <a:cs typeface=""/>
      </a:majorFont>
      <a:minorFont>
        <a:latin typeface="Verdana"/>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1091</TotalTime>
  <Words>1466</Words>
  <Application>Microsoft Office PowerPoint</Application>
  <PresentationFormat>寬螢幕</PresentationFormat>
  <Paragraphs>171</Paragraphs>
  <Slides>24</Slides>
  <Notes>1</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24</vt:i4>
      </vt:variant>
    </vt:vector>
  </HeadingPairs>
  <TitlesOfParts>
    <vt:vector size="32" baseType="lpstr">
      <vt:lpstr>微软雅黑</vt:lpstr>
      <vt:lpstr>宋体</vt:lpstr>
      <vt:lpstr>新細明體</vt:lpstr>
      <vt:lpstr>新細明體</vt:lpstr>
      <vt:lpstr>Arial</vt:lpstr>
      <vt:lpstr>Calibri</vt:lpstr>
      <vt:lpstr>Verdana</vt:lpstr>
      <vt:lpstr>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 daiwa</dc:creator>
  <cp:keywords>http:/www.ypppt.com</cp:keywords>
  <dc:description>http://www.ypppt.com/</dc:description>
  <cp:lastModifiedBy>C. daiwa</cp:lastModifiedBy>
  <cp:revision>98</cp:revision>
  <dcterms:created xsi:type="dcterms:W3CDTF">2017-01-18T08:10:49Z</dcterms:created>
  <dcterms:modified xsi:type="dcterms:W3CDTF">2021-12-09T21:24:05Z</dcterms:modified>
</cp:coreProperties>
</file>