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1" y="-17"/>
            <a:ext cx="10281021" cy="6856029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14400" y="878100"/>
            <a:ext cx="4826800" cy="51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112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 - Corner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20" y="1"/>
            <a:ext cx="12192000" cy="6857803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589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 - Center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20" y="-16"/>
            <a:ext cx="12192000" cy="6857013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070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12192667" cy="6869371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29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10" y="-20"/>
            <a:ext cx="11928345" cy="6856029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914400" y="2831467"/>
            <a:ext cx="6088400" cy="62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914400" y="3588103"/>
            <a:ext cx="6088400" cy="4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20" y="-16"/>
            <a:ext cx="12192000" cy="6857013"/>
            <a:chOff x="-15" y="-12"/>
            <a:chExt cx="9144000" cy="5142760"/>
          </a:xfrm>
        </p:grpSpPr>
        <p:sp>
          <p:nvSpPr>
            <p:cNvPr id="30" name="Google Shape;30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590800" y="2882400"/>
            <a:ext cx="50108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667">
                <a:solidFill>
                  <a:schemeClr val="lt1"/>
                </a:solidFill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667">
                <a:solidFill>
                  <a:schemeClr val="lt1"/>
                </a:solidFill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667">
                <a:solidFill>
                  <a:schemeClr val="lt1"/>
                </a:solidFill>
              </a:defRPr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667">
                <a:solidFill>
                  <a:schemeClr val="lt1"/>
                </a:solidFill>
              </a:defRPr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667">
                <a:solidFill>
                  <a:schemeClr val="lt1"/>
                </a:solidFill>
              </a:defRPr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667">
                <a:solidFill>
                  <a:schemeClr val="lt1"/>
                </a:solidFill>
              </a:defRPr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667">
                <a:solidFill>
                  <a:schemeClr val="lt1"/>
                </a:solidFill>
              </a:defRPr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667">
                <a:solidFill>
                  <a:schemeClr val="lt1"/>
                </a:solidFill>
              </a:defRPr>
            </a:lvl8pPr>
            <a:lvl9pPr marL="5486263" lvl="8" indent="-47412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667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4"/>
          <p:cNvSpPr txBox="1"/>
          <p:nvPr/>
        </p:nvSpPr>
        <p:spPr>
          <a:xfrm>
            <a:off x="4791200" y="940225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“</a:t>
            </a:r>
            <a:endParaRPr sz="128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416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2" y="-1772"/>
            <a:ext cx="12193179" cy="6862927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609600" y="792567"/>
            <a:ext cx="6953600" cy="9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609600" y="2123467"/>
            <a:ext cx="6953600" cy="39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3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9" y="-49"/>
            <a:ext cx="8342020" cy="6856029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609600" y="1402167"/>
            <a:ext cx="3696400" cy="9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609600" y="2733067"/>
            <a:ext cx="3696400" cy="332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460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7" y="-13"/>
            <a:ext cx="12193773" cy="6857017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609600" y="792567"/>
            <a:ext cx="6953600" cy="9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609600" y="2123467"/>
            <a:ext cx="3554800" cy="39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4533605" y="2123467"/>
            <a:ext cx="3554800" cy="39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804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7" y="-13"/>
            <a:ext cx="12193773" cy="6857017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609600" y="792567"/>
            <a:ext cx="6953600" cy="9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609600" y="2123467"/>
            <a:ext cx="2410400" cy="39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3296108" y="2123467"/>
            <a:ext cx="2410400" cy="39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5982616" y="2123467"/>
            <a:ext cx="2410400" cy="39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251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2" y="-1772"/>
            <a:ext cx="12193179" cy="6862927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609600" y="792567"/>
            <a:ext cx="6953600" cy="9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571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20" y="1"/>
            <a:ext cx="12192000" cy="6857803"/>
            <a:chOff x="-15" y="1"/>
            <a:chExt cx="9144000" cy="5143352"/>
          </a:xfrm>
        </p:grpSpPr>
        <p:sp>
          <p:nvSpPr>
            <p:cNvPr id="100" name="Google Shape;100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609600" y="56718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72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92567"/>
            <a:ext cx="6953600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123467"/>
            <a:ext cx="6953600" cy="3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733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733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733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733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733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733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733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733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4D09E740-0BF6-4716-91C5-423E5409AE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43412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09FC661-E4F0-4E0F-8AB7-B4A45941F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31467"/>
            <a:ext cx="6088400" cy="627600"/>
          </a:xfrm>
        </p:spPr>
        <p:txBody>
          <a:bodyPr wrap="square" anchor="b">
            <a:normAutofit/>
          </a:bodyPr>
          <a:lstStyle/>
          <a:p>
            <a:r>
              <a:rPr lang="en-US"/>
              <a:t>CALLBACK OBJECTS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C4842F4-D829-4FC2-8936-91EE4011A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588103"/>
            <a:ext cx="5527343" cy="4364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Everything you didn’t know you wanted to hook in the kernel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13146-A3A2-4796-AE32-BCDF5CE394A3}"/>
              </a:ext>
            </a:extLst>
          </p:cNvPr>
          <p:cNvSpPr txBox="1">
            <a:spLocks/>
          </p:cNvSpPr>
          <p:nvPr/>
        </p:nvSpPr>
        <p:spPr>
          <a:xfrm>
            <a:off x="819665" y="4815542"/>
            <a:ext cx="1935893" cy="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None/>
              <a:defRPr sz="22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4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4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4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4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4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4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4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4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Yarden Shafir</a:t>
            </a:r>
          </a:p>
          <a:p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2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2DF86E7-781C-49EB-86AE-3A04D034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567"/>
            <a:ext cx="6953600" cy="955200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25000"/>
                  </a:schemeClr>
                </a:solidFill>
              </a:rPr>
              <a:t>HOW CAN WE ABUSE THIS?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84F33D0-2DF8-486D-B508-EB68E3F7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23467"/>
            <a:ext cx="6953600" cy="3926400"/>
          </a:xfrm>
        </p:spPr>
        <p:txBody>
          <a:bodyPr/>
          <a:lstStyle/>
          <a:p>
            <a:r>
              <a:rPr lang="en-US" dirty="0"/>
              <a:t>Listen to private driver communication</a:t>
            </a:r>
          </a:p>
          <a:p>
            <a:r>
              <a:rPr lang="en-US" dirty="0"/>
              <a:t>Hook callbacks to get interesting data without officially “registering”</a:t>
            </a:r>
          </a:p>
          <a:p>
            <a:r>
              <a:rPr lang="en-US" dirty="0"/>
              <a:t>Notify callbacks with false data and “lie” to products</a:t>
            </a:r>
          </a:p>
          <a:p>
            <a:r>
              <a:rPr lang="en-US" dirty="0"/>
              <a:t>Find interesting pointers and structures in callback contexts</a:t>
            </a:r>
            <a:endParaRPr lang="en-IL" dirty="0"/>
          </a:p>
          <a:p>
            <a:pPr marL="11853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2D213D-69C9-46BF-BA9B-89AA733B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567"/>
            <a:ext cx="7339914" cy="955200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25000"/>
                  </a:schemeClr>
                </a:solidFill>
              </a:rPr>
              <a:t>WINDOWS DEFENDER CALLBACKS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4A3171-310C-4F05-9976-4D7EA82E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23467"/>
            <a:ext cx="7941276" cy="3921200"/>
          </a:xfrm>
        </p:spPr>
        <p:txBody>
          <a:bodyPr/>
          <a:lstStyle/>
          <a:p>
            <a:r>
              <a:rPr lang="en-US" dirty="0"/>
              <a:t>Process notification – A way to get process information without using the well-known callbacks</a:t>
            </a:r>
          </a:p>
          <a:p>
            <a:r>
              <a:rPr lang="en-US" dirty="0" err="1"/>
              <a:t>Nri</a:t>
            </a:r>
            <a:r>
              <a:rPr lang="en-US" dirty="0"/>
              <a:t> service – called when the network service starts to receive process information</a:t>
            </a:r>
          </a:p>
          <a:p>
            <a:r>
              <a:rPr lang="en-US" dirty="0"/>
              <a:t>Boot driver callback (ELAM) – Called by the ELAM driver with information about early loaded drivers</a:t>
            </a:r>
          </a:p>
          <a:p>
            <a:endParaRPr lang="en-US" dirty="0"/>
          </a:p>
          <a:p>
            <a:pPr marL="169329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07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2D213D-69C9-46BF-BA9B-89AA733B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567"/>
            <a:ext cx="7339914" cy="955200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25000"/>
                  </a:schemeClr>
                </a:solidFill>
              </a:rPr>
              <a:t>PATCH GUARD CALLBACK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4A3171-310C-4F05-9976-4D7EA82E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23467"/>
            <a:ext cx="7261654" cy="3921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Callback Name: 542875F90F9B47F497B64BA219CACF69</a:t>
            </a:r>
          </a:p>
          <a:p>
            <a:pPr>
              <a:spcBef>
                <a:spcPts val="600"/>
              </a:spcBef>
            </a:pPr>
            <a:r>
              <a:rPr lang="en-US" dirty="0"/>
              <a:t>MsSecFlt.sys registers function SecKernelIntegrityCallback</a:t>
            </a:r>
          </a:p>
          <a:p>
            <a:pPr>
              <a:spcBef>
                <a:spcPts val="600"/>
              </a:spcBef>
            </a:pPr>
            <a:r>
              <a:rPr lang="en-US" dirty="0"/>
              <a:t>Notified once when PG is initialized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Sets a pointer to a function that will be called for periodic PG checks</a:t>
            </a:r>
          </a:p>
          <a:p>
            <a:pPr>
              <a:spcBef>
                <a:spcPts val="600"/>
              </a:spcBef>
            </a:pPr>
            <a:r>
              <a:rPr lang="en-US" dirty="0"/>
              <a:t>Nothing checks if the pointer is already set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Pointer can be replaced after being set the first time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798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16939D7-CB24-4EF5-9326-ACC00667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02167"/>
            <a:ext cx="3696400" cy="9552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7E98F0-A7C3-42D6-85CC-50C261BF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733067"/>
            <a:ext cx="3696400" cy="3323600"/>
          </a:xfrm>
        </p:spPr>
        <p:txBody>
          <a:bodyPr wrap="square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1700" dirty="0"/>
              <a:t>Circus artist and aerial instructor</a:t>
            </a:r>
          </a:p>
          <a:p>
            <a:pPr>
              <a:lnSpc>
                <a:spcPct val="105000"/>
              </a:lnSpc>
            </a:pPr>
            <a:r>
              <a:rPr lang="en-US" sz="1700" dirty="0"/>
              <a:t>Software engineer @Crowdstrike</a:t>
            </a:r>
          </a:p>
          <a:p>
            <a:pPr>
              <a:lnSpc>
                <a:spcPct val="105000"/>
              </a:lnSpc>
            </a:pPr>
            <a:r>
              <a:rPr lang="en-US" sz="1700" dirty="0"/>
              <a:t>Windows Internals instructor @</a:t>
            </a:r>
            <a:r>
              <a:rPr lang="en-US" sz="1700" dirty="0" err="1"/>
              <a:t>Winsider</a:t>
            </a:r>
            <a:endParaRPr lang="en-US" sz="1700" dirty="0"/>
          </a:p>
          <a:p>
            <a:pPr>
              <a:lnSpc>
                <a:spcPct val="105000"/>
              </a:lnSpc>
            </a:pPr>
            <a:r>
              <a:rPr lang="en-US" sz="1700" dirty="0"/>
              <a:t>Former pastry chef</a:t>
            </a:r>
          </a:p>
          <a:p>
            <a:pPr>
              <a:lnSpc>
                <a:spcPct val="105000"/>
              </a:lnSpc>
            </a:pPr>
            <a:r>
              <a:rPr lang="en-US" sz="1700" dirty="0"/>
              <a:t>Taught mom how to unmute zoom</a:t>
            </a:r>
          </a:p>
          <a:p>
            <a:pPr>
              <a:lnSpc>
                <a:spcPct val="105000"/>
              </a:lnSpc>
            </a:pPr>
            <a:r>
              <a:rPr lang="en-US" sz="1700" dirty="0"/>
              <a:t>Almost succeeded at training a cat</a:t>
            </a:r>
          </a:p>
          <a:p>
            <a:pPr>
              <a:lnSpc>
                <a:spcPct val="105000"/>
              </a:lnSpc>
            </a:pPr>
            <a:r>
              <a:rPr lang="en-US" sz="1700" dirty="0"/>
              <a:t>Usually found upside down</a:t>
            </a:r>
          </a:p>
        </p:txBody>
      </p:sp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20931754-D803-47C0-BA52-1ADEF71E1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20095" r="13157"/>
          <a:stretch/>
        </p:blipFill>
        <p:spPr>
          <a:xfrm>
            <a:off x="7644605" y="2357367"/>
            <a:ext cx="2891590" cy="2871769"/>
          </a:xfrm>
          <a:prstGeom prst="ellipse">
            <a:avLst/>
          </a:prstGeom>
          <a:ln w="63500" cap="rnd">
            <a:solidFill>
              <a:schemeClr val="bg2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58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880C489-28B7-407E-86DE-5E24969B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8671" y="518496"/>
            <a:ext cx="10972800" cy="692800"/>
          </a:xfrm>
        </p:spPr>
        <p:txBody>
          <a:bodyPr/>
          <a:lstStyle/>
          <a:p>
            <a:r>
              <a:rPr lang="en-US" sz="3200" b="1" dirty="0">
                <a:solidFill>
                  <a:schemeClr val="tx2">
                    <a:lumMod val="25000"/>
                  </a:schemeClr>
                </a:solidFill>
              </a:rPr>
              <a:t>ANOTHER KERNEL COMMUNICATION MECHANISM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EC9850-4F8F-4011-8C9C-62CE0F1CFDCE}"/>
              </a:ext>
            </a:extLst>
          </p:cNvPr>
          <p:cNvSpPr txBox="1">
            <a:spLocks/>
          </p:cNvSpPr>
          <p:nvPr/>
        </p:nvSpPr>
        <p:spPr>
          <a:xfrm>
            <a:off x="891654" y="1322799"/>
            <a:ext cx="9849134" cy="481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ulim Park Light"/>
              <a:buNone/>
              <a:defRPr sz="24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algn="l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Named Objects</a:t>
            </a:r>
          </a:p>
          <a:p>
            <a:pPr algn="l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created by any driver with ExCreateCallback</a:t>
            </a:r>
          </a:p>
          <a:p>
            <a:pPr algn="l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Other drivers can register with ExRegisterCallback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Get a handle with ExCreateCallback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Can be configured on only allow one registered function</a:t>
            </a:r>
          </a:p>
          <a:p>
            <a:pPr algn="l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Any driver can notify with ExNotifyCallback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All registered drivers need to know what types to expect in both arguments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768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C5DF37-6889-44B4-8A86-FB58D8A743BB}"/>
              </a:ext>
            </a:extLst>
          </p:cNvPr>
          <p:cNvSpPr/>
          <p:nvPr/>
        </p:nvSpPr>
        <p:spPr>
          <a:xfrm>
            <a:off x="1891072" y="1991284"/>
            <a:ext cx="1752246" cy="9058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A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A2BC0-0C8E-4F10-AFAC-F278EEC59273}"/>
              </a:ext>
            </a:extLst>
          </p:cNvPr>
          <p:cNvSpPr/>
          <p:nvPr/>
        </p:nvSpPr>
        <p:spPr>
          <a:xfrm>
            <a:off x="7853102" y="1991284"/>
            <a:ext cx="1752246" cy="9058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B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5F3553-9747-463B-BE8E-F504D64DD6C5}"/>
              </a:ext>
            </a:extLst>
          </p:cNvPr>
          <p:cNvSpPr/>
          <p:nvPr/>
        </p:nvSpPr>
        <p:spPr>
          <a:xfrm>
            <a:off x="4464150" y="3820083"/>
            <a:ext cx="1253935" cy="11477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Callback</a:t>
            </a:r>
          </a:p>
          <a:p>
            <a:pPr algn="ctr"/>
            <a:r>
              <a:rPr lang="en-US" sz="1400" dirty="0"/>
              <a:t>Object</a:t>
            </a:r>
            <a:endParaRPr lang="en-IL" sz="14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20DED18-9151-484B-A1BF-824B353B8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9903" y="2784474"/>
            <a:ext cx="1471545" cy="16969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5CB28E-6FA0-4F15-92CF-75FBF6C3CD36}"/>
              </a:ext>
            </a:extLst>
          </p:cNvPr>
          <p:cNvSpPr txBox="1"/>
          <p:nvPr/>
        </p:nvSpPr>
        <p:spPr>
          <a:xfrm>
            <a:off x="2954327" y="4044421"/>
            <a:ext cx="125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D9A23-1C7B-464C-B51F-93DF208DD930}"/>
              </a:ext>
            </a:extLst>
          </p:cNvPr>
          <p:cNvSpPr/>
          <p:nvPr/>
        </p:nvSpPr>
        <p:spPr>
          <a:xfrm>
            <a:off x="7853102" y="3939071"/>
            <a:ext cx="1752246" cy="9058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C</a:t>
            </a:r>
            <a:endParaRPr lang="en-IL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852765E-399F-490E-87BD-225C509667C2}"/>
              </a:ext>
            </a:extLst>
          </p:cNvPr>
          <p:cNvCxnSpPr>
            <a:cxnSpLocks/>
            <a:stCxn id="4" idx="1"/>
            <a:endCxn id="5" idx="6"/>
          </p:cNvCxnSpPr>
          <p:nvPr/>
        </p:nvCxnSpPr>
        <p:spPr>
          <a:xfrm rot="10800000" flipV="1">
            <a:off x="5718086" y="2444230"/>
            <a:ext cx="2135017" cy="19497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2A81E0A-B421-402B-B8C1-171DA885B6F8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rot="10800000" flipV="1">
            <a:off x="5718086" y="4392018"/>
            <a:ext cx="2135017" cy="191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37579E-2924-45AB-BFAD-B4EFC0C685B6}"/>
              </a:ext>
            </a:extLst>
          </p:cNvPr>
          <p:cNvSpPr txBox="1"/>
          <p:nvPr/>
        </p:nvSpPr>
        <p:spPr>
          <a:xfrm>
            <a:off x="6840883" y="4064493"/>
            <a:ext cx="125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806FD-3EB7-44D5-B36C-412935ED3BC2}"/>
              </a:ext>
            </a:extLst>
          </p:cNvPr>
          <p:cNvSpPr txBox="1"/>
          <p:nvPr/>
        </p:nvSpPr>
        <p:spPr>
          <a:xfrm>
            <a:off x="6840882" y="2128443"/>
            <a:ext cx="125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  <a:endParaRPr lang="en-I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5B92F47-B782-4AF9-82D7-48A9B3E1CA0B}"/>
              </a:ext>
            </a:extLst>
          </p:cNvPr>
          <p:cNvCxnSpPr>
            <a:cxnSpLocks/>
            <a:stCxn id="3" idx="1"/>
            <a:endCxn id="5" idx="4"/>
          </p:cNvCxnSpPr>
          <p:nvPr/>
        </p:nvCxnSpPr>
        <p:spPr>
          <a:xfrm rot="10800000" flipH="1" flipV="1">
            <a:off x="1891072" y="2444231"/>
            <a:ext cx="3200046" cy="2523554"/>
          </a:xfrm>
          <a:prstGeom prst="bentConnector4">
            <a:avLst>
              <a:gd name="adj1" fmla="val -7144"/>
              <a:gd name="adj2" fmla="val 109059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9D186D-126A-48FC-8D6D-A6B21BF1CA65}"/>
              </a:ext>
            </a:extLst>
          </p:cNvPr>
          <p:cNvSpPr txBox="1"/>
          <p:nvPr/>
        </p:nvSpPr>
        <p:spPr>
          <a:xfrm>
            <a:off x="2954326" y="4879279"/>
            <a:ext cx="125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</a:t>
            </a:r>
            <a:endParaRPr lang="en-IL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9FC67A-92AD-4F8A-BACD-E373229EE177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5400000" flipH="1" flipV="1">
            <a:off x="5995772" y="1086631"/>
            <a:ext cx="1828799" cy="3638107"/>
          </a:xfrm>
          <a:prstGeom prst="bentConnector3">
            <a:avLst>
              <a:gd name="adj1" fmla="val 112500"/>
            </a:avLst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8E55120-97E0-4FCA-B15F-27EA29A82B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62266" y="1848936"/>
            <a:ext cx="571935" cy="4514230"/>
          </a:xfrm>
          <a:prstGeom prst="bentConnector4">
            <a:avLst>
              <a:gd name="adj1" fmla="val -39970"/>
              <a:gd name="adj2" fmla="val 105064"/>
            </a:avLst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E5DA7E-8EFD-42F9-BE53-B1796C60490B}"/>
              </a:ext>
            </a:extLst>
          </p:cNvPr>
          <p:cNvSpPr txBox="1"/>
          <p:nvPr/>
        </p:nvSpPr>
        <p:spPr>
          <a:xfrm>
            <a:off x="6785594" y="1464059"/>
            <a:ext cx="125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2977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CDF1B8-0F8A-4357-98C8-335DF63461A2}"/>
              </a:ext>
            </a:extLst>
          </p:cNvPr>
          <p:cNvSpPr txBox="1">
            <a:spLocks/>
          </p:cNvSpPr>
          <p:nvPr/>
        </p:nvSpPr>
        <p:spPr>
          <a:xfrm>
            <a:off x="590952" y="811427"/>
            <a:ext cx="9905999" cy="536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Kulim Park Light"/>
              <a:buChar char="●"/>
              <a:defRPr sz="2667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1219170" marR="0" lvl="1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ulim Park Light"/>
              <a:buChar char="○"/>
              <a:defRPr sz="2667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828754" marR="0" lvl="2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Kulim Park Light"/>
              <a:buChar char="■"/>
              <a:defRPr sz="2667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2438339" marR="0" lvl="3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ulim Park Light"/>
              <a:buChar char="●"/>
              <a:defRPr sz="2667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3047924" marR="0" lvl="4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ulim Park Light"/>
              <a:buChar char="○"/>
              <a:defRPr sz="2667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3657509" marR="0" lvl="5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ulim Park Light"/>
              <a:buChar char="■"/>
              <a:defRPr sz="2667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4267093" marR="0" lvl="6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ulim Park Light"/>
              <a:buChar char="●"/>
              <a:defRPr sz="2667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4876678" marR="0" lvl="7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ulim Park Light"/>
              <a:buChar char="○"/>
              <a:defRPr sz="2667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5486263" marR="0" lvl="8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ulim Park Light"/>
              <a:buChar char="■"/>
              <a:defRPr sz="2667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indent="0">
              <a:spcBef>
                <a:spcPts val="600"/>
              </a:spcBef>
              <a:buFont typeface="Kulim Park Light"/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PCALLBACK_OBJECT </a:t>
            </a:r>
            <a:r>
              <a:rPr lang="en-US" sz="1800" dirty="0"/>
              <a:t>CallbackObject;</a:t>
            </a:r>
          </a:p>
          <a:p>
            <a:pPr marL="0" indent="0">
              <a:spcBef>
                <a:spcPts val="600"/>
              </a:spcBef>
              <a:buFont typeface="Kulim Park Light"/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PCALLBACK_REGISTRATION </a:t>
            </a:r>
            <a:r>
              <a:rPr lang="en-US" sz="1800" dirty="0"/>
              <a:t>CallbackHandle;</a:t>
            </a:r>
          </a:p>
          <a:p>
            <a:pPr marL="0" indent="0">
              <a:spcBef>
                <a:spcPts val="600"/>
              </a:spcBef>
              <a:buFont typeface="Kulim Park Light"/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OBJECT_ATTRIBUTES </a:t>
            </a:r>
            <a:r>
              <a:rPr lang="en-US" sz="1800" dirty="0"/>
              <a:t>ObjectAttributes;</a:t>
            </a:r>
          </a:p>
          <a:p>
            <a:pPr marL="0" indent="0">
              <a:spcBef>
                <a:spcPts val="600"/>
              </a:spcBef>
              <a:buFont typeface="Kulim Park Light"/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UNICODE_STRING </a:t>
            </a:r>
            <a:r>
              <a:rPr lang="en-US" sz="1800" dirty="0"/>
              <a:t>CallbackName;</a:t>
            </a:r>
          </a:p>
          <a:p>
            <a:pPr marL="0" indent="0">
              <a:spcBef>
                <a:spcPts val="600"/>
              </a:spcBef>
              <a:buFont typeface="Kulim Park Light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RtlInitUnicodeString</a:t>
            </a:r>
            <a:r>
              <a:rPr lang="en-US" sz="1800" dirty="0"/>
              <a:t>(&amp;CallbackName, 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L"\\Callback\\SeImageVerificationDriverInfo"</a:t>
            </a:r>
            <a:r>
              <a:rPr lang="en-US" sz="1800" dirty="0"/>
              <a:t>);</a:t>
            </a:r>
          </a:p>
          <a:p>
            <a:pPr marL="0" indent="0">
              <a:spcBef>
                <a:spcPts val="600"/>
              </a:spcBef>
              <a:buFont typeface="Kulim Park Light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InitializeObjectAttributes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&amp;ObjectAttributes, </a:t>
            </a:r>
            <a:br>
              <a:rPr lang="en-US" sz="1800" dirty="0"/>
            </a:br>
            <a:r>
              <a:rPr lang="en-US" sz="1800" dirty="0"/>
              <a:t>        &amp;CallbackName, 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OBJ_KERNEL_HANDLE</a:t>
            </a:r>
            <a:r>
              <a:rPr lang="en-US" sz="1800" dirty="0"/>
              <a:t> |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OBJ_CASE_INSENSITIVE </a:t>
            </a:r>
            <a:r>
              <a:rPr lang="en-US" sz="1800" dirty="0"/>
              <a:t>|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OBJ_PERMANENT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nullptr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nullptr</a:t>
            </a:r>
            <a:r>
              <a:rPr lang="en-US" sz="1800" dirty="0"/>
              <a:t>);</a:t>
            </a:r>
          </a:p>
          <a:p>
            <a:pPr marL="0" indent="0">
              <a:spcBef>
                <a:spcPts val="600"/>
              </a:spcBef>
              <a:buFont typeface="Kulim Park Light"/>
              <a:buNone/>
            </a:pPr>
            <a:r>
              <a:rPr lang="en-US" sz="1800" dirty="0"/>
              <a:t>status =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ExCreateCallback</a:t>
            </a:r>
            <a:r>
              <a:rPr lang="en-US" sz="1800" dirty="0"/>
              <a:t>(&amp;CallbackObject, &amp;ObjectAttributes, 0, 1);</a:t>
            </a:r>
          </a:p>
          <a:p>
            <a:pPr marL="0" indent="0">
              <a:spcBef>
                <a:spcPts val="600"/>
              </a:spcBef>
              <a:buFont typeface="Kulim Park Light"/>
              <a:buNone/>
            </a:pPr>
            <a:r>
              <a:rPr lang="en-US" sz="1800" dirty="0"/>
              <a:t>CallbackHandle = 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PCALLBACK_REGISTRATION</a:t>
            </a:r>
            <a:r>
              <a:rPr lang="en-US" sz="1800" dirty="0"/>
              <a:t>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ExRegisterCallback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CallbackObject, </a:t>
            </a:r>
            <a:br>
              <a:rPr lang="en-US" sz="1800" dirty="0"/>
            </a:br>
            <a:r>
              <a:rPr lang="en-US" sz="1800" dirty="0"/>
              <a:t>        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PCALLBACK_FUNCTION</a:t>
            </a:r>
            <a:r>
              <a:rPr lang="en-US" sz="1800" dirty="0"/>
              <a:t>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ImageVerificationCallbackFunction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nullptr</a:t>
            </a:r>
            <a:r>
              <a:rPr lang="en-US" sz="1800" dirty="0"/>
              <a:t>);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407729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3AA2-F11B-4E50-A8F1-FE30F6EC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STRUCTURES AND FIELDS</a:t>
            </a:r>
            <a:endParaRPr lang="en-IL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8232-B995-4A30-A8A8-78F5B13F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23467"/>
            <a:ext cx="5020962" cy="3921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typedef struct _CALLBACK_REGISTRATION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LIST_ENTRY Link;</a:t>
            </a:r>
          </a:p>
          <a:p>
            <a:pPr marL="0" indent="0">
              <a:buNone/>
            </a:pPr>
            <a:r>
              <a:rPr lang="en-US" sz="1600" dirty="0"/>
              <a:t>    PCALLBACK_OBJECT CallbackObject;</a:t>
            </a:r>
          </a:p>
          <a:p>
            <a:pPr marL="0" indent="0">
              <a:buNone/>
            </a:pPr>
            <a:r>
              <a:rPr lang="en-US" sz="1600" dirty="0"/>
              <a:t>    PCALLBACK_FUNCTION CallbackFunction;</a:t>
            </a:r>
          </a:p>
          <a:p>
            <a:pPr marL="0" indent="0">
              <a:buNone/>
            </a:pPr>
            <a:r>
              <a:rPr lang="en-US" sz="1600" dirty="0"/>
              <a:t>    PVOID CallbackContext;</a:t>
            </a:r>
          </a:p>
          <a:p>
            <a:pPr marL="0" indent="0">
              <a:buNone/>
            </a:pPr>
            <a:r>
              <a:rPr lang="en-US" sz="1600" dirty="0"/>
              <a:t>    ULONG Busy;</a:t>
            </a:r>
          </a:p>
          <a:p>
            <a:pPr marL="0" indent="0">
              <a:buNone/>
            </a:pPr>
            <a:r>
              <a:rPr lang="en-US" sz="1600" dirty="0"/>
              <a:t>    BOOLEAN UnregisterWaiting;</a:t>
            </a:r>
          </a:p>
          <a:p>
            <a:pPr marL="0" indent="0">
              <a:buNone/>
            </a:pPr>
            <a:r>
              <a:rPr lang="en-US" sz="1600" dirty="0"/>
              <a:t>} CALLBACK_REGISTRATION, *PCALLBACK_REGISTRATION;</a:t>
            </a:r>
          </a:p>
          <a:p>
            <a:pPr marL="135464" indent="0">
              <a:buNone/>
            </a:pPr>
            <a:endParaRPr lang="en-IL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1A0DE-162F-4C6D-9334-C6B7A7EBCC8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82796" y="2123467"/>
            <a:ext cx="3798968" cy="3921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typedef struct _CALLBACK_OBJECT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ULONG Signature;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KSPIN_LOCK Lock;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LIST_ENTRY RegisteredCallbacks;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BOOLEAN AllowMultipleCallbacks;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UCHAR reserved[3];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LIST_ENTRY CallbackList;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} CALLBACK_OBJECT, *PCALLBACK_OBJECT;</a:t>
            </a:r>
            <a:endParaRPr lang="en-IL" sz="1600" dirty="0"/>
          </a:p>
          <a:p>
            <a:pPr marL="135464" indent="0">
              <a:buNone/>
            </a:pPr>
            <a:endParaRPr lang="en-IL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1D6BE-DD4F-4711-B058-65718D8F9793}"/>
              </a:ext>
            </a:extLst>
          </p:cNvPr>
          <p:cNvSpPr/>
          <p:nvPr/>
        </p:nvSpPr>
        <p:spPr>
          <a:xfrm>
            <a:off x="696098" y="2957383"/>
            <a:ext cx="1692875" cy="3748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B0BCF-4C70-4266-8E04-E250547A6C71}"/>
              </a:ext>
            </a:extLst>
          </p:cNvPr>
          <p:cNvSpPr/>
          <p:nvPr/>
        </p:nvSpPr>
        <p:spPr>
          <a:xfrm>
            <a:off x="5778844" y="3727621"/>
            <a:ext cx="3068594" cy="3542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CBAEA-D05B-43FD-AD20-884C4D071DC6}"/>
              </a:ext>
            </a:extLst>
          </p:cNvPr>
          <p:cNvSpPr/>
          <p:nvPr/>
        </p:nvSpPr>
        <p:spPr>
          <a:xfrm>
            <a:off x="5778844" y="4852084"/>
            <a:ext cx="2294237" cy="3748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0FCA9-D365-4ADF-BA62-4549FD639455}"/>
              </a:ext>
            </a:extLst>
          </p:cNvPr>
          <p:cNvSpPr/>
          <p:nvPr/>
        </p:nvSpPr>
        <p:spPr>
          <a:xfrm>
            <a:off x="5778845" y="4123038"/>
            <a:ext cx="3068594" cy="3315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CBAF3-5F25-4BDA-98FB-FA6198354DD7}"/>
              </a:ext>
            </a:extLst>
          </p:cNvPr>
          <p:cNvSpPr/>
          <p:nvPr/>
        </p:nvSpPr>
        <p:spPr>
          <a:xfrm>
            <a:off x="696098" y="3736888"/>
            <a:ext cx="3768810" cy="3315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A3E0C-C63C-4251-9E04-FBD35CF2947F}"/>
              </a:ext>
            </a:extLst>
          </p:cNvPr>
          <p:cNvSpPr/>
          <p:nvPr/>
        </p:nvSpPr>
        <p:spPr>
          <a:xfrm>
            <a:off x="696098" y="4119509"/>
            <a:ext cx="2257167" cy="3315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197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9D74081-D729-44AB-9CF4-82D1941B9572}"/>
              </a:ext>
            </a:extLst>
          </p:cNvPr>
          <p:cNvSpPr txBox="1">
            <a:spLocks/>
          </p:cNvSpPr>
          <p:nvPr/>
        </p:nvSpPr>
        <p:spPr>
          <a:xfrm>
            <a:off x="759725" y="518496"/>
            <a:ext cx="8952932" cy="692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tx2">
                    <a:lumMod val="25000"/>
                  </a:schemeClr>
                </a:solidFill>
              </a:rPr>
              <a:t>CALLBACKS ARE LINKED IN A LIST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FFBFD6-388E-456A-A03E-C921C3EE5D2A}"/>
              </a:ext>
            </a:extLst>
          </p:cNvPr>
          <p:cNvSpPr txBox="1">
            <a:spLocks/>
          </p:cNvSpPr>
          <p:nvPr/>
        </p:nvSpPr>
        <p:spPr>
          <a:xfrm>
            <a:off x="891654" y="1322799"/>
            <a:ext cx="9849134" cy="156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ulim Park Light"/>
              <a:buNone/>
              <a:defRPr sz="24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683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algn="l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So are the registered functions</a:t>
            </a:r>
          </a:p>
          <a:p>
            <a:pPr algn="l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Get a pointer to one, you get them all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208DD-B218-4764-9ECE-CD8E2506A128}"/>
              </a:ext>
            </a:extLst>
          </p:cNvPr>
          <p:cNvSpPr/>
          <p:nvPr/>
        </p:nvSpPr>
        <p:spPr>
          <a:xfrm>
            <a:off x="1330404" y="3042165"/>
            <a:ext cx="1920240" cy="4654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CALLBACK_OBJECT</a:t>
            </a:r>
            <a:endParaRPr lang="en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2C2B1-5B8F-49B2-A898-6F98E9704C4B}"/>
              </a:ext>
            </a:extLst>
          </p:cNvPr>
          <p:cNvSpPr/>
          <p:nvPr/>
        </p:nvSpPr>
        <p:spPr>
          <a:xfrm>
            <a:off x="3554621" y="3042165"/>
            <a:ext cx="1920240" cy="4654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CALLBACK_OBJECT</a:t>
            </a:r>
            <a:endParaRPr lang="en-IL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54F394-48CC-4696-9F25-10825C7E5388}"/>
              </a:ext>
            </a:extLst>
          </p:cNvPr>
          <p:cNvSpPr/>
          <p:nvPr/>
        </p:nvSpPr>
        <p:spPr>
          <a:xfrm>
            <a:off x="5778838" y="3042165"/>
            <a:ext cx="1920240" cy="4654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CALLBACK_OBJECT</a:t>
            </a:r>
            <a:endParaRPr lang="en-IL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1E8EA0-47CB-4A41-AF86-B1158A9B7022}"/>
              </a:ext>
            </a:extLst>
          </p:cNvPr>
          <p:cNvSpPr/>
          <p:nvPr/>
        </p:nvSpPr>
        <p:spPr>
          <a:xfrm>
            <a:off x="8003055" y="3042165"/>
            <a:ext cx="1920240" cy="4654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CALLBACK_OBJECT</a:t>
            </a:r>
            <a:endParaRPr lang="en-IL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3FB7D-2839-4A87-8778-92AE014A2C65}"/>
              </a:ext>
            </a:extLst>
          </p:cNvPr>
          <p:cNvSpPr/>
          <p:nvPr/>
        </p:nvSpPr>
        <p:spPr>
          <a:xfrm>
            <a:off x="1612089" y="3758857"/>
            <a:ext cx="2011680" cy="370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CALLBACK_REGISTRATION</a:t>
            </a:r>
            <a:endParaRPr lang="en-IL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301964-0613-4CBE-90FF-F8AC70F8CEA6}"/>
              </a:ext>
            </a:extLst>
          </p:cNvPr>
          <p:cNvSpPr/>
          <p:nvPr/>
        </p:nvSpPr>
        <p:spPr>
          <a:xfrm>
            <a:off x="1612089" y="4380813"/>
            <a:ext cx="2011680" cy="370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CALLBACK_REGISTRATION</a:t>
            </a:r>
            <a:endParaRPr lang="en-IL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78FA8-7D04-425D-BF7E-B06094F81DC2}"/>
              </a:ext>
            </a:extLst>
          </p:cNvPr>
          <p:cNvSpPr/>
          <p:nvPr/>
        </p:nvSpPr>
        <p:spPr>
          <a:xfrm>
            <a:off x="1612089" y="5043960"/>
            <a:ext cx="2011680" cy="370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CALLBACK_REGISTRATION</a:t>
            </a:r>
            <a:endParaRPr lang="en-IL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661094-A300-4F00-92B4-CED8D2AB2F13}"/>
              </a:ext>
            </a:extLst>
          </p:cNvPr>
          <p:cNvSpPr/>
          <p:nvPr/>
        </p:nvSpPr>
        <p:spPr>
          <a:xfrm>
            <a:off x="4003582" y="3758857"/>
            <a:ext cx="2011680" cy="370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CALLBACK_REGISTRATION</a:t>
            </a:r>
            <a:endParaRPr lang="en-IL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CC4DB3-4F90-4C93-A22C-257CDC2D82D9}"/>
              </a:ext>
            </a:extLst>
          </p:cNvPr>
          <p:cNvSpPr/>
          <p:nvPr/>
        </p:nvSpPr>
        <p:spPr>
          <a:xfrm>
            <a:off x="8369636" y="3758857"/>
            <a:ext cx="2011680" cy="370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CALLBACK_REGISTRATION</a:t>
            </a:r>
            <a:endParaRPr lang="en-IL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66FDA7-7D86-48B4-A9ED-F1209201F107}"/>
              </a:ext>
            </a:extLst>
          </p:cNvPr>
          <p:cNvSpPr/>
          <p:nvPr/>
        </p:nvSpPr>
        <p:spPr>
          <a:xfrm>
            <a:off x="8369636" y="4422004"/>
            <a:ext cx="2011680" cy="370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CALLBACK_REGISTRATION</a:t>
            </a:r>
            <a:endParaRPr lang="en-IL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AE48E3-573F-4EE9-BA2C-0259172D5E8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50644" y="3274884"/>
            <a:ext cx="303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CB780E-4D98-47D1-998E-0721E00B4FA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474861" y="3274884"/>
            <a:ext cx="303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78C983-92FE-4021-9AB0-7990859AD90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99078" y="3274884"/>
            <a:ext cx="303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9F0A09B-79F1-45A0-8389-346824260877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5400000">
            <a:off x="1733005" y="3386688"/>
            <a:ext cx="436605" cy="678435"/>
          </a:xfrm>
          <a:prstGeom prst="bentConnector4">
            <a:avLst>
              <a:gd name="adj1" fmla="val 28774"/>
              <a:gd name="adj2" fmla="val 13369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1581D7-92DB-4C98-A94B-794ECB48004F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5400000">
            <a:off x="1896707" y="3844941"/>
            <a:ext cx="436605" cy="1005840"/>
          </a:xfrm>
          <a:prstGeom prst="bentConnector4">
            <a:avLst>
              <a:gd name="adj1" fmla="val 28774"/>
              <a:gd name="adj2" fmla="val 12272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2AEE5BF-564A-4D70-8E03-4365976E31DD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5400000">
            <a:off x="1876111" y="4487493"/>
            <a:ext cx="477796" cy="1005840"/>
          </a:xfrm>
          <a:prstGeom prst="bentConnector4">
            <a:avLst>
              <a:gd name="adj1" fmla="val 30603"/>
              <a:gd name="adj2" fmla="val 12272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A2391B0-A651-4707-A598-55CAAF73BBFB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040860" y="3470326"/>
            <a:ext cx="436605" cy="511159"/>
          </a:xfrm>
          <a:prstGeom prst="bentConnector4">
            <a:avLst>
              <a:gd name="adj1" fmla="val 28774"/>
              <a:gd name="adj2" fmla="val 14472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CC9E630-0022-4AEF-98A9-B7BD0FB0A3AA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5400000">
            <a:off x="8448104" y="3429136"/>
            <a:ext cx="436605" cy="593539"/>
          </a:xfrm>
          <a:prstGeom prst="bentConnector4">
            <a:avLst>
              <a:gd name="adj1" fmla="val 28774"/>
              <a:gd name="adj2" fmla="val 13851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D088C35-5E7B-4225-B165-B6746914ED64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5400000">
            <a:off x="8633658" y="3865537"/>
            <a:ext cx="477796" cy="1005840"/>
          </a:xfrm>
          <a:prstGeom prst="bentConnector4">
            <a:avLst>
              <a:gd name="adj1" fmla="val 30603"/>
              <a:gd name="adj2" fmla="val 12272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45CFD8F-5156-499E-AE3E-208917B6982B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rot="10800000" flipH="1">
            <a:off x="1330403" y="3274884"/>
            <a:ext cx="8592891" cy="12700"/>
          </a:xfrm>
          <a:prstGeom prst="bentConnector5">
            <a:avLst>
              <a:gd name="adj1" fmla="val -2660"/>
              <a:gd name="adj2" fmla="val 3632433"/>
              <a:gd name="adj3" fmla="val 102660"/>
            </a:avLst>
          </a:prstGeom>
          <a:ln w="127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E602026-EBB1-47F5-A37D-6C64AD0DB4E5}"/>
              </a:ext>
            </a:extLst>
          </p:cNvPr>
          <p:cNvSpPr/>
          <p:nvPr/>
        </p:nvSpPr>
        <p:spPr>
          <a:xfrm>
            <a:off x="1612089" y="3761259"/>
            <a:ext cx="2011680" cy="370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CALLBACK_REGISTRATION</a:t>
            </a:r>
            <a:endParaRPr lang="en-IL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82E7CD-181B-4287-9A95-3B5298804C3A}"/>
              </a:ext>
            </a:extLst>
          </p:cNvPr>
          <p:cNvSpPr/>
          <p:nvPr/>
        </p:nvSpPr>
        <p:spPr>
          <a:xfrm>
            <a:off x="1612089" y="4383215"/>
            <a:ext cx="2011680" cy="370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CALLBACK_REGISTRATION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92754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EB2D70-61F1-4AE8-8316-1AC0197E6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89" y="1325653"/>
            <a:ext cx="6088400" cy="6276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WHO USES CALLBACKS?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6E9985F-B35B-4158-81CD-12C75EAA2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289" y="2227866"/>
            <a:ext cx="6088400" cy="32585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kernel notifies drivers about OS events with callbacks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Win32k uses anonymous callbacks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products use them for internal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PatchGuard has a callback used to trigger checks</a:t>
            </a:r>
            <a:endParaRPr lang="en-IL" dirty="0">
              <a:solidFill>
                <a:schemeClr val="tx1"/>
              </a:solidFill>
            </a:endParaRPr>
          </a:p>
          <a:p>
            <a:pPr marL="88900" indent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2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E32C81-7FCA-44BD-9ABB-83E748B4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7099"/>
            <a:ext cx="6953600" cy="955200"/>
          </a:xfrm>
        </p:spPr>
        <p:txBody>
          <a:bodyPr wrap="square" anchor="b">
            <a:normAutofit/>
          </a:bodyPr>
          <a:lstStyle/>
          <a:p>
            <a:r>
              <a:rPr lang="en-US" sz="4000" dirty="0">
                <a:solidFill>
                  <a:schemeClr val="tx2">
                    <a:lumMod val="25000"/>
                  </a:schemeClr>
                </a:solidFill>
              </a:rPr>
              <a:t>A FEW EXAMPLES…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0A6B85-C936-4785-B729-B6753827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10497"/>
            <a:ext cx="4201297" cy="4434170"/>
          </a:xfrm>
        </p:spPr>
        <p:txBody>
          <a:bodyPr wrap="square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000" dirty="0"/>
              <a:t>Graphics callbacks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Power State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SeImageVerificationDriverInfo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Windows Defender Callbacks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There are also unnamed callbacks that don’t appear here</a:t>
            </a:r>
          </a:p>
          <a:p>
            <a:pPr lvl="1">
              <a:lnSpc>
                <a:spcPct val="105000"/>
              </a:lnSpc>
            </a:pPr>
            <a:r>
              <a:rPr lang="en-US" sz="1700" dirty="0"/>
              <a:t>Those are harder to find and use because you can’t open them by name</a:t>
            </a:r>
          </a:p>
          <a:p>
            <a:pPr lvl="1">
              <a:lnSpc>
                <a:spcPct val="105000"/>
              </a:lnSpc>
            </a:pPr>
            <a:r>
              <a:rPr lang="en-US" sz="1700" dirty="0"/>
              <a:t>Can still find them by iterating over the callbacks list</a:t>
            </a:r>
            <a:endParaRPr lang="en-IL" sz="1700" dirty="0"/>
          </a:p>
          <a:p>
            <a:pPr marL="761981" lvl="1" indent="0">
              <a:lnSpc>
                <a:spcPct val="105000"/>
              </a:lnSpc>
              <a:buNone/>
            </a:pPr>
            <a:endParaRPr lang="en-US" sz="1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97E53-2C5C-49AB-AB89-1FA63C4AF2F1}"/>
              </a:ext>
            </a:extLst>
          </p:cNvPr>
          <p:cNvGrpSpPr/>
          <p:nvPr/>
        </p:nvGrpSpPr>
        <p:grpSpPr>
          <a:xfrm>
            <a:off x="5062154" y="1668699"/>
            <a:ext cx="3472248" cy="4878655"/>
            <a:chOff x="645736" y="86396"/>
            <a:chExt cx="4344076" cy="64173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3C9249-92C5-4CE9-B16F-99262D213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476"/>
            <a:stretch/>
          </p:blipFill>
          <p:spPr>
            <a:xfrm>
              <a:off x="646412" y="86396"/>
              <a:ext cx="4343400" cy="16535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606159-0619-41B9-82CF-FBA86F554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59" b="2652"/>
            <a:stretch/>
          </p:blipFill>
          <p:spPr>
            <a:xfrm>
              <a:off x="645736" y="1737712"/>
              <a:ext cx="4343400" cy="476606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C6F364-AA8B-4D6C-B8EF-2AA90AFCD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720" r="11994" b="12275"/>
            <a:stretch/>
          </p:blipFill>
          <p:spPr>
            <a:xfrm>
              <a:off x="658964" y="5665788"/>
              <a:ext cx="3186345" cy="401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937976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B1E3F9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A9E197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597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Kulim Park</vt:lpstr>
      <vt:lpstr>Kulim Park Light</vt:lpstr>
      <vt:lpstr>Volumnia template</vt:lpstr>
      <vt:lpstr>CALLBACK OBJECTS</vt:lpstr>
      <vt:lpstr>ABOUT ME</vt:lpstr>
      <vt:lpstr>PowerPoint Presentation</vt:lpstr>
      <vt:lpstr>PowerPoint Presentation</vt:lpstr>
      <vt:lpstr>PowerPoint Presentation</vt:lpstr>
      <vt:lpstr>STRUCTURES AND FIELDS</vt:lpstr>
      <vt:lpstr>PowerPoint Presentation</vt:lpstr>
      <vt:lpstr>WHO USES CALLBACKS?</vt:lpstr>
      <vt:lpstr>A FEW EXAMPLES…</vt:lpstr>
      <vt:lpstr>HOW CAN WE ABUSE THIS?</vt:lpstr>
      <vt:lpstr>WINDOWS DEFENDER CALLBACKS</vt:lpstr>
      <vt:lpstr>PATCH GUARD CALLBACK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 OBJECTS</dc:title>
  <dc:creator>Yarden Shafir</dc:creator>
  <cp:lastModifiedBy>Yarden Shafir</cp:lastModifiedBy>
  <cp:revision>7</cp:revision>
  <dcterms:created xsi:type="dcterms:W3CDTF">2020-10-06T15:05:18Z</dcterms:created>
  <dcterms:modified xsi:type="dcterms:W3CDTF">2020-10-17T10:03:23Z</dcterms:modified>
</cp:coreProperties>
</file>