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56" r:id="rId3"/>
    <p:sldId id="262" r:id="rId4"/>
    <p:sldId id="263" r:id="rId5"/>
    <p:sldId id="265" r:id="rId6"/>
    <p:sldId id="264" r:id="rId7"/>
    <p:sldId id="267" r:id="rId8"/>
    <p:sldId id="258" r:id="rId9"/>
    <p:sldId id="257" r:id="rId10"/>
    <p:sldId id="266" r:id="rId11"/>
    <p:sldId id="268" r:id="rId12"/>
    <p:sldId id="260" r:id="rId13"/>
    <p:sldId id="269" r:id="rId14"/>
    <p:sldId id="261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kpad" initials="t" lastIdx="1" clrIdx="0">
    <p:extLst>
      <p:ext uri="{19B8F6BF-5375-455C-9EA6-DF929625EA0E}">
        <p15:presenceInfo xmlns:p15="http://schemas.microsoft.com/office/powerpoint/2012/main" xmlns="" userId="thinkp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1" autoAdjust="0"/>
    <p:restoredTop sz="94637" autoAdjust="0"/>
  </p:normalViewPr>
  <p:slideViewPr>
    <p:cSldViewPr snapToGrid="0">
      <p:cViewPr varScale="1">
        <p:scale>
          <a:sx n="72" d="100"/>
          <a:sy n="72" d="100"/>
        </p:scale>
        <p:origin x="-468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02" y="4326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8482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386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9670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770968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199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5725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4141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670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163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5283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186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523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0093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871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494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844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215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8667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   AI</a:t>
            </a:r>
            <a:r>
              <a:rPr lang="zh-CN" altLang="en-US" dirty="0"/>
              <a:t>的数学基础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17CEEB7-976D-4463-900C-B0BA7A062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                                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57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统计</a:t>
            </a:r>
            <a:r>
              <a:rPr lang="zh-CN" altLang="en-US" sz="4000" dirty="0" smtClean="0"/>
              <a:t>学习理论</a:t>
            </a:r>
            <a:r>
              <a:rPr lang="en-US" altLang="zh-CN" sz="4000" dirty="0" smtClean="0"/>
              <a:t>1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17CEEB7-976D-4463-900C-B0BA7A062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00" y="1067824"/>
            <a:ext cx="9890582" cy="512515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>
                    <a:tint val="75000"/>
                  </a:schemeClr>
                </a:solidFill>
              </a:rPr>
              <a:t>经典的统计基础存在两个理论缺陷</a:t>
            </a:r>
            <a:endParaRPr lang="en-US" altLang="zh-CN" sz="1800" dirty="0">
              <a:solidFill>
                <a:schemeClr val="tx1">
                  <a:tint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没有对经验风险最小化原则下的统计学习一致性进行分析，不能保证经验风险的最小值（或下限界）收敛到（或概率收敛到）期望风险的最小值（或下确界）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大数定理描述的是一个极限过程，不对收敛速度进行分析，那么在样本有限的情况下，以频率代替概率（均值代替期望）并不一定能得到好的近似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>
                    <a:tint val="75000"/>
                  </a:schemeClr>
                </a:solidFill>
              </a:rPr>
              <a:t>统计学习理论，从理论上系统地分析经验最小化原则成立的条件，建立了学习过程收敛速度界，进而提出了小样本归纳推理原则，并给出控制学习过程的推广能力的方法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学习过程一致性理论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学习过程收敛速度的理论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控制学习过程泛化能力的理论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构造学习算法的理论采用前三部分的结论</a:t>
            </a:r>
          </a:p>
        </p:txBody>
      </p:sp>
    </p:spTree>
    <p:extLst>
      <p:ext uri="{BB962C8B-B14F-4D97-AF65-F5344CB8AC3E}">
        <p14:creationId xmlns:p14="http://schemas.microsoft.com/office/powerpoint/2010/main" xmlns="" val="90977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统计</a:t>
            </a:r>
            <a:r>
              <a:rPr lang="zh-CN" altLang="en-US" sz="4000" dirty="0" smtClean="0"/>
              <a:t>学习理论</a:t>
            </a:r>
            <a:r>
              <a:rPr lang="en-US" altLang="zh-CN" sz="4000" dirty="0" smtClean="0"/>
              <a:t>2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17CEEB7-976D-4463-900C-B0BA7A062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00" y="1067824"/>
            <a:ext cx="9890582" cy="512515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>
                    <a:tint val="75000"/>
                  </a:schemeClr>
                </a:solidFill>
              </a:rPr>
              <a:t>经验最小化原则</a:t>
            </a:r>
            <a:r>
              <a:rPr lang="en-US" altLang="zh-CN" sz="1800" dirty="0">
                <a:solidFill>
                  <a:schemeClr val="tx1">
                    <a:tint val="75000"/>
                  </a:schemeClr>
                </a:solidFill>
              </a:rPr>
              <a:t>ERM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>
                    <a:tint val="75000"/>
                  </a:schemeClr>
                </a:solidFill>
              </a:rPr>
              <a:t>结构最小化原则</a:t>
            </a:r>
            <a:r>
              <a:rPr lang="en-US" altLang="zh-CN" sz="1800" dirty="0">
                <a:solidFill>
                  <a:schemeClr val="tx1">
                    <a:tint val="75000"/>
                  </a:schemeClr>
                </a:solidFill>
              </a:rPr>
              <a:t>SRM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93781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统计</a:t>
            </a:r>
            <a:r>
              <a:rPr lang="zh-CN" altLang="en-US" sz="4000" dirty="0" smtClean="0"/>
              <a:t>学习理论</a:t>
            </a:r>
            <a:r>
              <a:rPr lang="en-US" altLang="zh-CN" sz="4000" dirty="0" smtClean="0"/>
              <a:t>3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17CEEB7-976D-4463-900C-B0BA7A062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00" y="1067824"/>
            <a:ext cx="9890582" cy="512515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/>
              <a:t>VC</a:t>
            </a:r>
            <a:r>
              <a:rPr lang="zh-CN" altLang="en-US" dirty="0"/>
              <a:t>维，复杂度评估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54128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统计</a:t>
            </a:r>
            <a:r>
              <a:rPr lang="zh-CN" altLang="en-US" sz="4000" dirty="0" smtClean="0"/>
              <a:t>学习理论</a:t>
            </a:r>
            <a:r>
              <a:rPr lang="en-US" altLang="zh-CN" sz="4000" dirty="0" smtClean="0"/>
              <a:t>4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17CEEB7-976D-4463-900C-B0BA7A062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00" y="1067824"/>
            <a:ext cx="9890582" cy="512515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/>
              <a:t>偏差</a:t>
            </a:r>
            <a:r>
              <a:rPr lang="en-US" altLang="zh-CN" dirty="0"/>
              <a:t>-</a:t>
            </a:r>
            <a:r>
              <a:rPr lang="zh-CN" altLang="en-US" dirty="0" smtClean="0"/>
              <a:t>方差</a:t>
            </a:r>
            <a:r>
              <a:rPr lang="zh-CN" altLang="en-US" dirty="0" smtClean="0"/>
              <a:t>分解</a:t>
            </a:r>
            <a:r>
              <a:rPr lang="zh-CN" altLang="en-US" dirty="0" smtClean="0"/>
              <a:t>（</a:t>
            </a:r>
            <a:r>
              <a:rPr lang="zh-CN" altLang="en-US" dirty="0"/>
              <a:t>过拟合和欠拟合问题），“没有免费的午餐”</a:t>
            </a:r>
            <a:endParaRPr lang="en-US" altLang="zh-CN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公式：</a:t>
            </a:r>
            <a:r>
              <a:rPr lang="en-US" altLang="zh-CN" b="1" dirty="0"/>
              <a:t>Error = Bias^2 + Variance Noise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s://images2017.cnblogs.com/blog/1158734/201709/1158734-20170905083743335-142842313.png">
            <a:extLst>
              <a:ext uri="{FF2B5EF4-FFF2-40B4-BE49-F238E27FC236}">
                <a16:creationId xmlns:a16="http://schemas.microsoft.com/office/drawing/2014/main" xmlns="" id="{1E3C4758-D7BE-4DE6-AFC6-9330BD943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7288" y="1990591"/>
            <a:ext cx="3527839" cy="40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2B24D52-B406-4BF3-8371-296C7C288DA1}"/>
              </a:ext>
            </a:extLst>
          </p:cNvPr>
          <p:cNvSpPr/>
          <p:nvPr/>
        </p:nvSpPr>
        <p:spPr>
          <a:xfrm>
            <a:off x="4921870" y="19539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Bias(</a:t>
            </a:r>
            <a:r>
              <a:rPr lang="zh-CN" altLang="en-US" dirty="0"/>
              <a:t>偏差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Bias</a:t>
            </a:r>
            <a:r>
              <a:rPr lang="zh-CN" altLang="en-US" dirty="0"/>
              <a:t>反映的是模型在样本上的输出与真实值之间的误差，即模型本身的精准度，即算法本身的拟合能力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8E672278-F5D1-42C5-A080-0FC0C2EF2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991" y="2653689"/>
            <a:ext cx="73186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dirty="0">
                <a:latin typeface="+mn-lt"/>
              </a:rPr>
              <a:t>什么是Variance(方差)</a:t>
            </a: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+mn-lt"/>
              </a:rPr>
              <a:t>Variance反映的是模型每一次输出结果与模型输出期望之间的误差，</a:t>
            </a:r>
            <a:endParaRPr lang="en-US" altLang="zh-CN" dirty="0">
              <a:latin typeface="+mn-lt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>
                <a:latin typeface="+mn-lt"/>
              </a:rPr>
              <a:t>即模型</a:t>
            </a:r>
            <a:r>
              <a:rPr lang="zh-CN" altLang="zh-CN" dirty="0">
                <a:latin typeface="+mn-lt"/>
              </a:rPr>
              <a:t>的稳定性。反应预测的波动情况。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28274D3B-A936-4604-AF45-330428509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991" y="3630402"/>
            <a:ext cx="718011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dirty="0">
              <a:latin typeface="+mn-lt"/>
            </a:endParaRPr>
          </a:p>
          <a:p>
            <a:pPr eaLnBrk="1" hangingPunct="1"/>
            <a:r>
              <a:rPr lang="zh-CN" altLang="zh-CN" dirty="0">
                <a:latin typeface="+mn-lt"/>
              </a:rPr>
              <a:t>什么是Noise(噪声)</a:t>
            </a:r>
          </a:p>
          <a:p>
            <a:pPr eaLnBrk="1" hangingPunct="1"/>
            <a:r>
              <a:rPr lang="zh-CN" altLang="zh-CN" dirty="0">
                <a:latin typeface="+mn-lt"/>
              </a:rPr>
              <a:t>这就简单了，就不是你想要的真正数据，你可以想象为来破坏你实验的元凶和造成你可能过拟合的原因之一，至于为什么是过拟合的原因，因为模型过度追求Low Bias会导致训练过度，对测试集判断表现优秀，导致噪声点也被拟合进去了</a:t>
            </a:r>
          </a:p>
        </p:txBody>
      </p:sp>
    </p:spTree>
    <p:extLst>
      <p:ext uri="{BB962C8B-B14F-4D97-AF65-F5344CB8AC3E}">
        <p14:creationId xmlns:p14="http://schemas.microsoft.com/office/powerpoint/2010/main" xmlns="" val="371273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 smtClean="0"/>
              <a:t>数值计算与最优化</a:t>
            </a:r>
            <a:endParaRPr lang="zh-CN" altLang="en-US" sz="4000" dirty="0"/>
          </a:p>
        </p:txBody>
      </p:sp>
      <p:sp>
        <p:nvSpPr>
          <p:cNvPr id="4" name="副标题 5">
            <a:extLst>
              <a:ext uri="{FF2B5EF4-FFF2-40B4-BE49-F238E27FC236}">
                <a16:creationId xmlns:a16="http://schemas.microsoft.com/office/drawing/2014/main" xmlns="" id="{4076475B-A27A-4F0D-809A-CA48E27A9C0B}"/>
              </a:ext>
            </a:extLst>
          </p:cNvPr>
          <p:cNvSpPr txBox="1">
            <a:spLocks/>
          </p:cNvSpPr>
          <p:nvPr/>
        </p:nvSpPr>
        <p:spPr>
          <a:xfrm>
            <a:off x="604236" y="1119779"/>
            <a:ext cx="8825658" cy="4813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随机梯度下降</a:t>
            </a:r>
          </a:p>
        </p:txBody>
      </p:sp>
    </p:spTree>
    <p:extLst>
      <p:ext uri="{BB962C8B-B14F-4D97-AF65-F5344CB8AC3E}">
        <p14:creationId xmlns:p14="http://schemas.microsoft.com/office/powerpoint/2010/main" xmlns="" val="101218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 smtClean="0"/>
              <a:t>微积分</a:t>
            </a:r>
            <a:endParaRPr lang="zh-CN" altLang="en-US" sz="4000" dirty="0"/>
          </a:p>
        </p:txBody>
      </p:sp>
      <p:sp>
        <p:nvSpPr>
          <p:cNvPr id="4" name="副标题 5">
            <a:extLst>
              <a:ext uri="{FF2B5EF4-FFF2-40B4-BE49-F238E27FC236}">
                <a16:creationId xmlns:a16="http://schemas.microsoft.com/office/drawing/2014/main" xmlns="" id="{4076475B-A27A-4F0D-809A-CA48E27A9C0B}"/>
              </a:ext>
            </a:extLst>
          </p:cNvPr>
          <p:cNvSpPr txBox="1">
            <a:spLocks/>
          </p:cNvSpPr>
          <p:nvPr/>
        </p:nvSpPr>
        <p:spPr>
          <a:xfrm>
            <a:off x="604236" y="1119779"/>
            <a:ext cx="8825658" cy="4813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随机梯度下降</a:t>
            </a:r>
          </a:p>
        </p:txBody>
      </p:sp>
    </p:spTree>
    <p:extLst>
      <p:ext uri="{BB962C8B-B14F-4D97-AF65-F5344CB8AC3E}">
        <p14:creationId xmlns:p14="http://schemas.microsoft.com/office/powerpoint/2010/main" xmlns="" val="1012183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参考资料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17CEEB7-976D-4463-900C-B0BA7A062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00" y="1067825"/>
            <a:ext cx="9890582" cy="470030"/>
          </a:xfrm>
        </p:spPr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《</a:t>
            </a:r>
            <a:r>
              <a:rPr lang="zh-CN" altLang="en-US" dirty="0"/>
              <a:t>统计学完全教程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2164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E56A10C-BBE5-41F6-9ABE-BF6121D95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19" y="3695407"/>
            <a:ext cx="4773581" cy="2812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E920799-904E-4F94-94CC-FB24B9FAC5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5047" y="3078418"/>
            <a:ext cx="4281407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1017966-2F8B-495F-BEC7-AA848D09816B}"/>
              </a:ext>
            </a:extLst>
          </p:cNvPr>
          <p:cNvSpPr/>
          <p:nvPr/>
        </p:nvSpPr>
        <p:spPr>
          <a:xfrm>
            <a:off x="1778977" y="3078418"/>
            <a:ext cx="360883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统计机器学习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3F88DF0-E775-4B59-8F1C-8A5457CCFF4E}"/>
              </a:ext>
            </a:extLst>
          </p:cNvPr>
          <p:cNvSpPr/>
          <p:nvPr/>
        </p:nvSpPr>
        <p:spPr>
          <a:xfrm>
            <a:off x="6538547" y="2460863"/>
            <a:ext cx="360883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矩阵计算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38589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监督学习</a:t>
            </a:r>
            <a:r>
              <a:rPr lang="en-US" altLang="zh-CN" sz="4000" dirty="0"/>
              <a:t>-</a:t>
            </a:r>
            <a:r>
              <a:rPr lang="zh-CN" altLang="en-US" sz="4000" dirty="0"/>
              <a:t>回归分析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xmlns="" id="{897EB50D-10C1-4F1B-BC16-4F64912A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236" y="1119779"/>
            <a:ext cx="8825658" cy="4813429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简单线性回归（矩阵计算</a:t>
            </a:r>
            <a:r>
              <a:rPr lang="en-US" altLang="zh-CN" dirty="0"/>
              <a:t>,</a:t>
            </a:r>
            <a:r>
              <a:rPr lang="zh-CN" altLang="en-US" dirty="0"/>
              <a:t>最小二乘法）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多元线性回归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r>
              <a:rPr lang="zh-CN" altLang="en-US" b="1" dirty="0"/>
              <a:t>多重共线性问题（</a:t>
            </a:r>
            <a:r>
              <a:rPr lang="en-US" altLang="zh-CN" b="1" dirty="0"/>
              <a:t>rank</a:t>
            </a:r>
            <a:r>
              <a:rPr lang="en-US" altLang="zh-CN" dirty="0"/>
              <a:t>(X′X) = rank(X) = k &lt; 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解释变量间毫无线性关系，变量间相互正交。这时多元回归的系数和每个参数通过</a:t>
            </a:r>
            <a:r>
              <a:rPr lang="en-US" altLang="zh-CN" dirty="0"/>
              <a:t>Y</a:t>
            </a:r>
            <a:r>
              <a:rPr lang="zh-CN" altLang="en-US" dirty="0"/>
              <a:t>对</a:t>
            </a:r>
            <a:r>
              <a:rPr lang="en-US" altLang="zh-CN" dirty="0"/>
              <a:t>Xi</a:t>
            </a:r>
            <a:r>
              <a:rPr lang="zh-CN" altLang="en-US" dirty="0"/>
              <a:t>的一元回归估计结果一致。</a:t>
            </a:r>
            <a:endParaRPr lang="en-US" altLang="zh-CN" dirty="0"/>
          </a:p>
          <a:p>
            <a:r>
              <a:rPr lang="zh-CN" altLang="en-US" dirty="0"/>
              <a:t>解释变量间完全共线性，即</a:t>
            </a:r>
            <a:r>
              <a:rPr lang="en-US" altLang="zh-CN" dirty="0"/>
              <a:t>rank(X) &lt; k  </a:t>
            </a:r>
            <a:r>
              <a:rPr lang="zh-CN" altLang="en-US" dirty="0"/>
              <a:t>。此时模型参数将无法估计。</a:t>
            </a:r>
          </a:p>
          <a:p>
            <a:r>
              <a:rPr lang="zh-CN" altLang="en-US" dirty="0"/>
              <a:t>解释变量间存在一定程度的线性关系。实际中碰到的主要是这种情形。当相关性较弱时，可能影响不大，但是随着解释变量间的共线性程度加强，对参数估计值的准确性、稳定性带来影响。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非线性模型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广义可加模型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广义线性模型</a:t>
            </a:r>
          </a:p>
        </p:txBody>
      </p:sp>
    </p:spTree>
    <p:extLst>
      <p:ext uri="{BB962C8B-B14F-4D97-AF65-F5344CB8AC3E}">
        <p14:creationId xmlns:p14="http://schemas.microsoft.com/office/powerpoint/2010/main" xmlns="" val="223335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监督学习</a:t>
            </a:r>
            <a:r>
              <a:rPr lang="en-US" altLang="zh-CN" sz="4000" dirty="0"/>
              <a:t>-</a:t>
            </a:r>
            <a:r>
              <a:rPr lang="zh-CN" altLang="en-US" sz="4000" dirty="0"/>
              <a:t>分类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xmlns="" id="{897EB50D-10C1-4F1B-BC16-4F64912A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236" y="1119779"/>
            <a:ext cx="8825658" cy="48134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感知机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k</a:t>
            </a:r>
            <a:r>
              <a:rPr lang="zh-CN" altLang="en-US" dirty="0"/>
              <a:t>近邻法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朴素贝叶斯法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决策树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逻辑斯蒂回归与最大熵模型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支持向量机</a:t>
            </a:r>
            <a:r>
              <a:rPr lang="en-US" altLang="zh-CN" dirty="0"/>
              <a:t>SVM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    </a:t>
            </a:r>
            <a:r>
              <a:rPr lang="zh-CN" altLang="en-US" dirty="0"/>
              <a:t>分离超平面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提升方法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EM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条件随机场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4861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无监督学习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xmlns="" id="{897EB50D-10C1-4F1B-BC16-4F64912A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236" y="1119779"/>
            <a:ext cx="8825658" cy="48134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PCA</a:t>
            </a:r>
            <a:r>
              <a:rPr lang="zh-CN" altLang="en-US" dirty="0"/>
              <a:t>主成分分析（特征值分解或</a:t>
            </a:r>
            <a:r>
              <a:rPr lang="en-US" altLang="zh-CN" dirty="0"/>
              <a:t>SVD</a:t>
            </a:r>
            <a:r>
              <a:rPr lang="zh-CN" altLang="en-US" dirty="0"/>
              <a:t>奇异值分解）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聚类分析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降维</a:t>
            </a:r>
          </a:p>
        </p:txBody>
      </p:sp>
    </p:spTree>
    <p:extLst>
      <p:ext uri="{BB962C8B-B14F-4D97-AF65-F5344CB8AC3E}">
        <p14:creationId xmlns:p14="http://schemas.microsoft.com/office/powerpoint/2010/main" xmlns="" val="307981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深度学习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xmlns="" id="{897EB50D-10C1-4F1B-BC16-4F64912A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236" y="1119779"/>
            <a:ext cx="8825658" cy="4813429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2945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强化学习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xmlns="" id="{897EB50D-10C1-4F1B-BC16-4F64912A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236" y="1119779"/>
            <a:ext cx="8825658" cy="4813429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6205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矩阵计算</a:t>
            </a:r>
          </a:p>
        </p:txBody>
      </p:sp>
      <p:sp>
        <p:nvSpPr>
          <p:cNvPr id="7" name="副标题 5">
            <a:extLst>
              <a:ext uri="{FF2B5EF4-FFF2-40B4-BE49-F238E27FC236}">
                <a16:creationId xmlns:a16="http://schemas.microsoft.com/office/drawing/2014/main" xmlns="" id="{4033271F-F664-4B63-B286-B34A2920298A}"/>
              </a:ext>
            </a:extLst>
          </p:cNvPr>
          <p:cNvSpPr txBox="1">
            <a:spLocks/>
          </p:cNvSpPr>
          <p:nvPr/>
        </p:nvSpPr>
        <p:spPr>
          <a:xfrm>
            <a:off x="604236" y="1119779"/>
            <a:ext cx="8825658" cy="4813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最小二乘法</a:t>
            </a:r>
            <a:endParaRPr lang="en-US" altLang="zh-CN" dirty="0"/>
          </a:p>
          <a:p>
            <a:r>
              <a:rPr lang="zh-CN" altLang="en-US" dirty="0"/>
              <a:t>     </a:t>
            </a:r>
            <a:r>
              <a:rPr lang="zh-CN" altLang="en-US" sz="1200" dirty="0">
                <a:solidFill>
                  <a:schemeClr val="tx1"/>
                </a:solidFill>
              </a:rPr>
              <a:t>残差平方和</a:t>
            </a:r>
            <a:r>
              <a:rPr lang="en-US" altLang="zh-CN" sz="1200" dirty="0">
                <a:solidFill>
                  <a:schemeClr val="tx1"/>
                </a:solidFill>
              </a:rPr>
              <a:t>RSS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SVD</a:t>
            </a:r>
            <a:r>
              <a:rPr lang="zh-CN" altLang="en-US" dirty="0"/>
              <a:t>奇异值分解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特征值分解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二次型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条件数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矩阵范式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迹运算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行列式</a:t>
            </a:r>
          </a:p>
        </p:txBody>
      </p:sp>
    </p:spTree>
    <p:extLst>
      <p:ext uri="{BB962C8B-B14F-4D97-AF65-F5344CB8AC3E}">
        <p14:creationId xmlns:p14="http://schemas.microsoft.com/office/powerpoint/2010/main" xmlns="" val="330236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en-US" altLang="zh-CN" sz="4000" dirty="0" smtClean="0"/>
              <a:t> 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数理统计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17CEEB7-976D-4463-900C-B0BA7A062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00" y="1067825"/>
            <a:ext cx="9890582" cy="470030"/>
          </a:xfrm>
        </p:spPr>
        <p:txBody>
          <a:bodyPr/>
          <a:lstStyle/>
          <a:p>
            <a:r>
              <a:rPr lang="zh-CN" altLang="en-US" dirty="0"/>
              <a:t>概率</a:t>
            </a:r>
          </a:p>
        </p:txBody>
      </p:sp>
    </p:spTree>
    <p:extLst>
      <p:ext uri="{BB962C8B-B14F-4D97-AF65-F5344CB8AC3E}">
        <p14:creationId xmlns:p14="http://schemas.microsoft.com/office/powerpoint/2010/main" xmlns="" val="1205979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884</TotalTime>
  <Words>506</Words>
  <Application>Microsoft Office PowerPoint</Application>
  <PresentationFormat>自定义</PresentationFormat>
  <Paragraphs>80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离子</vt:lpstr>
      <vt:lpstr>    AI的数学基础</vt:lpstr>
      <vt:lpstr>主要内容</vt:lpstr>
      <vt:lpstr>监督学习-回归分析</vt:lpstr>
      <vt:lpstr>监督学习-分类</vt:lpstr>
      <vt:lpstr>无监督学习</vt:lpstr>
      <vt:lpstr>深度学习</vt:lpstr>
      <vt:lpstr>强化学习</vt:lpstr>
      <vt:lpstr>矩阵计算</vt:lpstr>
      <vt:lpstr>  数理统计</vt:lpstr>
      <vt:lpstr>统计学习理论1</vt:lpstr>
      <vt:lpstr>统计学习理论2</vt:lpstr>
      <vt:lpstr>统计学习理论3</vt:lpstr>
      <vt:lpstr>统计学习理论4</vt:lpstr>
      <vt:lpstr>数值计算与最优化</vt:lpstr>
      <vt:lpstr>微积分</vt:lpstr>
      <vt:lpstr>参考资料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AI的数学基础</dc:title>
  <dc:creator>thinkpad</dc:creator>
  <cp:lastModifiedBy>Thinkpad</cp:lastModifiedBy>
  <cp:revision>79</cp:revision>
  <dcterms:created xsi:type="dcterms:W3CDTF">2018-10-16T01:05:40Z</dcterms:created>
  <dcterms:modified xsi:type="dcterms:W3CDTF">2018-10-17T14:22:31Z</dcterms:modified>
</cp:coreProperties>
</file>