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18"/>
  </p:notesMasterIdLst>
  <p:sldIdLst>
    <p:sldId id="270" r:id="rId2"/>
    <p:sldId id="297" r:id="rId3"/>
    <p:sldId id="298" r:id="rId4"/>
    <p:sldId id="256" r:id="rId5"/>
    <p:sldId id="301" r:id="rId6"/>
    <p:sldId id="302" r:id="rId7"/>
    <p:sldId id="307" r:id="rId8"/>
    <p:sldId id="286" r:id="rId9"/>
    <p:sldId id="312" r:id="rId10"/>
    <p:sldId id="304" r:id="rId11"/>
    <p:sldId id="291" r:id="rId12"/>
    <p:sldId id="305" r:id="rId13"/>
    <p:sldId id="299" r:id="rId14"/>
    <p:sldId id="258" r:id="rId15"/>
    <p:sldId id="313" r:id="rId16"/>
    <p:sldId id="3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3" clrIdx="0">
    <p:extLst>
      <p:ext uri="{19B8F6BF-5375-455C-9EA6-DF929625EA0E}">
        <p15:presenceInfo xmlns:p15="http://schemas.microsoft.com/office/powerpoint/2012/main" userId="thinkp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1" autoAdjust="0"/>
    <p:restoredTop sz="81529" autoAdjust="0"/>
  </p:normalViewPr>
  <p:slideViewPr>
    <p:cSldViewPr snapToGrid="0">
      <p:cViewPr varScale="1">
        <p:scale>
          <a:sx n="74" d="100"/>
          <a:sy n="74" d="100"/>
        </p:scale>
        <p:origin x="859" y="77"/>
      </p:cViewPr>
      <p:guideLst>
        <p:guide orient="horz" pos="2160"/>
        <p:guide pos="3840"/>
      </p:guideLst>
    </p:cSldViewPr>
  </p:slideViewPr>
  <p:outlineViewPr>
    <p:cViewPr>
      <p:scale>
        <a:sx n="33" d="100"/>
        <a:sy n="33" d="100"/>
      </p:scale>
      <p:origin x="102" y="43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B6327-F885-4EC3-B2A2-05BBACB2BAFB}" type="datetimeFigureOut">
              <a:rPr lang="zh-CN" altLang="en-US" smtClean="0"/>
              <a:t>2019/2/12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B6102-E2B0-4917-A89A-890A3541D536}" type="slidenum">
              <a:rPr lang="zh-CN" altLang="en-US" smtClean="0"/>
              <a:t>‹#›</a:t>
            </a:fld>
            <a:endParaRPr lang="zh-CN" altLang="en-US"/>
          </a:p>
        </p:txBody>
      </p:sp>
    </p:spTree>
    <p:extLst>
      <p:ext uri="{BB962C8B-B14F-4D97-AF65-F5344CB8AC3E}">
        <p14:creationId xmlns:p14="http://schemas.microsoft.com/office/powerpoint/2010/main" val="219026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4B6102-E2B0-4917-A89A-890A3541D536}" type="slidenum">
              <a:rPr lang="zh-CN" altLang="en-US" smtClean="0"/>
              <a:t>1</a:t>
            </a:fld>
            <a:endParaRPr lang="zh-CN" altLang="en-US"/>
          </a:p>
        </p:txBody>
      </p:sp>
    </p:spTree>
    <p:extLst>
      <p:ext uri="{BB962C8B-B14F-4D97-AF65-F5344CB8AC3E}">
        <p14:creationId xmlns:p14="http://schemas.microsoft.com/office/powerpoint/2010/main" val="313093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4B6102-E2B0-4917-A89A-890A3541D536}" type="slidenum">
              <a:rPr lang="zh-CN" altLang="en-US" smtClean="0"/>
              <a:t>2</a:t>
            </a:fld>
            <a:endParaRPr lang="zh-CN" altLang="en-US"/>
          </a:p>
        </p:txBody>
      </p:sp>
    </p:spTree>
    <p:extLst>
      <p:ext uri="{BB962C8B-B14F-4D97-AF65-F5344CB8AC3E}">
        <p14:creationId xmlns:p14="http://schemas.microsoft.com/office/powerpoint/2010/main" val="99551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4B6102-E2B0-4917-A89A-890A3541D536}" type="slidenum">
              <a:rPr lang="zh-CN" altLang="en-US" smtClean="0"/>
              <a:t>3</a:t>
            </a:fld>
            <a:endParaRPr lang="zh-CN" altLang="en-US"/>
          </a:p>
        </p:txBody>
      </p:sp>
    </p:spTree>
    <p:extLst>
      <p:ext uri="{BB962C8B-B14F-4D97-AF65-F5344CB8AC3E}">
        <p14:creationId xmlns:p14="http://schemas.microsoft.com/office/powerpoint/2010/main" val="22296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30719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36023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24362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26697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718117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78687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023835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3551295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426304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416857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3313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34306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00291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90351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86386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09714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8835A04-46DE-4A0B-9BC4-BC300239B3FB}" type="datetimeFigureOut">
              <a:rPr lang="zh-CN" altLang="en-US" smtClean="0"/>
              <a:pPr/>
              <a:t>2019/2/12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386343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835A04-46DE-4A0B-9BC4-BC300239B3FB}" type="datetimeFigureOut">
              <a:rPr lang="zh-CN" altLang="en-US" smtClean="0"/>
              <a:pPr/>
              <a:t>2019/2/12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973967106"/>
      </p:ext>
    </p:extLst>
  </p:cSld>
  <p:clrMap bg1="dk1" tx1="lt1" bg2="dk2" tx2="lt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p:txBody>
          <a:bodyPr/>
          <a:lstStyle/>
          <a:p>
            <a:r>
              <a:rPr lang="en-US" altLang="zh-CN" dirty="0"/>
              <a:t>    AI</a:t>
            </a:r>
            <a:r>
              <a:rPr lang="zh-CN" altLang="en-US" dirty="0"/>
              <a:t>的数学基础</a:t>
            </a:r>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p:txBody>
          <a:bodyPr/>
          <a:lstStyle/>
          <a:p>
            <a:r>
              <a:rPr lang="zh-CN" altLang="en-US"/>
              <a:t>                                                                             </a:t>
            </a:r>
            <a:endParaRPr lang="zh-CN" altLang="en-US" dirty="0"/>
          </a:p>
        </p:txBody>
      </p:sp>
    </p:spTree>
    <p:extLst>
      <p:ext uri="{BB962C8B-B14F-4D97-AF65-F5344CB8AC3E}">
        <p14:creationId xmlns:p14="http://schemas.microsoft.com/office/powerpoint/2010/main" val="25157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聚类分析</a:t>
            </a:r>
          </a:p>
        </p:txBody>
      </p:sp>
      <p:sp>
        <p:nvSpPr>
          <p:cNvPr id="3" name="矩形 2">
            <a:extLst>
              <a:ext uri="{FF2B5EF4-FFF2-40B4-BE49-F238E27FC236}">
                <a16:creationId xmlns:a16="http://schemas.microsoft.com/office/drawing/2014/main" id="{4E3F7480-3F83-478B-AD7C-97112B0F223D}"/>
              </a:ext>
            </a:extLst>
          </p:cNvPr>
          <p:cNvSpPr/>
          <p:nvPr/>
        </p:nvSpPr>
        <p:spPr>
          <a:xfrm>
            <a:off x="604236" y="924791"/>
            <a:ext cx="9819924" cy="338554"/>
          </a:xfrm>
          <a:prstGeom prst="rect">
            <a:avLst/>
          </a:prstGeom>
        </p:spPr>
        <p:txBody>
          <a:bodyPr wrap="square">
            <a:spAutoFit/>
          </a:bodyPr>
          <a:lstStyle/>
          <a:p>
            <a:r>
              <a:rPr lang="en-US" altLang="zh-CN" sz="1600" cap="all" dirty="0">
                <a:solidFill>
                  <a:schemeClr val="bg2">
                    <a:lumMod val="40000"/>
                    <a:lumOff val="60000"/>
                  </a:schemeClr>
                </a:solidFill>
                <a:latin typeface="+mn-ea"/>
                <a:cs typeface="+mj-cs"/>
              </a:rPr>
              <a:t>    </a:t>
            </a:r>
            <a:endParaRPr lang="en-US" altLang="zh-CN" sz="1600" cap="all" dirty="0">
              <a:latin typeface="+mn-ea"/>
            </a:endParaRPr>
          </a:p>
        </p:txBody>
      </p:sp>
      <p:sp>
        <p:nvSpPr>
          <p:cNvPr id="5" name="矩形 4">
            <a:extLst>
              <a:ext uri="{FF2B5EF4-FFF2-40B4-BE49-F238E27FC236}">
                <a16:creationId xmlns:a16="http://schemas.microsoft.com/office/drawing/2014/main" id="{CD7271B0-C226-4F8F-9031-F0756D8B5D42}"/>
              </a:ext>
            </a:extLst>
          </p:cNvPr>
          <p:cNvSpPr/>
          <p:nvPr/>
        </p:nvSpPr>
        <p:spPr>
          <a:xfrm>
            <a:off x="531499" y="1165188"/>
            <a:ext cx="10553595" cy="369332"/>
          </a:xfrm>
          <a:prstGeom prst="rect">
            <a:avLst/>
          </a:prstGeom>
        </p:spPr>
        <p:txBody>
          <a:bodyPr wrap="square">
            <a:spAutoFit/>
          </a:bodyPr>
          <a:lstStyle/>
          <a:p>
            <a:r>
              <a:rPr lang="zh-CN" altLang="en-US" dirty="0"/>
              <a:t>       </a:t>
            </a:r>
          </a:p>
        </p:txBody>
      </p:sp>
      <p:sp>
        <p:nvSpPr>
          <p:cNvPr id="6" name="矩形 5">
            <a:extLst>
              <a:ext uri="{FF2B5EF4-FFF2-40B4-BE49-F238E27FC236}">
                <a16:creationId xmlns:a16="http://schemas.microsoft.com/office/drawing/2014/main" id="{2A78F170-3B07-4F20-BC89-46EC2BD6F5C4}"/>
              </a:ext>
            </a:extLst>
          </p:cNvPr>
          <p:cNvSpPr/>
          <p:nvPr/>
        </p:nvSpPr>
        <p:spPr>
          <a:xfrm>
            <a:off x="531500" y="1165188"/>
            <a:ext cx="9819924" cy="2031325"/>
          </a:xfrm>
          <a:prstGeom prst="rect">
            <a:avLst/>
          </a:prstGeom>
        </p:spPr>
        <p:txBody>
          <a:bodyPr wrap="square">
            <a:spAutoFit/>
          </a:bodyPr>
          <a:lstStyle/>
          <a:p>
            <a:r>
              <a:rPr lang="zh-CN" altLang="en-US" dirty="0"/>
              <a:t>       聚类分析是研究“物以类聚”的一种现代统计分析方法。</a:t>
            </a:r>
            <a:endParaRPr lang="en-US" altLang="zh-CN" dirty="0"/>
          </a:p>
          <a:p>
            <a:r>
              <a:rPr lang="zh-CN" altLang="en-US" dirty="0"/>
              <a:t>       </a:t>
            </a:r>
            <a:endParaRPr lang="en-US" altLang="zh-CN" dirty="0"/>
          </a:p>
          <a:p>
            <a:r>
              <a:rPr lang="zh-CN" altLang="en-US" dirty="0"/>
              <a:t>       聚类分析的目的是把分类对象按一定规则分成若干类，这些类不是实现设定的，而是更具数据的特征确定的。</a:t>
            </a:r>
            <a:endParaRPr lang="en-US" altLang="zh-CN" dirty="0"/>
          </a:p>
          <a:p>
            <a:endParaRPr lang="en-US" altLang="zh-CN" dirty="0"/>
          </a:p>
          <a:p>
            <a:r>
              <a:rPr lang="en-US" altLang="zh-CN" dirty="0"/>
              <a:t>	</a:t>
            </a:r>
            <a:r>
              <a:rPr lang="zh-CN" altLang="en-US" dirty="0"/>
              <a:t>聚类分析的基本原则是将有较大</a:t>
            </a:r>
            <a:r>
              <a:rPr lang="zh-CN" altLang="en-US" dirty="0">
                <a:solidFill>
                  <a:srgbClr val="FF0000"/>
                </a:solidFill>
              </a:rPr>
              <a:t>相似性</a:t>
            </a:r>
            <a:r>
              <a:rPr lang="en-US" altLang="zh-CN" dirty="0">
                <a:solidFill>
                  <a:srgbClr val="FF0000"/>
                </a:solidFill>
              </a:rPr>
              <a:t>(</a:t>
            </a:r>
            <a:r>
              <a:rPr lang="zh-CN" altLang="en-US" dirty="0">
                <a:solidFill>
                  <a:srgbClr val="FF0000"/>
                </a:solidFill>
              </a:rPr>
              <a:t>距离、相似系数</a:t>
            </a:r>
            <a:r>
              <a:rPr lang="en-US" altLang="zh-CN" dirty="0">
                <a:solidFill>
                  <a:srgbClr val="FF0000"/>
                </a:solidFill>
              </a:rPr>
              <a:t>)</a:t>
            </a:r>
            <a:r>
              <a:rPr lang="zh-CN" altLang="en-US" dirty="0"/>
              <a:t>的对象归为同一类，而将差异</a:t>
            </a:r>
            <a:endParaRPr lang="en-US" altLang="zh-CN" dirty="0"/>
          </a:p>
          <a:p>
            <a:r>
              <a:rPr lang="zh-CN" altLang="en-US" dirty="0"/>
              <a:t>较大的个体归入不同的类。</a:t>
            </a:r>
            <a:endParaRPr lang="en-US" altLang="zh-CN" dirty="0"/>
          </a:p>
        </p:txBody>
      </p:sp>
      <p:sp>
        <p:nvSpPr>
          <p:cNvPr id="4" name="矩形 3">
            <a:extLst>
              <a:ext uri="{FF2B5EF4-FFF2-40B4-BE49-F238E27FC236}">
                <a16:creationId xmlns:a16="http://schemas.microsoft.com/office/drawing/2014/main" id="{D3F7EA23-ABF9-495D-B4F8-262A98AAD07F}"/>
              </a:ext>
            </a:extLst>
          </p:cNvPr>
          <p:cNvSpPr/>
          <p:nvPr/>
        </p:nvSpPr>
        <p:spPr>
          <a:xfrm rot="20319235">
            <a:off x="9900384" y="5796200"/>
            <a:ext cx="2549095" cy="523220"/>
          </a:xfrm>
          <a:prstGeom prst="rect">
            <a:avLst/>
          </a:prstGeom>
          <a:noFill/>
        </p:spPr>
        <p:txBody>
          <a:bodyPr wrap="none" lIns="91440" tIns="45720" rIns="91440" bIns="45720">
            <a:spAutoFit/>
          </a:bodyPr>
          <a:lstStyle/>
          <a:p>
            <a:pPr algn="ctr"/>
            <a:r>
              <a:rPr lang="zh-CN"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聚类 </a:t>
            </a:r>
            <a:r>
              <a:rPr lang="en-US" altLang="zh-C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vs </a:t>
            </a:r>
            <a:r>
              <a:rPr lang="zh-CN"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分类</a:t>
            </a:r>
            <a:r>
              <a:rPr lang="zh-CN"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pic>
        <p:nvPicPr>
          <p:cNvPr id="9" name="图片 8">
            <a:extLst>
              <a:ext uri="{FF2B5EF4-FFF2-40B4-BE49-F238E27FC236}">
                <a16:creationId xmlns:a16="http://schemas.microsoft.com/office/drawing/2014/main" id="{82009489-5E1E-460B-BA30-95B7D4286000}"/>
              </a:ext>
            </a:extLst>
          </p:cNvPr>
          <p:cNvPicPr>
            <a:picLocks noChangeAspect="1"/>
          </p:cNvPicPr>
          <p:nvPr/>
        </p:nvPicPr>
        <p:blipFill>
          <a:blip r:embed="rId2"/>
          <a:stretch>
            <a:fillRect/>
          </a:stretch>
        </p:blipFill>
        <p:spPr>
          <a:xfrm>
            <a:off x="5441462" y="3016284"/>
            <a:ext cx="3523553" cy="3568331"/>
          </a:xfrm>
          <a:prstGeom prst="rect">
            <a:avLst/>
          </a:prstGeom>
        </p:spPr>
      </p:pic>
    </p:spTree>
    <p:extLst>
      <p:ext uri="{BB962C8B-B14F-4D97-AF65-F5344CB8AC3E}">
        <p14:creationId xmlns:p14="http://schemas.microsoft.com/office/powerpoint/2010/main" val="137232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en-US" altLang="zh-CN" sz="4000" dirty="0"/>
              <a:t>K-means</a:t>
            </a:r>
            <a:r>
              <a:rPr lang="zh-CN" altLang="en-US" sz="4000" dirty="0"/>
              <a:t>算法</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mj-lt"/>
              <a:buAutoNum type="arabicPeriod"/>
            </a:pPr>
            <a:endParaRPr lang="en-US" altLang="zh-CN"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altLang="zh-CN" dirty="0"/>
          </a:p>
        </p:txBody>
      </p:sp>
      <p:sp>
        <p:nvSpPr>
          <p:cNvPr id="8" name="矩形 7">
            <a:extLst>
              <a:ext uri="{FF2B5EF4-FFF2-40B4-BE49-F238E27FC236}">
                <a16:creationId xmlns:a16="http://schemas.microsoft.com/office/drawing/2014/main" id="{B637AA03-3B83-4DF3-836C-E4A581A9369B}"/>
              </a:ext>
            </a:extLst>
          </p:cNvPr>
          <p:cNvSpPr/>
          <p:nvPr/>
        </p:nvSpPr>
        <p:spPr>
          <a:xfrm>
            <a:off x="604236" y="1026160"/>
            <a:ext cx="9840243" cy="1815882"/>
          </a:xfrm>
          <a:prstGeom prst="rect">
            <a:avLst/>
          </a:prstGeom>
        </p:spPr>
        <p:txBody>
          <a:bodyPr wrap="square">
            <a:spAutoFit/>
          </a:bodyPr>
          <a:lstStyle/>
          <a:p>
            <a:r>
              <a:rPr lang="zh-CN" altLang="en-US" sz="1600" cap="all" dirty="0">
                <a:solidFill>
                  <a:schemeClr val="bg2">
                    <a:lumMod val="40000"/>
                    <a:lumOff val="60000"/>
                  </a:schemeClr>
                </a:solidFill>
                <a:latin typeface="+mn-ea"/>
                <a:cs typeface="+mj-cs"/>
              </a:rPr>
              <a:t>    </a:t>
            </a:r>
            <a:r>
              <a:rPr lang="en-US" altLang="zh-CN" sz="1600" dirty="0">
                <a:solidFill>
                  <a:schemeClr val="bg2">
                    <a:lumMod val="40000"/>
                    <a:lumOff val="60000"/>
                  </a:schemeClr>
                </a:solidFill>
                <a:latin typeface="+mn-ea"/>
                <a:cs typeface="+mj-cs"/>
              </a:rPr>
              <a:t>K-means</a:t>
            </a:r>
            <a:r>
              <a:rPr lang="zh-CN" altLang="en-US" sz="1600" cap="all" dirty="0">
                <a:solidFill>
                  <a:schemeClr val="bg2">
                    <a:lumMod val="40000"/>
                    <a:lumOff val="60000"/>
                  </a:schemeClr>
                </a:solidFill>
                <a:latin typeface="+mn-ea"/>
                <a:cs typeface="+mj-cs"/>
              </a:rPr>
              <a:t>算法是很典型的基于距离的聚类算法，采用距离作为相似性的评价指标，即认为两个对象的距离越近，其相似度就越大。该算法认为簇是由距离靠近的对象组成的，因此把得到紧凑且独立的簇作为最终目标。</a:t>
            </a:r>
            <a:r>
              <a:rPr lang="en-US" altLang="zh-CN" sz="1600" dirty="0">
                <a:latin typeface="+mn-ea"/>
              </a:rPr>
              <a:t>K-means</a:t>
            </a:r>
            <a:r>
              <a:rPr lang="zh-CN" altLang="en-US" sz="1600" cap="all" dirty="0">
                <a:latin typeface="+mn-ea"/>
              </a:rPr>
              <a:t>算法流程：</a:t>
            </a:r>
            <a:endParaRPr lang="en-US" altLang="zh-CN" sz="1600" cap="all" dirty="0">
              <a:latin typeface="+mn-ea"/>
            </a:endParaRPr>
          </a:p>
          <a:p>
            <a:pPr marL="800100" lvl="1" indent="-342900">
              <a:buFont typeface="+mj-lt"/>
              <a:buAutoNum type="arabicPeriod"/>
            </a:pPr>
            <a:r>
              <a:rPr lang="zh-CN" altLang="en-US" sz="1600" cap="all" dirty="0">
                <a:latin typeface="+mn-ea"/>
              </a:rPr>
              <a:t>选取</a:t>
            </a:r>
            <a:r>
              <a:rPr lang="en-US" altLang="zh-CN" sz="1600" cap="all" dirty="0">
                <a:latin typeface="+mn-ea"/>
              </a:rPr>
              <a:t>k</a:t>
            </a:r>
            <a:r>
              <a:rPr lang="zh-CN" altLang="en-US" sz="1600" cap="all" dirty="0">
                <a:latin typeface="+mn-ea"/>
              </a:rPr>
              <a:t>个初始质心（初始质心的选取对聚类结果影响比较大）</a:t>
            </a:r>
            <a:endParaRPr lang="en-US" altLang="zh-CN" sz="1600" cap="all" dirty="0">
              <a:latin typeface="+mn-ea"/>
            </a:endParaRPr>
          </a:p>
          <a:p>
            <a:pPr marL="800100" lvl="1" indent="-342900">
              <a:buFont typeface="+mj-lt"/>
              <a:buAutoNum type="arabicPeriod"/>
            </a:pPr>
            <a:r>
              <a:rPr lang="zh-CN" altLang="en-US" sz="1600" cap="all" dirty="0">
                <a:latin typeface="+mn-ea"/>
              </a:rPr>
              <a:t>比较新老质心，小于阈值停止，否则继续循环如下：</a:t>
            </a:r>
            <a:endParaRPr lang="en-US" altLang="zh-CN" sz="1600" cap="all" dirty="0">
              <a:latin typeface="+mn-ea"/>
            </a:endParaRPr>
          </a:p>
          <a:p>
            <a:pPr marL="1257300" lvl="2" indent="-342900">
              <a:buFont typeface="+mj-lt"/>
              <a:buAutoNum type="circleNumDbPlain"/>
            </a:pPr>
            <a:r>
              <a:rPr lang="zh-CN" altLang="en-US" sz="1600" cap="all" dirty="0">
                <a:latin typeface="+mn-ea"/>
              </a:rPr>
              <a:t>剩余样本分配到最近的质心（采用欧氏距离）</a:t>
            </a:r>
            <a:endParaRPr lang="en-US" altLang="zh-CN" sz="1600" cap="all" dirty="0">
              <a:latin typeface="+mn-ea"/>
            </a:endParaRPr>
          </a:p>
          <a:p>
            <a:pPr marL="1257300" lvl="2" indent="-342900">
              <a:buFont typeface="+mj-lt"/>
              <a:buAutoNum type="circleNumDbPlain"/>
            </a:pPr>
            <a:r>
              <a:rPr lang="zh-CN" altLang="en-US" sz="1600" cap="all" dirty="0">
                <a:latin typeface="+mn-ea"/>
              </a:rPr>
              <a:t>重新计算新的质心（采用样本均值）</a:t>
            </a:r>
            <a:endParaRPr lang="en-US" altLang="zh-CN" sz="1600" cap="all" dirty="0">
              <a:latin typeface="+mn-ea"/>
            </a:endParaRPr>
          </a:p>
        </p:txBody>
      </p:sp>
      <p:pic>
        <p:nvPicPr>
          <p:cNvPr id="3" name="图片 2">
            <a:extLst>
              <a:ext uri="{FF2B5EF4-FFF2-40B4-BE49-F238E27FC236}">
                <a16:creationId xmlns:a16="http://schemas.microsoft.com/office/drawing/2014/main" id="{BCD2256B-CD06-43E4-9E96-B3909646C38F}"/>
              </a:ext>
            </a:extLst>
          </p:cNvPr>
          <p:cNvPicPr>
            <a:picLocks noChangeAspect="1"/>
          </p:cNvPicPr>
          <p:nvPr/>
        </p:nvPicPr>
        <p:blipFill>
          <a:blip r:embed="rId2"/>
          <a:stretch>
            <a:fillRect/>
          </a:stretch>
        </p:blipFill>
        <p:spPr>
          <a:xfrm>
            <a:off x="6379748" y="2193439"/>
            <a:ext cx="4133068" cy="2121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矩形 11">
            <a:extLst>
              <a:ext uri="{FF2B5EF4-FFF2-40B4-BE49-F238E27FC236}">
                <a16:creationId xmlns:a16="http://schemas.microsoft.com/office/drawing/2014/main" id="{22C51B74-4645-4B77-A728-085A2987FF16}"/>
              </a:ext>
            </a:extLst>
          </p:cNvPr>
          <p:cNvSpPr/>
          <p:nvPr/>
        </p:nvSpPr>
        <p:spPr>
          <a:xfrm>
            <a:off x="6755763" y="4416068"/>
            <a:ext cx="2945797" cy="1415772"/>
          </a:xfrm>
          <a:prstGeom prst="rect">
            <a:avLst/>
          </a:prstGeom>
        </p:spPr>
        <p:txBody>
          <a:bodyPr wrap="square">
            <a:spAutoFit/>
          </a:bodyPr>
          <a:lstStyle/>
          <a:p>
            <a:r>
              <a:rPr lang="en-US" altLang="zh-CN" sz="1400" dirty="0"/>
              <a:t>iris</a:t>
            </a:r>
            <a:r>
              <a:rPr lang="zh-CN" altLang="en-US" sz="1400" dirty="0"/>
              <a:t>鸢尾属植物数据集中四个属性：</a:t>
            </a:r>
            <a:endParaRPr lang="en-US" altLang="zh-CN" sz="1400" dirty="0"/>
          </a:p>
          <a:p>
            <a:r>
              <a:rPr lang="en-US" altLang="zh-CN" sz="1400" dirty="0"/>
              <a:t>sepal length</a:t>
            </a:r>
            <a:r>
              <a:rPr lang="zh-CN" altLang="en-US" sz="1400" dirty="0"/>
              <a:t>（花萼长度）</a:t>
            </a:r>
          </a:p>
          <a:p>
            <a:r>
              <a:rPr lang="en-US" altLang="zh-CN" sz="1400" dirty="0"/>
              <a:t>sepal width</a:t>
            </a:r>
            <a:r>
              <a:rPr lang="zh-CN" altLang="en-US" sz="1400" dirty="0"/>
              <a:t>（花萼宽度）</a:t>
            </a:r>
          </a:p>
          <a:p>
            <a:r>
              <a:rPr lang="en-US" altLang="zh-CN" sz="1400" dirty="0"/>
              <a:t>petal length</a:t>
            </a:r>
            <a:r>
              <a:rPr lang="zh-CN" altLang="en-US" sz="1400" dirty="0"/>
              <a:t>（花瓣长度）</a:t>
            </a:r>
          </a:p>
          <a:p>
            <a:r>
              <a:rPr lang="en-US" altLang="zh-CN" sz="1400" dirty="0"/>
              <a:t>petal width</a:t>
            </a:r>
            <a:r>
              <a:rPr lang="zh-CN" altLang="en-US" sz="1400" dirty="0"/>
              <a:t>（花瓣宽度）</a:t>
            </a:r>
          </a:p>
          <a:p>
            <a:endParaRPr lang="en-US" altLang="zh-CN" sz="1600" cap="all" dirty="0">
              <a:latin typeface="+mn-ea"/>
            </a:endParaRPr>
          </a:p>
        </p:txBody>
      </p:sp>
      <p:sp>
        <p:nvSpPr>
          <p:cNvPr id="5" name="矩形 4">
            <a:extLst>
              <a:ext uri="{FF2B5EF4-FFF2-40B4-BE49-F238E27FC236}">
                <a16:creationId xmlns:a16="http://schemas.microsoft.com/office/drawing/2014/main" id="{836B0357-8083-4649-84D5-3DD528FD00E2}"/>
              </a:ext>
            </a:extLst>
          </p:cNvPr>
          <p:cNvSpPr/>
          <p:nvPr/>
        </p:nvSpPr>
        <p:spPr>
          <a:xfrm>
            <a:off x="1319507" y="3572260"/>
            <a:ext cx="5862481" cy="1384995"/>
          </a:xfrm>
          <a:prstGeom prst="rect">
            <a:avLst/>
          </a:prstGeom>
        </p:spPr>
        <p:txBody>
          <a:bodyPr wrap="square">
            <a:spAutoFit/>
          </a:bodyPr>
          <a:lstStyle/>
          <a:p>
            <a:r>
              <a:rPr lang="en-US" altLang="zh-CN" sz="1400" dirty="0">
                <a:effectLst>
                  <a:outerShdw blurRad="38100" dist="38100" dir="2700000" algn="tl">
                    <a:srgbClr val="000000">
                      <a:alpha val="43137"/>
                    </a:srgbClr>
                  </a:outerShdw>
                </a:effectLst>
                <a:latin typeface="+mn-ea"/>
              </a:rPr>
              <a:t>library(</a:t>
            </a:r>
            <a:r>
              <a:rPr lang="en-US" altLang="zh-CN" sz="1400" dirty="0" err="1">
                <a:effectLst>
                  <a:outerShdw blurRad="38100" dist="38100" dir="2700000" algn="tl">
                    <a:srgbClr val="000000">
                      <a:alpha val="43137"/>
                    </a:srgbClr>
                  </a:outerShdw>
                </a:effectLst>
                <a:latin typeface="+mn-ea"/>
              </a:rPr>
              <a:t>fpc</a:t>
            </a:r>
            <a:r>
              <a:rPr lang="en-US" altLang="zh-CN" sz="1400" dirty="0">
                <a:effectLst>
                  <a:outerShdw blurRad="38100" dist="38100" dir="2700000" algn="tl">
                    <a:srgbClr val="000000">
                      <a:alpha val="43137"/>
                    </a:srgbClr>
                  </a:outerShdw>
                </a:effectLst>
                <a:latin typeface="+mn-ea"/>
              </a:rPr>
              <a:t>)</a:t>
            </a:r>
          </a:p>
          <a:p>
            <a:r>
              <a:rPr lang="en-US" altLang="zh-CN" sz="1400" dirty="0">
                <a:effectLst>
                  <a:outerShdw blurRad="38100" dist="38100" dir="2700000" algn="tl">
                    <a:srgbClr val="000000">
                      <a:alpha val="43137"/>
                    </a:srgbClr>
                  </a:outerShdw>
                </a:effectLst>
                <a:latin typeface="+mn-ea"/>
              </a:rPr>
              <a:t>data(iris)</a:t>
            </a:r>
          </a:p>
          <a:p>
            <a:r>
              <a:rPr lang="en-US" altLang="zh-CN" sz="1400" dirty="0">
                <a:effectLst>
                  <a:outerShdw blurRad="38100" dist="38100" dir="2700000" algn="tl">
                    <a:srgbClr val="000000">
                      <a:alpha val="43137"/>
                    </a:srgbClr>
                  </a:outerShdw>
                </a:effectLst>
                <a:latin typeface="+mn-ea"/>
              </a:rPr>
              <a:t>df&lt;-iris[,c(1:4)]</a:t>
            </a:r>
          </a:p>
          <a:p>
            <a:r>
              <a:rPr lang="en-US" altLang="zh-CN" sz="1400" dirty="0" err="1">
                <a:effectLst>
                  <a:outerShdw blurRad="38100" dist="38100" dir="2700000" algn="tl">
                    <a:srgbClr val="000000">
                      <a:alpha val="43137"/>
                    </a:srgbClr>
                  </a:outerShdw>
                </a:effectLst>
                <a:latin typeface="+mn-ea"/>
              </a:rPr>
              <a:t>set.seed</a:t>
            </a:r>
            <a:r>
              <a:rPr lang="en-US" altLang="zh-CN" sz="1400" dirty="0">
                <a:effectLst>
                  <a:outerShdw blurRad="38100" dist="38100" dir="2700000" algn="tl">
                    <a:srgbClr val="000000">
                      <a:alpha val="43137"/>
                    </a:srgbClr>
                  </a:outerShdw>
                </a:effectLst>
                <a:latin typeface="+mn-ea"/>
              </a:rPr>
              <a:t>(252964)          # k-means</a:t>
            </a:r>
            <a:r>
              <a:rPr lang="zh-CN" altLang="en-US" sz="1400" dirty="0">
                <a:effectLst>
                  <a:outerShdw blurRad="38100" dist="38100" dir="2700000" algn="tl">
                    <a:srgbClr val="000000">
                      <a:alpha val="43137"/>
                    </a:srgbClr>
                  </a:outerShdw>
                </a:effectLst>
                <a:latin typeface="+mn-ea"/>
              </a:rPr>
              <a:t>对初始质心比较敏感</a:t>
            </a:r>
          </a:p>
          <a:p>
            <a:r>
              <a:rPr lang="en-US" altLang="zh-CN" sz="1400" dirty="0" err="1">
                <a:effectLst>
                  <a:outerShdw blurRad="38100" dist="38100" dir="2700000" algn="tl">
                    <a:srgbClr val="000000">
                      <a:alpha val="43137"/>
                    </a:srgbClr>
                  </a:outerShdw>
                </a:effectLst>
                <a:latin typeface="+mn-ea"/>
              </a:rPr>
              <a:t>kmeans</a:t>
            </a:r>
            <a:r>
              <a:rPr lang="en-US" altLang="zh-CN" sz="1400" dirty="0">
                <a:effectLst>
                  <a:outerShdw blurRad="38100" dist="38100" dir="2700000" algn="tl">
                    <a:srgbClr val="000000">
                      <a:alpha val="43137"/>
                    </a:srgbClr>
                  </a:outerShdw>
                </a:effectLst>
                <a:latin typeface="+mn-ea"/>
              </a:rPr>
              <a:t> &lt;- </a:t>
            </a:r>
            <a:r>
              <a:rPr lang="en-US" altLang="zh-CN" sz="1400" dirty="0" err="1">
                <a:solidFill>
                  <a:srgbClr val="C00000"/>
                </a:solidFill>
                <a:effectLst>
                  <a:outerShdw blurRad="38100" dist="38100" dir="2700000" algn="tl">
                    <a:srgbClr val="000000">
                      <a:alpha val="43137"/>
                    </a:srgbClr>
                  </a:outerShdw>
                </a:effectLst>
                <a:latin typeface="+mn-ea"/>
              </a:rPr>
              <a:t>kmeans</a:t>
            </a:r>
            <a:r>
              <a:rPr lang="en-US" altLang="zh-CN" sz="1400" dirty="0">
                <a:effectLst>
                  <a:outerShdw blurRad="38100" dist="38100" dir="2700000" algn="tl">
                    <a:srgbClr val="000000">
                      <a:alpha val="43137"/>
                    </a:srgbClr>
                  </a:outerShdw>
                </a:effectLst>
                <a:latin typeface="+mn-ea"/>
              </a:rPr>
              <a:t>(</a:t>
            </a:r>
            <a:r>
              <a:rPr lang="en-US" altLang="zh-CN" sz="1400" dirty="0" err="1">
                <a:effectLst>
                  <a:outerShdw blurRad="38100" dist="38100" dir="2700000" algn="tl">
                    <a:srgbClr val="000000">
                      <a:alpha val="43137"/>
                    </a:srgbClr>
                  </a:outerShdw>
                </a:effectLst>
                <a:latin typeface="+mn-ea"/>
              </a:rPr>
              <a:t>na.omit</a:t>
            </a:r>
            <a:r>
              <a:rPr lang="en-US" altLang="zh-CN" sz="1400" dirty="0">
                <a:effectLst>
                  <a:outerShdw blurRad="38100" dist="38100" dir="2700000" algn="tl">
                    <a:srgbClr val="000000">
                      <a:alpha val="43137"/>
                    </a:srgbClr>
                  </a:outerShdw>
                </a:effectLst>
                <a:latin typeface="+mn-ea"/>
              </a:rPr>
              <a:t>(df), 4)    # K-means</a:t>
            </a:r>
            <a:r>
              <a:rPr lang="zh-CN" altLang="en-US" sz="1400" dirty="0">
                <a:effectLst>
                  <a:outerShdw blurRad="38100" dist="38100" dir="2700000" algn="tl">
                    <a:srgbClr val="000000">
                      <a:alpha val="43137"/>
                    </a:srgbClr>
                  </a:outerShdw>
                </a:effectLst>
                <a:latin typeface="+mn-ea"/>
              </a:rPr>
              <a:t>均值聚类</a:t>
            </a:r>
          </a:p>
          <a:p>
            <a:r>
              <a:rPr lang="en-US" altLang="zh-CN" sz="1400" dirty="0" err="1">
                <a:effectLst>
                  <a:outerShdw blurRad="38100" dist="38100" dir="2700000" algn="tl">
                    <a:srgbClr val="000000">
                      <a:alpha val="43137"/>
                    </a:srgbClr>
                  </a:outerShdw>
                </a:effectLst>
                <a:latin typeface="+mn-ea"/>
              </a:rPr>
              <a:t>plotcluster</a:t>
            </a:r>
            <a:r>
              <a:rPr lang="en-US" altLang="zh-CN" sz="1400" dirty="0">
                <a:effectLst>
                  <a:outerShdw blurRad="38100" dist="38100" dir="2700000" algn="tl">
                    <a:srgbClr val="000000">
                      <a:alpha val="43137"/>
                    </a:srgbClr>
                  </a:outerShdw>
                </a:effectLst>
                <a:latin typeface="+mn-ea"/>
              </a:rPr>
              <a:t>(</a:t>
            </a:r>
            <a:r>
              <a:rPr lang="en-US" altLang="zh-CN" sz="1400" dirty="0" err="1">
                <a:effectLst>
                  <a:outerShdw blurRad="38100" dist="38100" dir="2700000" algn="tl">
                    <a:srgbClr val="000000">
                      <a:alpha val="43137"/>
                    </a:srgbClr>
                  </a:outerShdw>
                </a:effectLst>
                <a:latin typeface="+mn-ea"/>
              </a:rPr>
              <a:t>na.omit</a:t>
            </a:r>
            <a:r>
              <a:rPr lang="en-US" altLang="zh-CN" sz="1400" dirty="0">
                <a:effectLst>
                  <a:outerShdw blurRad="38100" dist="38100" dir="2700000" algn="tl">
                    <a:srgbClr val="000000">
                      <a:alpha val="43137"/>
                    </a:srgbClr>
                  </a:outerShdw>
                </a:effectLst>
                <a:latin typeface="+mn-ea"/>
              </a:rPr>
              <a:t>(df), </a:t>
            </a:r>
            <a:r>
              <a:rPr lang="en-US" altLang="zh-CN" sz="1400" dirty="0" err="1">
                <a:effectLst>
                  <a:outerShdw blurRad="38100" dist="38100" dir="2700000" algn="tl">
                    <a:srgbClr val="000000">
                      <a:alpha val="43137"/>
                    </a:srgbClr>
                  </a:outerShdw>
                </a:effectLst>
                <a:latin typeface="+mn-ea"/>
              </a:rPr>
              <a:t>kmeans$cluster</a:t>
            </a:r>
            <a:r>
              <a:rPr lang="en-US" altLang="zh-CN" sz="1400" dirty="0">
                <a:effectLst>
                  <a:outerShdw blurRad="38100" dist="38100" dir="2700000" algn="tl">
                    <a:srgbClr val="000000">
                      <a:alpha val="43137"/>
                    </a:srgbClr>
                  </a:outerShdw>
                </a:effectLst>
                <a:latin typeface="+mn-ea"/>
              </a:rPr>
              <a:t>) # </a:t>
            </a:r>
            <a:r>
              <a:rPr lang="zh-CN" altLang="en-US" sz="1400" dirty="0">
                <a:effectLst>
                  <a:outerShdw blurRad="38100" dist="38100" dir="2700000" algn="tl">
                    <a:srgbClr val="000000">
                      <a:alpha val="43137"/>
                    </a:srgbClr>
                  </a:outerShdw>
                </a:effectLst>
                <a:latin typeface="+mn-ea"/>
              </a:rPr>
              <a:t>生成聚类图</a:t>
            </a:r>
          </a:p>
        </p:txBody>
      </p:sp>
    </p:spTree>
    <p:extLst>
      <p:ext uri="{BB962C8B-B14F-4D97-AF65-F5344CB8AC3E}">
        <p14:creationId xmlns:p14="http://schemas.microsoft.com/office/powerpoint/2010/main" val="4068326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降维</a:t>
            </a:r>
          </a:p>
        </p:txBody>
      </p:sp>
      <p:sp>
        <p:nvSpPr>
          <p:cNvPr id="3" name="矩形 2">
            <a:extLst>
              <a:ext uri="{FF2B5EF4-FFF2-40B4-BE49-F238E27FC236}">
                <a16:creationId xmlns:a16="http://schemas.microsoft.com/office/drawing/2014/main" id="{4E3F7480-3F83-478B-AD7C-97112B0F223D}"/>
              </a:ext>
            </a:extLst>
          </p:cNvPr>
          <p:cNvSpPr/>
          <p:nvPr/>
        </p:nvSpPr>
        <p:spPr>
          <a:xfrm>
            <a:off x="604236" y="924791"/>
            <a:ext cx="9819924" cy="338554"/>
          </a:xfrm>
          <a:prstGeom prst="rect">
            <a:avLst/>
          </a:prstGeom>
        </p:spPr>
        <p:txBody>
          <a:bodyPr wrap="square">
            <a:spAutoFit/>
          </a:bodyPr>
          <a:lstStyle/>
          <a:p>
            <a:r>
              <a:rPr lang="en-US" altLang="zh-CN" sz="1600" cap="all" dirty="0">
                <a:solidFill>
                  <a:schemeClr val="bg2">
                    <a:lumMod val="40000"/>
                    <a:lumOff val="60000"/>
                  </a:schemeClr>
                </a:solidFill>
                <a:latin typeface="+mn-ea"/>
                <a:cs typeface="+mj-cs"/>
              </a:rPr>
              <a:t>    </a:t>
            </a:r>
            <a:endParaRPr lang="en-US" altLang="zh-CN" sz="1600" cap="all" dirty="0">
              <a:latin typeface="+mn-ea"/>
            </a:endParaRPr>
          </a:p>
        </p:txBody>
      </p:sp>
      <p:sp>
        <p:nvSpPr>
          <p:cNvPr id="5" name="矩形 4">
            <a:extLst>
              <a:ext uri="{FF2B5EF4-FFF2-40B4-BE49-F238E27FC236}">
                <a16:creationId xmlns:a16="http://schemas.microsoft.com/office/drawing/2014/main" id="{CD7271B0-C226-4F8F-9031-F0756D8B5D42}"/>
              </a:ext>
            </a:extLst>
          </p:cNvPr>
          <p:cNvSpPr/>
          <p:nvPr/>
        </p:nvSpPr>
        <p:spPr>
          <a:xfrm>
            <a:off x="531499" y="1165188"/>
            <a:ext cx="10553595" cy="646331"/>
          </a:xfrm>
          <a:prstGeom prst="rect">
            <a:avLst/>
          </a:prstGeom>
        </p:spPr>
        <p:txBody>
          <a:bodyPr wrap="square">
            <a:spAutoFit/>
          </a:bodyPr>
          <a:lstStyle/>
          <a:p>
            <a:r>
              <a:rPr lang="zh-CN" altLang="en-US" dirty="0"/>
              <a:t>        降维在众多因素中找到各个变量中的最佳的子集合，根据子集合所包含的信息表述多元系统的结果及各个因子对系统的影响。</a:t>
            </a:r>
          </a:p>
        </p:txBody>
      </p:sp>
      <p:pic>
        <p:nvPicPr>
          <p:cNvPr id="4" name="图片 3">
            <a:extLst>
              <a:ext uri="{FF2B5EF4-FFF2-40B4-BE49-F238E27FC236}">
                <a16:creationId xmlns:a16="http://schemas.microsoft.com/office/drawing/2014/main" id="{8E6B6A2D-C629-4BE8-AD9D-0D1DF2ABECE8}"/>
              </a:ext>
            </a:extLst>
          </p:cNvPr>
          <p:cNvPicPr>
            <a:picLocks noChangeAspect="1"/>
          </p:cNvPicPr>
          <p:nvPr/>
        </p:nvPicPr>
        <p:blipFill>
          <a:blip r:embed="rId2"/>
          <a:stretch>
            <a:fillRect/>
          </a:stretch>
        </p:blipFill>
        <p:spPr>
          <a:xfrm>
            <a:off x="4110037" y="2439909"/>
            <a:ext cx="3971925" cy="2847975"/>
          </a:xfrm>
          <a:prstGeom prst="rect">
            <a:avLst/>
          </a:prstGeom>
        </p:spPr>
      </p:pic>
    </p:spTree>
    <p:extLst>
      <p:ext uri="{BB962C8B-B14F-4D97-AF65-F5344CB8AC3E}">
        <p14:creationId xmlns:p14="http://schemas.microsoft.com/office/powerpoint/2010/main" val="417197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抓住主要矛盾</a:t>
            </a:r>
            <a:r>
              <a:rPr lang="en-US" altLang="zh-CN" sz="4000" dirty="0"/>
              <a:t>-</a:t>
            </a:r>
            <a:r>
              <a:rPr lang="zh-CN" altLang="en-US" sz="4000" dirty="0"/>
              <a:t>主成分分析</a:t>
            </a:r>
            <a:r>
              <a:rPr lang="en-US" altLang="zh-CN" sz="4000" dirty="0"/>
              <a:t>PCA</a:t>
            </a:r>
            <a:endParaRPr lang="zh-CN" altLang="en-US" sz="4000" dirty="0"/>
          </a:p>
        </p:txBody>
      </p:sp>
      <p:sp>
        <p:nvSpPr>
          <p:cNvPr id="3" name="矩形 2">
            <a:extLst>
              <a:ext uri="{FF2B5EF4-FFF2-40B4-BE49-F238E27FC236}">
                <a16:creationId xmlns:a16="http://schemas.microsoft.com/office/drawing/2014/main" id="{4E3F7480-3F83-478B-AD7C-97112B0F223D}"/>
              </a:ext>
            </a:extLst>
          </p:cNvPr>
          <p:cNvSpPr/>
          <p:nvPr/>
        </p:nvSpPr>
        <p:spPr>
          <a:xfrm>
            <a:off x="604236" y="924791"/>
            <a:ext cx="9819924" cy="1815882"/>
          </a:xfrm>
          <a:prstGeom prst="rect">
            <a:avLst/>
          </a:prstGeom>
        </p:spPr>
        <p:txBody>
          <a:bodyPr wrap="square">
            <a:spAutoFit/>
          </a:bodyPr>
          <a:lstStyle/>
          <a:p>
            <a:r>
              <a:rPr lang="en-US" altLang="zh-CN" sz="1600" cap="all" dirty="0">
                <a:solidFill>
                  <a:schemeClr val="bg2">
                    <a:lumMod val="40000"/>
                    <a:lumOff val="60000"/>
                  </a:schemeClr>
                </a:solidFill>
                <a:latin typeface="+mn-ea"/>
                <a:cs typeface="+mj-cs"/>
              </a:rPr>
              <a:t>    PCA </a:t>
            </a:r>
            <a:r>
              <a:rPr lang="zh-CN" altLang="en-US" sz="1600" cap="all" dirty="0">
                <a:solidFill>
                  <a:schemeClr val="bg2">
                    <a:lumMod val="40000"/>
                    <a:lumOff val="60000"/>
                  </a:schemeClr>
                </a:solidFill>
                <a:latin typeface="+mn-ea"/>
                <a:cs typeface="+mj-cs"/>
              </a:rPr>
              <a:t>用于对一组连续正交分量中的多变量数据集进行方差最大方向的分解。</a:t>
            </a:r>
            <a:r>
              <a:rPr lang="en-US" altLang="zh-CN" sz="1600" cap="all" dirty="0">
                <a:solidFill>
                  <a:schemeClr val="bg2">
                    <a:lumMod val="40000"/>
                    <a:lumOff val="60000"/>
                  </a:schemeClr>
                </a:solidFill>
                <a:latin typeface="+mn-ea"/>
                <a:cs typeface="+mj-cs"/>
              </a:rPr>
              <a:t>PCA</a:t>
            </a:r>
            <a:r>
              <a:rPr lang="zh-CN" altLang="en-US" sz="1600" cap="all" dirty="0">
                <a:solidFill>
                  <a:schemeClr val="bg2">
                    <a:lumMod val="40000"/>
                    <a:lumOff val="60000"/>
                  </a:schemeClr>
                </a:solidFill>
                <a:latin typeface="+mn-ea"/>
                <a:cs typeface="+mj-cs"/>
              </a:rPr>
              <a:t>既是一种降维方法又是其他</a:t>
            </a:r>
            <a:r>
              <a:rPr lang="en-US" altLang="zh-CN" sz="1600" cap="all" dirty="0">
                <a:solidFill>
                  <a:schemeClr val="bg2">
                    <a:lumMod val="40000"/>
                    <a:lumOff val="60000"/>
                  </a:schemeClr>
                </a:solidFill>
                <a:latin typeface="+mn-ea"/>
                <a:cs typeface="+mj-cs"/>
              </a:rPr>
              <a:t>ML</a:t>
            </a:r>
            <a:r>
              <a:rPr lang="zh-CN" altLang="en-US" sz="1600" cap="all" dirty="0">
                <a:solidFill>
                  <a:schemeClr val="bg2">
                    <a:lumMod val="40000"/>
                    <a:lumOff val="60000"/>
                  </a:schemeClr>
                </a:solidFill>
                <a:latin typeface="+mn-ea"/>
                <a:cs typeface="+mj-cs"/>
              </a:rPr>
              <a:t>算法的预处理步骤。</a:t>
            </a:r>
            <a:r>
              <a:rPr lang="en-US" altLang="zh-CN" sz="1600" cap="all" dirty="0">
                <a:latin typeface="+mn-ea"/>
                <a:cs typeface="+mj-cs"/>
              </a:rPr>
              <a:t>PCA</a:t>
            </a:r>
            <a:r>
              <a:rPr lang="zh-CN" altLang="en-US" sz="1600" cap="all" dirty="0">
                <a:latin typeface="+mn-ea"/>
                <a:cs typeface="+mj-cs"/>
              </a:rPr>
              <a:t>算法流程：</a:t>
            </a:r>
            <a:endParaRPr lang="en-US" altLang="zh-CN" sz="1600" cap="all" dirty="0">
              <a:latin typeface="+mn-ea"/>
              <a:cs typeface="+mj-cs"/>
            </a:endParaRPr>
          </a:p>
          <a:p>
            <a:pPr marL="800100" lvl="1" indent="-342900">
              <a:buFont typeface="+mj-lt"/>
              <a:buAutoNum type="arabicPeriod"/>
            </a:pPr>
            <a:r>
              <a:rPr lang="zh-CN" altLang="en-US" sz="1600" cap="all" dirty="0">
                <a:latin typeface="+mn-ea"/>
                <a:cs typeface="+mj-cs"/>
              </a:rPr>
              <a:t>数据归一化</a:t>
            </a:r>
            <a:r>
              <a:rPr lang="en-US" altLang="zh-CN" sz="1600" dirty="0">
                <a:latin typeface="+mn-ea"/>
              </a:rPr>
              <a:t>Xnew = X-Xmean</a:t>
            </a:r>
            <a:endParaRPr lang="en-US" altLang="zh-CN" sz="1600" cap="all" dirty="0">
              <a:latin typeface="+mn-ea"/>
              <a:cs typeface="+mj-cs"/>
            </a:endParaRPr>
          </a:p>
          <a:p>
            <a:pPr marL="800100" lvl="1" indent="-342900">
              <a:buFont typeface="+mj-lt"/>
              <a:buAutoNum type="arabicPeriod"/>
            </a:pPr>
            <a:r>
              <a:rPr lang="zh-CN" altLang="en-US" sz="1600" dirty="0">
                <a:latin typeface="+mn-ea"/>
              </a:rPr>
              <a:t>由</a:t>
            </a:r>
            <a:r>
              <a:rPr lang="en-US" altLang="zh-CN" sz="1600" dirty="0">
                <a:latin typeface="+mn-ea"/>
              </a:rPr>
              <a:t>Xnew</a:t>
            </a:r>
            <a:r>
              <a:rPr lang="zh-CN" altLang="en-US" sz="1600" cap="all" dirty="0">
                <a:latin typeface="+mn-ea"/>
                <a:cs typeface="+mj-cs"/>
              </a:rPr>
              <a:t>生成协方差矩阵</a:t>
            </a:r>
            <a:r>
              <a:rPr lang="en-US" altLang="zh-CN" sz="1600" dirty="0" err="1">
                <a:latin typeface="+mn-ea"/>
                <a:cs typeface="+mj-cs"/>
              </a:rPr>
              <a:t>Cov</a:t>
            </a:r>
            <a:endParaRPr lang="en-US" altLang="zh-CN" sz="1600" dirty="0">
              <a:latin typeface="+mn-ea"/>
              <a:cs typeface="+mj-cs"/>
            </a:endParaRPr>
          </a:p>
          <a:p>
            <a:pPr marL="800100" lvl="1" indent="-342900">
              <a:buFont typeface="+mj-lt"/>
              <a:buAutoNum type="arabicPeriod"/>
            </a:pPr>
            <a:r>
              <a:rPr lang="zh-CN" altLang="en-US" sz="1600" cap="all" dirty="0">
                <a:latin typeface="+mn-ea"/>
                <a:cs typeface="+mj-cs"/>
              </a:rPr>
              <a:t>计算协方差矩阵的特征值和特征向量</a:t>
            </a:r>
            <a:endParaRPr lang="en-US" altLang="zh-CN" sz="1600" cap="all" dirty="0">
              <a:latin typeface="+mn-ea"/>
              <a:cs typeface="+mj-cs"/>
            </a:endParaRPr>
          </a:p>
          <a:p>
            <a:pPr marL="800100" lvl="1" indent="-342900">
              <a:buFont typeface="+mj-lt"/>
              <a:buAutoNum type="arabicPeriod"/>
            </a:pPr>
            <a:r>
              <a:rPr lang="zh-CN" altLang="en-US" sz="1600" cap="all" dirty="0">
                <a:latin typeface="+mn-ea"/>
                <a:cs typeface="+mj-cs"/>
              </a:rPr>
              <a:t>按特征值从大到小排序，选取其中的前</a:t>
            </a:r>
            <a:r>
              <a:rPr lang="en-US" altLang="zh-CN" sz="1600" cap="all" dirty="0">
                <a:latin typeface="+mn-ea"/>
                <a:cs typeface="+mj-cs"/>
              </a:rPr>
              <a:t>k</a:t>
            </a:r>
            <a:r>
              <a:rPr lang="zh-CN" altLang="en-US" sz="1600" cap="all" dirty="0">
                <a:latin typeface="+mn-ea"/>
                <a:cs typeface="+mj-cs"/>
              </a:rPr>
              <a:t>个特征向量，重新组成特征向量矩阵</a:t>
            </a:r>
            <a:r>
              <a:rPr lang="en-US" altLang="zh-CN" sz="1600" cap="all" dirty="0">
                <a:latin typeface="+mn-ea"/>
                <a:cs typeface="+mj-cs"/>
              </a:rPr>
              <a:t>W</a:t>
            </a:r>
          </a:p>
          <a:p>
            <a:pPr marL="800100" lvl="1" indent="-342900">
              <a:buFont typeface="+mj-lt"/>
              <a:buAutoNum type="arabicPeriod"/>
            </a:pPr>
            <a:r>
              <a:rPr lang="en-US" altLang="zh-CN" sz="1600" dirty="0">
                <a:latin typeface="+mn-ea"/>
              </a:rPr>
              <a:t>XnewW</a:t>
            </a:r>
            <a:r>
              <a:rPr lang="zh-CN" altLang="en-US" sz="1600" dirty="0">
                <a:latin typeface="+mn-ea"/>
              </a:rPr>
              <a:t>得到降维后的数据</a:t>
            </a:r>
            <a:endParaRPr lang="en-US" altLang="zh-CN" sz="1600" cap="all" dirty="0">
              <a:latin typeface="+mn-ea"/>
            </a:endParaRPr>
          </a:p>
        </p:txBody>
      </p:sp>
      <p:pic>
        <p:nvPicPr>
          <p:cNvPr id="5" name="图片 4">
            <a:extLst>
              <a:ext uri="{FF2B5EF4-FFF2-40B4-BE49-F238E27FC236}">
                <a16:creationId xmlns:a16="http://schemas.microsoft.com/office/drawing/2014/main" id="{D7DC176B-4D74-4FC9-9526-DD513F54CC56}"/>
              </a:ext>
            </a:extLst>
          </p:cNvPr>
          <p:cNvPicPr>
            <a:picLocks noChangeAspect="1"/>
          </p:cNvPicPr>
          <p:nvPr/>
        </p:nvPicPr>
        <p:blipFill>
          <a:blip r:embed="rId2"/>
          <a:stretch>
            <a:fillRect/>
          </a:stretch>
        </p:blipFill>
        <p:spPr>
          <a:xfrm>
            <a:off x="7650480" y="2571312"/>
            <a:ext cx="3018359" cy="1715376"/>
          </a:xfrm>
          <a:prstGeom prst="rect">
            <a:avLst/>
          </a:prstGeom>
        </p:spPr>
      </p:pic>
      <p:pic>
        <p:nvPicPr>
          <p:cNvPr id="6" name="图片 5">
            <a:extLst>
              <a:ext uri="{FF2B5EF4-FFF2-40B4-BE49-F238E27FC236}">
                <a16:creationId xmlns:a16="http://schemas.microsoft.com/office/drawing/2014/main" id="{06AEFCF0-899F-4BA8-9877-842BF96F48A0}"/>
              </a:ext>
            </a:extLst>
          </p:cNvPr>
          <p:cNvPicPr>
            <a:picLocks noChangeAspect="1"/>
          </p:cNvPicPr>
          <p:nvPr/>
        </p:nvPicPr>
        <p:blipFill>
          <a:blip r:embed="rId3"/>
          <a:stretch>
            <a:fillRect/>
          </a:stretch>
        </p:blipFill>
        <p:spPr>
          <a:xfrm>
            <a:off x="7949629" y="4378054"/>
            <a:ext cx="2420059" cy="2303302"/>
          </a:xfrm>
          <a:prstGeom prst="rect">
            <a:avLst/>
          </a:prstGeom>
        </p:spPr>
      </p:pic>
      <p:sp>
        <p:nvSpPr>
          <p:cNvPr id="8" name="矩形 7">
            <a:extLst>
              <a:ext uri="{FF2B5EF4-FFF2-40B4-BE49-F238E27FC236}">
                <a16:creationId xmlns:a16="http://schemas.microsoft.com/office/drawing/2014/main" id="{FA04EBA5-96B0-42D2-B8C7-58B74899080A}"/>
              </a:ext>
            </a:extLst>
          </p:cNvPr>
          <p:cNvSpPr/>
          <p:nvPr/>
        </p:nvSpPr>
        <p:spPr>
          <a:xfrm>
            <a:off x="1079358" y="3055581"/>
            <a:ext cx="6096000" cy="2462213"/>
          </a:xfrm>
          <a:prstGeom prst="rect">
            <a:avLst/>
          </a:prstGeom>
        </p:spPr>
        <p:txBody>
          <a:bodyPr>
            <a:spAutoFit/>
          </a:bodyPr>
          <a:lstStyle/>
          <a:p>
            <a:r>
              <a:rPr lang="zh-CN" altLang="en-US" sz="1400" dirty="0"/>
              <a:t>data(iris)</a:t>
            </a:r>
          </a:p>
          <a:p>
            <a:r>
              <a:rPr lang="zh-CN" altLang="en-US" sz="1400" dirty="0"/>
              <a:t>pca &lt;- princomp(iris[,1:4], cor=TRUE, scores=TRUE)</a:t>
            </a:r>
          </a:p>
          <a:p>
            <a:r>
              <a:rPr lang="zh-CN" altLang="en-US" sz="1400" dirty="0"/>
              <a:t>summary(pc)</a:t>
            </a:r>
          </a:p>
          <a:p>
            <a:r>
              <a:rPr lang="zh-CN" altLang="en-US" sz="1400" dirty="0"/>
              <a:t>plot(pca, type="lines")</a:t>
            </a:r>
          </a:p>
          <a:p>
            <a:r>
              <a:rPr lang="zh-CN" altLang="en-US" sz="1400" dirty="0"/>
              <a:t>biplot(pca)</a:t>
            </a:r>
            <a:endParaRPr lang="en-US" altLang="zh-CN" sz="1400" dirty="0"/>
          </a:p>
          <a:p>
            <a:endParaRPr lang="en-US" altLang="zh-CN" sz="1400" dirty="0"/>
          </a:p>
          <a:p>
            <a:r>
              <a:rPr lang="en-US" altLang="zh-CN" sz="1400" dirty="0"/>
              <a:t>Importance of components:</a:t>
            </a:r>
          </a:p>
          <a:p>
            <a:r>
              <a:rPr lang="en-US" altLang="zh-CN" sz="1400" dirty="0"/>
              <a:t>                          Comp.1    Comp.2     Comp.3      Comp.4</a:t>
            </a:r>
          </a:p>
          <a:p>
            <a:r>
              <a:rPr lang="en-US" altLang="zh-CN" sz="1400" dirty="0"/>
              <a:t>Standard deviation     1.7083611 0.9560494 0.38308860 0.143926497</a:t>
            </a:r>
          </a:p>
          <a:p>
            <a:r>
              <a:rPr lang="en-US" altLang="zh-CN" sz="1400" dirty="0"/>
              <a:t>Proportion of Variance 0.7296245 0.2285076 0.03668922 0.005178709</a:t>
            </a:r>
          </a:p>
          <a:p>
            <a:r>
              <a:rPr lang="en-US" altLang="zh-CN" sz="1400" dirty="0"/>
              <a:t>Cumulative Proportion  0.7296245 0.9581321 0.99482129 1.000000000</a:t>
            </a:r>
            <a:endParaRPr lang="zh-CN" altLang="en-US" sz="1400" dirty="0"/>
          </a:p>
        </p:txBody>
      </p:sp>
    </p:spTree>
    <p:extLst>
      <p:ext uri="{BB962C8B-B14F-4D97-AF65-F5344CB8AC3E}">
        <p14:creationId xmlns:p14="http://schemas.microsoft.com/office/powerpoint/2010/main" val="21843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统计学</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endPar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p:txBody>
      </p:sp>
      <p:pic>
        <p:nvPicPr>
          <p:cNvPr id="3" name="图片 2">
            <a:extLst>
              <a:ext uri="{FF2B5EF4-FFF2-40B4-BE49-F238E27FC236}">
                <a16:creationId xmlns:a16="http://schemas.microsoft.com/office/drawing/2014/main" id="{BEBB5C90-D14F-4184-BDB5-25F21B5D3CA9}"/>
              </a:ext>
            </a:extLst>
          </p:cNvPr>
          <p:cNvPicPr>
            <a:picLocks noChangeAspect="1"/>
          </p:cNvPicPr>
          <p:nvPr/>
        </p:nvPicPr>
        <p:blipFill>
          <a:blip r:embed="rId2"/>
          <a:stretch>
            <a:fillRect/>
          </a:stretch>
        </p:blipFill>
        <p:spPr>
          <a:xfrm>
            <a:off x="1371283" y="3282885"/>
            <a:ext cx="3468120" cy="2540133"/>
          </a:xfrm>
          <a:prstGeom prst="rect">
            <a:avLst/>
          </a:prstGeom>
        </p:spPr>
      </p:pic>
      <p:pic>
        <p:nvPicPr>
          <p:cNvPr id="4" name="图片 3">
            <a:extLst>
              <a:ext uri="{FF2B5EF4-FFF2-40B4-BE49-F238E27FC236}">
                <a16:creationId xmlns:a16="http://schemas.microsoft.com/office/drawing/2014/main" id="{15826934-4447-4A33-84AA-8CEE4E979431}"/>
              </a:ext>
            </a:extLst>
          </p:cNvPr>
          <p:cNvPicPr>
            <a:picLocks noChangeAspect="1"/>
          </p:cNvPicPr>
          <p:nvPr/>
        </p:nvPicPr>
        <p:blipFill>
          <a:blip r:embed="rId3"/>
          <a:stretch>
            <a:fillRect/>
          </a:stretch>
        </p:blipFill>
        <p:spPr>
          <a:xfrm>
            <a:off x="1371283" y="1178482"/>
            <a:ext cx="3468120" cy="1910157"/>
          </a:xfrm>
          <a:prstGeom prst="rect">
            <a:avLst/>
          </a:prstGeom>
        </p:spPr>
      </p:pic>
      <p:grpSp>
        <p:nvGrpSpPr>
          <p:cNvPr id="8" name="组合 7">
            <a:extLst>
              <a:ext uri="{FF2B5EF4-FFF2-40B4-BE49-F238E27FC236}">
                <a16:creationId xmlns:a16="http://schemas.microsoft.com/office/drawing/2014/main" id="{D95BF2BA-6C97-447B-B0AF-AEC971ABD845}"/>
              </a:ext>
            </a:extLst>
          </p:cNvPr>
          <p:cNvGrpSpPr/>
          <p:nvPr/>
        </p:nvGrpSpPr>
        <p:grpSpPr>
          <a:xfrm>
            <a:off x="5644802" y="1119779"/>
            <a:ext cx="4728558" cy="5238636"/>
            <a:chOff x="4760882" y="176644"/>
            <a:chExt cx="5427652" cy="7024930"/>
          </a:xfrm>
        </p:grpSpPr>
        <p:pic>
          <p:nvPicPr>
            <p:cNvPr id="5" name="图片 4">
              <a:extLst>
                <a:ext uri="{FF2B5EF4-FFF2-40B4-BE49-F238E27FC236}">
                  <a16:creationId xmlns:a16="http://schemas.microsoft.com/office/drawing/2014/main" id="{E486F8A9-7BA7-46E4-89F6-D7A3C01D92C0}"/>
                </a:ext>
              </a:extLst>
            </p:cNvPr>
            <p:cNvPicPr>
              <a:picLocks noChangeAspect="1"/>
            </p:cNvPicPr>
            <p:nvPr/>
          </p:nvPicPr>
          <p:blipFill>
            <a:blip r:embed="rId4"/>
            <a:stretch>
              <a:fillRect/>
            </a:stretch>
          </p:blipFill>
          <p:spPr>
            <a:xfrm>
              <a:off x="4760883" y="176644"/>
              <a:ext cx="5427651" cy="4660308"/>
            </a:xfrm>
            <a:prstGeom prst="rect">
              <a:avLst/>
            </a:prstGeom>
          </p:spPr>
        </p:pic>
        <p:pic>
          <p:nvPicPr>
            <p:cNvPr id="6" name="图片 5">
              <a:extLst>
                <a:ext uri="{FF2B5EF4-FFF2-40B4-BE49-F238E27FC236}">
                  <a16:creationId xmlns:a16="http://schemas.microsoft.com/office/drawing/2014/main" id="{2CD327D2-426F-48FD-899F-7464E2F5786D}"/>
                </a:ext>
              </a:extLst>
            </p:cNvPr>
            <p:cNvPicPr>
              <a:picLocks noChangeAspect="1"/>
            </p:cNvPicPr>
            <p:nvPr/>
          </p:nvPicPr>
          <p:blipFill>
            <a:blip r:embed="rId5"/>
            <a:stretch>
              <a:fillRect/>
            </a:stretch>
          </p:blipFill>
          <p:spPr>
            <a:xfrm>
              <a:off x="4760882" y="4837744"/>
              <a:ext cx="5427651" cy="2363830"/>
            </a:xfrm>
            <a:prstGeom prst="rect">
              <a:avLst/>
            </a:prstGeom>
          </p:spPr>
        </p:pic>
      </p:grpSp>
    </p:spTree>
    <p:extLst>
      <p:ext uri="{BB962C8B-B14F-4D97-AF65-F5344CB8AC3E}">
        <p14:creationId xmlns:p14="http://schemas.microsoft.com/office/powerpoint/2010/main" val="382080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线性代数</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endPar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p:txBody>
      </p:sp>
      <p:pic>
        <p:nvPicPr>
          <p:cNvPr id="10" name="图片 9">
            <a:extLst>
              <a:ext uri="{FF2B5EF4-FFF2-40B4-BE49-F238E27FC236}">
                <a16:creationId xmlns:a16="http://schemas.microsoft.com/office/drawing/2014/main" id="{F0A6AEFA-1A72-43FC-AD93-6E9CE1E8E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393" y="1242943"/>
            <a:ext cx="5856207" cy="4690265"/>
          </a:xfrm>
          <a:prstGeom prst="rect">
            <a:avLst/>
          </a:prstGeom>
        </p:spPr>
      </p:pic>
    </p:spTree>
    <p:extLst>
      <p:ext uri="{BB962C8B-B14F-4D97-AF65-F5344CB8AC3E}">
        <p14:creationId xmlns:p14="http://schemas.microsoft.com/office/powerpoint/2010/main" val="345257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补充</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endPar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p:txBody>
      </p:sp>
      <p:sp>
        <p:nvSpPr>
          <p:cNvPr id="5" name="标题 1">
            <a:extLst>
              <a:ext uri="{FF2B5EF4-FFF2-40B4-BE49-F238E27FC236}">
                <a16:creationId xmlns:a16="http://schemas.microsoft.com/office/drawing/2014/main" id="{F88D3F20-D7B1-4A8A-AFD2-36FC7C8D49CD}"/>
              </a:ext>
            </a:extLst>
          </p:cNvPr>
          <p:cNvSpPr txBox="1">
            <a:spLocks/>
          </p:cNvSpPr>
          <p:nvPr/>
        </p:nvSpPr>
        <p:spPr>
          <a:xfrm>
            <a:off x="1309254" y="3054926"/>
            <a:ext cx="9312130" cy="74814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000" dirty="0"/>
              <a:t>https://github.com/yejinlei/about-ml</a:t>
            </a:r>
            <a:endParaRPr lang="zh-CN" altLang="en-US" sz="4000" dirty="0"/>
          </a:p>
        </p:txBody>
      </p:sp>
    </p:spTree>
    <p:extLst>
      <p:ext uri="{BB962C8B-B14F-4D97-AF65-F5344CB8AC3E}">
        <p14:creationId xmlns:p14="http://schemas.microsoft.com/office/powerpoint/2010/main" val="211164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1246395" y="768170"/>
            <a:ext cx="8825658" cy="2209800"/>
          </a:xfrm>
        </p:spPr>
        <p:txBody>
          <a:bodyPr/>
          <a:lstStyle/>
          <a:p>
            <a:br>
              <a:rPr lang="en-US" altLang="zh-CN" sz="1800" b="1" dirty="0">
                <a:latin typeface="+mn-ea"/>
                <a:ea typeface="+mn-ea"/>
              </a:rPr>
            </a:br>
            <a:r>
              <a:rPr lang="zh-CN" altLang="en-US" sz="2800" dirty="0">
                <a:latin typeface="+mn-ea"/>
                <a:ea typeface="+mn-ea"/>
              </a:rPr>
              <a:t>机器学习学者张志华教授曾经说过：“搞好机器学习，关键是数学，但你又不能把机器学习变成搞数学，那样就漫无边际了。”</a:t>
            </a:r>
            <a:br>
              <a:rPr lang="en-US" altLang="zh-CN" sz="1800" dirty="0">
                <a:latin typeface="+mn-ea"/>
                <a:ea typeface="+mn-ea"/>
              </a:rPr>
            </a:br>
            <a:br>
              <a:rPr lang="en-US" altLang="zh-CN" sz="1800" dirty="0">
                <a:latin typeface="+mn-ea"/>
                <a:ea typeface="+mn-ea"/>
              </a:rPr>
            </a:br>
            <a:endParaRPr lang="zh-CN" altLang="en-US" sz="1800" dirty="0">
              <a:latin typeface="+mn-ea"/>
              <a:ea typeface="+mn-ea"/>
            </a:endParaRPr>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p:txBody>
          <a:bodyPr/>
          <a:lstStyle/>
          <a:p>
            <a:r>
              <a:rPr lang="zh-CN" altLang="en-US" dirty="0"/>
              <a:t>                                                                             </a:t>
            </a:r>
          </a:p>
        </p:txBody>
      </p:sp>
      <p:pic>
        <p:nvPicPr>
          <p:cNvPr id="4" name="图片 3">
            <a:extLst>
              <a:ext uri="{FF2B5EF4-FFF2-40B4-BE49-F238E27FC236}">
                <a16:creationId xmlns:a16="http://schemas.microsoft.com/office/drawing/2014/main" id="{A2690C31-CED3-4498-876A-410860F3AF18}"/>
              </a:ext>
            </a:extLst>
          </p:cNvPr>
          <p:cNvPicPr>
            <a:picLocks noChangeAspect="1"/>
          </p:cNvPicPr>
          <p:nvPr/>
        </p:nvPicPr>
        <p:blipFill>
          <a:blip r:embed="rId3"/>
          <a:stretch>
            <a:fillRect/>
          </a:stretch>
        </p:blipFill>
        <p:spPr>
          <a:xfrm>
            <a:off x="8395706" y="2700294"/>
            <a:ext cx="1962150" cy="1914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C5659F85-6FBF-4425-A2DE-7B03E54FE62D}"/>
              </a:ext>
            </a:extLst>
          </p:cNvPr>
          <p:cNvSpPr/>
          <p:nvPr/>
        </p:nvSpPr>
        <p:spPr>
          <a:xfrm rot="20132028">
            <a:off x="8564614" y="4285126"/>
            <a:ext cx="3272050" cy="707886"/>
          </a:xfrm>
          <a:prstGeom prst="rect">
            <a:avLst/>
          </a:prstGeom>
          <a:noFill/>
        </p:spPr>
        <p:txBody>
          <a:bodyPr wrap="none" lIns="91440" tIns="45720" rIns="91440" bIns="45720">
            <a:spAutoFit/>
          </a:bodyPr>
          <a:lstStyle/>
          <a:p>
            <a:pPr algn="ctr"/>
            <a:r>
              <a:rPr lang="zh-CN" alt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学还是不学？</a:t>
            </a:r>
          </a:p>
        </p:txBody>
      </p:sp>
    </p:spTree>
    <p:extLst>
      <p:ext uri="{BB962C8B-B14F-4D97-AF65-F5344CB8AC3E}">
        <p14:creationId xmlns:p14="http://schemas.microsoft.com/office/powerpoint/2010/main" val="252403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1795035" y="1102871"/>
            <a:ext cx="8825658" cy="2209800"/>
          </a:xfrm>
        </p:spPr>
        <p:txBody>
          <a:bodyPr/>
          <a:lstStyle/>
          <a:p>
            <a:r>
              <a:rPr lang="zh-CN" altLang="en-US" sz="4000" b="1" dirty="0">
                <a:latin typeface="+mn-ea"/>
                <a:ea typeface="+mn-ea"/>
              </a:rPr>
              <a:t>统计学习</a:t>
            </a:r>
            <a:r>
              <a:rPr lang="en-US" altLang="zh-CN" sz="4000" b="1" dirty="0">
                <a:latin typeface="+mn-ea"/>
                <a:ea typeface="+mn-ea"/>
              </a:rPr>
              <a:t>=</a:t>
            </a:r>
            <a:r>
              <a:rPr lang="zh-CN" altLang="en-US" sz="4000" b="1" dirty="0">
                <a:latin typeface="+mn-ea"/>
                <a:ea typeface="+mn-ea"/>
              </a:rPr>
              <a:t>模型</a:t>
            </a:r>
            <a:r>
              <a:rPr lang="en-US" altLang="zh-CN" sz="4000" b="1" dirty="0">
                <a:latin typeface="+mn-ea"/>
                <a:ea typeface="+mn-ea"/>
              </a:rPr>
              <a:t>+</a:t>
            </a:r>
            <a:r>
              <a:rPr lang="zh-CN" altLang="en-US" sz="4000" b="1" dirty="0">
                <a:latin typeface="+mn-ea"/>
                <a:ea typeface="+mn-ea"/>
              </a:rPr>
              <a:t>策略</a:t>
            </a:r>
            <a:r>
              <a:rPr lang="en-US" altLang="zh-CN" sz="4000" b="1" dirty="0">
                <a:latin typeface="+mn-ea"/>
                <a:ea typeface="+mn-ea"/>
              </a:rPr>
              <a:t>+</a:t>
            </a:r>
            <a:r>
              <a:rPr lang="zh-CN" altLang="en-US" sz="4000" b="1" dirty="0">
                <a:latin typeface="+mn-ea"/>
                <a:ea typeface="+mn-ea"/>
              </a:rPr>
              <a:t>算法</a:t>
            </a:r>
            <a:r>
              <a:rPr lang="en-US" altLang="zh-CN" sz="4000" b="1">
                <a:latin typeface="+mn-ea"/>
                <a:ea typeface="+mn-ea"/>
              </a:rPr>
              <a:t>+</a:t>
            </a:r>
            <a:r>
              <a:rPr lang="zh-CN" altLang="en-US" sz="2000" b="1">
                <a:latin typeface="+mn-ea"/>
                <a:ea typeface="+mn-ea"/>
              </a:rPr>
              <a:t>数学</a:t>
            </a:r>
            <a:br>
              <a:rPr lang="en-US" altLang="zh-CN" sz="1800" b="1" dirty="0">
                <a:latin typeface="+mn-ea"/>
                <a:ea typeface="+mn-ea"/>
              </a:rPr>
            </a:br>
            <a:r>
              <a:rPr lang="en-US" altLang="zh-CN" sz="1800" b="1" dirty="0">
                <a:latin typeface="+mn-ea"/>
                <a:ea typeface="+mn-ea"/>
              </a:rPr>
              <a:t>              </a:t>
            </a:r>
            <a:br>
              <a:rPr lang="en-US" altLang="zh-CN" sz="1800" dirty="0">
                <a:latin typeface="+mn-ea"/>
                <a:ea typeface="+mn-ea"/>
              </a:rPr>
            </a:br>
            <a:br>
              <a:rPr lang="en-US" altLang="zh-CN" sz="1800" dirty="0">
                <a:latin typeface="+mn-ea"/>
                <a:ea typeface="+mn-ea"/>
              </a:rPr>
            </a:br>
            <a:endParaRPr lang="zh-CN" altLang="en-US" sz="1800" dirty="0">
              <a:latin typeface="+mn-ea"/>
              <a:ea typeface="+mn-ea"/>
            </a:endParaRPr>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p:txBody>
          <a:bodyPr/>
          <a:lstStyle/>
          <a:p>
            <a:r>
              <a:rPr lang="zh-CN" altLang="en-US" dirty="0"/>
              <a:t>                                                                             </a:t>
            </a:r>
          </a:p>
        </p:txBody>
      </p:sp>
      <p:pic>
        <p:nvPicPr>
          <p:cNvPr id="6" name="图片 5">
            <a:extLst>
              <a:ext uri="{FF2B5EF4-FFF2-40B4-BE49-F238E27FC236}">
                <a16:creationId xmlns:a16="http://schemas.microsoft.com/office/drawing/2014/main" id="{8C1E83B7-652C-4FEB-AD8B-0C71D0900779}"/>
              </a:ext>
            </a:extLst>
          </p:cNvPr>
          <p:cNvPicPr>
            <a:picLocks noChangeAspect="1"/>
          </p:cNvPicPr>
          <p:nvPr/>
        </p:nvPicPr>
        <p:blipFill>
          <a:blip r:embed="rId3"/>
          <a:stretch>
            <a:fillRect/>
          </a:stretch>
        </p:blipFill>
        <p:spPr>
          <a:xfrm>
            <a:off x="7960729" y="2977970"/>
            <a:ext cx="2111324" cy="2777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548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E56A10C-BBE5-41F6-9ABE-BF6121D95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127" y="841132"/>
            <a:ext cx="3859823" cy="24844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7E920799-904E-4F94-94CC-FB24B9FAC5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219" y="3940181"/>
            <a:ext cx="3980731" cy="28120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a:extLst>
              <a:ext uri="{FF2B5EF4-FFF2-40B4-BE49-F238E27FC236}">
                <a16:creationId xmlns:a16="http://schemas.microsoft.com/office/drawing/2014/main" id="{B1017966-2F8B-495F-BEC7-AA848D09816B}"/>
              </a:ext>
            </a:extLst>
          </p:cNvPr>
          <p:cNvSpPr/>
          <p:nvPr/>
        </p:nvSpPr>
        <p:spPr>
          <a:xfrm>
            <a:off x="3177466" y="253752"/>
            <a:ext cx="3608834" cy="461665"/>
          </a:xfrm>
          <a:prstGeom prst="rect">
            <a:avLst/>
          </a:prstGeom>
          <a:noFill/>
        </p:spPr>
        <p:txBody>
          <a:bodyPr wrap="squar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统计机器学习</a:t>
            </a:r>
            <a:r>
              <a:rPr lang="en-US" altLang="zh-CN" sz="2400" b="0" cap="none" spc="0" dirty="0">
                <a:ln w="0"/>
                <a:solidFill>
                  <a:schemeClr val="tx1"/>
                </a:solidFill>
                <a:effectLst>
                  <a:outerShdw blurRad="38100" dist="19050" dir="2700000" algn="tl" rotWithShape="0">
                    <a:schemeClr val="dk1">
                      <a:alpha val="40000"/>
                    </a:schemeClr>
                  </a:outerShdw>
                </a:effectLst>
              </a:rPr>
              <a:t>&amp;</a:t>
            </a:r>
            <a:r>
              <a:rPr lang="zh-CN" altLang="en-US" sz="2400" b="0" cap="none" spc="0" dirty="0">
                <a:ln w="0"/>
                <a:solidFill>
                  <a:schemeClr val="tx1"/>
                </a:solidFill>
                <a:effectLst>
                  <a:outerShdw blurRad="38100" dist="19050" dir="2700000" algn="tl" rotWithShape="0">
                    <a:schemeClr val="dk1">
                      <a:alpha val="40000"/>
                    </a:schemeClr>
                  </a:outerShdw>
                </a:effectLst>
              </a:rPr>
              <a:t>机器学习</a:t>
            </a:r>
          </a:p>
        </p:txBody>
      </p:sp>
      <p:sp>
        <p:nvSpPr>
          <p:cNvPr id="7" name="矩形 6">
            <a:extLst>
              <a:ext uri="{FF2B5EF4-FFF2-40B4-BE49-F238E27FC236}">
                <a16:creationId xmlns:a16="http://schemas.microsoft.com/office/drawing/2014/main" id="{73F88DF0-E775-4B59-8F1C-8A5457CCFF4E}"/>
              </a:ext>
            </a:extLst>
          </p:cNvPr>
          <p:cNvSpPr/>
          <p:nvPr/>
        </p:nvSpPr>
        <p:spPr>
          <a:xfrm>
            <a:off x="986495" y="3352801"/>
            <a:ext cx="3608834" cy="461665"/>
          </a:xfrm>
          <a:prstGeom prst="rect">
            <a:avLst/>
          </a:prstGeom>
          <a:noFill/>
        </p:spPr>
        <p:txBody>
          <a:bodyPr wrap="squar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rPr>
              <a:t>线性代数</a:t>
            </a:r>
            <a:r>
              <a:rPr lang="en-US" altLang="zh-CN" sz="2400" dirty="0">
                <a:ln w="0"/>
                <a:effectLst>
                  <a:outerShdw blurRad="38100" dist="19050" dir="2700000" algn="tl" rotWithShape="0">
                    <a:schemeClr val="dk1">
                      <a:alpha val="40000"/>
                    </a:schemeClr>
                  </a:outerShdw>
                </a:effectLst>
              </a:rPr>
              <a:t>&amp;</a:t>
            </a:r>
            <a:r>
              <a:rPr lang="zh-CN" altLang="en-US" sz="2400" dirty="0">
                <a:ln w="0"/>
                <a:effectLst>
                  <a:outerShdw blurRad="38100" dist="19050" dir="2700000" algn="tl" rotWithShape="0">
                    <a:schemeClr val="dk1">
                      <a:alpha val="40000"/>
                    </a:schemeClr>
                  </a:outerShdw>
                </a:effectLst>
              </a:rPr>
              <a:t>矩阵计算</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EA578951-B9AA-43BE-8603-F653160D4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7790" y="841132"/>
            <a:ext cx="4826505" cy="5911061"/>
          </a:xfrm>
          <a:prstGeom prst="rect">
            <a:avLst/>
          </a:prstGeom>
        </p:spPr>
      </p:pic>
    </p:spTree>
    <p:extLst>
      <p:ext uri="{BB962C8B-B14F-4D97-AF65-F5344CB8AC3E}">
        <p14:creationId xmlns:p14="http://schemas.microsoft.com/office/powerpoint/2010/main" val="238589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多元分析</a:t>
            </a:r>
          </a:p>
        </p:txBody>
      </p:sp>
      <p:sp>
        <p:nvSpPr>
          <p:cNvPr id="3" name="矩形 2">
            <a:extLst>
              <a:ext uri="{FF2B5EF4-FFF2-40B4-BE49-F238E27FC236}">
                <a16:creationId xmlns:a16="http://schemas.microsoft.com/office/drawing/2014/main" id="{4E3F7480-3F83-478B-AD7C-97112B0F223D}"/>
              </a:ext>
            </a:extLst>
          </p:cNvPr>
          <p:cNvSpPr/>
          <p:nvPr/>
        </p:nvSpPr>
        <p:spPr>
          <a:xfrm>
            <a:off x="604236" y="924791"/>
            <a:ext cx="9819924" cy="338554"/>
          </a:xfrm>
          <a:prstGeom prst="rect">
            <a:avLst/>
          </a:prstGeom>
        </p:spPr>
        <p:txBody>
          <a:bodyPr wrap="square">
            <a:spAutoFit/>
          </a:bodyPr>
          <a:lstStyle/>
          <a:p>
            <a:r>
              <a:rPr lang="en-US" altLang="zh-CN" sz="1600" cap="all" dirty="0">
                <a:solidFill>
                  <a:schemeClr val="bg2">
                    <a:lumMod val="40000"/>
                    <a:lumOff val="60000"/>
                  </a:schemeClr>
                </a:solidFill>
                <a:latin typeface="+mn-ea"/>
                <a:cs typeface="+mj-cs"/>
              </a:rPr>
              <a:t>    </a:t>
            </a:r>
            <a:endParaRPr lang="en-US" altLang="zh-CN" sz="1600" cap="all" dirty="0">
              <a:latin typeface="+mn-ea"/>
            </a:endParaRPr>
          </a:p>
        </p:txBody>
      </p:sp>
      <p:sp>
        <p:nvSpPr>
          <p:cNvPr id="5" name="矩形 4">
            <a:extLst>
              <a:ext uri="{FF2B5EF4-FFF2-40B4-BE49-F238E27FC236}">
                <a16:creationId xmlns:a16="http://schemas.microsoft.com/office/drawing/2014/main" id="{CD7271B0-C226-4F8F-9031-F0756D8B5D42}"/>
              </a:ext>
            </a:extLst>
          </p:cNvPr>
          <p:cNvSpPr/>
          <p:nvPr/>
        </p:nvSpPr>
        <p:spPr>
          <a:xfrm>
            <a:off x="531499" y="1165188"/>
            <a:ext cx="10553595" cy="3416320"/>
          </a:xfrm>
          <a:prstGeom prst="rect">
            <a:avLst/>
          </a:prstGeom>
        </p:spPr>
        <p:txBody>
          <a:bodyPr wrap="square">
            <a:spAutoFit/>
          </a:bodyPr>
          <a:lstStyle/>
          <a:p>
            <a:r>
              <a:rPr lang="zh-CN" altLang="en-US" dirty="0"/>
              <a:t>       多元统计分析是以概率统计这门数学科学为基础，应用线性代数的基本原理和方法结合计算机对实际资料和信息进行收集、整理和分析的一门科学。</a:t>
            </a:r>
            <a:endParaRPr lang="en-US" altLang="zh-CN" dirty="0"/>
          </a:p>
          <a:p>
            <a:r>
              <a:rPr lang="zh-CN" altLang="en-US" dirty="0"/>
              <a:t>       </a:t>
            </a:r>
            <a:endParaRPr lang="en-US" altLang="zh-CN" dirty="0"/>
          </a:p>
          <a:p>
            <a:r>
              <a:rPr lang="zh-CN" altLang="en-US" dirty="0"/>
              <a:t>       多元统计分析方法涉及较为复杂的数学理论，计算繁琐。大多多元统计方法无法用手工计算，必须有计算机和统计软件的支持。</a:t>
            </a:r>
            <a:endParaRPr lang="en-US" altLang="zh-CN" dirty="0"/>
          </a:p>
          <a:p>
            <a:endParaRPr lang="en-US" altLang="zh-CN" dirty="0"/>
          </a:p>
          <a:p>
            <a:r>
              <a:rPr lang="en-US" altLang="zh-CN" dirty="0"/>
              <a:t>      </a:t>
            </a:r>
            <a:r>
              <a:rPr lang="zh-CN" altLang="en-US" dirty="0"/>
              <a:t>多元统计分析技术进行数据处理、建立宏观或微观系统模型时，可以解决以下四个方面的问题：</a:t>
            </a:r>
            <a:endParaRPr lang="en-US" altLang="zh-CN" dirty="0"/>
          </a:p>
          <a:p>
            <a:pPr marL="800100" lvl="1" indent="-342900">
              <a:buFont typeface="+mj-lt"/>
              <a:buAutoNum type="arabicPeriod"/>
            </a:pPr>
            <a:r>
              <a:rPr lang="zh-CN" altLang="en-US" dirty="0"/>
              <a:t>变量之间的相依性分析，主要有简单相关分析、偏相关分析、复相关分析、典型相关分析</a:t>
            </a:r>
            <a:endParaRPr lang="en-US" altLang="zh-CN" dirty="0"/>
          </a:p>
          <a:p>
            <a:pPr marL="800100" lvl="1" indent="-342900">
              <a:buFont typeface="+mj-lt"/>
              <a:buAutoNum type="arabicPeriod"/>
            </a:pPr>
            <a:r>
              <a:rPr lang="zh-CN" altLang="en-US" dirty="0"/>
              <a:t>构造预测模型，进行预报控制，主要有多元回归、逐步回归、非线性回归</a:t>
            </a:r>
            <a:endParaRPr lang="en-US" altLang="zh-CN" dirty="0"/>
          </a:p>
          <a:p>
            <a:pPr marL="800100" lvl="1" indent="-342900">
              <a:buFont typeface="+mj-lt"/>
              <a:buAutoNum type="arabicPeriod"/>
            </a:pPr>
            <a:r>
              <a:rPr lang="zh-CN" altLang="en-US" dirty="0"/>
              <a:t>进行数值分类，构造分类模式，主要有聚类分析、判别分析</a:t>
            </a:r>
            <a:endParaRPr lang="en-US" altLang="zh-CN" dirty="0"/>
          </a:p>
          <a:p>
            <a:pPr marL="800100" lvl="1" indent="-342900">
              <a:buFont typeface="+mj-lt"/>
              <a:buAutoNum type="arabicPeriod"/>
            </a:pPr>
            <a:r>
              <a:rPr lang="zh-CN" altLang="en-US" dirty="0"/>
              <a:t>简化系统结构，探索系统内核，主要有主成分分析、因子分析、对应分析</a:t>
            </a:r>
            <a:endParaRPr lang="en-US" altLang="zh-CN" dirty="0"/>
          </a:p>
          <a:p>
            <a:r>
              <a:rPr lang="en-US" altLang="zh-CN" dirty="0"/>
              <a:t> </a:t>
            </a:r>
            <a:endParaRPr lang="zh-CN" altLang="en-US" dirty="0"/>
          </a:p>
        </p:txBody>
      </p:sp>
      <p:pic>
        <p:nvPicPr>
          <p:cNvPr id="7" name="图片 6">
            <a:extLst>
              <a:ext uri="{FF2B5EF4-FFF2-40B4-BE49-F238E27FC236}">
                <a16:creationId xmlns:a16="http://schemas.microsoft.com/office/drawing/2014/main" id="{3F44B4A9-7451-4A73-BC73-83623FA0B402}"/>
              </a:ext>
            </a:extLst>
          </p:cNvPr>
          <p:cNvPicPr>
            <a:picLocks noChangeAspect="1"/>
          </p:cNvPicPr>
          <p:nvPr/>
        </p:nvPicPr>
        <p:blipFill>
          <a:blip r:embed="rId2"/>
          <a:stretch>
            <a:fillRect/>
          </a:stretch>
        </p:blipFill>
        <p:spPr>
          <a:xfrm>
            <a:off x="8922261" y="3841790"/>
            <a:ext cx="2649366" cy="1757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619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相关性分析</a:t>
            </a:r>
          </a:p>
        </p:txBody>
      </p:sp>
      <p:sp>
        <p:nvSpPr>
          <p:cNvPr id="3" name="矩形 2">
            <a:extLst>
              <a:ext uri="{FF2B5EF4-FFF2-40B4-BE49-F238E27FC236}">
                <a16:creationId xmlns:a16="http://schemas.microsoft.com/office/drawing/2014/main" id="{4E3F7480-3F83-478B-AD7C-97112B0F223D}"/>
              </a:ext>
            </a:extLst>
          </p:cNvPr>
          <p:cNvSpPr/>
          <p:nvPr/>
        </p:nvSpPr>
        <p:spPr>
          <a:xfrm>
            <a:off x="604236" y="924791"/>
            <a:ext cx="9819924" cy="338554"/>
          </a:xfrm>
          <a:prstGeom prst="rect">
            <a:avLst/>
          </a:prstGeom>
        </p:spPr>
        <p:txBody>
          <a:bodyPr wrap="square">
            <a:spAutoFit/>
          </a:bodyPr>
          <a:lstStyle/>
          <a:p>
            <a:r>
              <a:rPr lang="en-US" altLang="zh-CN" sz="1600" cap="all" dirty="0">
                <a:solidFill>
                  <a:schemeClr val="bg2">
                    <a:lumMod val="40000"/>
                    <a:lumOff val="60000"/>
                  </a:schemeClr>
                </a:solidFill>
                <a:latin typeface="+mn-ea"/>
                <a:cs typeface="+mj-cs"/>
              </a:rPr>
              <a:t>    </a:t>
            </a:r>
            <a:endParaRPr lang="en-US" altLang="zh-CN" sz="1600" cap="all" dirty="0">
              <a:latin typeface="+mn-ea"/>
            </a:endParaRPr>
          </a:p>
        </p:txBody>
      </p:sp>
      <p:sp>
        <p:nvSpPr>
          <p:cNvPr id="5" name="矩形 4">
            <a:extLst>
              <a:ext uri="{FF2B5EF4-FFF2-40B4-BE49-F238E27FC236}">
                <a16:creationId xmlns:a16="http://schemas.microsoft.com/office/drawing/2014/main" id="{CD7271B0-C226-4F8F-9031-F0756D8B5D42}"/>
              </a:ext>
            </a:extLst>
          </p:cNvPr>
          <p:cNvSpPr/>
          <p:nvPr/>
        </p:nvSpPr>
        <p:spPr>
          <a:xfrm>
            <a:off x="531499" y="1165188"/>
            <a:ext cx="10553595" cy="369332"/>
          </a:xfrm>
          <a:prstGeom prst="rect">
            <a:avLst/>
          </a:prstGeom>
        </p:spPr>
        <p:txBody>
          <a:bodyPr wrap="square">
            <a:spAutoFit/>
          </a:bodyPr>
          <a:lstStyle/>
          <a:p>
            <a:r>
              <a:rPr lang="zh-CN" altLang="en-US" dirty="0"/>
              <a:t>       </a:t>
            </a:r>
          </a:p>
        </p:txBody>
      </p:sp>
      <p:sp>
        <p:nvSpPr>
          <p:cNvPr id="6" name="矩形 5">
            <a:extLst>
              <a:ext uri="{FF2B5EF4-FFF2-40B4-BE49-F238E27FC236}">
                <a16:creationId xmlns:a16="http://schemas.microsoft.com/office/drawing/2014/main" id="{F24867C1-349F-44B6-82BC-63C286E9CEAD}"/>
              </a:ext>
            </a:extLst>
          </p:cNvPr>
          <p:cNvSpPr/>
          <p:nvPr/>
        </p:nvSpPr>
        <p:spPr>
          <a:xfrm>
            <a:off x="531500" y="1165188"/>
            <a:ext cx="9819924" cy="1200329"/>
          </a:xfrm>
          <a:prstGeom prst="rect">
            <a:avLst/>
          </a:prstGeom>
        </p:spPr>
        <p:txBody>
          <a:bodyPr wrap="square">
            <a:spAutoFit/>
          </a:bodyPr>
          <a:lstStyle/>
          <a:p>
            <a:r>
              <a:rPr lang="zh-CN" altLang="en-US" dirty="0"/>
              <a:t>       相关分析以现象之间是否相关、相关的方法和密切程度等为主要研究内容，它不区分自变量与因变量，也不关心各变量的构成形式。其主要分析方法有绘制相关图、计算相关系数和检验相关系数。</a:t>
            </a:r>
            <a:endParaRPr lang="en-US" altLang="zh-CN" dirty="0"/>
          </a:p>
          <a:p>
            <a:r>
              <a:rPr lang="zh-CN" altLang="en-US" dirty="0"/>
              <a:t>       </a:t>
            </a:r>
            <a:endParaRPr lang="en-US" altLang="zh-CN" dirty="0"/>
          </a:p>
        </p:txBody>
      </p:sp>
      <p:pic>
        <p:nvPicPr>
          <p:cNvPr id="9" name="图片 8">
            <a:extLst>
              <a:ext uri="{FF2B5EF4-FFF2-40B4-BE49-F238E27FC236}">
                <a16:creationId xmlns:a16="http://schemas.microsoft.com/office/drawing/2014/main" id="{E8E10B65-FA5F-4CAD-A527-1AF510605EA8}"/>
              </a:ext>
            </a:extLst>
          </p:cNvPr>
          <p:cNvPicPr>
            <a:picLocks noChangeAspect="1"/>
          </p:cNvPicPr>
          <p:nvPr/>
        </p:nvPicPr>
        <p:blipFill>
          <a:blip r:embed="rId2"/>
          <a:stretch>
            <a:fillRect/>
          </a:stretch>
        </p:blipFill>
        <p:spPr>
          <a:xfrm>
            <a:off x="1508903" y="2719916"/>
            <a:ext cx="2724650" cy="2972896"/>
          </a:xfrm>
          <a:prstGeom prst="rect">
            <a:avLst/>
          </a:prstGeom>
        </p:spPr>
      </p:pic>
      <p:sp>
        <p:nvSpPr>
          <p:cNvPr id="10" name="矩形 9">
            <a:extLst>
              <a:ext uri="{FF2B5EF4-FFF2-40B4-BE49-F238E27FC236}">
                <a16:creationId xmlns:a16="http://schemas.microsoft.com/office/drawing/2014/main" id="{DAA8A971-1F7E-4EA8-9F8E-0871E53AC8AC}"/>
              </a:ext>
            </a:extLst>
          </p:cNvPr>
          <p:cNvSpPr/>
          <p:nvPr/>
        </p:nvSpPr>
        <p:spPr>
          <a:xfrm rot="20319235">
            <a:off x="9076875" y="5431202"/>
            <a:ext cx="2549096" cy="523220"/>
          </a:xfrm>
          <a:prstGeom prst="rect">
            <a:avLst/>
          </a:prstGeom>
          <a:noFill/>
        </p:spPr>
        <p:txBody>
          <a:bodyPr wrap="none" lIns="91440" tIns="45720" rIns="91440" bIns="45720">
            <a:spAutoFit/>
          </a:bodyPr>
          <a:lstStyle/>
          <a:p>
            <a:pPr algn="ctr"/>
            <a:r>
              <a:rPr lang="zh-CN"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相关 </a:t>
            </a:r>
            <a:r>
              <a:rPr lang="en-US" altLang="zh-C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vs </a:t>
            </a:r>
            <a:r>
              <a:rPr lang="zh-CN"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因果</a:t>
            </a:r>
            <a:r>
              <a:rPr lang="zh-CN"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pic>
        <p:nvPicPr>
          <p:cNvPr id="8" name="图片 7">
            <a:extLst>
              <a:ext uri="{FF2B5EF4-FFF2-40B4-BE49-F238E27FC236}">
                <a16:creationId xmlns:a16="http://schemas.microsoft.com/office/drawing/2014/main" id="{41EC2C54-EF2E-4F24-8A8A-EF911035F224}"/>
              </a:ext>
            </a:extLst>
          </p:cNvPr>
          <p:cNvPicPr>
            <a:picLocks noChangeAspect="1"/>
          </p:cNvPicPr>
          <p:nvPr/>
        </p:nvPicPr>
        <p:blipFill>
          <a:blip r:embed="rId3"/>
          <a:stretch>
            <a:fillRect/>
          </a:stretch>
        </p:blipFill>
        <p:spPr>
          <a:xfrm>
            <a:off x="4646475" y="3022257"/>
            <a:ext cx="2899049" cy="698262"/>
          </a:xfrm>
          <a:prstGeom prst="rect">
            <a:avLst/>
          </a:prstGeom>
        </p:spPr>
      </p:pic>
      <p:pic>
        <p:nvPicPr>
          <p:cNvPr id="11" name="图片 10">
            <a:extLst>
              <a:ext uri="{FF2B5EF4-FFF2-40B4-BE49-F238E27FC236}">
                <a16:creationId xmlns:a16="http://schemas.microsoft.com/office/drawing/2014/main" id="{00C64E86-8DFB-49BE-97DF-1CF1D2AAC618}"/>
              </a:ext>
            </a:extLst>
          </p:cNvPr>
          <p:cNvPicPr>
            <a:picLocks noChangeAspect="1"/>
          </p:cNvPicPr>
          <p:nvPr/>
        </p:nvPicPr>
        <p:blipFill>
          <a:blip r:embed="rId4"/>
          <a:stretch>
            <a:fillRect/>
          </a:stretch>
        </p:blipFill>
        <p:spPr>
          <a:xfrm>
            <a:off x="4646475" y="3906701"/>
            <a:ext cx="2899048" cy="1432036"/>
          </a:xfrm>
          <a:prstGeom prst="rect">
            <a:avLst/>
          </a:prstGeom>
        </p:spPr>
      </p:pic>
      <p:pic>
        <p:nvPicPr>
          <p:cNvPr id="12" name="图片 11">
            <a:extLst>
              <a:ext uri="{FF2B5EF4-FFF2-40B4-BE49-F238E27FC236}">
                <a16:creationId xmlns:a16="http://schemas.microsoft.com/office/drawing/2014/main" id="{57D8CC97-F329-412D-B877-A21346508DE1}"/>
              </a:ext>
            </a:extLst>
          </p:cNvPr>
          <p:cNvPicPr>
            <a:picLocks noChangeAspect="1"/>
          </p:cNvPicPr>
          <p:nvPr/>
        </p:nvPicPr>
        <p:blipFill>
          <a:blip r:embed="rId5"/>
          <a:stretch>
            <a:fillRect/>
          </a:stretch>
        </p:blipFill>
        <p:spPr>
          <a:xfrm>
            <a:off x="7740611" y="3544486"/>
            <a:ext cx="2683549" cy="1794250"/>
          </a:xfrm>
          <a:prstGeom prst="rect">
            <a:avLst/>
          </a:prstGeom>
        </p:spPr>
      </p:pic>
    </p:spTree>
    <p:extLst>
      <p:ext uri="{BB962C8B-B14F-4D97-AF65-F5344CB8AC3E}">
        <p14:creationId xmlns:p14="http://schemas.microsoft.com/office/powerpoint/2010/main" val="107420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简单线性相关分析</a:t>
            </a:r>
          </a:p>
        </p:txBody>
      </p:sp>
      <p:sp>
        <p:nvSpPr>
          <p:cNvPr id="3" name="矩形 2">
            <a:extLst>
              <a:ext uri="{FF2B5EF4-FFF2-40B4-BE49-F238E27FC236}">
                <a16:creationId xmlns:a16="http://schemas.microsoft.com/office/drawing/2014/main" id="{4E3F7480-3F83-478B-AD7C-97112B0F223D}"/>
              </a:ext>
            </a:extLst>
          </p:cNvPr>
          <p:cNvSpPr/>
          <p:nvPr/>
        </p:nvSpPr>
        <p:spPr>
          <a:xfrm>
            <a:off x="604236" y="924791"/>
            <a:ext cx="9819924" cy="338554"/>
          </a:xfrm>
          <a:prstGeom prst="rect">
            <a:avLst/>
          </a:prstGeom>
        </p:spPr>
        <p:txBody>
          <a:bodyPr wrap="square">
            <a:spAutoFit/>
          </a:bodyPr>
          <a:lstStyle/>
          <a:p>
            <a:r>
              <a:rPr lang="en-US" altLang="zh-CN" sz="1600" cap="all" dirty="0">
                <a:solidFill>
                  <a:schemeClr val="bg2">
                    <a:lumMod val="40000"/>
                    <a:lumOff val="60000"/>
                  </a:schemeClr>
                </a:solidFill>
                <a:latin typeface="+mn-ea"/>
                <a:cs typeface="+mj-cs"/>
              </a:rPr>
              <a:t>    </a:t>
            </a:r>
            <a:endParaRPr lang="en-US" altLang="zh-CN" sz="1600" cap="all" dirty="0">
              <a:latin typeface="+mn-ea"/>
            </a:endParaRPr>
          </a:p>
        </p:txBody>
      </p:sp>
      <p:sp>
        <p:nvSpPr>
          <p:cNvPr id="5" name="矩形 4">
            <a:extLst>
              <a:ext uri="{FF2B5EF4-FFF2-40B4-BE49-F238E27FC236}">
                <a16:creationId xmlns:a16="http://schemas.microsoft.com/office/drawing/2014/main" id="{CD7271B0-C226-4F8F-9031-F0756D8B5D42}"/>
              </a:ext>
            </a:extLst>
          </p:cNvPr>
          <p:cNvSpPr/>
          <p:nvPr/>
        </p:nvSpPr>
        <p:spPr>
          <a:xfrm>
            <a:off x="531499" y="1165188"/>
            <a:ext cx="10553595" cy="369332"/>
          </a:xfrm>
          <a:prstGeom prst="rect">
            <a:avLst/>
          </a:prstGeom>
        </p:spPr>
        <p:txBody>
          <a:bodyPr wrap="square">
            <a:spAutoFit/>
          </a:bodyPr>
          <a:lstStyle/>
          <a:p>
            <a:r>
              <a:rPr lang="zh-CN" altLang="en-US" dirty="0"/>
              <a:t>       </a:t>
            </a:r>
          </a:p>
        </p:txBody>
      </p:sp>
      <p:sp>
        <p:nvSpPr>
          <p:cNvPr id="6" name="矩形 5">
            <a:extLst>
              <a:ext uri="{FF2B5EF4-FFF2-40B4-BE49-F238E27FC236}">
                <a16:creationId xmlns:a16="http://schemas.microsoft.com/office/drawing/2014/main" id="{F24867C1-349F-44B6-82BC-63C286E9CEAD}"/>
              </a:ext>
            </a:extLst>
          </p:cNvPr>
          <p:cNvSpPr/>
          <p:nvPr/>
        </p:nvSpPr>
        <p:spPr>
          <a:xfrm>
            <a:off x="531500" y="1165188"/>
            <a:ext cx="9819924" cy="1200329"/>
          </a:xfrm>
          <a:prstGeom prst="rect">
            <a:avLst/>
          </a:prstGeom>
        </p:spPr>
        <p:txBody>
          <a:bodyPr wrap="square">
            <a:spAutoFit/>
          </a:bodyPr>
          <a:lstStyle/>
          <a:p>
            <a:pPr marL="342900" indent="-342900">
              <a:buFont typeface="+mj-lt"/>
              <a:buAutoNum type="arabicPeriod"/>
            </a:pPr>
            <a:r>
              <a:rPr lang="zh-CN" altLang="en-US" dirty="0"/>
              <a:t>计算相关系数（</a:t>
            </a:r>
            <a:r>
              <a:rPr lang="en-US" altLang="zh-CN" dirty="0" err="1"/>
              <a:t>pearson</a:t>
            </a:r>
            <a:r>
              <a:rPr lang="zh-CN" altLang="en-US" dirty="0"/>
              <a:t>相关系数）</a:t>
            </a:r>
            <a:endParaRPr lang="en-US" altLang="zh-CN" dirty="0"/>
          </a:p>
          <a:p>
            <a:pPr marL="342900" indent="-342900">
              <a:buFont typeface="+mj-lt"/>
              <a:buAutoNum type="arabicPeriod"/>
            </a:pPr>
            <a:r>
              <a:rPr lang="zh-CN" altLang="en-US" dirty="0"/>
              <a:t>检验相关系数（统计显著性）</a:t>
            </a:r>
            <a:endParaRPr lang="en-US" altLang="zh-CN" dirty="0"/>
          </a:p>
          <a:p>
            <a:endParaRPr lang="en-US" altLang="zh-CN" dirty="0"/>
          </a:p>
          <a:p>
            <a:r>
              <a:rPr lang="zh-CN" altLang="en-US" dirty="0"/>
              <a:t>       </a:t>
            </a:r>
            <a:endParaRPr lang="en-US" altLang="zh-CN" dirty="0"/>
          </a:p>
        </p:txBody>
      </p:sp>
      <p:sp>
        <p:nvSpPr>
          <p:cNvPr id="11" name="矩形 10">
            <a:extLst>
              <a:ext uri="{FF2B5EF4-FFF2-40B4-BE49-F238E27FC236}">
                <a16:creationId xmlns:a16="http://schemas.microsoft.com/office/drawing/2014/main" id="{64CD3077-479B-4CE0-A245-0A1E00DB6721}"/>
              </a:ext>
            </a:extLst>
          </p:cNvPr>
          <p:cNvSpPr/>
          <p:nvPr/>
        </p:nvSpPr>
        <p:spPr>
          <a:xfrm>
            <a:off x="1071330" y="1774917"/>
            <a:ext cx="5528320" cy="2677656"/>
          </a:xfrm>
          <a:prstGeom prst="rect">
            <a:avLst/>
          </a:prstGeom>
        </p:spPr>
        <p:txBody>
          <a:bodyPr wrap="square">
            <a:spAutoFit/>
          </a:bodyPr>
          <a:lstStyle/>
          <a:p>
            <a:r>
              <a:rPr lang="en-US" altLang="zh-CN" sz="1400" dirty="0"/>
              <a:t>data("</a:t>
            </a:r>
            <a:r>
              <a:rPr lang="en-US" altLang="zh-CN" sz="1400" dirty="0" err="1"/>
              <a:t>mtcars</a:t>
            </a:r>
            <a:r>
              <a:rPr lang="en-US" altLang="zh-CN" sz="1400" dirty="0"/>
              <a:t>") #</a:t>
            </a:r>
            <a:r>
              <a:rPr lang="zh-CN" altLang="en-US" sz="1400" dirty="0"/>
              <a:t>加载</a:t>
            </a:r>
            <a:r>
              <a:rPr lang="en-US" altLang="zh-CN" sz="1400" dirty="0"/>
              <a:t>32</a:t>
            </a:r>
            <a:r>
              <a:rPr lang="zh-CN" altLang="en-US" sz="1400" dirty="0"/>
              <a:t>种不同品牌的轿车</a:t>
            </a:r>
          </a:p>
          <a:p>
            <a:r>
              <a:rPr lang="en-US" altLang="zh-CN" sz="1400" dirty="0" err="1"/>
              <a:t>mydata</a:t>
            </a:r>
            <a:r>
              <a:rPr lang="en-US" altLang="zh-CN" sz="1400" dirty="0"/>
              <a:t> &lt;- </a:t>
            </a:r>
            <a:r>
              <a:rPr lang="en-US" altLang="zh-CN" sz="1400" dirty="0" err="1"/>
              <a:t>mtcars</a:t>
            </a:r>
            <a:r>
              <a:rPr lang="en-US" altLang="zh-CN" sz="1400" dirty="0"/>
              <a:t>[, c(1,3,4,5,6,7)]</a:t>
            </a:r>
          </a:p>
          <a:p>
            <a:r>
              <a:rPr lang="en-US" altLang="zh-CN" sz="1400" dirty="0"/>
              <a:t>head(</a:t>
            </a:r>
            <a:r>
              <a:rPr lang="en-US" altLang="zh-CN" sz="1400" dirty="0" err="1"/>
              <a:t>mydata</a:t>
            </a:r>
            <a:r>
              <a:rPr lang="en-US" altLang="zh-CN" sz="1400" dirty="0"/>
              <a:t>, 6)</a:t>
            </a:r>
          </a:p>
          <a:p>
            <a:endParaRPr lang="en-US" altLang="zh-CN" sz="1400" dirty="0"/>
          </a:p>
          <a:p>
            <a:r>
              <a:rPr lang="en-US" altLang="zh-CN" sz="1400" dirty="0"/>
              <a:t>res &lt;- </a:t>
            </a:r>
            <a:r>
              <a:rPr lang="en-US" altLang="zh-CN" sz="1400" dirty="0" err="1"/>
              <a:t>cor</a:t>
            </a:r>
            <a:r>
              <a:rPr lang="en-US" altLang="zh-CN" sz="1400" dirty="0"/>
              <a:t>(</a:t>
            </a:r>
            <a:r>
              <a:rPr lang="en-US" altLang="zh-CN" sz="1400" dirty="0" err="1"/>
              <a:t>mydata</a:t>
            </a:r>
            <a:r>
              <a:rPr lang="en-US" altLang="zh-CN" sz="1400" dirty="0"/>
              <a:t>)</a:t>
            </a:r>
          </a:p>
          <a:p>
            <a:r>
              <a:rPr lang="en-US" altLang="zh-CN" sz="1400" dirty="0"/>
              <a:t>round(res, 2);res</a:t>
            </a:r>
          </a:p>
          <a:p>
            <a:r>
              <a:rPr lang="en-US" altLang="zh-CN" sz="1400" dirty="0"/>
              <a:t>print("--------")</a:t>
            </a:r>
          </a:p>
          <a:p>
            <a:r>
              <a:rPr lang="en-US" altLang="zh-CN" sz="1400" dirty="0"/>
              <a:t>library(</a:t>
            </a:r>
            <a:r>
              <a:rPr lang="en-US" altLang="zh-CN" sz="1400" dirty="0" err="1"/>
              <a:t>Hmisc</a:t>
            </a:r>
            <a:r>
              <a:rPr lang="en-US" altLang="zh-CN" sz="1400" dirty="0"/>
              <a:t>)</a:t>
            </a:r>
          </a:p>
          <a:p>
            <a:r>
              <a:rPr lang="en-US" altLang="zh-CN" sz="1400" dirty="0"/>
              <a:t>res2 &lt;- </a:t>
            </a:r>
            <a:r>
              <a:rPr lang="en-US" altLang="zh-CN" sz="1400" dirty="0" err="1"/>
              <a:t>rcorr</a:t>
            </a:r>
            <a:r>
              <a:rPr lang="en-US" altLang="zh-CN" sz="1400" dirty="0"/>
              <a:t>(</a:t>
            </a:r>
            <a:r>
              <a:rPr lang="en-US" altLang="zh-CN" sz="1400" dirty="0" err="1"/>
              <a:t>as.matrix</a:t>
            </a:r>
            <a:r>
              <a:rPr lang="en-US" altLang="zh-CN" sz="1400" dirty="0"/>
              <a:t>(</a:t>
            </a:r>
            <a:r>
              <a:rPr lang="en-US" altLang="zh-CN" sz="1400" dirty="0" err="1"/>
              <a:t>mydata</a:t>
            </a:r>
            <a:r>
              <a:rPr lang="en-US" altLang="zh-CN" sz="1400" dirty="0"/>
              <a:t>));res2</a:t>
            </a:r>
          </a:p>
          <a:p>
            <a:endParaRPr lang="en-US" altLang="zh-CN" sz="1400" dirty="0"/>
          </a:p>
          <a:p>
            <a:r>
              <a:rPr lang="en-US" altLang="zh-CN" sz="1400" dirty="0"/>
              <a:t>library(</a:t>
            </a:r>
            <a:r>
              <a:rPr lang="en-US" altLang="zh-CN" sz="1400" dirty="0" err="1"/>
              <a:t>PerformanceAnalytics</a:t>
            </a:r>
            <a:r>
              <a:rPr lang="en-US" altLang="zh-CN" sz="1400" dirty="0"/>
              <a:t>)</a:t>
            </a:r>
          </a:p>
          <a:p>
            <a:r>
              <a:rPr lang="en-US" altLang="zh-CN" sz="1400" dirty="0" err="1"/>
              <a:t>chart.Correlation</a:t>
            </a:r>
            <a:r>
              <a:rPr lang="en-US" altLang="zh-CN" sz="1400" dirty="0"/>
              <a:t>(</a:t>
            </a:r>
            <a:r>
              <a:rPr lang="en-US" altLang="zh-CN" sz="1400" dirty="0" err="1"/>
              <a:t>mydata</a:t>
            </a:r>
            <a:r>
              <a:rPr lang="en-US" altLang="zh-CN" sz="1400" dirty="0"/>
              <a:t>, histogram=TRUE, </a:t>
            </a:r>
            <a:r>
              <a:rPr lang="en-US" altLang="zh-CN" sz="1400" dirty="0" err="1"/>
              <a:t>pch</a:t>
            </a:r>
            <a:r>
              <a:rPr lang="en-US" altLang="zh-CN" sz="1400" dirty="0"/>
              <a:t>=19))</a:t>
            </a:r>
            <a:endParaRPr lang="zh-CN" altLang="en-US" sz="1400" dirty="0"/>
          </a:p>
        </p:txBody>
      </p:sp>
      <p:pic>
        <p:nvPicPr>
          <p:cNvPr id="12" name="图片 11">
            <a:extLst>
              <a:ext uri="{FF2B5EF4-FFF2-40B4-BE49-F238E27FC236}">
                <a16:creationId xmlns:a16="http://schemas.microsoft.com/office/drawing/2014/main" id="{60BAA8F0-8798-488D-90CA-F9D7342C5515}"/>
              </a:ext>
            </a:extLst>
          </p:cNvPr>
          <p:cNvPicPr>
            <a:picLocks noChangeAspect="1"/>
          </p:cNvPicPr>
          <p:nvPr/>
        </p:nvPicPr>
        <p:blipFill>
          <a:blip r:embed="rId2"/>
          <a:stretch>
            <a:fillRect/>
          </a:stretch>
        </p:blipFill>
        <p:spPr>
          <a:xfrm>
            <a:off x="7193486" y="1410389"/>
            <a:ext cx="4701114" cy="2318331"/>
          </a:xfrm>
          <a:prstGeom prst="rect">
            <a:avLst/>
          </a:prstGeom>
        </p:spPr>
      </p:pic>
      <p:sp>
        <p:nvSpPr>
          <p:cNvPr id="13" name="文本框 12">
            <a:extLst>
              <a:ext uri="{FF2B5EF4-FFF2-40B4-BE49-F238E27FC236}">
                <a16:creationId xmlns:a16="http://schemas.microsoft.com/office/drawing/2014/main" id="{5E89EE16-966E-402D-A19A-439499A2DF4A}"/>
              </a:ext>
            </a:extLst>
          </p:cNvPr>
          <p:cNvSpPr txBox="1"/>
          <p:nvPr/>
        </p:nvSpPr>
        <p:spPr>
          <a:xfrm>
            <a:off x="7193486" y="3875032"/>
            <a:ext cx="4528394" cy="2893100"/>
          </a:xfrm>
          <a:prstGeom prst="rect">
            <a:avLst/>
          </a:prstGeom>
          <a:noFill/>
        </p:spPr>
        <p:txBody>
          <a:bodyPr wrap="square" rtlCol="0">
            <a:spAutoFit/>
          </a:bodyPr>
          <a:lstStyle/>
          <a:p>
            <a:r>
              <a:rPr lang="en-US" altLang="zh-CN" sz="1400" b="1" dirty="0" err="1">
                <a:latin typeface="Arial Narrow" panose="020B0606020202030204" pitchFamily="34" charset="0"/>
              </a:rPr>
              <a:t>mtcars</a:t>
            </a:r>
            <a:r>
              <a:rPr lang="zh-CN" altLang="en-US" sz="1400" b="1" dirty="0">
                <a:latin typeface="Arial Narrow" panose="020B0606020202030204" pitchFamily="34" charset="0"/>
              </a:rPr>
              <a:t>数据集</a:t>
            </a:r>
            <a:endParaRPr lang="en-US" altLang="zh-CN" sz="1400" b="1" dirty="0">
              <a:latin typeface="Arial Narrow" panose="020B0606020202030204" pitchFamily="34" charset="0"/>
            </a:endParaRPr>
          </a:p>
          <a:p>
            <a:r>
              <a:rPr lang="en-US" altLang="zh-CN" sz="1400" b="1" dirty="0">
                <a:latin typeface="+mn-ea"/>
              </a:rPr>
              <a:t>mpg</a:t>
            </a:r>
            <a:r>
              <a:rPr lang="zh-CN" altLang="en-US" sz="1400" b="1" dirty="0">
                <a:latin typeface="+mn-ea"/>
              </a:rPr>
              <a:t>：</a:t>
            </a:r>
            <a:r>
              <a:rPr lang="zh-CN" altLang="en-US" sz="1400" dirty="0">
                <a:latin typeface="+mn-ea"/>
              </a:rPr>
              <a:t> 数值型，车辆油耗，单位是每加仑英里数</a:t>
            </a:r>
          </a:p>
          <a:p>
            <a:r>
              <a:rPr lang="en-US" altLang="zh-CN" sz="1400" b="1" dirty="0" err="1">
                <a:latin typeface="+mn-ea"/>
              </a:rPr>
              <a:t>cyl</a:t>
            </a:r>
            <a:r>
              <a:rPr lang="zh-CN" altLang="en-US" sz="1400" b="1" dirty="0">
                <a:latin typeface="+mn-ea"/>
              </a:rPr>
              <a:t>：</a:t>
            </a:r>
            <a:r>
              <a:rPr lang="zh-CN" altLang="en-US" sz="1400" dirty="0">
                <a:latin typeface="+mn-ea"/>
              </a:rPr>
              <a:t> 数值型，气缸数</a:t>
            </a:r>
          </a:p>
          <a:p>
            <a:r>
              <a:rPr lang="en-US" altLang="zh-CN" sz="1400" b="1" dirty="0" err="1">
                <a:latin typeface="+mn-ea"/>
              </a:rPr>
              <a:t>disp</a:t>
            </a:r>
            <a:r>
              <a:rPr lang="zh-CN" altLang="en-US" sz="1400" b="1" dirty="0">
                <a:latin typeface="+mn-ea"/>
              </a:rPr>
              <a:t>： </a:t>
            </a:r>
            <a:r>
              <a:rPr lang="zh-CN" altLang="en-US" sz="1400" dirty="0">
                <a:latin typeface="+mn-ea"/>
              </a:rPr>
              <a:t>数值型，发动机排量</a:t>
            </a:r>
          </a:p>
          <a:p>
            <a:r>
              <a:rPr lang="en-US" altLang="zh-CN" sz="1400" b="1" dirty="0">
                <a:latin typeface="+mn-ea"/>
              </a:rPr>
              <a:t>hp</a:t>
            </a:r>
            <a:r>
              <a:rPr lang="zh-CN" altLang="en-US" sz="1400" b="1" dirty="0">
                <a:latin typeface="+mn-ea"/>
              </a:rPr>
              <a:t>： </a:t>
            </a:r>
            <a:r>
              <a:rPr lang="zh-CN" altLang="en-US" sz="1400" dirty="0">
                <a:latin typeface="+mn-ea"/>
              </a:rPr>
              <a:t>数值型，马力数</a:t>
            </a:r>
          </a:p>
          <a:p>
            <a:r>
              <a:rPr lang="en-US" altLang="zh-CN" sz="1400" b="1" dirty="0">
                <a:latin typeface="+mn-ea"/>
              </a:rPr>
              <a:t>drat</a:t>
            </a:r>
            <a:r>
              <a:rPr lang="zh-CN" altLang="en-US" sz="1400" b="1" dirty="0">
                <a:latin typeface="+mn-ea"/>
              </a:rPr>
              <a:t>： </a:t>
            </a:r>
            <a:r>
              <a:rPr lang="zh-CN" altLang="en-US" sz="1400" dirty="0">
                <a:latin typeface="+mn-ea"/>
              </a:rPr>
              <a:t>数值型，后桥速比</a:t>
            </a:r>
          </a:p>
          <a:p>
            <a:r>
              <a:rPr lang="en-US" altLang="zh-CN" sz="1400" b="1" dirty="0" err="1">
                <a:latin typeface="+mn-ea"/>
              </a:rPr>
              <a:t>wt</a:t>
            </a:r>
            <a:r>
              <a:rPr lang="zh-CN" altLang="en-US" sz="1400" b="1" dirty="0">
                <a:latin typeface="+mn-ea"/>
              </a:rPr>
              <a:t>：</a:t>
            </a:r>
            <a:r>
              <a:rPr lang="zh-CN" altLang="en-US" sz="1400" dirty="0">
                <a:latin typeface="+mn-ea"/>
              </a:rPr>
              <a:t> 数值型，车身重量，单位为千磅</a:t>
            </a:r>
          </a:p>
          <a:p>
            <a:r>
              <a:rPr lang="en-US" altLang="zh-CN" sz="1400" b="1" dirty="0" err="1">
                <a:latin typeface="+mn-ea"/>
              </a:rPr>
              <a:t>qsec</a:t>
            </a:r>
            <a:r>
              <a:rPr lang="zh-CN" altLang="en-US" sz="1400" b="1" dirty="0">
                <a:latin typeface="+mn-ea"/>
              </a:rPr>
              <a:t>：</a:t>
            </a:r>
            <a:r>
              <a:rPr lang="zh-CN" altLang="en-US" sz="1400" dirty="0">
                <a:latin typeface="+mn-ea"/>
              </a:rPr>
              <a:t> 数值型，四分之一英里加速时间</a:t>
            </a:r>
          </a:p>
          <a:p>
            <a:r>
              <a:rPr lang="en-US" altLang="zh-CN" sz="1400" b="1" dirty="0">
                <a:latin typeface="+mn-ea"/>
              </a:rPr>
              <a:t>vs</a:t>
            </a:r>
            <a:r>
              <a:rPr lang="zh-CN" altLang="en-US" sz="1400" b="1" dirty="0">
                <a:latin typeface="+mn-ea"/>
              </a:rPr>
              <a:t>： </a:t>
            </a:r>
            <a:r>
              <a:rPr lang="zh-CN" altLang="en-US" sz="1400" dirty="0">
                <a:latin typeface="+mn-ea"/>
              </a:rPr>
              <a:t>数值型，</a:t>
            </a:r>
            <a:r>
              <a:rPr lang="en-US" altLang="zh-CN" sz="1400" dirty="0">
                <a:latin typeface="+mn-ea"/>
              </a:rPr>
              <a:t>V/S</a:t>
            </a:r>
          </a:p>
          <a:p>
            <a:r>
              <a:rPr lang="en-US" altLang="zh-CN" sz="1400" b="1" dirty="0">
                <a:latin typeface="+mn-ea"/>
              </a:rPr>
              <a:t>am</a:t>
            </a:r>
            <a:r>
              <a:rPr lang="zh-CN" altLang="en-US" sz="1400" b="1" dirty="0">
                <a:latin typeface="+mn-ea"/>
              </a:rPr>
              <a:t>： </a:t>
            </a:r>
            <a:r>
              <a:rPr lang="zh-CN" altLang="en-US" sz="1400" dirty="0">
                <a:latin typeface="+mn-ea"/>
              </a:rPr>
              <a:t>数值型，</a:t>
            </a:r>
            <a:r>
              <a:rPr lang="en-US" altLang="zh-CN" sz="1400" dirty="0">
                <a:latin typeface="+mn-ea"/>
              </a:rPr>
              <a:t>0=</a:t>
            </a:r>
            <a:r>
              <a:rPr lang="zh-CN" altLang="en-US" sz="1400" dirty="0">
                <a:latin typeface="+mn-ea"/>
              </a:rPr>
              <a:t>自动挡</a:t>
            </a:r>
            <a:r>
              <a:rPr lang="en-US" altLang="zh-CN" sz="1400" dirty="0">
                <a:latin typeface="+mn-ea"/>
              </a:rPr>
              <a:t>,1=</a:t>
            </a:r>
            <a:r>
              <a:rPr lang="zh-CN" altLang="en-US" sz="1400" dirty="0">
                <a:latin typeface="+mn-ea"/>
              </a:rPr>
              <a:t>手动挡</a:t>
            </a:r>
          </a:p>
          <a:p>
            <a:r>
              <a:rPr lang="en-US" altLang="zh-CN" sz="1400" b="1" dirty="0">
                <a:latin typeface="+mn-ea"/>
              </a:rPr>
              <a:t>gear</a:t>
            </a:r>
            <a:r>
              <a:rPr lang="zh-CN" altLang="en-US" sz="1400" b="1" dirty="0">
                <a:latin typeface="+mn-ea"/>
              </a:rPr>
              <a:t>： </a:t>
            </a:r>
            <a:r>
              <a:rPr lang="zh-CN" altLang="en-US" sz="1400" dirty="0">
                <a:latin typeface="+mn-ea"/>
              </a:rPr>
              <a:t>数值型，前进档位数</a:t>
            </a:r>
          </a:p>
          <a:p>
            <a:r>
              <a:rPr lang="en-US" altLang="zh-CN" sz="1400" b="1" dirty="0">
                <a:latin typeface="+mn-ea"/>
              </a:rPr>
              <a:t>carb : </a:t>
            </a:r>
            <a:r>
              <a:rPr lang="zh-CN" altLang="en-US" sz="1400" dirty="0">
                <a:latin typeface="+mn-ea"/>
              </a:rPr>
              <a:t>数值型，化油器数量</a:t>
            </a:r>
          </a:p>
          <a:p>
            <a:endParaRPr lang="zh-CN" altLang="en-US" sz="1400" dirty="0">
              <a:latin typeface="Arial Narrow" panose="020B0606020202030204" pitchFamily="34" charset="0"/>
            </a:endParaRPr>
          </a:p>
        </p:txBody>
      </p:sp>
      <p:pic>
        <p:nvPicPr>
          <p:cNvPr id="14" name="图片 13">
            <a:extLst>
              <a:ext uri="{FF2B5EF4-FFF2-40B4-BE49-F238E27FC236}">
                <a16:creationId xmlns:a16="http://schemas.microsoft.com/office/drawing/2014/main" id="{175A1C33-3139-4EF7-A48B-4D5C0A527E5F}"/>
              </a:ext>
            </a:extLst>
          </p:cNvPr>
          <p:cNvPicPr>
            <a:picLocks noChangeAspect="1"/>
          </p:cNvPicPr>
          <p:nvPr/>
        </p:nvPicPr>
        <p:blipFill>
          <a:blip r:embed="rId3"/>
          <a:stretch>
            <a:fillRect/>
          </a:stretch>
        </p:blipFill>
        <p:spPr>
          <a:xfrm>
            <a:off x="3835490" y="4492484"/>
            <a:ext cx="3211943" cy="1978786"/>
          </a:xfrm>
          <a:prstGeom prst="rect">
            <a:avLst/>
          </a:prstGeom>
        </p:spPr>
      </p:pic>
      <p:pic>
        <p:nvPicPr>
          <p:cNvPr id="15" name="图片 14">
            <a:extLst>
              <a:ext uri="{FF2B5EF4-FFF2-40B4-BE49-F238E27FC236}">
                <a16:creationId xmlns:a16="http://schemas.microsoft.com/office/drawing/2014/main" id="{A56A5C8E-BACB-4CFE-98BA-44E82013819F}"/>
              </a:ext>
            </a:extLst>
          </p:cNvPr>
          <p:cNvPicPr>
            <a:picLocks noChangeAspect="1"/>
          </p:cNvPicPr>
          <p:nvPr/>
        </p:nvPicPr>
        <p:blipFill>
          <a:blip r:embed="rId4"/>
          <a:stretch>
            <a:fillRect/>
          </a:stretch>
        </p:blipFill>
        <p:spPr>
          <a:xfrm>
            <a:off x="764629" y="4492484"/>
            <a:ext cx="2924808" cy="1978786"/>
          </a:xfrm>
          <a:prstGeom prst="rect">
            <a:avLst/>
          </a:prstGeom>
        </p:spPr>
      </p:pic>
    </p:spTree>
    <p:extLst>
      <p:ext uri="{BB962C8B-B14F-4D97-AF65-F5344CB8AC3E}">
        <p14:creationId xmlns:p14="http://schemas.microsoft.com/office/powerpoint/2010/main" val="351481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简单线性回归</a:t>
            </a:r>
            <a:r>
              <a:rPr lang="en-US" altLang="zh-CN" sz="4000" dirty="0"/>
              <a:t>1</a:t>
            </a:r>
            <a:endParaRPr lang="zh-CN" altLang="en-US" sz="4000" dirty="0"/>
          </a:p>
        </p:txBody>
      </p:sp>
      <p:grpSp>
        <p:nvGrpSpPr>
          <p:cNvPr id="9" name="组合 8">
            <a:extLst>
              <a:ext uri="{FF2B5EF4-FFF2-40B4-BE49-F238E27FC236}">
                <a16:creationId xmlns:a16="http://schemas.microsoft.com/office/drawing/2014/main" id="{2C63E5FB-8A5A-4122-9AC6-FE81204FA94F}"/>
              </a:ext>
            </a:extLst>
          </p:cNvPr>
          <p:cNvGrpSpPr/>
          <p:nvPr/>
        </p:nvGrpSpPr>
        <p:grpSpPr>
          <a:xfrm>
            <a:off x="604236" y="1119780"/>
            <a:ext cx="9819924" cy="1975112"/>
            <a:chOff x="604236" y="1119780"/>
            <a:chExt cx="8825658" cy="1975112"/>
          </a:xfrm>
        </p:grpSpPr>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80"/>
              <a:ext cx="8825658" cy="1975112"/>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sz="1900" dirty="0"/>
                <a:t>        </a:t>
              </a:r>
              <a:r>
                <a:rPr lang="zh-CN" altLang="en-US" sz="1900" dirty="0">
                  <a:latin typeface="+mn-ea"/>
                  <a:ea typeface="+mn-ea"/>
                </a:rPr>
                <a:t>线性回归，拟合一个带有系数          的 线性模型，使得数据集实际观测数据和预测数据（估计值）之间的残差平方和最小。其数学表达式为：</a:t>
              </a:r>
              <a:endParaRPr lang="en-US" altLang="zh-CN" sz="1900" dirty="0">
                <a:latin typeface="+mn-ea"/>
                <a:ea typeface="+mn-ea"/>
              </a:endParaRPr>
            </a:p>
            <a:p>
              <a:r>
                <a:rPr lang="en-US" altLang="zh-CN" sz="1900" dirty="0">
                  <a:latin typeface="+mn-ea"/>
                  <a:ea typeface="+mn-ea"/>
                </a:rPr>
                <a:t>               </a:t>
              </a:r>
            </a:p>
            <a:p>
              <a:endParaRPr lang="en-US" altLang="zh-CN" sz="1900" dirty="0">
                <a:latin typeface="+mn-ea"/>
                <a:ea typeface="+mn-ea"/>
              </a:endParaRPr>
            </a:p>
            <a:p>
              <a:r>
                <a:rPr lang="zh-CN" altLang="en-US" sz="1900" dirty="0">
                  <a:latin typeface="+mn-ea"/>
                  <a:ea typeface="+mn-ea"/>
                </a:rPr>
                <a:t>     回归分析中，只包括一个自变量和一个因变量，且二者的关系可用一条直线近似表示，这种回归分析称为</a:t>
              </a:r>
              <a:r>
                <a:rPr lang="zh-CN" altLang="en-US" sz="1900" dirty="0">
                  <a:solidFill>
                    <a:srgbClr val="C00000"/>
                  </a:solidFill>
                  <a:latin typeface="+mn-ea"/>
                  <a:ea typeface="+mn-ea"/>
                </a:rPr>
                <a:t>一元线性回归分析</a:t>
              </a:r>
              <a:r>
                <a:rPr lang="zh-CN" altLang="en-US" sz="1900" dirty="0">
                  <a:latin typeface="+mn-ea"/>
                  <a:ea typeface="+mn-ea"/>
                </a:rPr>
                <a:t>。如果回归分析中包括两个或两个以上的自变量，且因变量和自变量之间是线性关系，则称为</a:t>
              </a:r>
              <a:r>
                <a:rPr lang="zh-CN" altLang="en-US" sz="1900" dirty="0">
                  <a:solidFill>
                    <a:srgbClr val="C00000"/>
                  </a:solidFill>
                  <a:latin typeface="+mn-ea"/>
                  <a:ea typeface="+mn-ea"/>
                </a:rPr>
                <a:t>多元线性回归分析</a:t>
              </a:r>
              <a:r>
                <a:rPr lang="zh-CN" altLang="en-US" dirty="0">
                  <a:latin typeface="+mn-ea"/>
                  <a:ea typeface="+mn-ea"/>
                </a:rPr>
                <a:t>。</a:t>
              </a:r>
              <a:endParaRPr lang="en-US" altLang="zh-CN" dirty="0">
                <a:latin typeface="+mn-ea"/>
                <a:ea typeface="+mn-ea"/>
              </a:endParaRPr>
            </a:p>
          </p:txBody>
        </p:sp>
        <p:pic>
          <p:nvPicPr>
            <p:cNvPr id="6" name="图片 5">
              <a:extLst>
                <a:ext uri="{FF2B5EF4-FFF2-40B4-BE49-F238E27FC236}">
                  <a16:creationId xmlns:a16="http://schemas.microsoft.com/office/drawing/2014/main" id="{2CD26EF0-DBE3-4866-BEE8-101A64D1183E}"/>
                </a:ext>
              </a:extLst>
            </p:cNvPr>
            <p:cNvPicPr>
              <a:picLocks noChangeAspect="1"/>
            </p:cNvPicPr>
            <p:nvPr/>
          </p:nvPicPr>
          <p:blipFill>
            <a:blip r:embed="rId2"/>
            <a:stretch>
              <a:fillRect/>
            </a:stretch>
          </p:blipFill>
          <p:spPr>
            <a:xfrm>
              <a:off x="3472770" y="1139024"/>
              <a:ext cx="1166813" cy="210816"/>
            </a:xfrm>
            <a:prstGeom prst="rect">
              <a:avLst/>
            </a:prstGeom>
          </p:spPr>
        </p:pic>
        <p:pic>
          <p:nvPicPr>
            <p:cNvPr id="8" name="图片 7">
              <a:extLst>
                <a:ext uri="{FF2B5EF4-FFF2-40B4-BE49-F238E27FC236}">
                  <a16:creationId xmlns:a16="http://schemas.microsoft.com/office/drawing/2014/main" id="{14DD6A2C-5ADD-4499-900C-FDF695EFD045}"/>
                </a:ext>
              </a:extLst>
            </p:cNvPr>
            <p:cNvPicPr>
              <a:picLocks noChangeAspect="1"/>
            </p:cNvPicPr>
            <p:nvPr/>
          </p:nvPicPr>
          <p:blipFill>
            <a:blip r:embed="rId3"/>
            <a:stretch>
              <a:fillRect/>
            </a:stretch>
          </p:blipFill>
          <p:spPr>
            <a:xfrm>
              <a:off x="4574564" y="1723039"/>
              <a:ext cx="1521436" cy="452071"/>
            </a:xfrm>
            <a:prstGeom prst="rect">
              <a:avLst/>
            </a:prstGeom>
          </p:spPr>
        </p:pic>
      </p:grpSp>
      <p:pic>
        <p:nvPicPr>
          <p:cNvPr id="13" name="图片 12">
            <a:extLst>
              <a:ext uri="{FF2B5EF4-FFF2-40B4-BE49-F238E27FC236}">
                <a16:creationId xmlns:a16="http://schemas.microsoft.com/office/drawing/2014/main" id="{C904D840-1A7F-4FCE-8C74-87A6B7945986}"/>
              </a:ext>
            </a:extLst>
          </p:cNvPr>
          <p:cNvPicPr>
            <a:picLocks noChangeAspect="1"/>
          </p:cNvPicPr>
          <p:nvPr/>
        </p:nvPicPr>
        <p:blipFill>
          <a:blip r:embed="rId4"/>
          <a:stretch>
            <a:fillRect/>
          </a:stretch>
        </p:blipFill>
        <p:spPr>
          <a:xfrm>
            <a:off x="3715195" y="2936248"/>
            <a:ext cx="3598006" cy="3234800"/>
          </a:xfrm>
          <a:prstGeom prst="rect">
            <a:avLst/>
          </a:prstGeom>
        </p:spPr>
      </p:pic>
    </p:spTree>
    <p:extLst>
      <p:ext uri="{BB962C8B-B14F-4D97-AF65-F5344CB8AC3E}">
        <p14:creationId xmlns:p14="http://schemas.microsoft.com/office/powerpoint/2010/main" val="274841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简单线性回归</a:t>
            </a:r>
            <a:r>
              <a:rPr lang="en-US" altLang="zh-CN" sz="4000" dirty="0"/>
              <a:t>2</a:t>
            </a:r>
            <a:endParaRPr lang="zh-CN" altLang="en-US" sz="4000" dirty="0"/>
          </a:p>
        </p:txBody>
      </p:sp>
      <p:sp>
        <p:nvSpPr>
          <p:cNvPr id="4" name="矩形 3">
            <a:extLst>
              <a:ext uri="{FF2B5EF4-FFF2-40B4-BE49-F238E27FC236}">
                <a16:creationId xmlns:a16="http://schemas.microsoft.com/office/drawing/2014/main" id="{F51A2E0F-2E73-45FB-9210-FE975DDBABF1}"/>
              </a:ext>
            </a:extLst>
          </p:cNvPr>
          <p:cNvSpPr/>
          <p:nvPr/>
        </p:nvSpPr>
        <p:spPr>
          <a:xfrm>
            <a:off x="1065024" y="1333456"/>
            <a:ext cx="6096000" cy="2677656"/>
          </a:xfrm>
          <a:prstGeom prst="rect">
            <a:avLst/>
          </a:prstGeom>
        </p:spPr>
        <p:txBody>
          <a:bodyPr>
            <a:spAutoFit/>
          </a:bodyPr>
          <a:lstStyle/>
          <a:p>
            <a:r>
              <a:rPr lang="es-ES" altLang="zh-CN" sz="1400" dirty="0">
                <a:latin typeface="+mn-ea"/>
              </a:rPr>
              <a:t>x &lt;- c(151,174,138,186,128,136,179,163,152,131)</a:t>
            </a:r>
          </a:p>
          <a:p>
            <a:r>
              <a:rPr lang="es-ES" altLang="zh-CN" sz="1400" dirty="0">
                <a:latin typeface="+mn-ea"/>
              </a:rPr>
              <a:t>y &lt;- c(63,81,56,91,47,57,76,72,62,48)</a:t>
            </a:r>
          </a:p>
          <a:p>
            <a:r>
              <a:rPr lang="es-ES" altLang="zh-CN" sz="1400" dirty="0">
                <a:latin typeface="+mn-ea"/>
              </a:rPr>
              <a:t>model &lt;- lm(y~x);model</a:t>
            </a:r>
          </a:p>
          <a:p>
            <a:r>
              <a:rPr lang="es-ES" altLang="zh-CN" sz="1400" dirty="0">
                <a:latin typeface="+mn-ea"/>
              </a:rPr>
              <a:t>plot(y,x,col = “</a:t>
            </a:r>
            <a:r>
              <a:rPr lang="en-US" altLang="zh-CN" sz="1400" dirty="0">
                <a:latin typeface="+mn-ea"/>
              </a:rPr>
              <a:t>blue</a:t>
            </a:r>
            <a:r>
              <a:rPr lang="es-ES" altLang="zh-CN" sz="1400" dirty="0">
                <a:latin typeface="+mn-ea"/>
              </a:rPr>
              <a:t>")</a:t>
            </a:r>
          </a:p>
          <a:p>
            <a:r>
              <a:rPr lang="es-ES" altLang="zh-CN" sz="1400" dirty="0">
                <a:latin typeface="+mn-ea"/>
              </a:rPr>
              <a:t>abline(lm(x~y),cex = 1.3,pch = 16)</a:t>
            </a:r>
          </a:p>
          <a:p>
            <a:endParaRPr lang="en-US" altLang="zh-CN" sz="1400" dirty="0">
              <a:latin typeface="+mn-ea"/>
            </a:endParaRPr>
          </a:p>
          <a:p>
            <a:r>
              <a:rPr lang="en-US" altLang="zh-CN" sz="1400" dirty="0">
                <a:latin typeface="+mn-ea"/>
              </a:rPr>
              <a:t>Call:</a:t>
            </a:r>
          </a:p>
          <a:p>
            <a:r>
              <a:rPr lang="en-US" altLang="zh-CN" sz="1400" dirty="0" err="1">
                <a:latin typeface="+mn-ea"/>
              </a:rPr>
              <a:t>lm</a:t>
            </a:r>
            <a:r>
              <a:rPr lang="en-US" altLang="zh-CN" sz="1400" dirty="0">
                <a:latin typeface="+mn-ea"/>
              </a:rPr>
              <a:t>(formula = y ~ x)</a:t>
            </a:r>
          </a:p>
          <a:p>
            <a:endParaRPr lang="en-US" altLang="zh-CN" sz="1400" dirty="0">
              <a:latin typeface="+mn-ea"/>
            </a:endParaRPr>
          </a:p>
          <a:p>
            <a:r>
              <a:rPr lang="en-US" altLang="zh-CN" sz="1400" dirty="0">
                <a:latin typeface="+mn-ea"/>
              </a:rPr>
              <a:t>Coefficients:</a:t>
            </a:r>
          </a:p>
          <a:p>
            <a:r>
              <a:rPr lang="en-US" altLang="zh-CN" sz="1400" dirty="0">
                <a:latin typeface="+mn-ea"/>
              </a:rPr>
              <a:t>(Intercept)            x  </a:t>
            </a:r>
          </a:p>
          <a:p>
            <a:r>
              <a:rPr lang="en-US" altLang="zh-CN" sz="1400" dirty="0">
                <a:latin typeface="+mn-ea"/>
              </a:rPr>
              <a:t>   -38.4551       0.6746 </a:t>
            </a:r>
            <a:endParaRPr lang="zh-CN" altLang="en-US" sz="1400" dirty="0">
              <a:latin typeface="+mn-ea"/>
            </a:endParaRPr>
          </a:p>
        </p:txBody>
      </p:sp>
      <p:pic>
        <p:nvPicPr>
          <p:cNvPr id="5" name="图片 4">
            <a:extLst>
              <a:ext uri="{FF2B5EF4-FFF2-40B4-BE49-F238E27FC236}">
                <a16:creationId xmlns:a16="http://schemas.microsoft.com/office/drawing/2014/main" id="{D87331CA-70BE-472B-9C1D-E717CEF77916}"/>
              </a:ext>
            </a:extLst>
          </p:cNvPr>
          <p:cNvPicPr>
            <a:picLocks noChangeAspect="1"/>
          </p:cNvPicPr>
          <p:nvPr/>
        </p:nvPicPr>
        <p:blipFill>
          <a:blip r:embed="rId2"/>
          <a:stretch>
            <a:fillRect/>
          </a:stretch>
        </p:blipFill>
        <p:spPr>
          <a:xfrm>
            <a:off x="7027723" y="1135502"/>
            <a:ext cx="3738689" cy="2065972"/>
          </a:xfrm>
          <a:prstGeom prst="rect">
            <a:avLst/>
          </a:prstGeom>
        </p:spPr>
      </p:pic>
      <p:pic>
        <p:nvPicPr>
          <p:cNvPr id="10" name="图片 9">
            <a:extLst>
              <a:ext uri="{FF2B5EF4-FFF2-40B4-BE49-F238E27FC236}">
                <a16:creationId xmlns:a16="http://schemas.microsoft.com/office/drawing/2014/main" id="{0FC2A314-5703-48FF-9285-3A62FAAF9B15}"/>
              </a:ext>
            </a:extLst>
          </p:cNvPr>
          <p:cNvPicPr>
            <a:picLocks noChangeAspect="1"/>
          </p:cNvPicPr>
          <p:nvPr/>
        </p:nvPicPr>
        <p:blipFill>
          <a:blip r:embed="rId3"/>
          <a:stretch>
            <a:fillRect/>
          </a:stretch>
        </p:blipFill>
        <p:spPr>
          <a:xfrm>
            <a:off x="713043" y="4419778"/>
            <a:ext cx="2394877" cy="1471187"/>
          </a:xfrm>
          <a:prstGeom prst="rect">
            <a:avLst/>
          </a:prstGeom>
        </p:spPr>
      </p:pic>
      <p:pic>
        <p:nvPicPr>
          <p:cNvPr id="11" name="图片 10">
            <a:extLst>
              <a:ext uri="{FF2B5EF4-FFF2-40B4-BE49-F238E27FC236}">
                <a16:creationId xmlns:a16="http://schemas.microsoft.com/office/drawing/2014/main" id="{AC64D168-32D1-4CEA-83D2-394F2612C415}"/>
              </a:ext>
            </a:extLst>
          </p:cNvPr>
          <p:cNvPicPr>
            <a:picLocks noChangeAspect="1"/>
          </p:cNvPicPr>
          <p:nvPr/>
        </p:nvPicPr>
        <p:blipFill>
          <a:blip r:embed="rId4"/>
          <a:stretch>
            <a:fillRect/>
          </a:stretch>
        </p:blipFill>
        <p:spPr>
          <a:xfrm>
            <a:off x="3306472" y="4419778"/>
            <a:ext cx="2394876" cy="1486973"/>
          </a:xfrm>
          <a:prstGeom prst="rect">
            <a:avLst/>
          </a:prstGeom>
        </p:spPr>
      </p:pic>
      <p:pic>
        <p:nvPicPr>
          <p:cNvPr id="12" name="图片 11">
            <a:extLst>
              <a:ext uri="{FF2B5EF4-FFF2-40B4-BE49-F238E27FC236}">
                <a16:creationId xmlns:a16="http://schemas.microsoft.com/office/drawing/2014/main" id="{8990A20D-8CDD-4F6E-A262-7C4883B89358}"/>
              </a:ext>
            </a:extLst>
          </p:cNvPr>
          <p:cNvPicPr>
            <a:picLocks noChangeAspect="1"/>
          </p:cNvPicPr>
          <p:nvPr/>
        </p:nvPicPr>
        <p:blipFill>
          <a:blip r:embed="rId5"/>
          <a:stretch>
            <a:fillRect/>
          </a:stretch>
        </p:blipFill>
        <p:spPr>
          <a:xfrm>
            <a:off x="5899900" y="4419778"/>
            <a:ext cx="2394877" cy="1512005"/>
          </a:xfrm>
          <a:prstGeom prst="rect">
            <a:avLst/>
          </a:prstGeom>
        </p:spPr>
      </p:pic>
      <p:pic>
        <p:nvPicPr>
          <p:cNvPr id="14" name="图片 13">
            <a:extLst>
              <a:ext uri="{FF2B5EF4-FFF2-40B4-BE49-F238E27FC236}">
                <a16:creationId xmlns:a16="http://schemas.microsoft.com/office/drawing/2014/main" id="{4BE4A648-9600-4FD5-BF53-F2B33DDE1D8A}"/>
              </a:ext>
            </a:extLst>
          </p:cNvPr>
          <p:cNvPicPr>
            <a:picLocks noChangeAspect="1"/>
          </p:cNvPicPr>
          <p:nvPr/>
        </p:nvPicPr>
        <p:blipFill>
          <a:blip r:embed="rId6"/>
          <a:stretch>
            <a:fillRect/>
          </a:stretch>
        </p:blipFill>
        <p:spPr>
          <a:xfrm>
            <a:off x="8493330" y="4435590"/>
            <a:ext cx="2394878" cy="1455375"/>
          </a:xfrm>
          <a:prstGeom prst="rect">
            <a:avLst/>
          </a:prstGeom>
        </p:spPr>
      </p:pic>
      <p:sp>
        <p:nvSpPr>
          <p:cNvPr id="15" name="矩形 14">
            <a:extLst>
              <a:ext uri="{FF2B5EF4-FFF2-40B4-BE49-F238E27FC236}">
                <a16:creationId xmlns:a16="http://schemas.microsoft.com/office/drawing/2014/main" id="{21FD0616-1DAE-4C9F-8000-9B2BB95B5710}"/>
              </a:ext>
            </a:extLst>
          </p:cNvPr>
          <p:cNvSpPr/>
          <p:nvPr/>
        </p:nvSpPr>
        <p:spPr>
          <a:xfrm>
            <a:off x="713043" y="6076905"/>
            <a:ext cx="2159566" cy="307777"/>
          </a:xfrm>
          <a:prstGeom prst="rect">
            <a:avLst/>
          </a:prstGeom>
        </p:spPr>
        <p:txBody>
          <a:bodyPr wrap="none">
            <a:spAutoFit/>
          </a:bodyPr>
          <a:lstStyle/>
          <a:p>
            <a:r>
              <a:rPr lang="zh-CN" altLang="en-US" sz="1400" dirty="0">
                <a:latin typeface="PingFang SC"/>
              </a:rPr>
              <a:t>残差值和拟合值的拟合图</a:t>
            </a:r>
            <a:endParaRPr lang="zh-CN" altLang="en-US" sz="1400" dirty="0"/>
          </a:p>
        </p:txBody>
      </p:sp>
      <p:sp>
        <p:nvSpPr>
          <p:cNvPr id="18" name="矩形 17">
            <a:extLst>
              <a:ext uri="{FF2B5EF4-FFF2-40B4-BE49-F238E27FC236}">
                <a16:creationId xmlns:a16="http://schemas.microsoft.com/office/drawing/2014/main" id="{23C53C15-1C1A-47DC-9C65-F69466A1014C}"/>
              </a:ext>
            </a:extLst>
          </p:cNvPr>
          <p:cNvSpPr/>
          <p:nvPr/>
        </p:nvSpPr>
        <p:spPr>
          <a:xfrm>
            <a:off x="3993515" y="6089778"/>
            <a:ext cx="1037463" cy="307777"/>
          </a:xfrm>
          <a:prstGeom prst="rect">
            <a:avLst/>
          </a:prstGeom>
        </p:spPr>
        <p:txBody>
          <a:bodyPr wrap="none">
            <a:spAutoFit/>
          </a:bodyPr>
          <a:lstStyle/>
          <a:p>
            <a:r>
              <a:rPr lang="zh-CN" altLang="en-US" sz="1400" dirty="0"/>
              <a:t>正态</a:t>
            </a:r>
            <a:r>
              <a:rPr lang="en-US" altLang="zh-CN" sz="1400" dirty="0"/>
              <a:t>QQ</a:t>
            </a:r>
            <a:r>
              <a:rPr lang="zh-CN" altLang="en-US" sz="1400" dirty="0"/>
              <a:t>图</a:t>
            </a:r>
          </a:p>
        </p:txBody>
      </p:sp>
      <p:sp>
        <p:nvSpPr>
          <p:cNvPr id="19" name="矩形 18">
            <a:extLst>
              <a:ext uri="{FF2B5EF4-FFF2-40B4-BE49-F238E27FC236}">
                <a16:creationId xmlns:a16="http://schemas.microsoft.com/office/drawing/2014/main" id="{243349CF-A606-46E9-A06C-34A5ED980E6E}"/>
              </a:ext>
            </a:extLst>
          </p:cNvPr>
          <p:cNvSpPr/>
          <p:nvPr/>
        </p:nvSpPr>
        <p:spPr>
          <a:xfrm>
            <a:off x="6619850" y="6101163"/>
            <a:ext cx="1082348" cy="307777"/>
          </a:xfrm>
          <a:prstGeom prst="rect">
            <a:avLst/>
          </a:prstGeom>
        </p:spPr>
        <p:txBody>
          <a:bodyPr wrap="none">
            <a:spAutoFit/>
          </a:bodyPr>
          <a:lstStyle/>
          <a:p>
            <a:r>
              <a:rPr lang="zh-CN" altLang="en-US" sz="1400" dirty="0"/>
              <a:t>位置尺度图</a:t>
            </a:r>
          </a:p>
        </p:txBody>
      </p:sp>
      <p:sp>
        <p:nvSpPr>
          <p:cNvPr id="20" name="矩形 19">
            <a:extLst>
              <a:ext uri="{FF2B5EF4-FFF2-40B4-BE49-F238E27FC236}">
                <a16:creationId xmlns:a16="http://schemas.microsoft.com/office/drawing/2014/main" id="{A2837514-E9AE-4DA5-A520-38663D69A158}"/>
              </a:ext>
            </a:extLst>
          </p:cNvPr>
          <p:cNvSpPr/>
          <p:nvPr/>
        </p:nvSpPr>
        <p:spPr>
          <a:xfrm>
            <a:off x="9059827" y="6076904"/>
            <a:ext cx="1261884" cy="307777"/>
          </a:xfrm>
          <a:prstGeom prst="rect">
            <a:avLst/>
          </a:prstGeom>
        </p:spPr>
        <p:txBody>
          <a:bodyPr wrap="none">
            <a:spAutoFit/>
          </a:bodyPr>
          <a:lstStyle/>
          <a:p>
            <a:r>
              <a:rPr lang="zh-CN" altLang="en-US" sz="1400" dirty="0"/>
              <a:t>残差与杠杆图</a:t>
            </a:r>
          </a:p>
        </p:txBody>
      </p:sp>
      <p:sp>
        <p:nvSpPr>
          <p:cNvPr id="21" name="矩形 20">
            <a:extLst>
              <a:ext uri="{FF2B5EF4-FFF2-40B4-BE49-F238E27FC236}">
                <a16:creationId xmlns:a16="http://schemas.microsoft.com/office/drawing/2014/main" id="{0B6DD0AF-F009-4445-A04A-B8291A60A29D}"/>
              </a:ext>
            </a:extLst>
          </p:cNvPr>
          <p:cNvSpPr/>
          <p:nvPr/>
        </p:nvSpPr>
        <p:spPr>
          <a:xfrm>
            <a:off x="8608421" y="3376625"/>
            <a:ext cx="902811" cy="307777"/>
          </a:xfrm>
          <a:prstGeom prst="rect">
            <a:avLst/>
          </a:prstGeom>
        </p:spPr>
        <p:txBody>
          <a:bodyPr wrap="none">
            <a:spAutoFit/>
          </a:bodyPr>
          <a:lstStyle/>
          <a:p>
            <a:r>
              <a:rPr lang="zh-CN" altLang="en-US" sz="1400" dirty="0"/>
              <a:t>虚拟数据</a:t>
            </a:r>
            <a:endParaRPr lang="en-US" altLang="zh-CN" sz="1400" dirty="0"/>
          </a:p>
        </p:txBody>
      </p:sp>
    </p:spTree>
    <p:extLst>
      <p:ext uri="{BB962C8B-B14F-4D97-AF65-F5344CB8AC3E}">
        <p14:creationId xmlns:p14="http://schemas.microsoft.com/office/powerpoint/2010/main" val="2541338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4303</TotalTime>
  <Words>1010</Words>
  <Application>Microsoft Office PowerPoint</Application>
  <PresentationFormat>宽屏</PresentationFormat>
  <Paragraphs>136</Paragraphs>
  <Slides>16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PingFang SC</vt:lpstr>
      <vt:lpstr>等线</vt:lpstr>
      <vt:lpstr>宋体</vt:lpstr>
      <vt:lpstr>Arial</vt:lpstr>
      <vt:lpstr>Arial Narrow</vt:lpstr>
      <vt:lpstr>Century Gothic</vt:lpstr>
      <vt:lpstr>Wingdings</vt:lpstr>
      <vt:lpstr>Wingdings 3</vt:lpstr>
      <vt:lpstr>离子</vt:lpstr>
      <vt:lpstr>    AI的数学基础</vt:lpstr>
      <vt:lpstr> 机器学习学者张志华教授曾经说过：“搞好机器学习，关键是数学，但你又不能把机器学习变成搞数学，那样就漫无边际了。”  </vt:lpstr>
      <vt:lpstr>统计学习=模型+策略+算法+数学                 </vt:lpstr>
      <vt:lpstr>PowerPoint 演示文稿</vt:lpstr>
      <vt:lpstr>多元分析</vt:lpstr>
      <vt:lpstr>相关性分析</vt:lpstr>
      <vt:lpstr>简单线性相关分析</vt:lpstr>
      <vt:lpstr>简单线性回归1</vt:lpstr>
      <vt:lpstr>简单线性回归2</vt:lpstr>
      <vt:lpstr>聚类分析</vt:lpstr>
      <vt:lpstr>K-means算法</vt:lpstr>
      <vt:lpstr>降维</vt:lpstr>
      <vt:lpstr>抓住主要矛盾-主成分分析PCA</vt:lpstr>
      <vt:lpstr>统计学</vt:lpstr>
      <vt:lpstr>线性代数</vt:lpstr>
      <vt:lpstr>补充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AI的数学基础</dc:title>
  <dc:creator>thinkpad</dc:creator>
  <cp:lastModifiedBy>ye jinlei</cp:lastModifiedBy>
  <cp:revision>330</cp:revision>
  <dcterms:created xsi:type="dcterms:W3CDTF">2018-10-16T01:05:40Z</dcterms:created>
  <dcterms:modified xsi:type="dcterms:W3CDTF">2019-02-12T14:25:29Z</dcterms:modified>
</cp:coreProperties>
</file>