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0" r:id="rId1"/>
  </p:sldMasterIdLst>
  <p:notesMasterIdLst>
    <p:notesMasterId r:id="rId30"/>
  </p:notesMasterIdLst>
  <p:sldIdLst>
    <p:sldId id="270" r:id="rId2"/>
    <p:sldId id="297" r:id="rId3"/>
    <p:sldId id="298" r:id="rId4"/>
    <p:sldId id="256" r:id="rId5"/>
    <p:sldId id="277" r:id="rId6"/>
    <p:sldId id="299" r:id="rId7"/>
    <p:sldId id="286" r:id="rId8"/>
    <p:sldId id="287" r:id="rId9"/>
    <p:sldId id="288" r:id="rId10"/>
    <p:sldId id="289" r:id="rId11"/>
    <p:sldId id="290" r:id="rId12"/>
    <p:sldId id="275" r:id="rId13"/>
    <p:sldId id="296" r:id="rId14"/>
    <p:sldId id="294" r:id="rId15"/>
    <p:sldId id="295" r:id="rId16"/>
    <p:sldId id="291" r:id="rId17"/>
    <p:sldId id="292" r:id="rId18"/>
    <p:sldId id="293" r:id="rId19"/>
    <p:sldId id="285" r:id="rId20"/>
    <p:sldId id="272" r:id="rId21"/>
    <p:sldId id="258" r:id="rId22"/>
    <p:sldId id="283" r:id="rId23"/>
    <p:sldId id="284" r:id="rId24"/>
    <p:sldId id="266" r:id="rId25"/>
    <p:sldId id="268" r:id="rId26"/>
    <p:sldId id="260" r:id="rId27"/>
    <p:sldId id="269" r:id="rId28"/>
    <p:sldId id="25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inkpad" initials="t" lastIdx="1" clrIdx="0">
    <p:extLst>
      <p:ext uri="{19B8F6BF-5375-455C-9EA6-DF929625EA0E}">
        <p15:presenceInfo xmlns:p15="http://schemas.microsoft.com/office/powerpoint/2012/main" userId="thinkpa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21" autoAdjust="0"/>
    <p:restoredTop sz="81529" autoAdjust="0"/>
  </p:normalViewPr>
  <p:slideViewPr>
    <p:cSldViewPr snapToGrid="0">
      <p:cViewPr varScale="1">
        <p:scale>
          <a:sx n="75" d="100"/>
          <a:sy n="75" d="100"/>
        </p:scale>
        <p:origin x="744" y="48"/>
      </p:cViewPr>
      <p:guideLst>
        <p:guide orient="horz" pos="2160"/>
        <p:guide pos="3840"/>
      </p:guideLst>
    </p:cSldViewPr>
  </p:slideViewPr>
  <p:outlineViewPr>
    <p:cViewPr>
      <p:scale>
        <a:sx n="33" d="100"/>
        <a:sy n="33" d="100"/>
      </p:scale>
      <p:origin x="102" y="432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FB6327-F885-4EC3-B2A2-05BBACB2BAFB}" type="datetimeFigureOut">
              <a:rPr lang="zh-CN" altLang="en-US" smtClean="0"/>
              <a:t>2018/10/29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4B6102-E2B0-4917-A89A-890A3541D536}" type="slidenum">
              <a:rPr lang="zh-CN" altLang="en-US" smtClean="0"/>
              <a:t>‹#›</a:t>
            </a:fld>
            <a:endParaRPr lang="zh-CN" altLang="en-US"/>
          </a:p>
        </p:txBody>
      </p:sp>
    </p:spTree>
    <p:extLst>
      <p:ext uri="{BB962C8B-B14F-4D97-AF65-F5344CB8AC3E}">
        <p14:creationId xmlns:p14="http://schemas.microsoft.com/office/powerpoint/2010/main" val="2190263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4B6102-E2B0-4917-A89A-890A3541D536}" type="slidenum">
              <a:rPr lang="zh-CN" altLang="en-US" smtClean="0"/>
              <a:t>1</a:t>
            </a:fld>
            <a:endParaRPr lang="zh-CN" altLang="en-US"/>
          </a:p>
        </p:txBody>
      </p:sp>
    </p:spTree>
    <p:extLst>
      <p:ext uri="{BB962C8B-B14F-4D97-AF65-F5344CB8AC3E}">
        <p14:creationId xmlns:p14="http://schemas.microsoft.com/office/powerpoint/2010/main" val="3130930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4B6102-E2B0-4917-A89A-890A3541D536}" type="slidenum">
              <a:rPr lang="zh-CN" altLang="en-US" smtClean="0"/>
              <a:t>2</a:t>
            </a:fld>
            <a:endParaRPr lang="zh-CN" altLang="en-US"/>
          </a:p>
        </p:txBody>
      </p:sp>
    </p:spTree>
    <p:extLst>
      <p:ext uri="{BB962C8B-B14F-4D97-AF65-F5344CB8AC3E}">
        <p14:creationId xmlns:p14="http://schemas.microsoft.com/office/powerpoint/2010/main" val="995511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4B6102-E2B0-4917-A89A-890A3541D536}" type="slidenum">
              <a:rPr lang="zh-CN" altLang="en-US" smtClean="0"/>
              <a:t>3</a:t>
            </a:fld>
            <a:endParaRPr lang="zh-CN" altLang="en-US"/>
          </a:p>
        </p:txBody>
      </p:sp>
    </p:spTree>
    <p:extLst>
      <p:ext uri="{BB962C8B-B14F-4D97-AF65-F5344CB8AC3E}">
        <p14:creationId xmlns:p14="http://schemas.microsoft.com/office/powerpoint/2010/main" val="2229623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8835A04-46DE-4A0B-9BC4-BC300239B3FB}" type="datetimeFigureOut">
              <a:rPr lang="zh-CN" altLang="en-US" smtClean="0"/>
              <a:pPr/>
              <a:t>2018/10/29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D2EF68-5F4D-4730-928C-4A4712912EC8}" type="slidenum">
              <a:rPr lang="zh-CN" altLang="en-US" smtClean="0"/>
              <a:pPr/>
              <a:t>‹#›</a:t>
            </a:fld>
            <a:endParaRPr lang="zh-CN" altLang="en-US"/>
          </a:p>
        </p:txBody>
      </p:sp>
    </p:spTree>
    <p:extLst>
      <p:ext uri="{BB962C8B-B14F-4D97-AF65-F5344CB8AC3E}">
        <p14:creationId xmlns:p14="http://schemas.microsoft.com/office/powerpoint/2010/main" val="1307194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8835A04-46DE-4A0B-9BC4-BC300239B3FB}" type="datetimeFigureOut">
              <a:rPr lang="zh-CN" altLang="en-US" smtClean="0"/>
              <a:pPr/>
              <a:t>2018/10/29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CD2EF68-5F4D-4730-928C-4A4712912EC8}" type="slidenum">
              <a:rPr lang="zh-CN" altLang="en-US" smtClean="0"/>
              <a:pPr/>
              <a:t>‹#›</a:t>
            </a:fld>
            <a:endParaRPr lang="zh-CN" altLang="en-US"/>
          </a:p>
        </p:txBody>
      </p:sp>
    </p:spTree>
    <p:extLst>
      <p:ext uri="{BB962C8B-B14F-4D97-AF65-F5344CB8AC3E}">
        <p14:creationId xmlns:p14="http://schemas.microsoft.com/office/powerpoint/2010/main" val="2360231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B8835A04-46DE-4A0B-9BC4-BC300239B3FB}" type="datetimeFigureOut">
              <a:rPr lang="zh-CN" altLang="en-US" smtClean="0"/>
              <a:pPr/>
              <a:t>2018/10/29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D2EF68-5F4D-4730-928C-4A4712912EC8}" type="slidenum">
              <a:rPr lang="zh-CN" altLang="en-US" smtClean="0"/>
              <a:pPr/>
              <a:t>‹#›</a:t>
            </a:fld>
            <a:endParaRPr lang="zh-CN" altLang="en-US"/>
          </a:p>
        </p:txBody>
      </p:sp>
    </p:spTree>
    <p:extLst>
      <p:ext uri="{BB962C8B-B14F-4D97-AF65-F5344CB8AC3E}">
        <p14:creationId xmlns:p14="http://schemas.microsoft.com/office/powerpoint/2010/main" val="2243621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B8835A04-46DE-4A0B-9BC4-BC300239B3FB}" type="datetimeFigureOut">
              <a:rPr lang="zh-CN" altLang="en-US" smtClean="0"/>
              <a:pPr/>
              <a:t>2018/10/29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D2EF68-5F4D-4730-928C-4A4712912EC8}" type="slidenum">
              <a:rPr lang="zh-CN" altLang="en-US" smtClean="0"/>
              <a:pPr/>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26697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8835A04-46DE-4A0B-9BC4-BC300239B3FB}" type="datetimeFigureOut">
              <a:rPr lang="zh-CN" altLang="en-US" smtClean="0"/>
              <a:pPr/>
              <a:t>2018/10/29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D2EF68-5F4D-4730-928C-4A4712912EC8}" type="slidenum">
              <a:rPr lang="zh-CN" altLang="en-US" smtClean="0"/>
              <a:pPr/>
              <a:t>‹#›</a:t>
            </a:fld>
            <a:endParaRPr lang="zh-CN" altLang="en-US"/>
          </a:p>
        </p:txBody>
      </p:sp>
    </p:spTree>
    <p:extLst>
      <p:ext uri="{BB962C8B-B14F-4D97-AF65-F5344CB8AC3E}">
        <p14:creationId xmlns:p14="http://schemas.microsoft.com/office/powerpoint/2010/main" val="1718117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8835A04-46DE-4A0B-9BC4-BC300239B3FB}" type="datetimeFigureOut">
              <a:rPr lang="zh-CN" altLang="en-US" smtClean="0"/>
              <a:pPr/>
              <a:t>2018/10/29</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D2EF68-5F4D-4730-928C-4A4712912EC8}" type="slidenum">
              <a:rPr lang="zh-CN" altLang="en-US" smtClean="0"/>
              <a:pPr/>
              <a:t>‹#›</a:t>
            </a:fld>
            <a:endParaRPr lang="zh-CN" altLang="en-US"/>
          </a:p>
        </p:txBody>
      </p:sp>
    </p:spTree>
    <p:extLst>
      <p:ext uri="{BB962C8B-B14F-4D97-AF65-F5344CB8AC3E}">
        <p14:creationId xmlns:p14="http://schemas.microsoft.com/office/powerpoint/2010/main" val="78687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8835A04-46DE-4A0B-9BC4-BC300239B3FB}" type="datetimeFigureOut">
              <a:rPr lang="zh-CN" altLang="en-US" smtClean="0"/>
              <a:pPr/>
              <a:t>2018/10/29</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D2EF68-5F4D-4730-928C-4A4712912EC8}" type="slidenum">
              <a:rPr lang="zh-CN" altLang="en-US" smtClean="0"/>
              <a:pPr/>
              <a:t>‹#›</a:t>
            </a:fld>
            <a:endParaRPr lang="zh-CN" altLang="en-US"/>
          </a:p>
        </p:txBody>
      </p:sp>
    </p:spTree>
    <p:extLst>
      <p:ext uri="{BB962C8B-B14F-4D97-AF65-F5344CB8AC3E}">
        <p14:creationId xmlns:p14="http://schemas.microsoft.com/office/powerpoint/2010/main" val="20238359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8835A04-46DE-4A0B-9BC4-BC300239B3FB}" type="datetimeFigureOut">
              <a:rPr lang="zh-CN" altLang="en-US" smtClean="0"/>
              <a:pPr/>
              <a:t>2018/10/29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D2EF68-5F4D-4730-928C-4A4712912EC8}" type="slidenum">
              <a:rPr lang="zh-CN" altLang="en-US" smtClean="0"/>
              <a:pPr/>
              <a:t>‹#›</a:t>
            </a:fld>
            <a:endParaRPr lang="zh-CN" altLang="en-US"/>
          </a:p>
        </p:txBody>
      </p:sp>
    </p:spTree>
    <p:extLst>
      <p:ext uri="{BB962C8B-B14F-4D97-AF65-F5344CB8AC3E}">
        <p14:creationId xmlns:p14="http://schemas.microsoft.com/office/powerpoint/2010/main" val="35512952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8835A04-46DE-4A0B-9BC4-BC300239B3FB}" type="datetimeFigureOut">
              <a:rPr lang="zh-CN" altLang="en-US" smtClean="0"/>
              <a:pPr/>
              <a:t>2018/10/29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D2EF68-5F4D-4730-928C-4A4712912EC8}" type="slidenum">
              <a:rPr lang="zh-CN" altLang="en-US" smtClean="0"/>
              <a:pPr/>
              <a:t>‹#›</a:t>
            </a:fld>
            <a:endParaRPr lang="zh-CN" altLang="en-US"/>
          </a:p>
        </p:txBody>
      </p:sp>
    </p:spTree>
    <p:extLst>
      <p:ext uri="{BB962C8B-B14F-4D97-AF65-F5344CB8AC3E}">
        <p14:creationId xmlns:p14="http://schemas.microsoft.com/office/powerpoint/2010/main" val="4263046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p>
            <a:fld id="{B8835A04-46DE-4A0B-9BC4-BC300239B3FB}" type="datetimeFigureOut">
              <a:rPr lang="zh-CN" altLang="en-US" smtClean="0"/>
              <a:pPr/>
              <a:t>2018/10/29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D2EF68-5F4D-4730-928C-4A4712912EC8}" type="slidenum">
              <a:rPr lang="zh-CN" altLang="en-US" smtClean="0"/>
              <a:pPr/>
              <a:t>‹#›</a:t>
            </a:fld>
            <a:endParaRPr lang="zh-CN" altLang="en-US"/>
          </a:p>
        </p:txBody>
      </p:sp>
    </p:spTree>
    <p:extLst>
      <p:ext uri="{BB962C8B-B14F-4D97-AF65-F5344CB8AC3E}">
        <p14:creationId xmlns:p14="http://schemas.microsoft.com/office/powerpoint/2010/main" val="4168579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8835A04-46DE-4A0B-9BC4-BC300239B3FB}" type="datetimeFigureOut">
              <a:rPr lang="zh-CN" altLang="en-US" smtClean="0"/>
              <a:pPr/>
              <a:t>2018/10/29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D2EF68-5F4D-4730-928C-4A4712912EC8}" type="slidenum">
              <a:rPr lang="zh-CN" altLang="en-US" smtClean="0"/>
              <a:pPr/>
              <a:t>‹#›</a:t>
            </a:fld>
            <a:endParaRPr lang="zh-CN" altLang="en-US"/>
          </a:p>
        </p:txBody>
      </p:sp>
    </p:spTree>
    <p:extLst>
      <p:ext uri="{BB962C8B-B14F-4D97-AF65-F5344CB8AC3E}">
        <p14:creationId xmlns:p14="http://schemas.microsoft.com/office/powerpoint/2010/main" val="133135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8835A04-46DE-4A0B-9BC4-BC300239B3FB}" type="datetimeFigureOut">
              <a:rPr lang="zh-CN" altLang="en-US" smtClean="0"/>
              <a:pPr/>
              <a:t>2018/10/29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CD2EF68-5F4D-4730-928C-4A4712912EC8}" type="slidenum">
              <a:rPr lang="zh-CN" altLang="en-US" smtClean="0"/>
              <a:pPr/>
              <a:t>‹#›</a:t>
            </a:fld>
            <a:endParaRPr lang="zh-CN" altLang="en-US"/>
          </a:p>
        </p:txBody>
      </p:sp>
    </p:spTree>
    <p:extLst>
      <p:ext uri="{BB962C8B-B14F-4D97-AF65-F5344CB8AC3E}">
        <p14:creationId xmlns:p14="http://schemas.microsoft.com/office/powerpoint/2010/main" val="343069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8835A04-46DE-4A0B-9BC4-BC300239B3FB}" type="datetimeFigureOut">
              <a:rPr lang="zh-CN" altLang="en-US" smtClean="0"/>
              <a:pPr/>
              <a:t>2018/10/29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CD2EF68-5F4D-4730-928C-4A4712912EC8}" type="slidenum">
              <a:rPr lang="zh-CN" altLang="en-US" smtClean="0"/>
              <a:pPr/>
              <a:t>‹#›</a:t>
            </a:fld>
            <a:endParaRPr lang="zh-CN" altLang="en-US"/>
          </a:p>
        </p:txBody>
      </p:sp>
    </p:spTree>
    <p:extLst>
      <p:ext uri="{BB962C8B-B14F-4D97-AF65-F5344CB8AC3E}">
        <p14:creationId xmlns:p14="http://schemas.microsoft.com/office/powerpoint/2010/main" val="2002916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B8835A04-46DE-4A0B-9BC4-BC300239B3FB}" type="datetimeFigureOut">
              <a:rPr lang="zh-CN" altLang="en-US" smtClean="0"/>
              <a:pPr/>
              <a:t>2018/10/29</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3CD2EF68-5F4D-4730-928C-4A4712912EC8}" type="slidenum">
              <a:rPr lang="zh-CN" altLang="en-US" smtClean="0"/>
              <a:pPr/>
              <a:t>‹#›</a:t>
            </a:fld>
            <a:endParaRPr lang="zh-CN" altLang="en-US"/>
          </a:p>
        </p:txBody>
      </p:sp>
    </p:spTree>
    <p:extLst>
      <p:ext uri="{BB962C8B-B14F-4D97-AF65-F5344CB8AC3E}">
        <p14:creationId xmlns:p14="http://schemas.microsoft.com/office/powerpoint/2010/main" val="903510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8835A04-46DE-4A0B-9BC4-BC300239B3FB}" type="datetimeFigureOut">
              <a:rPr lang="zh-CN" altLang="en-US" smtClean="0"/>
              <a:pPr/>
              <a:t>2018/10/29</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3CD2EF68-5F4D-4730-928C-4A4712912EC8}" type="slidenum">
              <a:rPr lang="zh-CN" altLang="en-US" smtClean="0"/>
              <a:pPr/>
              <a:t>‹#›</a:t>
            </a:fld>
            <a:endParaRPr lang="zh-CN" altLang="en-US"/>
          </a:p>
        </p:txBody>
      </p:sp>
    </p:spTree>
    <p:extLst>
      <p:ext uri="{BB962C8B-B14F-4D97-AF65-F5344CB8AC3E}">
        <p14:creationId xmlns:p14="http://schemas.microsoft.com/office/powerpoint/2010/main" val="2863863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7" name="Date Placeholder 4"/>
          <p:cNvSpPr>
            <a:spLocks noGrp="1"/>
          </p:cNvSpPr>
          <p:nvPr>
            <p:ph type="dt" sz="half" idx="10"/>
          </p:nvPr>
        </p:nvSpPr>
        <p:spPr/>
        <p:txBody>
          <a:bodyPr/>
          <a:lstStyle/>
          <a:p>
            <a:fld id="{B8835A04-46DE-4A0B-9BC4-BC300239B3FB}" type="datetimeFigureOut">
              <a:rPr lang="zh-CN" altLang="en-US" smtClean="0"/>
              <a:pPr/>
              <a:t>2018/10/29</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3CD2EF68-5F4D-4730-928C-4A4712912EC8}" type="slidenum">
              <a:rPr lang="zh-CN" altLang="en-US" smtClean="0"/>
              <a:pPr/>
              <a:t>‹#›</a:t>
            </a:fld>
            <a:endParaRPr lang="zh-CN" altLang="en-US"/>
          </a:p>
        </p:txBody>
      </p:sp>
    </p:spTree>
    <p:extLst>
      <p:ext uri="{BB962C8B-B14F-4D97-AF65-F5344CB8AC3E}">
        <p14:creationId xmlns:p14="http://schemas.microsoft.com/office/powerpoint/2010/main" val="1097141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8835A04-46DE-4A0B-9BC4-BC300239B3FB}" type="datetimeFigureOut">
              <a:rPr lang="zh-CN" altLang="en-US" smtClean="0"/>
              <a:pPr/>
              <a:t>2018/10/29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CD2EF68-5F4D-4730-928C-4A4712912EC8}" type="slidenum">
              <a:rPr lang="zh-CN" altLang="en-US" smtClean="0"/>
              <a:pPr/>
              <a:t>‹#›</a:t>
            </a:fld>
            <a:endParaRPr lang="zh-CN" altLang="en-US"/>
          </a:p>
        </p:txBody>
      </p:sp>
    </p:spTree>
    <p:extLst>
      <p:ext uri="{BB962C8B-B14F-4D97-AF65-F5344CB8AC3E}">
        <p14:creationId xmlns:p14="http://schemas.microsoft.com/office/powerpoint/2010/main" val="3863438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8835A04-46DE-4A0B-9BC4-BC300239B3FB}" type="datetimeFigureOut">
              <a:rPr lang="zh-CN" altLang="en-US" smtClean="0"/>
              <a:pPr/>
              <a:t>2018/10/29</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CD2EF68-5F4D-4730-928C-4A4712912EC8}" type="slidenum">
              <a:rPr lang="zh-CN" altLang="en-US" smtClean="0"/>
              <a:pPr/>
              <a:t>‹#›</a:t>
            </a:fld>
            <a:endParaRPr lang="zh-CN" altLang="en-US"/>
          </a:p>
        </p:txBody>
      </p:sp>
    </p:spTree>
    <p:extLst>
      <p:ext uri="{BB962C8B-B14F-4D97-AF65-F5344CB8AC3E}">
        <p14:creationId xmlns:p14="http://schemas.microsoft.com/office/powerpoint/2010/main" val="1973967106"/>
      </p:ext>
    </p:extLst>
  </p:cSld>
  <p:clrMap bg1="dk1" tx1="lt1" bg2="dk2" tx2="lt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 id="2147483933" r:id="rId13"/>
    <p:sldLayoutId id="2147483934" r:id="rId14"/>
    <p:sldLayoutId id="2147483935" r:id="rId15"/>
    <p:sldLayoutId id="2147483936" r:id="rId16"/>
    <p:sldLayoutId id="214748393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02938-E901-4C80-B5EB-6CB90CA76B92}"/>
              </a:ext>
            </a:extLst>
          </p:cNvPr>
          <p:cNvSpPr>
            <a:spLocks noGrp="1"/>
          </p:cNvSpPr>
          <p:nvPr>
            <p:ph type="ctrTitle"/>
          </p:nvPr>
        </p:nvSpPr>
        <p:spPr/>
        <p:txBody>
          <a:bodyPr/>
          <a:lstStyle/>
          <a:p>
            <a:r>
              <a:rPr lang="en-US" altLang="zh-CN" dirty="0"/>
              <a:t>    AI</a:t>
            </a:r>
            <a:r>
              <a:rPr lang="zh-CN" altLang="en-US" dirty="0"/>
              <a:t>的数学基础</a:t>
            </a:r>
          </a:p>
        </p:txBody>
      </p:sp>
      <p:sp>
        <p:nvSpPr>
          <p:cNvPr id="3" name="副标题 2">
            <a:extLst>
              <a:ext uri="{FF2B5EF4-FFF2-40B4-BE49-F238E27FC236}">
                <a16:creationId xmlns:a16="http://schemas.microsoft.com/office/drawing/2014/main" id="{A17CEEB7-976D-4463-900C-B0BA7A0621FF}"/>
              </a:ext>
            </a:extLst>
          </p:cNvPr>
          <p:cNvSpPr>
            <a:spLocks noGrp="1"/>
          </p:cNvSpPr>
          <p:nvPr>
            <p:ph type="subTitle" idx="1"/>
          </p:nvPr>
        </p:nvSpPr>
        <p:spPr/>
        <p:txBody>
          <a:bodyPr/>
          <a:lstStyle/>
          <a:p>
            <a:r>
              <a:rPr lang="zh-CN" altLang="en-US"/>
              <a:t>                                                                             </a:t>
            </a:r>
            <a:endParaRPr lang="zh-CN" altLang="en-US" dirty="0"/>
          </a:p>
        </p:txBody>
      </p:sp>
    </p:spTree>
    <p:extLst>
      <p:ext uri="{BB962C8B-B14F-4D97-AF65-F5344CB8AC3E}">
        <p14:creationId xmlns:p14="http://schemas.microsoft.com/office/powerpoint/2010/main" val="251577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02938-E901-4C80-B5EB-6CB90CA76B92}"/>
              </a:ext>
            </a:extLst>
          </p:cNvPr>
          <p:cNvSpPr>
            <a:spLocks noGrp="1"/>
          </p:cNvSpPr>
          <p:nvPr>
            <p:ph type="ctrTitle"/>
          </p:nvPr>
        </p:nvSpPr>
        <p:spPr>
          <a:xfrm>
            <a:off x="531500" y="176644"/>
            <a:ext cx="8825658" cy="748147"/>
          </a:xfrm>
        </p:spPr>
        <p:txBody>
          <a:bodyPr/>
          <a:lstStyle/>
          <a:p>
            <a:r>
              <a:rPr lang="en-US" altLang="zh-CN" sz="4000" dirty="0"/>
              <a:t>Bagging</a:t>
            </a:r>
            <a:r>
              <a:rPr lang="zh-CN" altLang="en-US" sz="4000" dirty="0"/>
              <a:t>及随机森林</a:t>
            </a:r>
          </a:p>
        </p:txBody>
      </p:sp>
      <p:sp>
        <p:nvSpPr>
          <p:cNvPr id="7" name="副标题 5">
            <a:extLst>
              <a:ext uri="{FF2B5EF4-FFF2-40B4-BE49-F238E27FC236}">
                <a16:creationId xmlns:a16="http://schemas.microsoft.com/office/drawing/2014/main" id="{4033271F-F664-4B63-B286-B34A2920298A}"/>
              </a:ext>
            </a:extLst>
          </p:cNvPr>
          <p:cNvSpPr txBox="1">
            <a:spLocks/>
          </p:cNvSpPr>
          <p:nvPr/>
        </p:nvSpPr>
        <p:spPr>
          <a:xfrm>
            <a:off x="604236" y="1119779"/>
            <a:ext cx="8825658" cy="481342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marL="457200" indent="-457200">
              <a:buFont typeface="+mj-lt"/>
              <a:buAutoNum type="arabicPeriod"/>
            </a:pPr>
            <a:endParaRPr lang="en-US" altLang="zh-CN" dirty="0"/>
          </a:p>
        </p:txBody>
      </p:sp>
      <p:sp>
        <p:nvSpPr>
          <p:cNvPr id="4" name="副标题 5">
            <a:extLst>
              <a:ext uri="{FF2B5EF4-FFF2-40B4-BE49-F238E27FC236}">
                <a16:creationId xmlns:a16="http://schemas.microsoft.com/office/drawing/2014/main" id="{D4C4B430-8031-4CF9-8DDE-4D78B6D44D61}"/>
              </a:ext>
            </a:extLst>
          </p:cNvPr>
          <p:cNvSpPr txBox="1">
            <a:spLocks/>
          </p:cNvSpPr>
          <p:nvPr/>
        </p:nvSpPr>
        <p:spPr>
          <a:xfrm>
            <a:off x="6096001" y="5933208"/>
            <a:ext cx="4700562" cy="359550"/>
          </a:xfrm>
          <a:prstGeom prst="rect">
            <a:avLst/>
          </a:prstGeom>
        </p:spPr>
        <p:txBody>
          <a:bodyPr vert="horz" lIns="91440" tIns="45720" rIns="91440" bIns="45720" rtlCol="0" anchor="t">
            <a:normAutofit fontScale="92500" lnSpcReduction="100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zh-CN" altLang="en-US" dirty="0"/>
              <a:t>决策树、弱分类器、抽样</a:t>
            </a:r>
            <a:endParaRPr lang="en-US" altLang="zh-CN" dirty="0"/>
          </a:p>
        </p:txBody>
      </p:sp>
    </p:spTree>
    <p:extLst>
      <p:ext uri="{BB962C8B-B14F-4D97-AF65-F5344CB8AC3E}">
        <p14:creationId xmlns:p14="http://schemas.microsoft.com/office/powerpoint/2010/main" val="3996178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02938-E901-4C80-B5EB-6CB90CA76B92}"/>
              </a:ext>
            </a:extLst>
          </p:cNvPr>
          <p:cNvSpPr>
            <a:spLocks noGrp="1"/>
          </p:cNvSpPr>
          <p:nvPr>
            <p:ph type="ctrTitle"/>
          </p:nvPr>
        </p:nvSpPr>
        <p:spPr>
          <a:xfrm>
            <a:off x="531499" y="176644"/>
            <a:ext cx="10924878" cy="748147"/>
          </a:xfrm>
        </p:spPr>
        <p:txBody>
          <a:bodyPr>
            <a:normAutofit/>
          </a:bodyPr>
          <a:lstStyle/>
          <a:p>
            <a:r>
              <a:rPr lang="en-US" altLang="zh-CN" sz="4000" dirty="0"/>
              <a:t>Boosting</a:t>
            </a:r>
            <a:r>
              <a:rPr lang="zh-CN" altLang="en-US" sz="4000" dirty="0"/>
              <a:t>提升（</a:t>
            </a:r>
            <a:r>
              <a:rPr lang="en-US" altLang="zh-CN" sz="4000" dirty="0" err="1"/>
              <a:t>Adaboost</a:t>
            </a:r>
            <a:r>
              <a:rPr lang="zh-CN" altLang="en-US" sz="4000" dirty="0"/>
              <a:t>、</a:t>
            </a:r>
            <a:r>
              <a:rPr lang="en-US" altLang="zh-CN" sz="4000" dirty="0"/>
              <a:t>GBDT</a:t>
            </a:r>
            <a:r>
              <a:rPr lang="zh-CN" altLang="en-US" sz="4000" dirty="0"/>
              <a:t>、</a:t>
            </a:r>
            <a:r>
              <a:rPr lang="en-US" altLang="zh-CN" sz="4000" dirty="0" err="1"/>
              <a:t>Xboost</a:t>
            </a:r>
            <a:r>
              <a:rPr lang="zh-CN" altLang="en-US" sz="4000" dirty="0"/>
              <a:t>）</a:t>
            </a:r>
          </a:p>
        </p:txBody>
      </p:sp>
      <p:sp>
        <p:nvSpPr>
          <p:cNvPr id="7" name="副标题 5">
            <a:extLst>
              <a:ext uri="{FF2B5EF4-FFF2-40B4-BE49-F238E27FC236}">
                <a16:creationId xmlns:a16="http://schemas.microsoft.com/office/drawing/2014/main" id="{4033271F-F664-4B63-B286-B34A2920298A}"/>
              </a:ext>
            </a:extLst>
          </p:cNvPr>
          <p:cNvSpPr txBox="1">
            <a:spLocks/>
          </p:cNvSpPr>
          <p:nvPr/>
        </p:nvSpPr>
        <p:spPr>
          <a:xfrm>
            <a:off x="604236" y="1119779"/>
            <a:ext cx="8825658" cy="481342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marL="457200" indent="-457200">
              <a:buFont typeface="+mj-lt"/>
              <a:buAutoNum type="arabicPeriod"/>
            </a:pPr>
            <a:endParaRPr lang="en-US" altLang="zh-CN" dirty="0"/>
          </a:p>
        </p:txBody>
      </p:sp>
      <p:sp>
        <p:nvSpPr>
          <p:cNvPr id="4" name="副标题 5">
            <a:extLst>
              <a:ext uri="{FF2B5EF4-FFF2-40B4-BE49-F238E27FC236}">
                <a16:creationId xmlns:a16="http://schemas.microsoft.com/office/drawing/2014/main" id="{D4C4B430-8031-4CF9-8DDE-4D78B6D44D61}"/>
              </a:ext>
            </a:extLst>
          </p:cNvPr>
          <p:cNvSpPr txBox="1">
            <a:spLocks/>
          </p:cNvSpPr>
          <p:nvPr/>
        </p:nvSpPr>
        <p:spPr>
          <a:xfrm>
            <a:off x="6096001" y="5933208"/>
            <a:ext cx="4700562" cy="359550"/>
          </a:xfrm>
          <a:prstGeom prst="rect">
            <a:avLst/>
          </a:prstGeom>
        </p:spPr>
        <p:txBody>
          <a:bodyPr vert="horz" lIns="91440" tIns="45720" rIns="91440" bIns="45720" rtlCol="0" anchor="t">
            <a:normAutofit fontScale="92500" lnSpcReduction="100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zh-CN" altLang="en-US" dirty="0"/>
              <a:t>加法模型、基函数、损失函数、梯度下降</a:t>
            </a:r>
            <a:endParaRPr lang="en-US" altLang="zh-CN" dirty="0"/>
          </a:p>
        </p:txBody>
      </p:sp>
    </p:spTree>
    <p:extLst>
      <p:ext uri="{BB962C8B-B14F-4D97-AF65-F5344CB8AC3E}">
        <p14:creationId xmlns:p14="http://schemas.microsoft.com/office/powerpoint/2010/main" val="1089089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02938-E901-4C80-B5EB-6CB90CA76B92}"/>
              </a:ext>
            </a:extLst>
          </p:cNvPr>
          <p:cNvSpPr>
            <a:spLocks noGrp="1"/>
          </p:cNvSpPr>
          <p:nvPr>
            <p:ph type="ctrTitle"/>
          </p:nvPr>
        </p:nvSpPr>
        <p:spPr>
          <a:xfrm>
            <a:off x="531500" y="176644"/>
            <a:ext cx="8825658" cy="748147"/>
          </a:xfrm>
        </p:spPr>
        <p:txBody>
          <a:bodyPr/>
          <a:lstStyle/>
          <a:p>
            <a:r>
              <a:rPr lang="zh-CN" altLang="en-US" sz="4000" dirty="0"/>
              <a:t>支持向量机</a:t>
            </a:r>
            <a:r>
              <a:rPr lang="en-US" altLang="zh-CN" sz="4000" dirty="0"/>
              <a:t>SVM1</a:t>
            </a:r>
            <a:endParaRPr lang="zh-CN" altLang="en-US" sz="4000" dirty="0"/>
          </a:p>
        </p:txBody>
      </p:sp>
      <p:sp>
        <p:nvSpPr>
          <p:cNvPr id="6" name="副标题 5">
            <a:extLst>
              <a:ext uri="{FF2B5EF4-FFF2-40B4-BE49-F238E27FC236}">
                <a16:creationId xmlns:a16="http://schemas.microsoft.com/office/drawing/2014/main" id="{897EB50D-10C1-4F1B-BC16-4F64912A5FA8}"/>
              </a:ext>
            </a:extLst>
          </p:cNvPr>
          <p:cNvSpPr>
            <a:spLocks noGrp="1"/>
          </p:cNvSpPr>
          <p:nvPr>
            <p:ph type="subTitle" idx="1"/>
          </p:nvPr>
        </p:nvSpPr>
        <p:spPr>
          <a:xfrm>
            <a:off x="604236" y="1119779"/>
            <a:ext cx="9819924" cy="4813429"/>
          </a:xfrm>
        </p:spPr>
        <p:txBody>
          <a:bodyPr>
            <a:normAutofit/>
          </a:bodyPr>
          <a:lstStyle/>
          <a:p>
            <a:pPr marL="342900" indent="-342900">
              <a:buFont typeface="+mj-lt"/>
              <a:buAutoNum type="arabicPeriod"/>
            </a:pPr>
            <a:r>
              <a:rPr lang="zh-CN" altLang="en-US" sz="1600" dirty="0">
                <a:latin typeface="+mn-ea"/>
                <a:ea typeface="+mn-ea"/>
              </a:rPr>
              <a:t>假设我们要通过一条线把实心圆圈和空心圆圈分为两类。</a:t>
            </a:r>
          </a:p>
          <a:p>
            <a:pPr marL="342900" indent="-342900">
              <a:buFont typeface="+mj-lt"/>
              <a:buAutoNum type="arabicPeriod"/>
            </a:pPr>
            <a:r>
              <a:rPr lang="zh-CN" altLang="en-US" sz="1600" dirty="0">
                <a:latin typeface="+mn-ea"/>
                <a:ea typeface="+mn-ea"/>
              </a:rPr>
              <a:t>那么有无数多条线可以完成这个任务。</a:t>
            </a:r>
          </a:p>
          <a:p>
            <a:pPr marL="342900" indent="-342900">
              <a:buFont typeface="+mj-lt"/>
              <a:buAutoNum type="arabicPeriod"/>
            </a:pPr>
            <a:r>
              <a:rPr lang="zh-CN" altLang="en-US" sz="1600" dirty="0">
                <a:latin typeface="+mn-ea"/>
                <a:ea typeface="+mn-ea"/>
              </a:rPr>
              <a:t>在</a:t>
            </a:r>
            <a:r>
              <a:rPr lang="en-US" altLang="zh-CN" sz="1600" dirty="0">
                <a:latin typeface="+mn-ea"/>
                <a:ea typeface="+mn-ea"/>
              </a:rPr>
              <a:t>SVM</a:t>
            </a:r>
            <a:r>
              <a:rPr lang="zh-CN" altLang="en-US" sz="1600" dirty="0">
                <a:latin typeface="+mn-ea"/>
                <a:ea typeface="+mn-ea"/>
              </a:rPr>
              <a:t>中，我们寻找一条最优的分界线使得它到两边的</a:t>
            </a:r>
            <a:r>
              <a:rPr lang="en-US" altLang="zh-CN" sz="1600" dirty="0">
                <a:latin typeface="+mn-ea"/>
                <a:ea typeface="+mn-ea"/>
              </a:rPr>
              <a:t>margin</a:t>
            </a:r>
            <a:r>
              <a:rPr lang="zh-CN" altLang="en-US" sz="1600" dirty="0">
                <a:latin typeface="+mn-ea"/>
                <a:ea typeface="+mn-ea"/>
              </a:rPr>
              <a:t>都最大。</a:t>
            </a:r>
          </a:p>
          <a:p>
            <a:pPr marL="342900" indent="-342900">
              <a:buFont typeface="+mj-lt"/>
              <a:buAutoNum type="arabicPeriod"/>
            </a:pPr>
            <a:r>
              <a:rPr lang="zh-CN" altLang="en-US" sz="1600" dirty="0">
                <a:latin typeface="+mn-ea"/>
                <a:ea typeface="+mn-ea"/>
              </a:rPr>
              <a:t>在这种情况下边缘加粗的几个数据点就叫做</a:t>
            </a:r>
            <a:r>
              <a:rPr lang="en-US" altLang="zh-CN" sz="1600" dirty="0">
                <a:latin typeface="+mn-ea"/>
                <a:ea typeface="+mn-ea"/>
              </a:rPr>
              <a:t>Support Vector</a:t>
            </a:r>
            <a:r>
              <a:rPr lang="zh-CN" altLang="en-US" sz="1600" dirty="0">
                <a:latin typeface="+mn-ea"/>
                <a:ea typeface="+mn-ea"/>
              </a:rPr>
              <a:t>，这也是这个分类算法名字的来源</a:t>
            </a:r>
          </a:p>
          <a:p>
            <a:endParaRPr lang="en-US" altLang="zh-CN" sz="1600" dirty="0">
              <a:latin typeface="+mn-ea"/>
              <a:ea typeface="+mn-ea"/>
            </a:endParaRPr>
          </a:p>
        </p:txBody>
      </p:sp>
      <p:sp>
        <p:nvSpPr>
          <p:cNvPr id="4" name="副标题 5">
            <a:extLst>
              <a:ext uri="{FF2B5EF4-FFF2-40B4-BE49-F238E27FC236}">
                <a16:creationId xmlns:a16="http://schemas.microsoft.com/office/drawing/2014/main" id="{F804778F-7D44-405B-B686-AE8664C3A53C}"/>
              </a:ext>
            </a:extLst>
          </p:cNvPr>
          <p:cNvSpPr txBox="1">
            <a:spLocks/>
          </p:cNvSpPr>
          <p:nvPr/>
        </p:nvSpPr>
        <p:spPr>
          <a:xfrm>
            <a:off x="5181600" y="5933208"/>
            <a:ext cx="5391443" cy="644922"/>
          </a:xfrm>
          <a:prstGeom prst="rect">
            <a:avLst/>
          </a:prstGeom>
        </p:spPr>
        <p:txBody>
          <a:bodyPr vert="horz" lIns="91440" tIns="45720" rIns="91440" bIns="45720" rtlCol="0" anchor="t">
            <a:normAutofit fontScale="92500" lnSpcReduction="100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zh-CN" altLang="en-US" dirty="0"/>
              <a:t>超平面、线性可分、有约束最小化、拉格朗日乘子法、对偶性、非线性、核函数</a:t>
            </a:r>
            <a:endParaRPr lang="en-US" altLang="zh-CN" dirty="0"/>
          </a:p>
        </p:txBody>
      </p:sp>
    </p:spTree>
    <p:extLst>
      <p:ext uri="{BB962C8B-B14F-4D97-AF65-F5344CB8AC3E}">
        <p14:creationId xmlns:p14="http://schemas.microsoft.com/office/powerpoint/2010/main" val="27699338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02938-E901-4C80-B5EB-6CB90CA76B92}"/>
              </a:ext>
            </a:extLst>
          </p:cNvPr>
          <p:cNvSpPr>
            <a:spLocks noGrp="1"/>
          </p:cNvSpPr>
          <p:nvPr>
            <p:ph type="ctrTitle"/>
          </p:nvPr>
        </p:nvSpPr>
        <p:spPr>
          <a:xfrm>
            <a:off x="531500" y="176644"/>
            <a:ext cx="8825658" cy="748147"/>
          </a:xfrm>
        </p:spPr>
        <p:txBody>
          <a:bodyPr/>
          <a:lstStyle/>
          <a:p>
            <a:r>
              <a:rPr lang="zh-CN" altLang="en-US" sz="4000" dirty="0"/>
              <a:t>支持向量机</a:t>
            </a:r>
            <a:r>
              <a:rPr lang="en-US" altLang="zh-CN" sz="4000" dirty="0"/>
              <a:t>SVM2</a:t>
            </a:r>
            <a:endParaRPr lang="zh-CN" altLang="en-US" sz="4000" dirty="0"/>
          </a:p>
        </p:txBody>
      </p:sp>
      <p:sp>
        <p:nvSpPr>
          <p:cNvPr id="6" name="副标题 5">
            <a:extLst>
              <a:ext uri="{FF2B5EF4-FFF2-40B4-BE49-F238E27FC236}">
                <a16:creationId xmlns:a16="http://schemas.microsoft.com/office/drawing/2014/main" id="{897EB50D-10C1-4F1B-BC16-4F64912A5FA8}"/>
              </a:ext>
            </a:extLst>
          </p:cNvPr>
          <p:cNvSpPr>
            <a:spLocks noGrp="1"/>
          </p:cNvSpPr>
          <p:nvPr>
            <p:ph type="subTitle" idx="1"/>
          </p:nvPr>
        </p:nvSpPr>
        <p:spPr>
          <a:xfrm>
            <a:off x="604236" y="1119779"/>
            <a:ext cx="9819924" cy="4813429"/>
          </a:xfrm>
        </p:spPr>
        <p:txBody>
          <a:bodyPr>
            <a:normAutofit/>
          </a:bodyPr>
          <a:lstStyle/>
          <a:p>
            <a:r>
              <a:rPr lang="en-US" altLang="zh-CN" sz="1600" dirty="0">
                <a:latin typeface="+mn-ea"/>
                <a:ea typeface="+mn-ea"/>
              </a:rPr>
              <a:t>SVM</a:t>
            </a:r>
            <a:r>
              <a:rPr lang="zh-CN" altLang="en-US" sz="1600" dirty="0">
                <a:latin typeface="+mn-ea"/>
                <a:ea typeface="+mn-ea"/>
              </a:rPr>
              <a:t>有三种模型</a:t>
            </a:r>
            <a:endParaRPr lang="en-US" altLang="zh-CN" sz="1600" dirty="0">
              <a:latin typeface="+mn-ea"/>
              <a:ea typeface="+mn-ea"/>
            </a:endParaRPr>
          </a:p>
          <a:p>
            <a:pPr marL="457200" indent="-457200">
              <a:buFont typeface="+mj-lt"/>
              <a:buAutoNum type="arabicPeriod"/>
            </a:pPr>
            <a:r>
              <a:rPr lang="zh-CN" altLang="en-US" sz="1600" dirty="0">
                <a:latin typeface="+mn-ea"/>
                <a:ea typeface="+mn-ea"/>
              </a:rPr>
              <a:t>当训练数据训练可分时，通过硬间隔最大化，可学习到硬间隔支持向量机，又叫线性可分支持向量机</a:t>
            </a:r>
            <a:endParaRPr lang="en-US" altLang="zh-CN" sz="1600" dirty="0">
              <a:latin typeface="+mn-ea"/>
              <a:ea typeface="+mn-ea"/>
            </a:endParaRPr>
          </a:p>
          <a:p>
            <a:pPr marL="457200" indent="-457200">
              <a:buFont typeface="+mj-lt"/>
              <a:buAutoNum type="arabicPeriod"/>
            </a:pPr>
            <a:endParaRPr lang="en-US" altLang="zh-CN" sz="1600" dirty="0">
              <a:latin typeface="+mn-ea"/>
              <a:ea typeface="+mn-ea"/>
            </a:endParaRPr>
          </a:p>
          <a:p>
            <a:pPr marL="457200" indent="-457200">
              <a:buFont typeface="+mj-lt"/>
              <a:buAutoNum type="arabicPeriod"/>
            </a:pPr>
            <a:endParaRPr lang="en-US" altLang="zh-CN" sz="1600" dirty="0">
              <a:latin typeface="+mn-ea"/>
              <a:ea typeface="+mn-ea"/>
            </a:endParaRPr>
          </a:p>
          <a:p>
            <a:pPr marL="457200" indent="-457200">
              <a:buFont typeface="+mj-lt"/>
              <a:buAutoNum type="arabicPeriod"/>
            </a:pPr>
            <a:endParaRPr lang="en-US" altLang="zh-CN" sz="1600" dirty="0">
              <a:latin typeface="+mn-ea"/>
              <a:ea typeface="+mn-ea"/>
            </a:endParaRPr>
          </a:p>
          <a:p>
            <a:pPr marL="457200" indent="-457200">
              <a:buFont typeface="+mj-lt"/>
              <a:buAutoNum type="arabicPeriod"/>
            </a:pPr>
            <a:endParaRPr lang="en-US" altLang="zh-CN" sz="1600" dirty="0">
              <a:latin typeface="+mn-ea"/>
              <a:ea typeface="+mn-ea"/>
            </a:endParaRPr>
          </a:p>
          <a:p>
            <a:pPr marL="457200" indent="-457200">
              <a:buFont typeface="+mj-lt"/>
              <a:buAutoNum type="arabicPeriod"/>
            </a:pPr>
            <a:endParaRPr lang="en-US" altLang="zh-CN" sz="1600" dirty="0">
              <a:latin typeface="+mn-ea"/>
              <a:ea typeface="+mn-ea"/>
            </a:endParaRPr>
          </a:p>
          <a:p>
            <a:pPr marL="457200" indent="-457200">
              <a:buFont typeface="+mj-lt"/>
              <a:buAutoNum type="arabicPeriod"/>
            </a:pPr>
            <a:endParaRPr lang="en-US" altLang="zh-CN" sz="1600" dirty="0">
              <a:latin typeface="+mn-ea"/>
              <a:ea typeface="+mn-ea"/>
            </a:endParaRPr>
          </a:p>
          <a:p>
            <a:pPr marL="457200" indent="-457200">
              <a:buFont typeface="+mj-lt"/>
              <a:buAutoNum type="arabicPeriod"/>
            </a:pPr>
            <a:endParaRPr lang="zh-CN" altLang="en-US" sz="1600" dirty="0">
              <a:latin typeface="+mn-ea"/>
              <a:ea typeface="+mn-ea"/>
            </a:endParaRPr>
          </a:p>
        </p:txBody>
      </p:sp>
      <p:sp>
        <p:nvSpPr>
          <p:cNvPr id="4" name="副标题 5">
            <a:extLst>
              <a:ext uri="{FF2B5EF4-FFF2-40B4-BE49-F238E27FC236}">
                <a16:creationId xmlns:a16="http://schemas.microsoft.com/office/drawing/2014/main" id="{F804778F-7D44-405B-B686-AE8664C3A53C}"/>
              </a:ext>
            </a:extLst>
          </p:cNvPr>
          <p:cNvSpPr txBox="1">
            <a:spLocks/>
          </p:cNvSpPr>
          <p:nvPr/>
        </p:nvSpPr>
        <p:spPr>
          <a:xfrm>
            <a:off x="6096001" y="5933208"/>
            <a:ext cx="4700562" cy="359550"/>
          </a:xfrm>
          <a:prstGeom prst="rect">
            <a:avLst/>
          </a:prstGeom>
        </p:spPr>
        <p:txBody>
          <a:bodyPr vert="horz" lIns="91440" tIns="45720" rIns="91440" bIns="45720" rtlCol="0" anchor="t">
            <a:normAutofit fontScale="55000" lnSpcReduction="200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zh-CN" altLang="en-US" dirty="0"/>
              <a:t>线性可分、有约束最小化、拉格朗日乘子法、对偶性、非线性、核函数</a:t>
            </a:r>
            <a:endParaRPr lang="en-US" altLang="zh-CN" dirty="0"/>
          </a:p>
        </p:txBody>
      </p:sp>
      <p:pic>
        <p:nvPicPr>
          <p:cNvPr id="9" name="图片 8">
            <a:extLst>
              <a:ext uri="{FF2B5EF4-FFF2-40B4-BE49-F238E27FC236}">
                <a16:creationId xmlns:a16="http://schemas.microsoft.com/office/drawing/2014/main" id="{40B1B58D-143F-448A-A310-B0730103E934}"/>
              </a:ext>
            </a:extLst>
          </p:cNvPr>
          <p:cNvPicPr>
            <a:picLocks noChangeAspect="1"/>
          </p:cNvPicPr>
          <p:nvPr/>
        </p:nvPicPr>
        <p:blipFill>
          <a:blip r:embed="rId2"/>
          <a:stretch>
            <a:fillRect/>
          </a:stretch>
        </p:blipFill>
        <p:spPr>
          <a:xfrm>
            <a:off x="6428872" y="2586426"/>
            <a:ext cx="1907432" cy="1884680"/>
          </a:xfrm>
          <a:prstGeom prst="rect">
            <a:avLst/>
          </a:prstGeom>
        </p:spPr>
      </p:pic>
      <p:pic>
        <p:nvPicPr>
          <p:cNvPr id="10" name="图片 9">
            <a:extLst>
              <a:ext uri="{FF2B5EF4-FFF2-40B4-BE49-F238E27FC236}">
                <a16:creationId xmlns:a16="http://schemas.microsoft.com/office/drawing/2014/main" id="{0FA6D33C-50E0-4752-90C2-4867422B4DF8}"/>
              </a:ext>
            </a:extLst>
          </p:cNvPr>
          <p:cNvPicPr>
            <a:picLocks noChangeAspect="1"/>
          </p:cNvPicPr>
          <p:nvPr/>
        </p:nvPicPr>
        <p:blipFill>
          <a:blip r:embed="rId3"/>
          <a:stretch>
            <a:fillRect/>
          </a:stretch>
        </p:blipFill>
        <p:spPr>
          <a:xfrm>
            <a:off x="8617506" y="2581879"/>
            <a:ext cx="1992856" cy="1889227"/>
          </a:xfrm>
          <a:prstGeom prst="rect">
            <a:avLst/>
          </a:prstGeom>
        </p:spPr>
      </p:pic>
      <p:pic>
        <p:nvPicPr>
          <p:cNvPr id="11" name="图片 10">
            <a:extLst>
              <a:ext uri="{FF2B5EF4-FFF2-40B4-BE49-F238E27FC236}">
                <a16:creationId xmlns:a16="http://schemas.microsoft.com/office/drawing/2014/main" id="{3BB81407-353E-40EB-9A83-AD7FC292FF63}"/>
              </a:ext>
            </a:extLst>
          </p:cNvPr>
          <p:cNvPicPr>
            <a:picLocks noChangeAspect="1"/>
          </p:cNvPicPr>
          <p:nvPr/>
        </p:nvPicPr>
        <p:blipFill>
          <a:blip r:embed="rId4"/>
          <a:stretch>
            <a:fillRect/>
          </a:stretch>
        </p:blipFill>
        <p:spPr>
          <a:xfrm>
            <a:off x="804677" y="1889053"/>
            <a:ext cx="6010275" cy="2076450"/>
          </a:xfrm>
          <a:prstGeom prst="rect">
            <a:avLst/>
          </a:prstGeom>
        </p:spPr>
      </p:pic>
    </p:spTree>
    <p:extLst>
      <p:ext uri="{BB962C8B-B14F-4D97-AF65-F5344CB8AC3E}">
        <p14:creationId xmlns:p14="http://schemas.microsoft.com/office/powerpoint/2010/main" val="29579677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02938-E901-4C80-B5EB-6CB90CA76B92}"/>
              </a:ext>
            </a:extLst>
          </p:cNvPr>
          <p:cNvSpPr>
            <a:spLocks noGrp="1"/>
          </p:cNvSpPr>
          <p:nvPr>
            <p:ph type="ctrTitle"/>
          </p:nvPr>
        </p:nvSpPr>
        <p:spPr>
          <a:xfrm>
            <a:off x="531500" y="176644"/>
            <a:ext cx="8825658" cy="748147"/>
          </a:xfrm>
        </p:spPr>
        <p:txBody>
          <a:bodyPr/>
          <a:lstStyle/>
          <a:p>
            <a:r>
              <a:rPr lang="zh-CN" altLang="en-US" sz="4000" dirty="0"/>
              <a:t>支持向量机</a:t>
            </a:r>
            <a:r>
              <a:rPr lang="en-US" altLang="zh-CN" sz="4000" dirty="0"/>
              <a:t>SVM3</a:t>
            </a:r>
            <a:endParaRPr lang="zh-CN" altLang="en-US" sz="4000" dirty="0"/>
          </a:p>
        </p:txBody>
      </p:sp>
      <p:sp>
        <p:nvSpPr>
          <p:cNvPr id="6" name="副标题 5">
            <a:extLst>
              <a:ext uri="{FF2B5EF4-FFF2-40B4-BE49-F238E27FC236}">
                <a16:creationId xmlns:a16="http://schemas.microsoft.com/office/drawing/2014/main" id="{897EB50D-10C1-4F1B-BC16-4F64912A5FA8}"/>
              </a:ext>
            </a:extLst>
          </p:cNvPr>
          <p:cNvSpPr>
            <a:spLocks noGrp="1"/>
          </p:cNvSpPr>
          <p:nvPr>
            <p:ph type="subTitle" idx="1"/>
          </p:nvPr>
        </p:nvSpPr>
        <p:spPr>
          <a:xfrm>
            <a:off x="604236" y="1119779"/>
            <a:ext cx="9819924" cy="4813429"/>
          </a:xfrm>
        </p:spPr>
        <p:txBody>
          <a:bodyPr>
            <a:normAutofit/>
          </a:bodyPr>
          <a:lstStyle/>
          <a:p>
            <a:r>
              <a:rPr lang="en-US" altLang="zh-CN" sz="1600" dirty="0">
                <a:latin typeface="+mn-ea"/>
                <a:ea typeface="+mn-ea"/>
              </a:rPr>
              <a:t>SVM</a:t>
            </a:r>
            <a:r>
              <a:rPr lang="zh-CN" altLang="en-US" sz="1600" dirty="0">
                <a:latin typeface="+mn-ea"/>
                <a:ea typeface="+mn-ea"/>
              </a:rPr>
              <a:t>有三种模型</a:t>
            </a:r>
            <a:endParaRPr lang="en-US" altLang="zh-CN" sz="1600" dirty="0">
              <a:latin typeface="+mn-ea"/>
              <a:ea typeface="+mn-ea"/>
            </a:endParaRPr>
          </a:p>
          <a:p>
            <a:pPr marL="457200" indent="-457200">
              <a:buFont typeface="+mj-lt"/>
              <a:buAutoNum type="arabicPeriod"/>
            </a:pPr>
            <a:r>
              <a:rPr lang="zh-CN" altLang="en-US" sz="1600" dirty="0">
                <a:latin typeface="+mn-ea"/>
                <a:ea typeface="+mn-ea"/>
              </a:rPr>
              <a:t>当训练数据训练可分时，通过硬间隔最大化，可学习到硬间隔支持向量机，又叫线性可分支持向量机</a:t>
            </a:r>
            <a:endParaRPr lang="en-US" altLang="zh-CN" sz="1600" dirty="0">
              <a:latin typeface="+mn-ea"/>
              <a:ea typeface="+mn-ea"/>
            </a:endParaRPr>
          </a:p>
          <a:p>
            <a:pPr marL="457200" indent="-457200">
              <a:buFont typeface="+mj-lt"/>
              <a:buAutoNum type="arabicPeriod"/>
            </a:pPr>
            <a:endParaRPr lang="en-US" altLang="zh-CN" sz="1600" dirty="0">
              <a:latin typeface="+mn-ea"/>
              <a:ea typeface="+mn-ea"/>
            </a:endParaRPr>
          </a:p>
          <a:p>
            <a:pPr marL="457200" indent="-457200">
              <a:buFont typeface="+mj-lt"/>
              <a:buAutoNum type="arabicPeriod"/>
            </a:pPr>
            <a:endParaRPr lang="en-US" altLang="zh-CN" sz="1600" dirty="0">
              <a:latin typeface="+mn-ea"/>
              <a:ea typeface="+mn-ea"/>
            </a:endParaRPr>
          </a:p>
          <a:p>
            <a:pPr marL="457200" indent="-457200">
              <a:buFont typeface="+mj-lt"/>
              <a:buAutoNum type="arabicPeriod"/>
            </a:pPr>
            <a:endParaRPr lang="en-US" altLang="zh-CN" sz="1600" dirty="0">
              <a:latin typeface="+mn-ea"/>
              <a:ea typeface="+mn-ea"/>
            </a:endParaRPr>
          </a:p>
          <a:p>
            <a:pPr marL="457200" indent="-457200">
              <a:buFont typeface="+mj-lt"/>
              <a:buAutoNum type="arabicPeriod"/>
            </a:pPr>
            <a:endParaRPr lang="en-US" altLang="zh-CN" sz="1600" dirty="0">
              <a:latin typeface="+mn-ea"/>
              <a:ea typeface="+mn-ea"/>
            </a:endParaRPr>
          </a:p>
          <a:p>
            <a:pPr marL="457200" indent="-457200">
              <a:buFont typeface="+mj-lt"/>
              <a:buAutoNum type="arabicPeriod"/>
            </a:pPr>
            <a:endParaRPr lang="en-US" altLang="zh-CN" sz="1600" dirty="0">
              <a:latin typeface="+mn-ea"/>
              <a:ea typeface="+mn-ea"/>
            </a:endParaRPr>
          </a:p>
          <a:p>
            <a:pPr marL="457200" indent="-457200">
              <a:buFont typeface="+mj-lt"/>
              <a:buAutoNum type="arabicPeriod"/>
            </a:pPr>
            <a:r>
              <a:rPr lang="zh-CN" altLang="en-US" sz="1600" dirty="0">
                <a:latin typeface="+mn-ea"/>
                <a:ea typeface="+mn-ea"/>
              </a:rPr>
              <a:t>当训练数据训练近似可分时，通过软间隔最大化，可学习到软间隔支持向量机，又叫线性支持向量机</a:t>
            </a:r>
            <a:endParaRPr lang="en-US" altLang="zh-CN" sz="1600" dirty="0">
              <a:latin typeface="+mn-ea"/>
              <a:ea typeface="+mn-ea"/>
            </a:endParaRPr>
          </a:p>
          <a:p>
            <a:pPr marL="457200" indent="-457200">
              <a:buFont typeface="+mj-lt"/>
              <a:buAutoNum type="arabicPeriod"/>
            </a:pPr>
            <a:endParaRPr lang="en-US" altLang="zh-CN" sz="1600" dirty="0">
              <a:latin typeface="+mn-ea"/>
              <a:ea typeface="+mn-ea"/>
            </a:endParaRPr>
          </a:p>
          <a:p>
            <a:pPr marL="457200" indent="-457200">
              <a:buFont typeface="+mj-lt"/>
              <a:buAutoNum type="arabicPeriod"/>
            </a:pPr>
            <a:endParaRPr lang="en-US" altLang="zh-CN" sz="1600" dirty="0">
              <a:latin typeface="+mn-ea"/>
              <a:ea typeface="+mn-ea"/>
            </a:endParaRPr>
          </a:p>
          <a:p>
            <a:pPr marL="457200" indent="-457200">
              <a:buFont typeface="+mj-lt"/>
              <a:buAutoNum type="arabicPeriod"/>
            </a:pPr>
            <a:endParaRPr lang="en-US" altLang="zh-CN" sz="1600" dirty="0">
              <a:latin typeface="+mn-ea"/>
              <a:ea typeface="+mn-ea"/>
            </a:endParaRPr>
          </a:p>
          <a:p>
            <a:pPr marL="457200" indent="-457200">
              <a:buFont typeface="+mj-lt"/>
              <a:buAutoNum type="arabicPeriod"/>
            </a:pPr>
            <a:r>
              <a:rPr lang="zh-CN" altLang="en-US" sz="1600" dirty="0">
                <a:latin typeface="+mn-ea"/>
                <a:ea typeface="+mn-ea"/>
              </a:rPr>
              <a:t>当训练数据训练不可分时，通过软间隔最大化及核技巧</a:t>
            </a:r>
            <a:r>
              <a:rPr lang="en-US" altLang="zh-CN" sz="1600" dirty="0">
                <a:latin typeface="+mn-ea"/>
                <a:ea typeface="+mn-ea"/>
              </a:rPr>
              <a:t>(kernel trick)</a:t>
            </a:r>
            <a:r>
              <a:rPr lang="zh-CN" altLang="en-US" sz="1600" dirty="0">
                <a:latin typeface="+mn-ea"/>
                <a:ea typeface="+mn-ea"/>
              </a:rPr>
              <a:t>，可学习到非线性支持向量机</a:t>
            </a:r>
            <a:endParaRPr lang="en-US" altLang="zh-CN" sz="1600" dirty="0">
              <a:latin typeface="+mn-ea"/>
              <a:ea typeface="+mn-ea"/>
            </a:endParaRPr>
          </a:p>
          <a:p>
            <a:pPr marL="457200" indent="-457200">
              <a:buFont typeface="+mj-lt"/>
              <a:buAutoNum type="arabicPeriod"/>
            </a:pPr>
            <a:endParaRPr lang="en-US" altLang="zh-CN" sz="1600" dirty="0">
              <a:latin typeface="+mn-ea"/>
              <a:ea typeface="+mn-ea"/>
            </a:endParaRPr>
          </a:p>
          <a:p>
            <a:pPr marL="457200" indent="-457200">
              <a:buFont typeface="+mj-lt"/>
              <a:buAutoNum type="arabicPeriod"/>
            </a:pPr>
            <a:endParaRPr lang="zh-CN" altLang="en-US" sz="1600" dirty="0">
              <a:latin typeface="+mn-ea"/>
              <a:ea typeface="+mn-ea"/>
            </a:endParaRPr>
          </a:p>
        </p:txBody>
      </p:sp>
      <p:sp>
        <p:nvSpPr>
          <p:cNvPr id="4" name="副标题 5">
            <a:extLst>
              <a:ext uri="{FF2B5EF4-FFF2-40B4-BE49-F238E27FC236}">
                <a16:creationId xmlns:a16="http://schemas.microsoft.com/office/drawing/2014/main" id="{F804778F-7D44-405B-B686-AE8664C3A53C}"/>
              </a:ext>
            </a:extLst>
          </p:cNvPr>
          <p:cNvSpPr txBox="1">
            <a:spLocks/>
          </p:cNvSpPr>
          <p:nvPr/>
        </p:nvSpPr>
        <p:spPr>
          <a:xfrm>
            <a:off x="6096001" y="5933208"/>
            <a:ext cx="4700562" cy="359550"/>
          </a:xfrm>
          <a:prstGeom prst="rect">
            <a:avLst/>
          </a:prstGeom>
        </p:spPr>
        <p:txBody>
          <a:bodyPr vert="horz" lIns="91440" tIns="45720" rIns="91440" bIns="45720" rtlCol="0" anchor="t">
            <a:normAutofit fontScale="55000" lnSpcReduction="200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zh-CN" altLang="en-US" dirty="0"/>
              <a:t>线性可分、有约束最小化、拉格朗日乘子法、对偶性、非线性、核函数</a:t>
            </a:r>
            <a:endParaRPr lang="en-US" altLang="zh-CN" dirty="0"/>
          </a:p>
        </p:txBody>
      </p:sp>
      <p:pic>
        <p:nvPicPr>
          <p:cNvPr id="3" name="图片 2">
            <a:extLst>
              <a:ext uri="{FF2B5EF4-FFF2-40B4-BE49-F238E27FC236}">
                <a16:creationId xmlns:a16="http://schemas.microsoft.com/office/drawing/2014/main" id="{C6A7180B-1140-4670-AE39-4A37BB075F54}"/>
              </a:ext>
            </a:extLst>
          </p:cNvPr>
          <p:cNvPicPr>
            <a:picLocks noChangeAspect="1"/>
          </p:cNvPicPr>
          <p:nvPr/>
        </p:nvPicPr>
        <p:blipFill>
          <a:blip r:embed="rId2"/>
          <a:stretch>
            <a:fillRect/>
          </a:stretch>
        </p:blipFill>
        <p:spPr>
          <a:xfrm>
            <a:off x="1181417" y="3526493"/>
            <a:ext cx="2862529" cy="1621155"/>
          </a:xfrm>
          <a:prstGeom prst="rect">
            <a:avLst/>
          </a:prstGeom>
        </p:spPr>
      </p:pic>
      <p:pic>
        <p:nvPicPr>
          <p:cNvPr id="5" name="图片 4">
            <a:extLst>
              <a:ext uri="{FF2B5EF4-FFF2-40B4-BE49-F238E27FC236}">
                <a16:creationId xmlns:a16="http://schemas.microsoft.com/office/drawing/2014/main" id="{5EA3A0BF-1830-428A-B06C-F00822043EBF}"/>
              </a:ext>
            </a:extLst>
          </p:cNvPr>
          <p:cNvPicPr>
            <a:picLocks noChangeAspect="1"/>
          </p:cNvPicPr>
          <p:nvPr/>
        </p:nvPicPr>
        <p:blipFill>
          <a:blip r:embed="rId3"/>
          <a:stretch>
            <a:fillRect/>
          </a:stretch>
        </p:blipFill>
        <p:spPr>
          <a:xfrm>
            <a:off x="4210367" y="3526493"/>
            <a:ext cx="2862529" cy="1628637"/>
          </a:xfrm>
          <a:prstGeom prst="rect">
            <a:avLst/>
          </a:prstGeom>
        </p:spPr>
      </p:pic>
      <p:pic>
        <p:nvPicPr>
          <p:cNvPr id="9" name="图片 8">
            <a:extLst>
              <a:ext uri="{FF2B5EF4-FFF2-40B4-BE49-F238E27FC236}">
                <a16:creationId xmlns:a16="http://schemas.microsoft.com/office/drawing/2014/main" id="{40B1B58D-143F-448A-A310-B0730103E934}"/>
              </a:ext>
            </a:extLst>
          </p:cNvPr>
          <p:cNvPicPr>
            <a:picLocks noChangeAspect="1"/>
          </p:cNvPicPr>
          <p:nvPr/>
        </p:nvPicPr>
        <p:blipFill>
          <a:blip r:embed="rId4"/>
          <a:stretch>
            <a:fillRect/>
          </a:stretch>
        </p:blipFill>
        <p:spPr>
          <a:xfrm>
            <a:off x="1460632" y="1899214"/>
            <a:ext cx="2003928" cy="1980025"/>
          </a:xfrm>
          <a:prstGeom prst="rect">
            <a:avLst/>
          </a:prstGeom>
        </p:spPr>
      </p:pic>
    </p:spTree>
    <p:extLst>
      <p:ext uri="{BB962C8B-B14F-4D97-AF65-F5344CB8AC3E}">
        <p14:creationId xmlns:p14="http://schemas.microsoft.com/office/powerpoint/2010/main" val="35506291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02938-E901-4C80-B5EB-6CB90CA76B92}"/>
              </a:ext>
            </a:extLst>
          </p:cNvPr>
          <p:cNvSpPr>
            <a:spLocks noGrp="1"/>
          </p:cNvSpPr>
          <p:nvPr>
            <p:ph type="ctrTitle"/>
          </p:nvPr>
        </p:nvSpPr>
        <p:spPr>
          <a:xfrm>
            <a:off x="531500" y="176644"/>
            <a:ext cx="8825658" cy="748147"/>
          </a:xfrm>
        </p:spPr>
        <p:txBody>
          <a:bodyPr/>
          <a:lstStyle/>
          <a:p>
            <a:r>
              <a:rPr lang="zh-CN" altLang="en-US" sz="4000" dirty="0"/>
              <a:t>支持向量机</a:t>
            </a:r>
            <a:r>
              <a:rPr lang="en-US" altLang="zh-CN" sz="4000" dirty="0"/>
              <a:t>SVM4</a:t>
            </a:r>
            <a:endParaRPr lang="zh-CN" altLang="en-US" sz="4000" dirty="0"/>
          </a:p>
        </p:txBody>
      </p:sp>
      <p:sp>
        <p:nvSpPr>
          <p:cNvPr id="6" name="副标题 5">
            <a:extLst>
              <a:ext uri="{FF2B5EF4-FFF2-40B4-BE49-F238E27FC236}">
                <a16:creationId xmlns:a16="http://schemas.microsoft.com/office/drawing/2014/main" id="{897EB50D-10C1-4F1B-BC16-4F64912A5FA8}"/>
              </a:ext>
            </a:extLst>
          </p:cNvPr>
          <p:cNvSpPr>
            <a:spLocks noGrp="1"/>
          </p:cNvSpPr>
          <p:nvPr>
            <p:ph type="subTitle" idx="1"/>
          </p:nvPr>
        </p:nvSpPr>
        <p:spPr>
          <a:xfrm>
            <a:off x="604236" y="1119779"/>
            <a:ext cx="9819924" cy="4813429"/>
          </a:xfrm>
        </p:spPr>
        <p:txBody>
          <a:bodyPr>
            <a:normAutofit/>
          </a:bodyPr>
          <a:lstStyle/>
          <a:p>
            <a:r>
              <a:rPr lang="en-US" altLang="zh-CN" sz="1600" dirty="0">
                <a:latin typeface="+mn-ea"/>
                <a:ea typeface="+mn-ea"/>
              </a:rPr>
              <a:t>SVM</a:t>
            </a:r>
            <a:r>
              <a:rPr lang="zh-CN" altLang="en-US" sz="1600" dirty="0">
                <a:latin typeface="+mn-ea"/>
                <a:ea typeface="+mn-ea"/>
              </a:rPr>
              <a:t>有三种模型</a:t>
            </a:r>
            <a:endParaRPr lang="en-US" altLang="zh-CN" sz="1600" dirty="0">
              <a:latin typeface="+mn-ea"/>
              <a:ea typeface="+mn-ea"/>
            </a:endParaRPr>
          </a:p>
          <a:p>
            <a:pPr marL="457200" indent="-457200">
              <a:buFont typeface="+mj-lt"/>
              <a:buAutoNum type="arabicPeriod"/>
            </a:pPr>
            <a:r>
              <a:rPr lang="zh-CN" altLang="en-US" sz="1600" dirty="0">
                <a:latin typeface="+mn-ea"/>
                <a:ea typeface="+mn-ea"/>
              </a:rPr>
              <a:t>当训练数据训练可分时，通过硬间隔最大化，可学习到硬间隔支持向量机，又叫线性可分支持向量机</a:t>
            </a:r>
            <a:endParaRPr lang="en-US" altLang="zh-CN" sz="1600" dirty="0">
              <a:latin typeface="+mn-ea"/>
              <a:ea typeface="+mn-ea"/>
            </a:endParaRPr>
          </a:p>
          <a:p>
            <a:pPr marL="457200" indent="-457200">
              <a:buFont typeface="+mj-lt"/>
              <a:buAutoNum type="arabicPeriod"/>
            </a:pPr>
            <a:endParaRPr lang="en-US" altLang="zh-CN" sz="1600" dirty="0">
              <a:latin typeface="+mn-ea"/>
              <a:ea typeface="+mn-ea"/>
            </a:endParaRPr>
          </a:p>
          <a:p>
            <a:pPr marL="457200" indent="-457200">
              <a:buFont typeface="+mj-lt"/>
              <a:buAutoNum type="arabicPeriod"/>
            </a:pPr>
            <a:endParaRPr lang="en-US" altLang="zh-CN" sz="1600" dirty="0">
              <a:latin typeface="+mn-ea"/>
              <a:ea typeface="+mn-ea"/>
            </a:endParaRPr>
          </a:p>
          <a:p>
            <a:pPr marL="457200" indent="-457200">
              <a:buFont typeface="+mj-lt"/>
              <a:buAutoNum type="arabicPeriod"/>
            </a:pPr>
            <a:endParaRPr lang="en-US" altLang="zh-CN" sz="1600" dirty="0">
              <a:latin typeface="+mn-ea"/>
              <a:ea typeface="+mn-ea"/>
            </a:endParaRPr>
          </a:p>
          <a:p>
            <a:pPr marL="457200" indent="-457200">
              <a:buFont typeface="+mj-lt"/>
              <a:buAutoNum type="arabicPeriod"/>
            </a:pPr>
            <a:endParaRPr lang="en-US" altLang="zh-CN" sz="1600" dirty="0">
              <a:latin typeface="+mn-ea"/>
              <a:ea typeface="+mn-ea"/>
            </a:endParaRPr>
          </a:p>
          <a:p>
            <a:pPr marL="457200" indent="-457200">
              <a:buFont typeface="+mj-lt"/>
              <a:buAutoNum type="arabicPeriod"/>
            </a:pPr>
            <a:endParaRPr lang="en-US" altLang="zh-CN" sz="1600" dirty="0">
              <a:latin typeface="+mn-ea"/>
              <a:ea typeface="+mn-ea"/>
            </a:endParaRPr>
          </a:p>
          <a:p>
            <a:pPr marL="457200" indent="-457200">
              <a:buFont typeface="+mj-lt"/>
              <a:buAutoNum type="arabicPeriod"/>
            </a:pPr>
            <a:r>
              <a:rPr lang="zh-CN" altLang="en-US" sz="1600" dirty="0">
                <a:latin typeface="+mn-ea"/>
                <a:ea typeface="+mn-ea"/>
              </a:rPr>
              <a:t>当训练数据训练近似可分时，通过软间隔最大化，可学习到软间隔支持向量机，又叫线性支持向量机</a:t>
            </a:r>
            <a:endParaRPr lang="en-US" altLang="zh-CN" sz="1600" dirty="0">
              <a:latin typeface="+mn-ea"/>
              <a:ea typeface="+mn-ea"/>
            </a:endParaRPr>
          </a:p>
          <a:p>
            <a:pPr marL="457200" indent="-457200">
              <a:buFont typeface="+mj-lt"/>
              <a:buAutoNum type="arabicPeriod"/>
            </a:pPr>
            <a:endParaRPr lang="en-US" altLang="zh-CN" sz="1600" dirty="0">
              <a:latin typeface="+mn-ea"/>
              <a:ea typeface="+mn-ea"/>
            </a:endParaRPr>
          </a:p>
          <a:p>
            <a:pPr marL="457200" indent="-457200">
              <a:buFont typeface="+mj-lt"/>
              <a:buAutoNum type="arabicPeriod"/>
            </a:pPr>
            <a:endParaRPr lang="en-US" altLang="zh-CN" sz="1600" dirty="0">
              <a:latin typeface="+mn-ea"/>
              <a:ea typeface="+mn-ea"/>
            </a:endParaRPr>
          </a:p>
          <a:p>
            <a:pPr marL="457200" indent="-457200">
              <a:buFont typeface="+mj-lt"/>
              <a:buAutoNum type="arabicPeriod"/>
            </a:pPr>
            <a:endParaRPr lang="en-US" altLang="zh-CN" sz="1600" dirty="0">
              <a:latin typeface="+mn-ea"/>
              <a:ea typeface="+mn-ea"/>
            </a:endParaRPr>
          </a:p>
          <a:p>
            <a:pPr marL="457200" indent="-457200">
              <a:buFont typeface="+mj-lt"/>
              <a:buAutoNum type="arabicPeriod"/>
            </a:pPr>
            <a:r>
              <a:rPr lang="zh-CN" altLang="en-US" sz="1600" dirty="0">
                <a:latin typeface="+mn-ea"/>
                <a:ea typeface="+mn-ea"/>
              </a:rPr>
              <a:t>当训练数据训练不可分时，通过软间隔最大化及核技巧</a:t>
            </a:r>
            <a:r>
              <a:rPr lang="en-US" altLang="zh-CN" sz="1600" dirty="0">
                <a:latin typeface="+mn-ea"/>
                <a:ea typeface="+mn-ea"/>
              </a:rPr>
              <a:t>(kernel trick)</a:t>
            </a:r>
            <a:r>
              <a:rPr lang="zh-CN" altLang="en-US" sz="1600" dirty="0">
                <a:latin typeface="+mn-ea"/>
                <a:ea typeface="+mn-ea"/>
              </a:rPr>
              <a:t>，可学习到非线性支持向量机</a:t>
            </a:r>
            <a:endParaRPr lang="en-US" altLang="zh-CN" sz="1600" dirty="0">
              <a:latin typeface="+mn-ea"/>
              <a:ea typeface="+mn-ea"/>
            </a:endParaRPr>
          </a:p>
          <a:p>
            <a:pPr marL="457200" indent="-457200">
              <a:buFont typeface="+mj-lt"/>
              <a:buAutoNum type="arabicPeriod"/>
            </a:pPr>
            <a:endParaRPr lang="en-US" altLang="zh-CN" sz="1600" dirty="0">
              <a:latin typeface="+mn-ea"/>
              <a:ea typeface="+mn-ea"/>
            </a:endParaRPr>
          </a:p>
          <a:p>
            <a:pPr marL="457200" indent="-457200">
              <a:buFont typeface="+mj-lt"/>
              <a:buAutoNum type="arabicPeriod"/>
            </a:pPr>
            <a:endParaRPr lang="zh-CN" altLang="en-US" sz="1600" dirty="0">
              <a:latin typeface="+mn-ea"/>
              <a:ea typeface="+mn-ea"/>
            </a:endParaRPr>
          </a:p>
        </p:txBody>
      </p:sp>
      <p:sp>
        <p:nvSpPr>
          <p:cNvPr id="4" name="副标题 5">
            <a:extLst>
              <a:ext uri="{FF2B5EF4-FFF2-40B4-BE49-F238E27FC236}">
                <a16:creationId xmlns:a16="http://schemas.microsoft.com/office/drawing/2014/main" id="{F804778F-7D44-405B-B686-AE8664C3A53C}"/>
              </a:ext>
            </a:extLst>
          </p:cNvPr>
          <p:cNvSpPr txBox="1">
            <a:spLocks/>
          </p:cNvSpPr>
          <p:nvPr/>
        </p:nvSpPr>
        <p:spPr>
          <a:xfrm>
            <a:off x="6096001" y="5933208"/>
            <a:ext cx="4700562" cy="359550"/>
          </a:xfrm>
          <a:prstGeom prst="rect">
            <a:avLst/>
          </a:prstGeom>
        </p:spPr>
        <p:txBody>
          <a:bodyPr vert="horz" lIns="91440" tIns="45720" rIns="91440" bIns="45720" rtlCol="0" anchor="t">
            <a:normAutofit fontScale="55000" lnSpcReduction="200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zh-CN" altLang="en-US" dirty="0"/>
              <a:t>线性可分、有约束最小化、拉格朗日乘子法、对偶性、非线性、核函数</a:t>
            </a:r>
            <a:endParaRPr lang="en-US" altLang="zh-CN" dirty="0"/>
          </a:p>
        </p:txBody>
      </p:sp>
      <p:pic>
        <p:nvPicPr>
          <p:cNvPr id="3" name="图片 2">
            <a:extLst>
              <a:ext uri="{FF2B5EF4-FFF2-40B4-BE49-F238E27FC236}">
                <a16:creationId xmlns:a16="http://schemas.microsoft.com/office/drawing/2014/main" id="{C6A7180B-1140-4670-AE39-4A37BB075F54}"/>
              </a:ext>
            </a:extLst>
          </p:cNvPr>
          <p:cNvPicPr>
            <a:picLocks noChangeAspect="1"/>
          </p:cNvPicPr>
          <p:nvPr/>
        </p:nvPicPr>
        <p:blipFill>
          <a:blip r:embed="rId2"/>
          <a:stretch>
            <a:fillRect/>
          </a:stretch>
        </p:blipFill>
        <p:spPr>
          <a:xfrm>
            <a:off x="1181417" y="3526493"/>
            <a:ext cx="2862529" cy="1621155"/>
          </a:xfrm>
          <a:prstGeom prst="rect">
            <a:avLst/>
          </a:prstGeom>
        </p:spPr>
      </p:pic>
      <p:pic>
        <p:nvPicPr>
          <p:cNvPr id="5" name="图片 4">
            <a:extLst>
              <a:ext uri="{FF2B5EF4-FFF2-40B4-BE49-F238E27FC236}">
                <a16:creationId xmlns:a16="http://schemas.microsoft.com/office/drawing/2014/main" id="{5EA3A0BF-1830-428A-B06C-F00822043EBF}"/>
              </a:ext>
            </a:extLst>
          </p:cNvPr>
          <p:cNvPicPr>
            <a:picLocks noChangeAspect="1"/>
          </p:cNvPicPr>
          <p:nvPr/>
        </p:nvPicPr>
        <p:blipFill>
          <a:blip r:embed="rId3"/>
          <a:stretch>
            <a:fillRect/>
          </a:stretch>
        </p:blipFill>
        <p:spPr>
          <a:xfrm>
            <a:off x="4210367" y="3526493"/>
            <a:ext cx="2862529" cy="1628637"/>
          </a:xfrm>
          <a:prstGeom prst="rect">
            <a:avLst/>
          </a:prstGeom>
        </p:spPr>
      </p:pic>
      <p:pic>
        <p:nvPicPr>
          <p:cNvPr id="9" name="图片 8">
            <a:extLst>
              <a:ext uri="{FF2B5EF4-FFF2-40B4-BE49-F238E27FC236}">
                <a16:creationId xmlns:a16="http://schemas.microsoft.com/office/drawing/2014/main" id="{40B1B58D-143F-448A-A310-B0730103E934}"/>
              </a:ext>
            </a:extLst>
          </p:cNvPr>
          <p:cNvPicPr>
            <a:picLocks noChangeAspect="1"/>
          </p:cNvPicPr>
          <p:nvPr/>
        </p:nvPicPr>
        <p:blipFill>
          <a:blip r:embed="rId4"/>
          <a:stretch>
            <a:fillRect/>
          </a:stretch>
        </p:blipFill>
        <p:spPr>
          <a:xfrm>
            <a:off x="1460632" y="1899214"/>
            <a:ext cx="2003928" cy="1980025"/>
          </a:xfrm>
          <a:prstGeom prst="rect">
            <a:avLst/>
          </a:prstGeom>
        </p:spPr>
      </p:pic>
    </p:spTree>
    <p:extLst>
      <p:ext uri="{BB962C8B-B14F-4D97-AF65-F5344CB8AC3E}">
        <p14:creationId xmlns:p14="http://schemas.microsoft.com/office/powerpoint/2010/main" val="41388940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02938-E901-4C80-B5EB-6CB90CA76B92}"/>
              </a:ext>
            </a:extLst>
          </p:cNvPr>
          <p:cNvSpPr>
            <a:spLocks noGrp="1"/>
          </p:cNvSpPr>
          <p:nvPr>
            <p:ph type="ctrTitle"/>
          </p:nvPr>
        </p:nvSpPr>
        <p:spPr>
          <a:xfrm>
            <a:off x="531500" y="176644"/>
            <a:ext cx="8825658" cy="748147"/>
          </a:xfrm>
        </p:spPr>
        <p:txBody>
          <a:bodyPr/>
          <a:lstStyle/>
          <a:p>
            <a:r>
              <a:rPr lang="zh-CN" altLang="en-US" sz="4000" dirty="0"/>
              <a:t>人以类聚物以群分</a:t>
            </a:r>
            <a:r>
              <a:rPr lang="en-US" altLang="zh-CN" sz="4000" dirty="0"/>
              <a:t>-</a:t>
            </a:r>
            <a:r>
              <a:rPr lang="zh-CN" altLang="en-US" sz="4000" dirty="0"/>
              <a:t>聚类</a:t>
            </a:r>
          </a:p>
        </p:txBody>
      </p:sp>
      <p:sp>
        <p:nvSpPr>
          <p:cNvPr id="7" name="副标题 5">
            <a:extLst>
              <a:ext uri="{FF2B5EF4-FFF2-40B4-BE49-F238E27FC236}">
                <a16:creationId xmlns:a16="http://schemas.microsoft.com/office/drawing/2014/main" id="{4033271F-F664-4B63-B286-B34A2920298A}"/>
              </a:ext>
            </a:extLst>
          </p:cNvPr>
          <p:cNvSpPr txBox="1">
            <a:spLocks/>
          </p:cNvSpPr>
          <p:nvPr/>
        </p:nvSpPr>
        <p:spPr>
          <a:xfrm>
            <a:off x="604236" y="1119779"/>
            <a:ext cx="8825658" cy="481342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marL="457200" indent="-457200">
              <a:buFont typeface="+mj-lt"/>
              <a:buAutoNum type="arabicPeriod"/>
            </a:pPr>
            <a:endParaRPr lang="en-US" altLang="zh-CN" dirty="0"/>
          </a:p>
        </p:txBody>
      </p:sp>
      <p:sp>
        <p:nvSpPr>
          <p:cNvPr id="4" name="副标题 5">
            <a:extLst>
              <a:ext uri="{FF2B5EF4-FFF2-40B4-BE49-F238E27FC236}">
                <a16:creationId xmlns:a16="http://schemas.microsoft.com/office/drawing/2014/main" id="{D4C4B430-8031-4CF9-8DDE-4D78B6D44D61}"/>
              </a:ext>
            </a:extLst>
          </p:cNvPr>
          <p:cNvSpPr txBox="1">
            <a:spLocks/>
          </p:cNvSpPr>
          <p:nvPr/>
        </p:nvSpPr>
        <p:spPr>
          <a:xfrm>
            <a:off x="6096001" y="5933208"/>
            <a:ext cx="4700562" cy="359550"/>
          </a:xfrm>
          <a:prstGeom prst="rect">
            <a:avLst/>
          </a:prstGeom>
        </p:spPr>
        <p:txBody>
          <a:bodyPr vert="horz" lIns="91440" tIns="45720" rIns="91440" bIns="45720" rtlCol="0" anchor="t">
            <a:normAutofit fontScale="92500" lnSpcReduction="100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endParaRPr lang="en-US" altLang="zh-CN" dirty="0"/>
          </a:p>
        </p:txBody>
      </p:sp>
      <p:sp>
        <p:nvSpPr>
          <p:cNvPr id="8" name="矩形 7">
            <a:extLst>
              <a:ext uri="{FF2B5EF4-FFF2-40B4-BE49-F238E27FC236}">
                <a16:creationId xmlns:a16="http://schemas.microsoft.com/office/drawing/2014/main" id="{B637AA03-3B83-4DF3-836C-E4A581A9369B}"/>
              </a:ext>
            </a:extLst>
          </p:cNvPr>
          <p:cNvSpPr/>
          <p:nvPr/>
        </p:nvSpPr>
        <p:spPr>
          <a:xfrm>
            <a:off x="604236" y="1026160"/>
            <a:ext cx="9840243" cy="1815882"/>
          </a:xfrm>
          <a:prstGeom prst="rect">
            <a:avLst/>
          </a:prstGeom>
        </p:spPr>
        <p:txBody>
          <a:bodyPr wrap="square">
            <a:spAutoFit/>
          </a:bodyPr>
          <a:lstStyle/>
          <a:p>
            <a:r>
              <a:rPr lang="zh-CN" altLang="en-US" sz="1600" cap="all" dirty="0">
                <a:solidFill>
                  <a:schemeClr val="bg2">
                    <a:lumMod val="40000"/>
                    <a:lumOff val="60000"/>
                  </a:schemeClr>
                </a:solidFill>
                <a:latin typeface="+mn-ea"/>
                <a:cs typeface="+mj-cs"/>
              </a:rPr>
              <a:t>    </a:t>
            </a:r>
            <a:r>
              <a:rPr lang="en-US" altLang="zh-CN" sz="1600" dirty="0">
                <a:solidFill>
                  <a:schemeClr val="bg2">
                    <a:lumMod val="40000"/>
                    <a:lumOff val="60000"/>
                  </a:schemeClr>
                </a:solidFill>
                <a:latin typeface="+mn-ea"/>
                <a:cs typeface="+mj-cs"/>
              </a:rPr>
              <a:t>K-means</a:t>
            </a:r>
            <a:r>
              <a:rPr lang="zh-CN" altLang="en-US" sz="1600" cap="all" dirty="0">
                <a:solidFill>
                  <a:schemeClr val="bg2">
                    <a:lumMod val="40000"/>
                    <a:lumOff val="60000"/>
                  </a:schemeClr>
                </a:solidFill>
                <a:latin typeface="+mn-ea"/>
                <a:cs typeface="+mj-cs"/>
              </a:rPr>
              <a:t>算法是很典型的基于距离的聚类算法，采用距离作为相似性的评价指标，即认为两个对象的距离越近，其相似度就越大。该算法认为簇是由距离靠近的对象组成的，因此把得到紧凑且独立的簇作为最终目标。</a:t>
            </a:r>
            <a:r>
              <a:rPr lang="en-US" altLang="zh-CN" sz="1600" dirty="0">
                <a:latin typeface="+mn-ea"/>
              </a:rPr>
              <a:t>K-means</a:t>
            </a:r>
            <a:r>
              <a:rPr lang="zh-CN" altLang="en-US" sz="1600" cap="all" dirty="0">
                <a:latin typeface="+mn-ea"/>
              </a:rPr>
              <a:t>算法流程：</a:t>
            </a:r>
            <a:endParaRPr lang="en-US" altLang="zh-CN" sz="1600" cap="all" dirty="0">
              <a:latin typeface="+mn-ea"/>
            </a:endParaRPr>
          </a:p>
          <a:p>
            <a:pPr marL="800100" lvl="1" indent="-342900">
              <a:buFont typeface="+mj-lt"/>
              <a:buAutoNum type="arabicPeriod"/>
            </a:pPr>
            <a:r>
              <a:rPr lang="zh-CN" altLang="en-US" sz="1600" cap="all" dirty="0">
                <a:latin typeface="+mn-ea"/>
              </a:rPr>
              <a:t>选取</a:t>
            </a:r>
            <a:r>
              <a:rPr lang="en-US" altLang="zh-CN" sz="1600" cap="all" dirty="0">
                <a:latin typeface="+mn-ea"/>
              </a:rPr>
              <a:t>k</a:t>
            </a:r>
            <a:r>
              <a:rPr lang="zh-CN" altLang="en-US" sz="1600" cap="all" dirty="0">
                <a:latin typeface="+mn-ea"/>
              </a:rPr>
              <a:t>个初始质心（初始质心的选取对聚类结果影响比较大）</a:t>
            </a:r>
            <a:endParaRPr lang="en-US" altLang="zh-CN" sz="1600" cap="all" dirty="0">
              <a:latin typeface="+mn-ea"/>
            </a:endParaRPr>
          </a:p>
          <a:p>
            <a:pPr marL="800100" lvl="1" indent="-342900">
              <a:buFont typeface="+mj-lt"/>
              <a:buAutoNum type="arabicPeriod"/>
            </a:pPr>
            <a:r>
              <a:rPr lang="zh-CN" altLang="en-US" sz="1600" cap="all" dirty="0">
                <a:latin typeface="+mn-ea"/>
              </a:rPr>
              <a:t>比较新老质心，小于阈值停止，否则继续循环如下：</a:t>
            </a:r>
            <a:endParaRPr lang="en-US" altLang="zh-CN" sz="1600" cap="all" dirty="0">
              <a:latin typeface="+mn-ea"/>
            </a:endParaRPr>
          </a:p>
          <a:p>
            <a:pPr marL="1257300" lvl="2" indent="-342900">
              <a:buFont typeface="+mj-lt"/>
              <a:buAutoNum type="circleNumDbPlain"/>
            </a:pPr>
            <a:r>
              <a:rPr lang="zh-CN" altLang="en-US" sz="1600" cap="all" dirty="0">
                <a:latin typeface="+mn-ea"/>
              </a:rPr>
              <a:t>剩余样本分配到最近的质心</a:t>
            </a:r>
            <a:endParaRPr lang="en-US" altLang="zh-CN" sz="1600" cap="all" dirty="0">
              <a:latin typeface="+mn-ea"/>
            </a:endParaRPr>
          </a:p>
          <a:p>
            <a:pPr marL="1257300" lvl="2" indent="-342900">
              <a:buFont typeface="+mj-lt"/>
              <a:buAutoNum type="circleNumDbPlain"/>
            </a:pPr>
            <a:r>
              <a:rPr lang="zh-CN" altLang="en-US" sz="1600" cap="all" dirty="0">
                <a:latin typeface="+mn-ea"/>
              </a:rPr>
              <a:t>重新计算新的质心（样本均值）</a:t>
            </a:r>
            <a:endParaRPr lang="en-US" altLang="zh-CN" sz="1600" cap="all" dirty="0">
              <a:latin typeface="+mn-ea"/>
            </a:endParaRPr>
          </a:p>
        </p:txBody>
      </p:sp>
      <p:pic>
        <p:nvPicPr>
          <p:cNvPr id="6" name="图片 5">
            <a:extLst>
              <a:ext uri="{FF2B5EF4-FFF2-40B4-BE49-F238E27FC236}">
                <a16:creationId xmlns:a16="http://schemas.microsoft.com/office/drawing/2014/main" id="{74E36E98-966F-48E2-A42D-8030A891267E}"/>
              </a:ext>
            </a:extLst>
          </p:cNvPr>
          <p:cNvPicPr>
            <a:picLocks noChangeAspect="1"/>
          </p:cNvPicPr>
          <p:nvPr/>
        </p:nvPicPr>
        <p:blipFill>
          <a:blip r:embed="rId2"/>
          <a:stretch>
            <a:fillRect/>
          </a:stretch>
        </p:blipFill>
        <p:spPr>
          <a:xfrm>
            <a:off x="1226185" y="2943411"/>
            <a:ext cx="2665095" cy="2181949"/>
          </a:xfrm>
          <a:prstGeom prst="rect">
            <a:avLst/>
          </a:prstGeom>
        </p:spPr>
      </p:pic>
      <p:pic>
        <p:nvPicPr>
          <p:cNvPr id="9" name="图片 8">
            <a:extLst>
              <a:ext uri="{FF2B5EF4-FFF2-40B4-BE49-F238E27FC236}">
                <a16:creationId xmlns:a16="http://schemas.microsoft.com/office/drawing/2014/main" id="{0D2967EF-03F0-4ECD-AD88-F90B22C35F67}"/>
              </a:ext>
            </a:extLst>
          </p:cNvPr>
          <p:cNvPicPr>
            <a:picLocks noChangeAspect="1"/>
          </p:cNvPicPr>
          <p:nvPr/>
        </p:nvPicPr>
        <p:blipFill>
          <a:blip r:embed="rId3"/>
          <a:stretch>
            <a:fillRect/>
          </a:stretch>
        </p:blipFill>
        <p:spPr>
          <a:xfrm>
            <a:off x="4236720" y="2914440"/>
            <a:ext cx="2489200" cy="2210920"/>
          </a:xfrm>
          <a:prstGeom prst="rect">
            <a:avLst/>
          </a:prstGeom>
        </p:spPr>
      </p:pic>
      <p:pic>
        <p:nvPicPr>
          <p:cNvPr id="10" name="图片 9">
            <a:extLst>
              <a:ext uri="{FF2B5EF4-FFF2-40B4-BE49-F238E27FC236}">
                <a16:creationId xmlns:a16="http://schemas.microsoft.com/office/drawing/2014/main" id="{52DB82F1-79D8-4931-84B4-ACB5727A6038}"/>
              </a:ext>
            </a:extLst>
          </p:cNvPr>
          <p:cNvPicPr>
            <a:picLocks noChangeAspect="1"/>
          </p:cNvPicPr>
          <p:nvPr/>
        </p:nvPicPr>
        <p:blipFill>
          <a:blip r:embed="rId4"/>
          <a:stretch>
            <a:fillRect/>
          </a:stretch>
        </p:blipFill>
        <p:spPr>
          <a:xfrm>
            <a:off x="7071360" y="2914440"/>
            <a:ext cx="2489200" cy="2210920"/>
          </a:xfrm>
          <a:prstGeom prst="rect">
            <a:avLst/>
          </a:prstGeom>
        </p:spPr>
      </p:pic>
      <p:sp>
        <p:nvSpPr>
          <p:cNvPr id="11" name="副标题 5">
            <a:extLst>
              <a:ext uri="{FF2B5EF4-FFF2-40B4-BE49-F238E27FC236}">
                <a16:creationId xmlns:a16="http://schemas.microsoft.com/office/drawing/2014/main" id="{0F67906D-7934-4FAF-8F12-0654BDB98456}"/>
              </a:ext>
            </a:extLst>
          </p:cNvPr>
          <p:cNvSpPr txBox="1">
            <a:spLocks/>
          </p:cNvSpPr>
          <p:nvPr/>
        </p:nvSpPr>
        <p:spPr>
          <a:xfrm>
            <a:off x="6248401" y="6085608"/>
            <a:ext cx="4700562" cy="359550"/>
          </a:xfrm>
          <a:prstGeom prst="rect">
            <a:avLst/>
          </a:prstGeom>
        </p:spPr>
        <p:txBody>
          <a:bodyPr vert="horz" lIns="91440" tIns="45720" rIns="91440" bIns="45720" rtlCol="0" anchor="t">
            <a:normAutofit fontScale="92500" lnSpcReduction="100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zh-CN" altLang="en-US" dirty="0"/>
              <a:t>距离函数</a:t>
            </a:r>
            <a:endParaRPr lang="en-US" altLang="zh-CN" dirty="0"/>
          </a:p>
        </p:txBody>
      </p:sp>
    </p:spTree>
    <p:extLst>
      <p:ext uri="{BB962C8B-B14F-4D97-AF65-F5344CB8AC3E}">
        <p14:creationId xmlns:p14="http://schemas.microsoft.com/office/powerpoint/2010/main" val="4068326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02938-E901-4C80-B5EB-6CB90CA76B92}"/>
              </a:ext>
            </a:extLst>
          </p:cNvPr>
          <p:cNvSpPr>
            <a:spLocks noGrp="1"/>
          </p:cNvSpPr>
          <p:nvPr>
            <p:ph type="ctrTitle"/>
          </p:nvPr>
        </p:nvSpPr>
        <p:spPr>
          <a:xfrm>
            <a:off x="531500" y="176644"/>
            <a:ext cx="8825658" cy="748147"/>
          </a:xfrm>
        </p:spPr>
        <p:txBody>
          <a:bodyPr/>
          <a:lstStyle/>
          <a:p>
            <a:r>
              <a:rPr lang="en-US" altLang="zh-CN" sz="4000" dirty="0"/>
              <a:t>EM</a:t>
            </a:r>
            <a:r>
              <a:rPr lang="zh-CN" altLang="en-US" sz="4000" dirty="0"/>
              <a:t>算法</a:t>
            </a:r>
          </a:p>
        </p:txBody>
      </p:sp>
      <p:sp>
        <p:nvSpPr>
          <p:cNvPr id="7" name="副标题 5">
            <a:extLst>
              <a:ext uri="{FF2B5EF4-FFF2-40B4-BE49-F238E27FC236}">
                <a16:creationId xmlns:a16="http://schemas.microsoft.com/office/drawing/2014/main" id="{4033271F-F664-4B63-B286-B34A2920298A}"/>
              </a:ext>
            </a:extLst>
          </p:cNvPr>
          <p:cNvSpPr txBox="1">
            <a:spLocks/>
          </p:cNvSpPr>
          <p:nvPr/>
        </p:nvSpPr>
        <p:spPr>
          <a:xfrm>
            <a:off x="604236" y="1119779"/>
            <a:ext cx="8825658" cy="481342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marL="457200" indent="-457200">
              <a:buFont typeface="+mj-lt"/>
              <a:buAutoNum type="arabicPeriod"/>
            </a:pPr>
            <a:endParaRPr lang="en-US" altLang="zh-CN" dirty="0"/>
          </a:p>
        </p:txBody>
      </p:sp>
      <p:sp>
        <p:nvSpPr>
          <p:cNvPr id="4" name="副标题 5">
            <a:extLst>
              <a:ext uri="{FF2B5EF4-FFF2-40B4-BE49-F238E27FC236}">
                <a16:creationId xmlns:a16="http://schemas.microsoft.com/office/drawing/2014/main" id="{D4C4B430-8031-4CF9-8DDE-4D78B6D44D61}"/>
              </a:ext>
            </a:extLst>
          </p:cNvPr>
          <p:cNvSpPr txBox="1">
            <a:spLocks/>
          </p:cNvSpPr>
          <p:nvPr/>
        </p:nvSpPr>
        <p:spPr>
          <a:xfrm>
            <a:off x="6096001" y="5933208"/>
            <a:ext cx="4700562" cy="359550"/>
          </a:xfrm>
          <a:prstGeom prst="rect">
            <a:avLst/>
          </a:prstGeom>
        </p:spPr>
        <p:txBody>
          <a:bodyPr vert="horz" lIns="91440" tIns="45720" rIns="91440" bIns="45720" rtlCol="0" anchor="t">
            <a:normAutofit fontScale="77500" lnSpcReduction="200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zh-CN" altLang="en-US" dirty="0"/>
              <a:t>高斯分布、参数估计、对数似然函数、期望最大化</a:t>
            </a:r>
            <a:endParaRPr lang="en-US" altLang="zh-CN" dirty="0"/>
          </a:p>
        </p:txBody>
      </p:sp>
    </p:spTree>
    <p:extLst>
      <p:ext uri="{BB962C8B-B14F-4D97-AF65-F5344CB8AC3E}">
        <p14:creationId xmlns:p14="http://schemas.microsoft.com/office/powerpoint/2010/main" val="4164953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02938-E901-4C80-B5EB-6CB90CA76B92}"/>
              </a:ext>
            </a:extLst>
          </p:cNvPr>
          <p:cNvSpPr>
            <a:spLocks noGrp="1"/>
          </p:cNvSpPr>
          <p:nvPr>
            <p:ph type="ctrTitle"/>
          </p:nvPr>
        </p:nvSpPr>
        <p:spPr>
          <a:xfrm>
            <a:off x="531500" y="176644"/>
            <a:ext cx="8825658" cy="748147"/>
          </a:xfrm>
        </p:spPr>
        <p:txBody>
          <a:bodyPr/>
          <a:lstStyle/>
          <a:p>
            <a:r>
              <a:rPr lang="zh-CN" altLang="en-US" sz="4000" dirty="0"/>
              <a:t>朴素贝叶斯</a:t>
            </a:r>
          </a:p>
        </p:txBody>
      </p:sp>
      <p:sp>
        <p:nvSpPr>
          <p:cNvPr id="7" name="副标题 5">
            <a:extLst>
              <a:ext uri="{FF2B5EF4-FFF2-40B4-BE49-F238E27FC236}">
                <a16:creationId xmlns:a16="http://schemas.microsoft.com/office/drawing/2014/main" id="{4033271F-F664-4B63-B286-B34A2920298A}"/>
              </a:ext>
            </a:extLst>
          </p:cNvPr>
          <p:cNvSpPr txBox="1">
            <a:spLocks/>
          </p:cNvSpPr>
          <p:nvPr/>
        </p:nvSpPr>
        <p:spPr>
          <a:xfrm>
            <a:off x="604236" y="1119779"/>
            <a:ext cx="8825658" cy="481342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marL="457200" indent="-457200">
              <a:buFont typeface="+mj-lt"/>
              <a:buAutoNum type="arabicPeriod"/>
            </a:pPr>
            <a:endParaRPr lang="en-US" altLang="zh-CN" dirty="0"/>
          </a:p>
        </p:txBody>
      </p:sp>
      <p:sp>
        <p:nvSpPr>
          <p:cNvPr id="4" name="副标题 5">
            <a:extLst>
              <a:ext uri="{FF2B5EF4-FFF2-40B4-BE49-F238E27FC236}">
                <a16:creationId xmlns:a16="http://schemas.microsoft.com/office/drawing/2014/main" id="{D4C4B430-8031-4CF9-8DDE-4D78B6D44D61}"/>
              </a:ext>
            </a:extLst>
          </p:cNvPr>
          <p:cNvSpPr txBox="1">
            <a:spLocks/>
          </p:cNvSpPr>
          <p:nvPr/>
        </p:nvSpPr>
        <p:spPr>
          <a:xfrm>
            <a:off x="6096001" y="5933208"/>
            <a:ext cx="4700562" cy="359550"/>
          </a:xfrm>
          <a:prstGeom prst="rect">
            <a:avLst/>
          </a:prstGeom>
        </p:spPr>
        <p:txBody>
          <a:bodyPr vert="horz" lIns="91440" tIns="45720" rIns="91440" bIns="45720" rtlCol="0" anchor="t">
            <a:normAutofit fontScale="47500" lnSpcReduction="200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zh-CN" altLang="en-US" dirty="0"/>
              <a:t>条件概率、先验概率、后验概率、全概率、联合概率分布、极大似然函数、贝叶斯公式</a:t>
            </a:r>
            <a:endParaRPr lang="en-US" altLang="zh-CN" dirty="0"/>
          </a:p>
        </p:txBody>
      </p:sp>
    </p:spTree>
    <p:extLst>
      <p:ext uri="{BB962C8B-B14F-4D97-AF65-F5344CB8AC3E}">
        <p14:creationId xmlns:p14="http://schemas.microsoft.com/office/powerpoint/2010/main" val="3831691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889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02938-E901-4C80-B5EB-6CB90CA76B92}"/>
              </a:ext>
            </a:extLst>
          </p:cNvPr>
          <p:cNvSpPr>
            <a:spLocks noGrp="1"/>
          </p:cNvSpPr>
          <p:nvPr>
            <p:ph type="ctrTitle"/>
          </p:nvPr>
        </p:nvSpPr>
        <p:spPr>
          <a:xfrm>
            <a:off x="1246395" y="768170"/>
            <a:ext cx="8825658" cy="2209800"/>
          </a:xfrm>
        </p:spPr>
        <p:txBody>
          <a:bodyPr/>
          <a:lstStyle/>
          <a:p>
            <a:br>
              <a:rPr lang="en-US" altLang="zh-CN" sz="1800" b="1" dirty="0">
                <a:latin typeface="+mn-ea"/>
                <a:ea typeface="+mn-ea"/>
              </a:rPr>
            </a:br>
            <a:r>
              <a:rPr lang="zh-CN" altLang="en-US" sz="2800" dirty="0">
                <a:latin typeface="+mn-ea"/>
                <a:ea typeface="+mn-ea"/>
              </a:rPr>
              <a:t>机器学习学者张志华教授曾经说过：“搞好机器学习，关键是数学，但你又不能把机器学习变成搞数学，那样就漫无边际了。”</a:t>
            </a:r>
            <a:br>
              <a:rPr lang="en-US" altLang="zh-CN" sz="1800" dirty="0">
                <a:latin typeface="+mn-ea"/>
                <a:ea typeface="+mn-ea"/>
              </a:rPr>
            </a:br>
            <a:br>
              <a:rPr lang="en-US" altLang="zh-CN" sz="1800" dirty="0">
                <a:latin typeface="+mn-ea"/>
                <a:ea typeface="+mn-ea"/>
              </a:rPr>
            </a:br>
            <a:endParaRPr lang="zh-CN" altLang="en-US" sz="1800" dirty="0">
              <a:latin typeface="+mn-ea"/>
              <a:ea typeface="+mn-ea"/>
            </a:endParaRPr>
          </a:p>
        </p:txBody>
      </p:sp>
      <p:sp>
        <p:nvSpPr>
          <p:cNvPr id="3" name="副标题 2">
            <a:extLst>
              <a:ext uri="{FF2B5EF4-FFF2-40B4-BE49-F238E27FC236}">
                <a16:creationId xmlns:a16="http://schemas.microsoft.com/office/drawing/2014/main" id="{A17CEEB7-976D-4463-900C-B0BA7A0621FF}"/>
              </a:ext>
            </a:extLst>
          </p:cNvPr>
          <p:cNvSpPr>
            <a:spLocks noGrp="1"/>
          </p:cNvSpPr>
          <p:nvPr>
            <p:ph type="subTitle" idx="1"/>
          </p:nvPr>
        </p:nvSpPr>
        <p:spPr/>
        <p:txBody>
          <a:bodyPr/>
          <a:lstStyle/>
          <a:p>
            <a:r>
              <a:rPr lang="zh-CN" altLang="en-US" dirty="0"/>
              <a:t>                                                                             </a:t>
            </a:r>
          </a:p>
        </p:txBody>
      </p:sp>
      <p:pic>
        <p:nvPicPr>
          <p:cNvPr id="4" name="图片 3">
            <a:extLst>
              <a:ext uri="{FF2B5EF4-FFF2-40B4-BE49-F238E27FC236}">
                <a16:creationId xmlns:a16="http://schemas.microsoft.com/office/drawing/2014/main" id="{A2690C31-CED3-4498-876A-410860F3AF18}"/>
              </a:ext>
            </a:extLst>
          </p:cNvPr>
          <p:cNvPicPr>
            <a:picLocks noChangeAspect="1"/>
          </p:cNvPicPr>
          <p:nvPr/>
        </p:nvPicPr>
        <p:blipFill>
          <a:blip r:embed="rId3"/>
          <a:stretch>
            <a:fillRect/>
          </a:stretch>
        </p:blipFill>
        <p:spPr>
          <a:xfrm>
            <a:off x="8395706" y="2700294"/>
            <a:ext cx="1962150" cy="19145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矩形 4">
            <a:extLst>
              <a:ext uri="{FF2B5EF4-FFF2-40B4-BE49-F238E27FC236}">
                <a16:creationId xmlns:a16="http://schemas.microsoft.com/office/drawing/2014/main" id="{C5659F85-6FBF-4425-A2DE-7B03E54FE62D}"/>
              </a:ext>
            </a:extLst>
          </p:cNvPr>
          <p:cNvSpPr/>
          <p:nvPr/>
        </p:nvSpPr>
        <p:spPr>
          <a:xfrm rot="20132028">
            <a:off x="8564614" y="4285126"/>
            <a:ext cx="3272050" cy="707886"/>
          </a:xfrm>
          <a:prstGeom prst="rect">
            <a:avLst/>
          </a:prstGeom>
          <a:noFill/>
        </p:spPr>
        <p:txBody>
          <a:bodyPr wrap="none" lIns="91440" tIns="45720" rIns="91440" bIns="45720">
            <a:spAutoFit/>
          </a:bodyPr>
          <a:lstStyle/>
          <a:p>
            <a:pPr algn="ctr"/>
            <a:r>
              <a:rPr lang="zh-CN" altLang="en-US" sz="4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学还是不学？</a:t>
            </a:r>
          </a:p>
        </p:txBody>
      </p:sp>
    </p:spTree>
    <p:extLst>
      <p:ext uri="{BB962C8B-B14F-4D97-AF65-F5344CB8AC3E}">
        <p14:creationId xmlns:p14="http://schemas.microsoft.com/office/powerpoint/2010/main" val="2524038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02938-E901-4C80-B5EB-6CB90CA76B92}"/>
              </a:ext>
            </a:extLst>
          </p:cNvPr>
          <p:cNvSpPr>
            <a:spLocks noGrp="1"/>
          </p:cNvSpPr>
          <p:nvPr>
            <p:ph type="ctrTitle"/>
          </p:nvPr>
        </p:nvSpPr>
        <p:spPr>
          <a:xfrm>
            <a:off x="531500" y="176644"/>
            <a:ext cx="8825658" cy="748147"/>
          </a:xfrm>
        </p:spPr>
        <p:txBody>
          <a:bodyPr/>
          <a:lstStyle/>
          <a:p>
            <a:r>
              <a:rPr lang="en-US" altLang="zh-CN" sz="4000" dirty="0"/>
              <a:t>  </a:t>
            </a:r>
            <a:r>
              <a:rPr lang="zh-CN" altLang="en-US" sz="4000" dirty="0"/>
              <a:t>概率和数理统计</a:t>
            </a:r>
          </a:p>
        </p:txBody>
      </p:sp>
      <p:sp>
        <p:nvSpPr>
          <p:cNvPr id="3" name="副标题 2">
            <a:extLst>
              <a:ext uri="{FF2B5EF4-FFF2-40B4-BE49-F238E27FC236}">
                <a16:creationId xmlns:a16="http://schemas.microsoft.com/office/drawing/2014/main" id="{A17CEEB7-976D-4463-900C-B0BA7A0621FF}"/>
              </a:ext>
            </a:extLst>
          </p:cNvPr>
          <p:cNvSpPr>
            <a:spLocks noGrp="1"/>
          </p:cNvSpPr>
          <p:nvPr>
            <p:ph type="subTitle" idx="1"/>
          </p:nvPr>
        </p:nvSpPr>
        <p:spPr>
          <a:xfrm>
            <a:off x="531500" y="1258957"/>
            <a:ext cx="1403317" cy="5062330"/>
          </a:xfrm>
        </p:spPr>
        <p:txBody>
          <a:bodyPr>
            <a:normAutofit fontScale="92500" lnSpcReduction="10000"/>
          </a:bodyPr>
          <a:lstStyle/>
          <a:p>
            <a:r>
              <a:rPr lang="zh-CN" altLang="en-US" dirty="0"/>
              <a:t>概率</a:t>
            </a:r>
            <a:br>
              <a:rPr lang="en-US" altLang="zh-CN" dirty="0"/>
            </a:br>
            <a:r>
              <a:rPr lang="zh-CN" altLang="en-US" dirty="0"/>
              <a:t>分布</a:t>
            </a:r>
            <a:endParaRPr lang="en-US" altLang="zh-CN" dirty="0"/>
          </a:p>
          <a:p>
            <a:r>
              <a:rPr lang="zh-CN" altLang="en-US" dirty="0"/>
              <a:t>随机变量</a:t>
            </a:r>
            <a:endParaRPr lang="en-US" altLang="zh-CN" dirty="0"/>
          </a:p>
          <a:p>
            <a:r>
              <a:rPr lang="zh-CN" altLang="en-US" dirty="0"/>
              <a:t>期望</a:t>
            </a:r>
            <a:endParaRPr lang="en-US" altLang="zh-CN" dirty="0"/>
          </a:p>
          <a:p>
            <a:r>
              <a:rPr lang="zh-CN" altLang="en-US" dirty="0"/>
              <a:t>方差</a:t>
            </a:r>
            <a:endParaRPr lang="en-US" altLang="zh-CN" dirty="0"/>
          </a:p>
          <a:p>
            <a:r>
              <a:rPr lang="zh-CN" altLang="en-US" dirty="0"/>
              <a:t>协方差</a:t>
            </a:r>
            <a:endParaRPr lang="en-US" altLang="zh-CN" dirty="0"/>
          </a:p>
          <a:p>
            <a:r>
              <a:rPr lang="zh-CN" altLang="en-US" dirty="0"/>
              <a:t>条件期望</a:t>
            </a:r>
            <a:endParaRPr lang="en-US" altLang="zh-CN" dirty="0"/>
          </a:p>
          <a:p>
            <a:r>
              <a:rPr lang="zh-CN" altLang="en-US" dirty="0"/>
              <a:t>矩生成函数</a:t>
            </a:r>
            <a:endParaRPr lang="en-US" altLang="zh-CN" dirty="0"/>
          </a:p>
          <a:p>
            <a:r>
              <a:rPr lang="zh-CN" altLang="en-US" dirty="0"/>
              <a:t>大数定理</a:t>
            </a:r>
            <a:endParaRPr lang="en-US" altLang="zh-CN" dirty="0"/>
          </a:p>
          <a:p>
            <a:r>
              <a:rPr lang="zh-CN" altLang="en-US" dirty="0"/>
              <a:t>中心极限定理</a:t>
            </a:r>
            <a:endParaRPr lang="en-US" altLang="zh-CN" dirty="0"/>
          </a:p>
          <a:p>
            <a:r>
              <a:rPr lang="zh-CN" altLang="en-US" dirty="0"/>
              <a:t>抽样分布</a:t>
            </a:r>
            <a:endParaRPr lang="en-US" altLang="zh-CN" dirty="0"/>
          </a:p>
          <a:p>
            <a:r>
              <a:rPr lang="zh-CN" altLang="en-US" dirty="0"/>
              <a:t>偏倚</a:t>
            </a:r>
            <a:endParaRPr lang="en-US" altLang="zh-CN" dirty="0"/>
          </a:p>
        </p:txBody>
      </p:sp>
      <p:sp>
        <p:nvSpPr>
          <p:cNvPr id="4" name="副标题 2">
            <a:extLst>
              <a:ext uri="{FF2B5EF4-FFF2-40B4-BE49-F238E27FC236}">
                <a16:creationId xmlns:a16="http://schemas.microsoft.com/office/drawing/2014/main" id="{A17CEEB7-976D-4463-900C-B0BA7A0621FF}"/>
              </a:ext>
            </a:extLst>
          </p:cNvPr>
          <p:cNvSpPr txBox="1">
            <a:spLocks/>
          </p:cNvSpPr>
          <p:nvPr/>
        </p:nvSpPr>
        <p:spPr>
          <a:xfrm>
            <a:off x="2923517" y="1100956"/>
            <a:ext cx="2052674" cy="5253462"/>
          </a:xfrm>
          <a:prstGeom prst="rect">
            <a:avLst/>
          </a:prstGeom>
        </p:spPr>
        <p:txBody>
          <a:bodyPr vert="horz" lIns="91440" tIns="45720" rIns="91440" bIns="45720" rtlCol="0" anchor="t">
            <a:normAutofit/>
          </a:bodyPr>
          <a:lstStyle/>
          <a:p>
            <a:pPr marL="0" marR="0" lvl="0" indent="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None/>
              <a:tabLst/>
              <a:defRPr/>
            </a:pPr>
            <a:r>
              <a:rPr lang="zh-CN" altLang="en-US" sz="2000" cap="all" dirty="0">
                <a:solidFill>
                  <a:schemeClr val="bg2">
                    <a:lumMod val="40000"/>
                    <a:lumOff val="60000"/>
                  </a:schemeClr>
                </a:solidFill>
                <a:latin typeface="+mj-lt"/>
                <a:ea typeface="+mj-ea"/>
                <a:cs typeface="+mj-cs"/>
              </a:rPr>
              <a:t>标准误差</a:t>
            </a:r>
            <a:br>
              <a:rPr kumimoji="0" lang="en-US" altLang="zh-CN" sz="2000" b="0" i="0" u="none" strike="noStrike" kern="1200" cap="all" spc="0" normalizeH="0" baseline="0" noProof="0" dirty="0">
                <a:ln>
                  <a:noFill/>
                </a:ln>
                <a:solidFill>
                  <a:schemeClr val="bg2">
                    <a:lumMod val="40000"/>
                    <a:lumOff val="60000"/>
                  </a:schemeClr>
                </a:solidFill>
                <a:effectLst/>
                <a:uLnTx/>
                <a:uFillTx/>
                <a:latin typeface="+mj-lt"/>
                <a:ea typeface="+mj-ea"/>
                <a:cs typeface="+mj-cs"/>
              </a:rPr>
            </a:br>
            <a:r>
              <a:rPr lang="zh-CN" altLang="en-US" sz="2000" cap="all" dirty="0">
                <a:solidFill>
                  <a:schemeClr val="bg2">
                    <a:lumMod val="40000"/>
                    <a:lumOff val="60000"/>
                  </a:schemeClr>
                </a:solidFill>
                <a:latin typeface="+mj-lt"/>
                <a:ea typeface="+mj-ea"/>
                <a:cs typeface="+mj-cs"/>
              </a:rPr>
              <a:t>均方误差</a:t>
            </a:r>
            <a:endParaRPr kumimoji="0" lang="en-US" altLang="zh-CN" sz="2000" b="0" i="0" u="none" strike="noStrike" kern="1200" cap="all" spc="0" normalizeH="0" baseline="0" noProof="0" dirty="0">
              <a:ln>
                <a:noFill/>
              </a:ln>
              <a:solidFill>
                <a:schemeClr val="bg2">
                  <a:lumMod val="40000"/>
                  <a:lumOff val="60000"/>
                </a:schemeClr>
              </a:solidFill>
              <a:effectLst/>
              <a:uLnTx/>
              <a:uFillTx/>
              <a:latin typeface="+mj-lt"/>
              <a:ea typeface="+mj-ea"/>
              <a:cs typeface="+mj-cs"/>
            </a:endParaRPr>
          </a:p>
          <a:p>
            <a:pPr marL="0" marR="0" lvl="0" indent="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None/>
              <a:tabLst/>
              <a:defRPr/>
            </a:pPr>
            <a:r>
              <a:rPr lang="zh-CN" altLang="en-US" sz="2000" cap="all" dirty="0">
                <a:solidFill>
                  <a:schemeClr val="bg2">
                    <a:lumMod val="40000"/>
                    <a:lumOff val="60000"/>
                  </a:schemeClr>
                </a:solidFill>
                <a:latin typeface="+mj-lt"/>
                <a:ea typeface="+mj-ea"/>
                <a:cs typeface="+mj-cs"/>
              </a:rPr>
              <a:t>总体</a:t>
            </a:r>
            <a:endParaRPr lang="en-US" altLang="zh-CN" sz="2000" cap="all" dirty="0">
              <a:solidFill>
                <a:schemeClr val="bg2">
                  <a:lumMod val="40000"/>
                  <a:lumOff val="60000"/>
                </a:schemeClr>
              </a:solidFill>
              <a:latin typeface="+mj-lt"/>
              <a:ea typeface="+mj-ea"/>
              <a:cs typeface="+mj-cs"/>
            </a:endParaRPr>
          </a:p>
          <a:p>
            <a:pPr marL="0" marR="0" lvl="0" indent="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None/>
              <a:tabLst/>
              <a:defRPr/>
            </a:pPr>
            <a:r>
              <a:rPr lang="zh-CN" altLang="en-US" sz="2000" cap="all" dirty="0">
                <a:solidFill>
                  <a:schemeClr val="bg2">
                    <a:lumMod val="40000"/>
                    <a:lumOff val="60000"/>
                  </a:schemeClr>
                </a:solidFill>
                <a:latin typeface="+mj-lt"/>
                <a:ea typeface="+mj-ea"/>
                <a:cs typeface="+mj-cs"/>
              </a:rPr>
              <a:t>样本</a:t>
            </a:r>
            <a:endParaRPr lang="en-US" altLang="zh-CN" sz="2000" cap="all" dirty="0">
              <a:solidFill>
                <a:schemeClr val="bg2">
                  <a:lumMod val="40000"/>
                  <a:lumOff val="60000"/>
                </a:schemeClr>
              </a:solidFill>
              <a:latin typeface="+mj-lt"/>
              <a:ea typeface="+mj-ea"/>
              <a:cs typeface="+mj-cs"/>
            </a:endParaRPr>
          </a:p>
          <a:p>
            <a:pPr marL="0" marR="0" lvl="0" indent="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None/>
              <a:tabLst/>
              <a:defRPr/>
            </a:pPr>
            <a:r>
              <a:rPr lang="zh-CN" altLang="en-US" sz="2000" cap="all" dirty="0">
                <a:solidFill>
                  <a:schemeClr val="bg2">
                    <a:lumMod val="40000"/>
                    <a:lumOff val="60000"/>
                  </a:schemeClr>
                </a:solidFill>
                <a:latin typeface="+mj-lt"/>
                <a:ea typeface="+mj-ea"/>
                <a:cs typeface="+mj-cs"/>
              </a:rPr>
              <a:t>参数估计</a:t>
            </a:r>
            <a:endParaRPr lang="en-US" altLang="zh-CN" sz="2000" cap="all" dirty="0">
              <a:solidFill>
                <a:schemeClr val="bg2">
                  <a:lumMod val="40000"/>
                  <a:lumOff val="60000"/>
                </a:schemeClr>
              </a:solidFill>
              <a:latin typeface="+mj-lt"/>
              <a:ea typeface="+mj-ea"/>
              <a:cs typeface="+mj-cs"/>
            </a:endParaRPr>
          </a:p>
          <a:p>
            <a:pPr marL="0" marR="0" lvl="0" indent="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None/>
              <a:tabLst/>
              <a:defRPr/>
            </a:pPr>
            <a:r>
              <a:rPr lang="zh-CN" altLang="en-US" sz="2000" cap="all" dirty="0">
                <a:solidFill>
                  <a:schemeClr val="bg2">
                    <a:lumMod val="40000"/>
                    <a:lumOff val="60000"/>
                  </a:schemeClr>
                </a:solidFill>
                <a:latin typeface="+mj-lt"/>
                <a:ea typeface="+mj-ea"/>
                <a:cs typeface="+mj-cs"/>
              </a:rPr>
              <a:t>非参数方法</a:t>
            </a:r>
            <a:endParaRPr lang="en-US" altLang="zh-CN" sz="2000" cap="all" dirty="0">
              <a:solidFill>
                <a:schemeClr val="bg2">
                  <a:lumMod val="40000"/>
                  <a:lumOff val="60000"/>
                </a:schemeClr>
              </a:solidFill>
              <a:latin typeface="+mj-lt"/>
              <a:ea typeface="+mj-ea"/>
              <a:cs typeface="+mj-cs"/>
            </a:endParaRPr>
          </a:p>
          <a:p>
            <a:pPr marL="0" marR="0" lvl="0" indent="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None/>
              <a:tabLst/>
              <a:defRPr/>
            </a:pPr>
            <a:r>
              <a:rPr lang="zh-CN" altLang="en-US" sz="2000" cap="all" dirty="0">
                <a:solidFill>
                  <a:schemeClr val="bg2">
                    <a:lumMod val="40000"/>
                    <a:lumOff val="60000"/>
                  </a:schemeClr>
                </a:solidFill>
                <a:latin typeface="+mj-lt"/>
                <a:ea typeface="+mj-ea"/>
                <a:cs typeface="+mj-cs"/>
              </a:rPr>
              <a:t>矩方法</a:t>
            </a:r>
            <a:endParaRPr lang="en-US" altLang="zh-CN" sz="2000" cap="all" dirty="0">
              <a:solidFill>
                <a:schemeClr val="bg2">
                  <a:lumMod val="40000"/>
                  <a:lumOff val="60000"/>
                </a:schemeClr>
              </a:solidFill>
              <a:latin typeface="+mj-lt"/>
              <a:ea typeface="+mj-ea"/>
              <a:cs typeface="+mj-cs"/>
            </a:endParaRPr>
          </a:p>
          <a:p>
            <a:pPr marL="0" marR="0" lvl="0" indent="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None/>
              <a:tabLst/>
              <a:defRPr/>
            </a:pPr>
            <a:r>
              <a:rPr lang="zh-CN" altLang="en-US" sz="2000" cap="all" dirty="0">
                <a:solidFill>
                  <a:schemeClr val="bg2">
                    <a:lumMod val="40000"/>
                    <a:lumOff val="60000"/>
                  </a:schemeClr>
                </a:solidFill>
                <a:latin typeface="+mj-lt"/>
                <a:ea typeface="+mj-ea"/>
                <a:cs typeface="+mj-cs"/>
              </a:rPr>
              <a:t>最大似然估计</a:t>
            </a:r>
            <a:endParaRPr lang="en-US" altLang="zh-CN" sz="2000" cap="all" dirty="0">
              <a:solidFill>
                <a:schemeClr val="bg2">
                  <a:lumMod val="40000"/>
                  <a:lumOff val="60000"/>
                </a:schemeClr>
              </a:solidFill>
              <a:latin typeface="+mj-lt"/>
              <a:ea typeface="+mj-ea"/>
              <a:cs typeface="+mj-cs"/>
            </a:endParaRPr>
          </a:p>
          <a:p>
            <a:pPr marL="0" marR="0" lvl="0" indent="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None/>
              <a:tabLst/>
              <a:defRPr/>
            </a:pPr>
            <a:r>
              <a:rPr lang="zh-CN" altLang="en-US" sz="2000" cap="all" dirty="0">
                <a:solidFill>
                  <a:schemeClr val="bg2">
                    <a:lumMod val="40000"/>
                    <a:lumOff val="60000"/>
                  </a:schemeClr>
                </a:solidFill>
                <a:latin typeface="+mj-lt"/>
                <a:ea typeface="+mj-ea"/>
                <a:cs typeface="+mj-cs"/>
              </a:rPr>
              <a:t>贝叶斯推断</a:t>
            </a:r>
            <a:endParaRPr lang="en-US" altLang="zh-CN" sz="2000" cap="all" dirty="0">
              <a:solidFill>
                <a:schemeClr val="bg2">
                  <a:lumMod val="40000"/>
                  <a:lumOff val="60000"/>
                </a:schemeClr>
              </a:solidFill>
              <a:latin typeface="+mj-lt"/>
              <a:ea typeface="+mj-ea"/>
              <a:cs typeface="+mj-cs"/>
            </a:endParaRPr>
          </a:p>
          <a:p>
            <a:pPr marL="0" marR="0" lvl="0" indent="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None/>
              <a:tabLst/>
              <a:defRPr/>
            </a:pPr>
            <a:r>
              <a:rPr lang="zh-CN" altLang="en-US" sz="2000" cap="all" dirty="0">
                <a:solidFill>
                  <a:schemeClr val="bg2">
                    <a:lumMod val="40000"/>
                    <a:lumOff val="60000"/>
                  </a:schemeClr>
                </a:solidFill>
                <a:latin typeface="+mj-lt"/>
                <a:ea typeface="+mj-ea"/>
                <a:cs typeface="+mj-cs"/>
              </a:rPr>
              <a:t>置信区间</a:t>
            </a:r>
            <a:endParaRPr lang="en-US" altLang="zh-CN" sz="2000" cap="all" dirty="0">
              <a:solidFill>
                <a:schemeClr val="bg2">
                  <a:lumMod val="40000"/>
                  <a:lumOff val="60000"/>
                </a:schemeClr>
              </a:solidFill>
              <a:latin typeface="+mj-lt"/>
              <a:ea typeface="+mj-ea"/>
              <a:cs typeface="+mj-cs"/>
            </a:endParaRPr>
          </a:p>
          <a:p>
            <a:pPr marL="0" marR="0" lvl="0" indent="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None/>
              <a:tabLst/>
              <a:defRPr/>
            </a:pPr>
            <a:r>
              <a:rPr kumimoji="0" lang="zh-CN" altLang="en-US" sz="2000" b="0" i="0" u="none" strike="noStrike" kern="1200" cap="all" spc="0" normalizeH="0" baseline="0" noProof="0" dirty="0">
                <a:ln>
                  <a:noFill/>
                </a:ln>
                <a:solidFill>
                  <a:schemeClr val="bg2">
                    <a:lumMod val="40000"/>
                    <a:lumOff val="60000"/>
                  </a:schemeClr>
                </a:solidFill>
                <a:effectLst/>
                <a:uLnTx/>
                <a:uFillTx/>
                <a:latin typeface="+mj-lt"/>
                <a:ea typeface="+mj-ea"/>
                <a:cs typeface="+mj-cs"/>
              </a:rPr>
              <a:t>假设检验</a:t>
            </a:r>
            <a:endParaRPr kumimoji="0" lang="en-US" altLang="zh-CN" sz="2000" b="0" i="0" u="none" strike="noStrike" kern="1200" cap="all" spc="0" normalizeH="0" baseline="0" noProof="0" dirty="0">
              <a:ln>
                <a:noFill/>
              </a:ln>
              <a:solidFill>
                <a:schemeClr val="bg2">
                  <a:lumMod val="40000"/>
                  <a:lumOff val="60000"/>
                </a:schemeClr>
              </a:solidFill>
              <a:effectLst/>
              <a:uLnTx/>
              <a:uFillTx/>
              <a:latin typeface="+mj-lt"/>
              <a:ea typeface="+mj-ea"/>
              <a:cs typeface="+mj-cs"/>
            </a:endParaRPr>
          </a:p>
          <a:p>
            <a:pPr marL="0" marR="0" lvl="0" indent="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None/>
              <a:tabLst/>
              <a:defRPr/>
            </a:pPr>
            <a:r>
              <a:rPr kumimoji="0" lang="zh-CN" altLang="en-US" sz="2000" b="0" i="0" u="none" strike="noStrike" kern="1200" cap="all" spc="0" normalizeH="0" baseline="0" noProof="0" dirty="0">
                <a:ln>
                  <a:noFill/>
                </a:ln>
                <a:solidFill>
                  <a:schemeClr val="bg2">
                    <a:lumMod val="40000"/>
                    <a:lumOff val="60000"/>
                  </a:schemeClr>
                </a:solidFill>
                <a:effectLst/>
                <a:uLnTx/>
                <a:uFillTx/>
                <a:latin typeface="+mj-lt"/>
                <a:ea typeface="+mj-ea"/>
                <a:cs typeface="+mj-cs"/>
              </a:rPr>
              <a:t>方差分析</a:t>
            </a:r>
            <a:endParaRPr kumimoji="0" lang="en-US" altLang="zh-CN" sz="2000" b="0" i="0" u="none" strike="noStrike" kern="1200" cap="all" spc="0" normalizeH="0" baseline="0" noProof="0" dirty="0">
              <a:ln>
                <a:noFill/>
              </a:ln>
              <a:solidFill>
                <a:schemeClr val="bg2">
                  <a:lumMod val="40000"/>
                  <a:lumOff val="60000"/>
                </a:schemeClr>
              </a:solidFill>
              <a:effectLst/>
              <a:uLnTx/>
              <a:uFillTx/>
              <a:latin typeface="+mj-lt"/>
              <a:ea typeface="+mj-ea"/>
              <a:cs typeface="+mj-cs"/>
            </a:endParaRPr>
          </a:p>
        </p:txBody>
      </p:sp>
      <p:sp>
        <p:nvSpPr>
          <p:cNvPr id="5" name="副标题 2">
            <a:extLst>
              <a:ext uri="{FF2B5EF4-FFF2-40B4-BE49-F238E27FC236}">
                <a16:creationId xmlns:a16="http://schemas.microsoft.com/office/drawing/2014/main" id="{A17CEEB7-976D-4463-900C-B0BA7A0621FF}"/>
              </a:ext>
            </a:extLst>
          </p:cNvPr>
          <p:cNvSpPr txBox="1">
            <a:spLocks/>
          </p:cNvSpPr>
          <p:nvPr/>
        </p:nvSpPr>
        <p:spPr>
          <a:xfrm>
            <a:off x="5501065" y="1147339"/>
            <a:ext cx="2052674" cy="5253462"/>
          </a:xfrm>
          <a:prstGeom prst="rect">
            <a:avLst/>
          </a:prstGeom>
        </p:spPr>
        <p:txBody>
          <a:bodyPr vert="horz" lIns="91440" tIns="45720" rIns="91440" bIns="45720" rtlCol="0" anchor="t">
            <a:normAutofit/>
          </a:bodyPr>
          <a:lstStyle/>
          <a:p>
            <a:pPr marL="0" marR="0" lvl="0" indent="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None/>
              <a:tabLst/>
              <a:defRPr/>
            </a:pPr>
            <a:r>
              <a:rPr kumimoji="0" lang="zh-CN" altLang="en-US" sz="2000" b="0" i="0" u="none" strike="noStrike" kern="1200" cap="all" spc="0" normalizeH="0" baseline="0" noProof="0" dirty="0">
                <a:ln>
                  <a:noFill/>
                </a:ln>
                <a:solidFill>
                  <a:schemeClr val="bg2">
                    <a:lumMod val="40000"/>
                    <a:lumOff val="60000"/>
                  </a:schemeClr>
                </a:solidFill>
                <a:effectLst/>
                <a:uLnTx/>
                <a:uFillTx/>
                <a:latin typeface="+mj-lt"/>
                <a:ea typeface="+mj-ea"/>
                <a:cs typeface="+mj-cs"/>
              </a:rPr>
              <a:t>最小二乘法</a:t>
            </a:r>
            <a:endParaRPr kumimoji="0" lang="en-US" altLang="zh-CN" sz="2000" b="0" i="0" u="none" strike="noStrike" kern="1200" cap="all" spc="0" normalizeH="0" baseline="0" noProof="0" dirty="0">
              <a:ln>
                <a:noFill/>
              </a:ln>
              <a:solidFill>
                <a:schemeClr val="bg2">
                  <a:lumMod val="40000"/>
                  <a:lumOff val="60000"/>
                </a:schemeClr>
              </a:solidFill>
              <a:effectLst/>
              <a:uLnTx/>
              <a:uFillTx/>
              <a:latin typeface="+mj-lt"/>
              <a:ea typeface="+mj-ea"/>
              <a:cs typeface="+mj-cs"/>
            </a:endParaRPr>
          </a:p>
        </p:txBody>
      </p:sp>
    </p:spTree>
    <p:extLst>
      <p:ext uri="{BB962C8B-B14F-4D97-AF65-F5344CB8AC3E}">
        <p14:creationId xmlns:p14="http://schemas.microsoft.com/office/powerpoint/2010/main" val="1272723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02938-E901-4C80-B5EB-6CB90CA76B92}"/>
              </a:ext>
            </a:extLst>
          </p:cNvPr>
          <p:cNvSpPr>
            <a:spLocks noGrp="1"/>
          </p:cNvSpPr>
          <p:nvPr>
            <p:ph type="ctrTitle"/>
          </p:nvPr>
        </p:nvSpPr>
        <p:spPr>
          <a:xfrm>
            <a:off x="531500" y="176644"/>
            <a:ext cx="8825658" cy="748147"/>
          </a:xfrm>
        </p:spPr>
        <p:txBody>
          <a:bodyPr/>
          <a:lstStyle/>
          <a:p>
            <a:r>
              <a:rPr lang="zh-CN" altLang="en-US" sz="4000" dirty="0"/>
              <a:t>线性代数</a:t>
            </a:r>
          </a:p>
        </p:txBody>
      </p:sp>
      <p:sp>
        <p:nvSpPr>
          <p:cNvPr id="7" name="副标题 5">
            <a:extLst>
              <a:ext uri="{FF2B5EF4-FFF2-40B4-BE49-F238E27FC236}">
                <a16:creationId xmlns:a16="http://schemas.microsoft.com/office/drawing/2014/main" id="{4033271F-F664-4B63-B286-B34A2920298A}"/>
              </a:ext>
            </a:extLst>
          </p:cNvPr>
          <p:cNvSpPr txBox="1">
            <a:spLocks/>
          </p:cNvSpPr>
          <p:nvPr/>
        </p:nvSpPr>
        <p:spPr>
          <a:xfrm>
            <a:off x="604236" y="1119779"/>
            <a:ext cx="8825658" cy="481342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marL="342900" marR="0" lvl="0" indent="-34290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panose="05000000000000000000" pitchFamily="2" charset="2"/>
              <a:buChar char="Ø"/>
              <a:tabLst/>
              <a:defRPr/>
            </a:pPr>
            <a:r>
              <a:rPr kumimoji="0" lang="zh-CN" altLang="en-US" sz="2000" b="0" i="0" u="none" strike="noStrike" kern="1200" cap="all" spc="0" normalizeH="0" baseline="0" noProof="0" dirty="0">
                <a:ln>
                  <a:noFill/>
                </a:ln>
                <a:solidFill>
                  <a:srgbClr val="1E5155">
                    <a:lumMod val="40000"/>
                    <a:lumOff val="60000"/>
                  </a:srgbClr>
                </a:solidFill>
                <a:effectLst/>
                <a:uLnTx/>
                <a:uFillTx/>
                <a:latin typeface="Century Gothic"/>
                <a:ea typeface="宋体" panose="02010600030101010101" pitchFamily="2" charset="-122"/>
                <a:cs typeface="+mj-cs"/>
              </a:rPr>
              <a:t>最小二乘法</a:t>
            </a:r>
            <a:endParaRPr kumimoji="0" lang="en-US" altLang="zh-CN" sz="2000" b="0" i="0" u="none" strike="noStrike" kern="1200" cap="all" spc="0" normalizeH="0" baseline="0" noProof="0" dirty="0">
              <a:ln>
                <a:noFill/>
              </a:ln>
              <a:solidFill>
                <a:srgbClr val="1E5155">
                  <a:lumMod val="40000"/>
                  <a:lumOff val="60000"/>
                </a:srgbClr>
              </a:solidFill>
              <a:effectLst/>
              <a:uLnTx/>
              <a:uFillTx/>
              <a:latin typeface="Century Gothic"/>
              <a:ea typeface="宋体" panose="02010600030101010101" pitchFamily="2" charset="-122"/>
              <a:cs typeface="+mj-cs"/>
            </a:endParaRP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r>
              <a:rPr kumimoji="0" lang="zh-CN" altLang="en-US" sz="2000" b="0" i="0" u="none" strike="noStrike" kern="1200" cap="all" spc="0" normalizeH="0" baseline="0" noProof="0" dirty="0">
                <a:ln>
                  <a:noFill/>
                </a:ln>
                <a:solidFill>
                  <a:srgbClr val="1E5155">
                    <a:lumMod val="40000"/>
                    <a:lumOff val="60000"/>
                  </a:srgbClr>
                </a:solidFill>
                <a:effectLst/>
                <a:uLnTx/>
                <a:uFillTx/>
                <a:latin typeface="Century Gothic"/>
                <a:ea typeface="宋体" panose="02010600030101010101" pitchFamily="2" charset="-122"/>
                <a:cs typeface="+mj-cs"/>
              </a:rPr>
              <a:t>     </a:t>
            </a:r>
            <a:r>
              <a:rPr kumimoji="0" lang="zh-CN" altLang="en-US" sz="1200" b="0" i="0" u="none" strike="noStrike" kern="1200" cap="all" spc="0" normalizeH="0" baseline="0" noProof="0" dirty="0">
                <a:ln>
                  <a:noFill/>
                </a:ln>
                <a:solidFill>
                  <a:prstClr val="white"/>
                </a:solidFill>
                <a:effectLst/>
                <a:uLnTx/>
                <a:uFillTx/>
                <a:latin typeface="Century Gothic"/>
                <a:ea typeface="宋体" panose="02010600030101010101" pitchFamily="2" charset="-122"/>
                <a:cs typeface="+mj-cs"/>
              </a:rPr>
              <a:t>残差平方和</a:t>
            </a:r>
            <a:r>
              <a:rPr kumimoji="0" lang="en-US" altLang="zh-CN" sz="1200" b="0" i="0" u="none" strike="noStrike" kern="1200" cap="all" spc="0" normalizeH="0" baseline="0" noProof="0" dirty="0">
                <a:ln>
                  <a:noFill/>
                </a:ln>
                <a:solidFill>
                  <a:prstClr val="white"/>
                </a:solidFill>
                <a:effectLst/>
                <a:uLnTx/>
                <a:uFillTx/>
                <a:latin typeface="Century Gothic"/>
                <a:ea typeface="宋体" panose="02010600030101010101" pitchFamily="2" charset="-122"/>
                <a:cs typeface="+mj-cs"/>
              </a:rPr>
              <a:t>RSS</a:t>
            </a:r>
          </a:p>
          <a:p>
            <a:pPr marL="342900" marR="0" lvl="0" indent="-34290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panose="05000000000000000000" pitchFamily="2" charset="2"/>
              <a:buChar char="Ø"/>
              <a:tabLst/>
              <a:defRPr/>
            </a:pPr>
            <a:r>
              <a:rPr kumimoji="0" lang="en-US" altLang="zh-CN" sz="2000" b="0" i="0" u="none" strike="noStrike" kern="1200" cap="all" spc="0" normalizeH="0" baseline="0" noProof="0" dirty="0">
                <a:ln>
                  <a:noFill/>
                </a:ln>
                <a:solidFill>
                  <a:srgbClr val="1E5155">
                    <a:lumMod val="40000"/>
                    <a:lumOff val="60000"/>
                  </a:srgbClr>
                </a:solidFill>
                <a:effectLst/>
                <a:uLnTx/>
                <a:uFillTx/>
                <a:latin typeface="Century Gothic"/>
                <a:ea typeface="宋体" panose="02010600030101010101" pitchFamily="2" charset="-122"/>
                <a:cs typeface="+mj-cs"/>
              </a:rPr>
              <a:t>SVD</a:t>
            </a:r>
            <a:r>
              <a:rPr kumimoji="0" lang="zh-CN" altLang="en-US" sz="2000" b="0" i="0" u="none" strike="noStrike" kern="1200" cap="all" spc="0" normalizeH="0" baseline="0" noProof="0" dirty="0">
                <a:ln>
                  <a:noFill/>
                </a:ln>
                <a:solidFill>
                  <a:srgbClr val="1E5155">
                    <a:lumMod val="40000"/>
                    <a:lumOff val="60000"/>
                  </a:srgbClr>
                </a:solidFill>
                <a:effectLst/>
                <a:uLnTx/>
                <a:uFillTx/>
                <a:latin typeface="Century Gothic"/>
                <a:ea typeface="宋体" panose="02010600030101010101" pitchFamily="2" charset="-122"/>
                <a:cs typeface="+mj-cs"/>
              </a:rPr>
              <a:t>奇异值分解</a:t>
            </a:r>
            <a:endParaRPr kumimoji="0" lang="en-US" altLang="zh-CN" sz="2000" b="0" i="0" u="none" strike="noStrike" kern="1200" cap="all" spc="0" normalizeH="0" baseline="0" noProof="0" dirty="0">
              <a:ln>
                <a:noFill/>
              </a:ln>
              <a:solidFill>
                <a:srgbClr val="1E5155">
                  <a:lumMod val="40000"/>
                  <a:lumOff val="60000"/>
                </a:srgbClr>
              </a:solidFill>
              <a:effectLst/>
              <a:uLnTx/>
              <a:uFillTx/>
              <a:latin typeface="Century Gothic"/>
              <a:ea typeface="宋体" panose="02010600030101010101" pitchFamily="2" charset="-122"/>
              <a:cs typeface="+mj-cs"/>
            </a:endParaRPr>
          </a:p>
          <a:p>
            <a:pPr marL="342900" marR="0" lvl="0" indent="-34290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panose="05000000000000000000" pitchFamily="2" charset="2"/>
              <a:buChar char="Ø"/>
              <a:tabLst/>
              <a:defRPr/>
            </a:pPr>
            <a:r>
              <a:rPr kumimoji="0" lang="zh-CN" altLang="en-US" sz="2000" b="0" i="0" u="none" strike="noStrike" kern="1200" cap="all" spc="0" normalizeH="0" baseline="0" noProof="0" dirty="0">
                <a:ln>
                  <a:noFill/>
                </a:ln>
                <a:solidFill>
                  <a:srgbClr val="1E5155">
                    <a:lumMod val="40000"/>
                    <a:lumOff val="60000"/>
                  </a:srgbClr>
                </a:solidFill>
                <a:effectLst/>
                <a:uLnTx/>
                <a:uFillTx/>
                <a:latin typeface="Century Gothic"/>
                <a:ea typeface="宋体" panose="02010600030101010101" pitchFamily="2" charset="-122"/>
                <a:cs typeface="+mj-cs"/>
              </a:rPr>
              <a:t>特征值分解</a:t>
            </a:r>
            <a:endParaRPr kumimoji="0" lang="en-US" altLang="zh-CN" sz="2000" b="0" i="0" u="none" strike="noStrike" kern="1200" cap="all" spc="0" normalizeH="0" baseline="0" noProof="0" dirty="0">
              <a:ln>
                <a:noFill/>
              </a:ln>
              <a:solidFill>
                <a:srgbClr val="1E5155">
                  <a:lumMod val="40000"/>
                  <a:lumOff val="60000"/>
                </a:srgbClr>
              </a:solidFill>
              <a:effectLst/>
              <a:uLnTx/>
              <a:uFillTx/>
              <a:latin typeface="Century Gothic"/>
              <a:ea typeface="宋体" panose="02010600030101010101" pitchFamily="2" charset="-122"/>
              <a:cs typeface="+mj-cs"/>
            </a:endParaRPr>
          </a:p>
          <a:p>
            <a:pPr marL="342900" marR="0" lvl="0" indent="-34290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panose="05000000000000000000" pitchFamily="2" charset="2"/>
              <a:buChar char="Ø"/>
              <a:tabLst/>
              <a:defRPr/>
            </a:pPr>
            <a:r>
              <a:rPr kumimoji="0" lang="zh-CN" altLang="en-US" sz="2000" b="0" i="0" u="none" strike="noStrike" kern="1200" cap="all" spc="0" normalizeH="0" baseline="0" noProof="0" dirty="0">
                <a:ln>
                  <a:noFill/>
                </a:ln>
                <a:solidFill>
                  <a:srgbClr val="1E5155">
                    <a:lumMod val="40000"/>
                    <a:lumOff val="60000"/>
                  </a:srgbClr>
                </a:solidFill>
                <a:effectLst/>
                <a:uLnTx/>
                <a:uFillTx/>
                <a:latin typeface="Century Gothic"/>
                <a:ea typeface="宋体" panose="02010600030101010101" pitchFamily="2" charset="-122"/>
                <a:cs typeface="+mj-cs"/>
              </a:rPr>
              <a:t>二次型</a:t>
            </a:r>
            <a:endParaRPr kumimoji="0" lang="en-US" altLang="zh-CN" sz="2000" b="0" i="0" u="none" strike="noStrike" kern="1200" cap="all" spc="0" normalizeH="0" baseline="0" noProof="0" dirty="0">
              <a:ln>
                <a:noFill/>
              </a:ln>
              <a:solidFill>
                <a:srgbClr val="1E5155">
                  <a:lumMod val="40000"/>
                  <a:lumOff val="60000"/>
                </a:srgbClr>
              </a:solidFill>
              <a:effectLst/>
              <a:uLnTx/>
              <a:uFillTx/>
              <a:latin typeface="Century Gothic"/>
              <a:ea typeface="宋体" panose="02010600030101010101" pitchFamily="2" charset="-122"/>
              <a:cs typeface="+mj-cs"/>
            </a:endParaRPr>
          </a:p>
          <a:p>
            <a:pPr marL="342900" marR="0" lvl="0" indent="-34290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panose="05000000000000000000" pitchFamily="2" charset="2"/>
              <a:buChar char="Ø"/>
              <a:tabLst/>
              <a:defRPr/>
            </a:pPr>
            <a:r>
              <a:rPr kumimoji="0" lang="zh-CN" altLang="en-US" sz="2000" b="0" i="0" u="none" strike="noStrike" kern="1200" cap="all" spc="0" normalizeH="0" baseline="0" noProof="0" dirty="0">
                <a:ln>
                  <a:noFill/>
                </a:ln>
                <a:solidFill>
                  <a:srgbClr val="1E5155">
                    <a:lumMod val="40000"/>
                    <a:lumOff val="60000"/>
                  </a:srgbClr>
                </a:solidFill>
                <a:effectLst/>
                <a:uLnTx/>
                <a:uFillTx/>
                <a:latin typeface="Century Gothic"/>
                <a:ea typeface="宋体" panose="02010600030101010101" pitchFamily="2" charset="-122"/>
                <a:cs typeface="+mj-cs"/>
              </a:rPr>
              <a:t>条件数</a:t>
            </a:r>
            <a:endParaRPr kumimoji="0" lang="en-US" altLang="zh-CN" sz="2000" b="0" i="0" u="none" strike="noStrike" kern="1200" cap="all" spc="0" normalizeH="0" baseline="0" noProof="0" dirty="0">
              <a:ln>
                <a:noFill/>
              </a:ln>
              <a:solidFill>
                <a:srgbClr val="1E5155">
                  <a:lumMod val="40000"/>
                  <a:lumOff val="60000"/>
                </a:srgbClr>
              </a:solidFill>
              <a:effectLst/>
              <a:uLnTx/>
              <a:uFillTx/>
              <a:latin typeface="Century Gothic"/>
              <a:ea typeface="宋体" panose="02010600030101010101" pitchFamily="2" charset="-122"/>
              <a:cs typeface="+mj-cs"/>
            </a:endParaRPr>
          </a:p>
          <a:p>
            <a:pPr marL="342900" marR="0" lvl="0" indent="-34290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panose="05000000000000000000" pitchFamily="2" charset="2"/>
              <a:buChar char="Ø"/>
              <a:tabLst/>
              <a:defRPr/>
            </a:pPr>
            <a:r>
              <a:rPr kumimoji="0" lang="zh-CN" altLang="en-US" sz="2000" b="0" i="0" u="none" strike="noStrike" kern="1200" cap="all" spc="0" normalizeH="0" baseline="0" noProof="0" dirty="0">
                <a:ln>
                  <a:noFill/>
                </a:ln>
                <a:solidFill>
                  <a:srgbClr val="1E5155">
                    <a:lumMod val="40000"/>
                    <a:lumOff val="60000"/>
                  </a:srgbClr>
                </a:solidFill>
                <a:effectLst/>
                <a:uLnTx/>
                <a:uFillTx/>
                <a:latin typeface="Century Gothic"/>
                <a:ea typeface="宋体" panose="02010600030101010101" pitchFamily="2" charset="-122"/>
                <a:cs typeface="+mj-cs"/>
              </a:rPr>
              <a:t>矩阵范式</a:t>
            </a:r>
            <a:endParaRPr kumimoji="0" lang="en-US" altLang="zh-CN" sz="2000" b="0" i="0" u="none" strike="noStrike" kern="1200" cap="all" spc="0" normalizeH="0" baseline="0" noProof="0" dirty="0">
              <a:ln>
                <a:noFill/>
              </a:ln>
              <a:solidFill>
                <a:srgbClr val="1E5155">
                  <a:lumMod val="40000"/>
                  <a:lumOff val="60000"/>
                </a:srgbClr>
              </a:solidFill>
              <a:effectLst/>
              <a:uLnTx/>
              <a:uFillTx/>
              <a:latin typeface="Century Gothic"/>
              <a:ea typeface="宋体" panose="02010600030101010101" pitchFamily="2" charset="-122"/>
              <a:cs typeface="+mj-cs"/>
            </a:endParaRPr>
          </a:p>
          <a:p>
            <a:pPr marL="342900" marR="0" lvl="0" indent="-34290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panose="05000000000000000000" pitchFamily="2" charset="2"/>
              <a:buChar char="Ø"/>
              <a:tabLst/>
              <a:defRPr/>
            </a:pPr>
            <a:r>
              <a:rPr kumimoji="0" lang="zh-CN" altLang="en-US" sz="2000" b="0" i="0" u="none" strike="noStrike" kern="1200" cap="all" spc="0" normalizeH="0" baseline="0" noProof="0" dirty="0">
                <a:ln>
                  <a:noFill/>
                </a:ln>
                <a:solidFill>
                  <a:srgbClr val="1E5155">
                    <a:lumMod val="40000"/>
                    <a:lumOff val="60000"/>
                  </a:srgbClr>
                </a:solidFill>
                <a:effectLst/>
                <a:uLnTx/>
                <a:uFillTx/>
                <a:latin typeface="Century Gothic"/>
                <a:ea typeface="宋体" panose="02010600030101010101" pitchFamily="2" charset="-122"/>
                <a:cs typeface="+mj-cs"/>
              </a:rPr>
              <a:t>迹运算</a:t>
            </a:r>
            <a:endParaRPr kumimoji="0" lang="en-US" altLang="zh-CN" sz="2000" b="0" i="0" u="none" strike="noStrike" kern="1200" cap="all" spc="0" normalizeH="0" baseline="0" noProof="0" dirty="0">
              <a:ln>
                <a:noFill/>
              </a:ln>
              <a:solidFill>
                <a:srgbClr val="1E5155">
                  <a:lumMod val="40000"/>
                  <a:lumOff val="60000"/>
                </a:srgbClr>
              </a:solidFill>
              <a:effectLst/>
              <a:uLnTx/>
              <a:uFillTx/>
              <a:latin typeface="Century Gothic"/>
              <a:ea typeface="宋体" panose="02010600030101010101" pitchFamily="2" charset="-122"/>
              <a:cs typeface="+mj-cs"/>
            </a:endParaRPr>
          </a:p>
          <a:p>
            <a:pPr marL="342900" marR="0" lvl="0" indent="-34290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panose="05000000000000000000" pitchFamily="2" charset="2"/>
              <a:buChar char="Ø"/>
              <a:tabLst/>
              <a:defRPr/>
            </a:pPr>
            <a:r>
              <a:rPr kumimoji="0" lang="zh-CN" altLang="en-US" sz="2000" b="0" i="0" u="none" strike="noStrike" kern="1200" cap="all" spc="0" normalizeH="0" baseline="0" noProof="0" dirty="0">
                <a:ln>
                  <a:noFill/>
                </a:ln>
                <a:solidFill>
                  <a:srgbClr val="1E5155">
                    <a:lumMod val="40000"/>
                    <a:lumOff val="60000"/>
                  </a:srgbClr>
                </a:solidFill>
                <a:effectLst/>
                <a:uLnTx/>
                <a:uFillTx/>
                <a:latin typeface="Century Gothic"/>
                <a:ea typeface="宋体" panose="02010600030101010101" pitchFamily="2" charset="-122"/>
                <a:cs typeface="+mj-cs"/>
              </a:rPr>
              <a:t>行列式</a:t>
            </a:r>
          </a:p>
        </p:txBody>
      </p:sp>
    </p:spTree>
    <p:extLst>
      <p:ext uri="{BB962C8B-B14F-4D97-AF65-F5344CB8AC3E}">
        <p14:creationId xmlns:p14="http://schemas.microsoft.com/office/powerpoint/2010/main" val="3820804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02938-E901-4C80-B5EB-6CB90CA76B92}"/>
              </a:ext>
            </a:extLst>
          </p:cNvPr>
          <p:cNvSpPr>
            <a:spLocks noGrp="1"/>
          </p:cNvSpPr>
          <p:nvPr>
            <p:ph type="ctrTitle"/>
          </p:nvPr>
        </p:nvSpPr>
        <p:spPr>
          <a:xfrm>
            <a:off x="531500" y="176644"/>
            <a:ext cx="8825658" cy="748147"/>
          </a:xfrm>
        </p:spPr>
        <p:txBody>
          <a:bodyPr/>
          <a:lstStyle/>
          <a:p>
            <a:r>
              <a:rPr lang="zh-CN" altLang="en-US" sz="4000" dirty="0"/>
              <a:t>概率与分布</a:t>
            </a:r>
          </a:p>
        </p:txBody>
      </p:sp>
      <p:sp>
        <p:nvSpPr>
          <p:cNvPr id="7" name="副标题 5">
            <a:extLst>
              <a:ext uri="{FF2B5EF4-FFF2-40B4-BE49-F238E27FC236}">
                <a16:creationId xmlns:a16="http://schemas.microsoft.com/office/drawing/2014/main" id="{4033271F-F664-4B63-B286-B34A2920298A}"/>
              </a:ext>
            </a:extLst>
          </p:cNvPr>
          <p:cNvSpPr txBox="1">
            <a:spLocks/>
          </p:cNvSpPr>
          <p:nvPr/>
        </p:nvSpPr>
        <p:spPr>
          <a:xfrm>
            <a:off x="604236" y="1119779"/>
            <a:ext cx="8825658" cy="481342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marL="342900" marR="0" lvl="0" indent="-34290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panose="05000000000000000000" pitchFamily="2" charset="2"/>
              <a:buChar char="Ø"/>
              <a:tabLst/>
              <a:defRPr/>
            </a:pPr>
            <a:r>
              <a:rPr kumimoji="0" lang="zh-CN" altLang="en-US" sz="2000" b="0" i="0" u="none" strike="noStrike" kern="1200" cap="all" spc="0" normalizeH="0" baseline="0" noProof="0" dirty="0">
                <a:ln>
                  <a:noFill/>
                </a:ln>
                <a:solidFill>
                  <a:srgbClr val="1E5155">
                    <a:lumMod val="40000"/>
                    <a:lumOff val="60000"/>
                  </a:srgbClr>
                </a:solidFill>
                <a:effectLst/>
                <a:uLnTx/>
                <a:uFillTx/>
                <a:latin typeface="Century Gothic"/>
                <a:ea typeface="宋体" panose="02010600030101010101" pitchFamily="2" charset="-122"/>
                <a:cs typeface="+mj-cs"/>
              </a:rPr>
              <a:t>最小二乘法</a:t>
            </a:r>
            <a:endParaRPr kumimoji="0" lang="en-US" altLang="zh-CN" sz="2000" b="0" i="0" u="none" strike="noStrike" kern="1200" cap="all" spc="0" normalizeH="0" baseline="0" noProof="0" dirty="0">
              <a:ln>
                <a:noFill/>
              </a:ln>
              <a:solidFill>
                <a:srgbClr val="1E5155">
                  <a:lumMod val="40000"/>
                  <a:lumOff val="60000"/>
                </a:srgbClr>
              </a:solidFill>
              <a:effectLst/>
              <a:uLnTx/>
              <a:uFillTx/>
              <a:latin typeface="Century Gothic"/>
              <a:ea typeface="宋体" panose="02010600030101010101" pitchFamily="2" charset="-122"/>
              <a:cs typeface="+mj-cs"/>
            </a:endParaRP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r>
              <a:rPr kumimoji="0" lang="zh-CN" altLang="en-US" sz="2000" b="0" i="0" u="none" strike="noStrike" kern="1200" cap="all" spc="0" normalizeH="0" baseline="0" noProof="0" dirty="0">
                <a:ln>
                  <a:noFill/>
                </a:ln>
                <a:solidFill>
                  <a:srgbClr val="1E5155">
                    <a:lumMod val="40000"/>
                    <a:lumOff val="60000"/>
                  </a:srgbClr>
                </a:solidFill>
                <a:effectLst/>
                <a:uLnTx/>
                <a:uFillTx/>
                <a:latin typeface="Century Gothic"/>
                <a:ea typeface="宋体" panose="02010600030101010101" pitchFamily="2" charset="-122"/>
                <a:cs typeface="+mj-cs"/>
              </a:rPr>
              <a:t>     </a:t>
            </a:r>
            <a:r>
              <a:rPr kumimoji="0" lang="zh-CN" altLang="en-US" sz="1200" b="0" i="0" u="none" strike="noStrike" kern="1200" cap="all" spc="0" normalizeH="0" baseline="0" noProof="0" dirty="0">
                <a:ln>
                  <a:noFill/>
                </a:ln>
                <a:solidFill>
                  <a:prstClr val="white"/>
                </a:solidFill>
                <a:effectLst/>
                <a:uLnTx/>
                <a:uFillTx/>
                <a:latin typeface="Century Gothic"/>
                <a:ea typeface="宋体" panose="02010600030101010101" pitchFamily="2" charset="-122"/>
                <a:cs typeface="+mj-cs"/>
              </a:rPr>
              <a:t>残差平方和</a:t>
            </a:r>
            <a:r>
              <a:rPr kumimoji="0" lang="en-US" altLang="zh-CN" sz="1200" b="0" i="0" u="none" strike="noStrike" kern="1200" cap="all" spc="0" normalizeH="0" baseline="0" noProof="0" dirty="0">
                <a:ln>
                  <a:noFill/>
                </a:ln>
                <a:solidFill>
                  <a:prstClr val="white"/>
                </a:solidFill>
                <a:effectLst/>
                <a:uLnTx/>
                <a:uFillTx/>
                <a:latin typeface="Century Gothic"/>
                <a:ea typeface="宋体" panose="02010600030101010101" pitchFamily="2" charset="-122"/>
                <a:cs typeface="+mj-cs"/>
              </a:rPr>
              <a:t>RSS</a:t>
            </a:r>
          </a:p>
          <a:p>
            <a:pPr marL="342900" marR="0" lvl="0" indent="-34290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panose="05000000000000000000" pitchFamily="2" charset="2"/>
              <a:buChar char="Ø"/>
              <a:tabLst/>
              <a:defRPr/>
            </a:pPr>
            <a:r>
              <a:rPr kumimoji="0" lang="en-US" altLang="zh-CN" sz="2000" b="0" i="0" u="none" strike="noStrike" kern="1200" cap="all" spc="0" normalizeH="0" baseline="0" noProof="0" dirty="0">
                <a:ln>
                  <a:noFill/>
                </a:ln>
                <a:solidFill>
                  <a:srgbClr val="1E5155">
                    <a:lumMod val="40000"/>
                    <a:lumOff val="60000"/>
                  </a:srgbClr>
                </a:solidFill>
                <a:effectLst/>
                <a:uLnTx/>
                <a:uFillTx/>
                <a:latin typeface="Century Gothic"/>
                <a:ea typeface="宋体" panose="02010600030101010101" pitchFamily="2" charset="-122"/>
                <a:cs typeface="+mj-cs"/>
              </a:rPr>
              <a:t>SVD</a:t>
            </a:r>
            <a:r>
              <a:rPr kumimoji="0" lang="zh-CN" altLang="en-US" sz="2000" b="0" i="0" u="none" strike="noStrike" kern="1200" cap="all" spc="0" normalizeH="0" baseline="0" noProof="0" dirty="0">
                <a:ln>
                  <a:noFill/>
                </a:ln>
                <a:solidFill>
                  <a:srgbClr val="1E5155">
                    <a:lumMod val="40000"/>
                    <a:lumOff val="60000"/>
                  </a:srgbClr>
                </a:solidFill>
                <a:effectLst/>
                <a:uLnTx/>
                <a:uFillTx/>
                <a:latin typeface="Century Gothic"/>
                <a:ea typeface="宋体" panose="02010600030101010101" pitchFamily="2" charset="-122"/>
                <a:cs typeface="+mj-cs"/>
              </a:rPr>
              <a:t>奇异值分解</a:t>
            </a:r>
            <a:endParaRPr kumimoji="0" lang="en-US" altLang="zh-CN" sz="2000" b="0" i="0" u="none" strike="noStrike" kern="1200" cap="all" spc="0" normalizeH="0" baseline="0" noProof="0" dirty="0">
              <a:ln>
                <a:noFill/>
              </a:ln>
              <a:solidFill>
                <a:srgbClr val="1E5155">
                  <a:lumMod val="40000"/>
                  <a:lumOff val="60000"/>
                </a:srgbClr>
              </a:solidFill>
              <a:effectLst/>
              <a:uLnTx/>
              <a:uFillTx/>
              <a:latin typeface="Century Gothic"/>
              <a:ea typeface="宋体" panose="02010600030101010101" pitchFamily="2" charset="-122"/>
              <a:cs typeface="+mj-cs"/>
            </a:endParaRPr>
          </a:p>
          <a:p>
            <a:pPr marL="342900" marR="0" lvl="0" indent="-34290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panose="05000000000000000000" pitchFamily="2" charset="2"/>
              <a:buChar char="Ø"/>
              <a:tabLst/>
              <a:defRPr/>
            </a:pPr>
            <a:r>
              <a:rPr kumimoji="0" lang="zh-CN" altLang="en-US" sz="2000" b="0" i="0" u="none" strike="noStrike" kern="1200" cap="all" spc="0" normalizeH="0" baseline="0" noProof="0" dirty="0">
                <a:ln>
                  <a:noFill/>
                </a:ln>
                <a:solidFill>
                  <a:srgbClr val="1E5155">
                    <a:lumMod val="40000"/>
                    <a:lumOff val="60000"/>
                  </a:srgbClr>
                </a:solidFill>
                <a:effectLst/>
                <a:uLnTx/>
                <a:uFillTx/>
                <a:latin typeface="Century Gothic"/>
                <a:ea typeface="宋体" panose="02010600030101010101" pitchFamily="2" charset="-122"/>
                <a:cs typeface="+mj-cs"/>
              </a:rPr>
              <a:t>特征值分解</a:t>
            </a:r>
            <a:endParaRPr kumimoji="0" lang="en-US" altLang="zh-CN" sz="2000" b="0" i="0" u="none" strike="noStrike" kern="1200" cap="all" spc="0" normalizeH="0" baseline="0" noProof="0" dirty="0">
              <a:ln>
                <a:noFill/>
              </a:ln>
              <a:solidFill>
                <a:srgbClr val="1E5155">
                  <a:lumMod val="40000"/>
                  <a:lumOff val="60000"/>
                </a:srgbClr>
              </a:solidFill>
              <a:effectLst/>
              <a:uLnTx/>
              <a:uFillTx/>
              <a:latin typeface="Century Gothic"/>
              <a:ea typeface="宋体" panose="02010600030101010101" pitchFamily="2" charset="-122"/>
              <a:cs typeface="+mj-cs"/>
            </a:endParaRPr>
          </a:p>
          <a:p>
            <a:pPr marL="342900" marR="0" lvl="0" indent="-34290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panose="05000000000000000000" pitchFamily="2" charset="2"/>
              <a:buChar char="Ø"/>
              <a:tabLst/>
              <a:defRPr/>
            </a:pPr>
            <a:r>
              <a:rPr kumimoji="0" lang="zh-CN" altLang="en-US" sz="2000" b="0" i="0" u="none" strike="noStrike" kern="1200" cap="all" spc="0" normalizeH="0" baseline="0" noProof="0" dirty="0">
                <a:ln>
                  <a:noFill/>
                </a:ln>
                <a:solidFill>
                  <a:srgbClr val="1E5155">
                    <a:lumMod val="40000"/>
                    <a:lumOff val="60000"/>
                  </a:srgbClr>
                </a:solidFill>
                <a:effectLst/>
                <a:uLnTx/>
                <a:uFillTx/>
                <a:latin typeface="Century Gothic"/>
                <a:ea typeface="宋体" panose="02010600030101010101" pitchFamily="2" charset="-122"/>
                <a:cs typeface="+mj-cs"/>
              </a:rPr>
              <a:t>二次型</a:t>
            </a:r>
            <a:endParaRPr kumimoji="0" lang="en-US" altLang="zh-CN" sz="2000" b="0" i="0" u="none" strike="noStrike" kern="1200" cap="all" spc="0" normalizeH="0" baseline="0" noProof="0" dirty="0">
              <a:ln>
                <a:noFill/>
              </a:ln>
              <a:solidFill>
                <a:srgbClr val="1E5155">
                  <a:lumMod val="40000"/>
                  <a:lumOff val="60000"/>
                </a:srgbClr>
              </a:solidFill>
              <a:effectLst/>
              <a:uLnTx/>
              <a:uFillTx/>
              <a:latin typeface="Century Gothic"/>
              <a:ea typeface="宋体" panose="02010600030101010101" pitchFamily="2" charset="-122"/>
              <a:cs typeface="+mj-cs"/>
            </a:endParaRPr>
          </a:p>
          <a:p>
            <a:pPr marL="342900" marR="0" lvl="0" indent="-34290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panose="05000000000000000000" pitchFamily="2" charset="2"/>
              <a:buChar char="Ø"/>
              <a:tabLst/>
              <a:defRPr/>
            </a:pPr>
            <a:r>
              <a:rPr kumimoji="0" lang="zh-CN" altLang="en-US" sz="2000" b="0" i="0" u="none" strike="noStrike" kern="1200" cap="all" spc="0" normalizeH="0" baseline="0" noProof="0" dirty="0">
                <a:ln>
                  <a:noFill/>
                </a:ln>
                <a:solidFill>
                  <a:srgbClr val="1E5155">
                    <a:lumMod val="40000"/>
                    <a:lumOff val="60000"/>
                  </a:srgbClr>
                </a:solidFill>
                <a:effectLst/>
                <a:uLnTx/>
                <a:uFillTx/>
                <a:latin typeface="Century Gothic"/>
                <a:ea typeface="宋体" panose="02010600030101010101" pitchFamily="2" charset="-122"/>
                <a:cs typeface="+mj-cs"/>
              </a:rPr>
              <a:t>条件数</a:t>
            </a:r>
            <a:endParaRPr kumimoji="0" lang="en-US" altLang="zh-CN" sz="2000" b="0" i="0" u="none" strike="noStrike" kern="1200" cap="all" spc="0" normalizeH="0" baseline="0" noProof="0" dirty="0">
              <a:ln>
                <a:noFill/>
              </a:ln>
              <a:solidFill>
                <a:srgbClr val="1E5155">
                  <a:lumMod val="40000"/>
                  <a:lumOff val="60000"/>
                </a:srgbClr>
              </a:solidFill>
              <a:effectLst/>
              <a:uLnTx/>
              <a:uFillTx/>
              <a:latin typeface="Century Gothic"/>
              <a:ea typeface="宋体" panose="02010600030101010101" pitchFamily="2" charset="-122"/>
              <a:cs typeface="+mj-cs"/>
            </a:endParaRPr>
          </a:p>
          <a:p>
            <a:pPr marL="342900" marR="0" lvl="0" indent="-34290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panose="05000000000000000000" pitchFamily="2" charset="2"/>
              <a:buChar char="Ø"/>
              <a:tabLst/>
              <a:defRPr/>
            </a:pPr>
            <a:r>
              <a:rPr kumimoji="0" lang="zh-CN" altLang="en-US" sz="2000" b="0" i="0" u="none" strike="noStrike" kern="1200" cap="all" spc="0" normalizeH="0" baseline="0" noProof="0" dirty="0">
                <a:ln>
                  <a:noFill/>
                </a:ln>
                <a:solidFill>
                  <a:srgbClr val="1E5155">
                    <a:lumMod val="40000"/>
                    <a:lumOff val="60000"/>
                  </a:srgbClr>
                </a:solidFill>
                <a:effectLst/>
                <a:uLnTx/>
                <a:uFillTx/>
                <a:latin typeface="Century Gothic"/>
                <a:ea typeface="宋体" panose="02010600030101010101" pitchFamily="2" charset="-122"/>
                <a:cs typeface="+mj-cs"/>
              </a:rPr>
              <a:t>矩阵范式</a:t>
            </a:r>
            <a:endParaRPr kumimoji="0" lang="en-US" altLang="zh-CN" sz="2000" b="0" i="0" u="none" strike="noStrike" kern="1200" cap="all" spc="0" normalizeH="0" baseline="0" noProof="0" dirty="0">
              <a:ln>
                <a:noFill/>
              </a:ln>
              <a:solidFill>
                <a:srgbClr val="1E5155">
                  <a:lumMod val="40000"/>
                  <a:lumOff val="60000"/>
                </a:srgbClr>
              </a:solidFill>
              <a:effectLst/>
              <a:uLnTx/>
              <a:uFillTx/>
              <a:latin typeface="Century Gothic"/>
              <a:ea typeface="宋体" panose="02010600030101010101" pitchFamily="2" charset="-122"/>
              <a:cs typeface="+mj-cs"/>
            </a:endParaRPr>
          </a:p>
          <a:p>
            <a:pPr marL="342900" marR="0" lvl="0" indent="-34290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panose="05000000000000000000" pitchFamily="2" charset="2"/>
              <a:buChar char="Ø"/>
              <a:tabLst/>
              <a:defRPr/>
            </a:pPr>
            <a:r>
              <a:rPr kumimoji="0" lang="zh-CN" altLang="en-US" sz="2000" b="0" i="0" u="none" strike="noStrike" kern="1200" cap="all" spc="0" normalizeH="0" baseline="0" noProof="0" dirty="0">
                <a:ln>
                  <a:noFill/>
                </a:ln>
                <a:solidFill>
                  <a:srgbClr val="1E5155">
                    <a:lumMod val="40000"/>
                    <a:lumOff val="60000"/>
                  </a:srgbClr>
                </a:solidFill>
                <a:effectLst/>
                <a:uLnTx/>
                <a:uFillTx/>
                <a:latin typeface="Century Gothic"/>
                <a:ea typeface="宋体" panose="02010600030101010101" pitchFamily="2" charset="-122"/>
                <a:cs typeface="+mj-cs"/>
              </a:rPr>
              <a:t>迹运算</a:t>
            </a:r>
            <a:endParaRPr kumimoji="0" lang="en-US" altLang="zh-CN" sz="2000" b="0" i="0" u="none" strike="noStrike" kern="1200" cap="all" spc="0" normalizeH="0" baseline="0" noProof="0" dirty="0">
              <a:ln>
                <a:noFill/>
              </a:ln>
              <a:solidFill>
                <a:srgbClr val="1E5155">
                  <a:lumMod val="40000"/>
                  <a:lumOff val="60000"/>
                </a:srgbClr>
              </a:solidFill>
              <a:effectLst/>
              <a:uLnTx/>
              <a:uFillTx/>
              <a:latin typeface="Century Gothic"/>
              <a:ea typeface="宋体" panose="02010600030101010101" pitchFamily="2" charset="-122"/>
              <a:cs typeface="+mj-cs"/>
            </a:endParaRPr>
          </a:p>
          <a:p>
            <a:pPr marL="342900" marR="0" lvl="0" indent="-34290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panose="05000000000000000000" pitchFamily="2" charset="2"/>
              <a:buChar char="Ø"/>
              <a:tabLst/>
              <a:defRPr/>
            </a:pPr>
            <a:r>
              <a:rPr kumimoji="0" lang="zh-CN" altLang="en-US" sz="2000" b="0" i="0" u="none" strike="noStrike" kern="1200" cap="all" spc="0" normalizeH="0" baseline="0" noProof="0" dirty="0">
                <a:ln>
                  <a:noFill/>
                </a:ln>
                <a:solidFill>
                  <a:srgbClr val="1E5155">
                    <a:lumMod val="40000"/>
                    <a:lumOff val="60000"/>
                  </a:srgbClr>
                </a:solidFill>
                <a:effectLst/>
                <a:uLnTx/>
                <a:uFillTx/>
                <a:latin typeface="Century Gothic"/>
                <a:ea typeface="宋体" panose="02010600030101010101" pitchFamily="2" charset="-122"/>
                <a:cs typeface="+mj-cs"/>
              </a:rPr>
              <a:t>行列式</a:t>
            </a:r>
          </a:p>
        </p:txBody>
      </p:sp>
    </p:spTree>
    <p:extLst>
      <p:ext uri="{BB962C8B-B14F-4D97-AF65-F5344CB8AC3E}">
        <p14:creationId xmlns:p14="http://schemas.microsoft.com/office/powerpoint/2010/main" val="627721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02938-E901-4C80-B5EB-6CB90CA76B92}"/>
              </a:ext>
            </a:extLst>
          </p:cNvPr>
          <p:cNvSpPr>
            <a:spLocks noGrp="1"/>
          </p:cNvSpPr>
          <p:nvPr>
            <p:ph type="ctrTitle"/>
          </p:nvPr>
        </p:nvSpPr>
        <p:spPr>
          <a:xfrm>
            <a:off x="531500" y="176644"/>
            <a:ext cx="8825658" cy="748147"/>
          </a:xfrm>
        </p:spPr>
        <p:txBody>
          <a:bodyPr/>
          <a:lstStyle/>
          <a:p>
            <a:r>
              <a:rPr lang="zh-CN" altLang="en-US" sz="4000" dirty="0"/>
              <a:t>最优化</a:t>
            </a:r>
          </a:p>
        </p:txBody>
      </p:sp>
    </p:spTree>
    <p:extLst>
      <p:ext uri="{BB962C8B-B14F-4D97-AF65-F5344CB8AC3E}">
        <p14:creationId xmlns:p14="http://schemas.microsoft.com/office/powerpoint/2010/main" val="3172611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02938-E901-4C80-B5EB-6CB90CA76B92}"/>
              </a:ext>
            </a:extLst>
          </p:cNvPr>
          <p:cNvSpPr>
            <a:spLocks noGrp="1"/>
          </p:cNvSpPr>
          <p:nvPr>
            <p:ph type="ctrTitle"/>
          </p:nvPr>
        </p:nvSpPr>
        <p:spPr>
          <a:xfrm>
            <a:off x="531500" y="176644"/>
            <a:ext cx="8825658" cy="748147"/>
          </a:xfrm>
        </p:spPr>
        <p:txBody>
          <a:bodyPr/>
          <a:lstStyle/>
          <a:p>
            <a:r>
              <a:rPr lang="zh-CN" altLang="en-US" sz="4000" dirty="0"/>
              <a:t>统计学习理论</a:t>
            </a:r>
            <a:r>
              <a:rPr lang="en-US" altLang="zh-CN" sz="4000" dirty="0"/>
              <a:t>1</a:t>
            </a:r>
            <a:endParaRPr lang="zh-CN" altLang="en-US" sz="4000" dirty="0"/>
          </a:p>
        </p:txBody>
      </p:sp>
      <p:sp>
        <p:nvSpPr>
          <p:cNvPr id="3" name="副标题 2">
            <a:extLst>
              <a:ext uri="{FF2B5EF4-FFF2-40B4-BE49-F238E27FC236}">
                <a16:creationId xmlns:a16="http://schemas.microsoft.com/office/drawing/2014/main" id="{A17CEEB7-976D-4463-900C-B0BA7A0621FF}"/>
              </a:ext>
            </a:extLst>
          </p:cNvPr>
          <p:cNvSpPr>
            <a:spLocks noGrp="1"/>
          </p:cNvSpPr>
          <p:nvPr>
            <p:ph type="subTitle" idx="1"/>
          </p:nvPr>
        </p:nvSpPr>
        <p:spPr>
          <a:xfrm>
            <a:off x="531500" y="1067824"/>
            <a:ext cx="9890582" cy="5125157"/>
          </a:xfrm>
        </p:spPr>
        <p:txBody>
          <a:bodyPr>
            <a:normAutofit/>
          </a:bodyPr>
          <a:lstStyle/>
          <a:p>
            <a:pPr marL="342900" indent="-342900">
              <a:buFont typeface="Wingdings" panose="05000000000000000000" pitchFamily="2" charset="2"/>
              <a:buChar char="ü"/>
            </a:pPr>
            <a:r>
              <a:rPr lang="zh-CN" altLang="en-US" sz="1800" dirty="0">
                <a:solidFill>
                  <a:schemeClr val="tx1">
                    <a:tint val="75000"/>
                  </a:schemeClr>
                </a:solidFill>
              </a:rPr>
              <a:t>经典的统计基础存在两个理论缺陷</a:t>
            </a:r>
            <a:endParaRPr lang="en-US" altLang="zh-CN" sz="1800" dirty="0">
              <a:solidFill>
                <a:schemeClr val="tx1">
                  <a:tint val="75000"/>
                </a:schemeClr>
              </a:solidFill>
            </a:endParaRPr>
          </a:p>
          <a:p>
            <a:pPr marL="342900" indent="-342900">
              <a:buFont typeface="Wingdings" panose="05000000000000000000" pitchFamily="2" charset="2"/>
              <a:buChar char="Ø"/>
            </a:pPr>
            <a:r>
              <a:rPr lang="zh-CN" altLang="en-US" dirty="0"/>
              <a:t>没有对经验风险最小化原则下的统计学习一致性进行分析，不能保证经验风险的最小值（或下限界）收敛到（或概率收敛到）期望风险的最小值（或下确界）</a:t>
            </a:r>
            <a:endParaRPr lang="en-US" altLang="zh-CN" dirty="0"/>
          </a:p>
          <a:p>
            <a:pPr marL="342900" indent="-342900">
              <a:buFont typeface="Wingdings" panose="05000000000000000000" pitchFamily="2" charset="2"/>
              <a:buChar char="Ø"/>
            </a:pPr>
            <a:r>
              <a:rPr lang="zh-CN" altLang="en-US" dirty="0"/>
              <a:t>大数定理描述的是一个极限过程，不对收敛速度进行分析，那么在样本有限的情况下，以频率代替概率（均值代替期望）并不一定能得到好的近似</a:t>
            </a:r>
            <a:endParaRPr lang="en-US" altLang="zh-CN" dirty="0"/>
          </a:p>
          <a:p>
            <a:pPr marL="342900" indent="-342900">
              <a:buFont typeface="Wingdings" panose="05000000000000000000" pitchFamily="2" charset="2"/>
              <a:buChar char="ü"/>
            </a:pPr>
            <a:r>
              <a:rPr lang="zh-CN" altLang="en-US" sz="1800" dirty="0">
                <a:solidFill>
                  <a:schemeClr val="tx1">
                    <a:tint val="75000"/>
                  </a:schemeClr>
                </a:solidFill>
              </a:rPr>
              <a:t>统计学习理论，从理论上系统地分析经验最小化原则成立的条件，建立了学习过程收敛速度界，进而提出了小样本归纳推理原则，并给出控制学习过程的推广能力的方法</a:t>
            </a:r>
          </a:p>
          <a:p>
            <a:pPr marL="342900" indent="-342900">
              <a:buFont typeface="Wingdings" panose="05000000000000000000" pitchFamily="2" charset="2"/>
              <a:buChar char="Ø"/>
            </a:pPr>
            <a:r>
              <a:rPr lang="zh-CN" altLang="en-US" dirty="0"/>
              <a:t>学习过程一致性理论</a:t>
            </a:r>
          </a:p>
          <a:p>
            <a:pPr marL="342900" indent="-342900">
              <a:buFont typeface="Wingdings" panose="05000000000000000000" pitchFamily="2" charset="2"/>
              <a:buChar char="Ø"/>
            </a:pPr>
            <a:r>
              <a:rPr lang="zh-CN" altLang="en-US" dirty="0"/>
              <a:t>学习过程收敛速度的理论</a:t>
            </a:r>
          </a:p>
          <a:p>
            <a:pPr marL="342900" indent="-342900">
              <a:buFont typeface="Wingdings" panose="05000000000000000000" pitchFamily="2" charset="2"/>
              <a:buChar char="Ø"/>
            </a:pPr>
            <a:r>
              <a:rPr lang="zh-CN" altLang="en-US" dirty="0"/>
              <a:t>控制学习过程泛化能力的理论</a:t>
            </a:r>
          </a:p>
          <a:p>
            <a:pPr marL="342900" indent="-342900">
              <a:buFont typeface="Wingdings" panose="05000000000000000000" pitchFamily="2" charset="2"/>
              <a:buChar char="Ø"/>
            </a:pPr>
            <a:r>
              <a:rPr lang="zh-CN" altLang="en-US" dirty="0"/>
              <a:t>构造学习算法的理论采用前三部分的结论</a:t>
            </a:r>
          </a:p>
        </p:txBody>
      </p:sp>
    </p:spTree>
    <p:extLst>
      <p:ext uri="{BB962C8B-B14F-4D97-AF65-F5344CB8AC3E}">
        <p14:creationId xmlns:p14="http://schemas.microsoft.com/office/powerpoint/2010/main" val="909776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02938-E901-4C80-B5EB-6CB90CA76B92}"/>
              </a:ext>
            </a:extLst>
          </p:cNvPr>
          <p:cNvSpPr>
            <a:spLocks noGrp="1"/>
          </p:cNvSpPr>
          <p:nvPr>
            <p:ph type="ctrTitle"/>
          </p:nvPr>
        </p:nvSpPr>
        <p:spPr>
          <a:xfrm>
            <a:off x="531500" y="176644"/>
            <a:ext cx="8825658" cy="748147"/>
          </a:xfrm>
        </p:spPr>
        <p:txBody>
          <a:bodyPr/>
          <a:lstStyle/>
          <a:p>
            <a:r>
              <a:rPr lang="zh-CN" altLang="en-US" sz="4000" dirty="0"/>
              <a:t>统计学习理论</a:t>
            </a:r>
            <a:r>
              <a:rPr lang="en-US" altLang="zh-CN" sz="4000" dirty="0"/>
              <a:t>2</a:t>
            </a:r>
            <a:endParaRPr lang="zh-CN" altLang="en-US" sz="4000" dirty="0"/>
          </a:p>
        </p:txBody>
      </p:sp>
      <p:sp>
        <p:nvSpPr>
          <p:cNvPr id="3" name="副标题 2">
            <a:extLst>
              <a:ext uri="{FF2B5EF4-FFF2-40B4-BE49-F238E27FC236}">
                <a16:creationId xmlns:a16="http://schemas.microsoft.com/office/drawing/2014/main" id="{A17CEEB7-976D-4463-900C-B0BA7A0621FF}"/>
              </a:ext>
            </a:extLst>
          </p:cNvPr>
          <p:cNvSpPr>
            <a:spLocks noGrp="1"/>
          </p:cNvSpPr>
          <p:nvPr>
            <p:ph type="subTitle" idx="1"/>
          </p:nvPr>
        </p:nvSpPr>
        <p:spPr>
          <a:xfrm>
            <a:off x="531500" y="1067824"/>
            <a:ext cx="9890582" cy="5125157"/>
          </a:xfrm>
        </p:spPr>
        <p:txBody>
          <a:bodyPr>
            <a:normAutofit/>
          </a:bodyPr>
          <a:lstStyle/>
          <a:p>
            <a:pPr marL="342900" indent="-342900">
              <a:buFont typeface="Wingdings" panose="05000000000000000000" pitchFamily="2" charset="2"/>
              <a:buChar char="ü"/>
            </a:pPr>
            <a:r>
              <a:rPr lang="zh-CN" altLang="en-US" sz="1800" dirty="0">
                <a:solidFill>
                  <a:schemeClr val="tx1">
                    <a:tint val="75000"/>
                  </a:schemeClr>
                </a:solidFill>
              </a:rPr>
              <a:t>经验最小化原则</a:t>
            </a:r>
            <a:r>
              <a:rPr lang="en-US" altLang="zh-CN" sz="1800" dirty="0">
                <a:solidFill>
                  <a:schemeClr val="tx1">
                    <a:tint val="75000"/>
                  </a:schemeClr>
                </a:solidFill>
              </a:rPr>
              <a:t>ERM</a:t>
            </a:r>
          </a:p>
          <a:p>
            <a:pPr marL="342900" indent="-342900">
              <a:buFont typeface="Wingdings" panose="05000000000000000000" pitchFamily="2" charset="2"/>
              <a:buChar char="ü"/>
            </a:pPr>
            <a:endParaRPr lang="en-US" altLang="zh-CN" sz="1800" dirty="0">
              <a:solidFill>
                <a:schemeClr val="tx1">
                  <a:tint val="75000"/>
                </a:schemeClr>
              </a:solidFill>
            </a:endParaRPr>
          </a:p>
          <a:p>
            <a:pPr marL="342900" indent="-342900">
              <a:buFont typeface="Wingdings" panose="05000000000000000000" pitchFamily="2" charset="2"/>
              <a:buChar char="ü"/>
            </a:pPr>
            <a:endParaRPr lang="en-US" altLang="zh-CN" sz="1800" dirty="0">
              <a:solidFill>
                <a:schemeClr val="tx1">
                  <a:tint val="75000"/>
                </a:schemeClr>
              </a:solidFill>
            </a:endParaRPr>
          </a:p>
          <a:p>
            <a:pPr marL="342900" indent="-342900">
              <a:buFont typeface="Wingdings" panose="05000000000000000000" pitchFamily="2" charset="2"/>
              <a:buChar char="ü"/>
            </a:pPr>
            <a:endParaRPr lang="en-US" altLang="zh-CN" sz="1800" dirty="0">
              <a:solidFill>
                <a:schemeClr val="tx1">
                  <a:tint val="75000"/>
                </a:schemeClr>
              </a:solidFill>
            </a:endParaRPr>
          </a:p>
          <a:p>
            <a:pPr marL="342900" indent="-342900">
              <a:buFont typeface="Wingdings" panose="05000000000000000000" pitchFamily="2" charset="2"/>
              <a:buChar char="ü"/>
            </a:pPr>
            <a:endParaRPr lang="en-US" altLang="zh-CN" sz="1800" dirty="0">
              <a:solidFill>
                <a:schemeClr val="tx1">
                  <a:tint val="75000"/>
                </a:schemeClr>
              </a:solidFill>
            </a:endParaRPr>
          </a:p>
          <a:p>
            <a:pPr marL="342900" indent="-342900">
              <a:buFont typeface="Wingdings" panose="05000000000000000000" pitchFamily="2" charset="2"/>
              <a:buChar char="ü"/>
            </a:pPr>
            <a:endParaRPr lang="en-US" altLang="zh-CN" sz="1800" dirty="0">
              <a:solidFill>
                <a:schemeClr val="tx1">
                  <a:tint val="75000"/>
                </a:schemeClr>
              </a:solidFill>
            </a:endParaRPr>
          </a:p>
          <a:p>
            <a:pPr marL="342900" indent="-342900">
              <a:buFont typeface="Wingdings" panose="05000000000000000000" pitchFamily="2" charset="2"/>
              <a:buChar char="ü"/>
            </a:pPr>
            <a:r>
              <a:rPr lang="zh-CN" altLang="en-US" sz="1800" dirty="0">
                <a:solidFill>
                  <a:schemeClr val="tx1">
                    <a:tint val="75000"/>
                  </a:schemeClr>
                </a:solidFill>
              </a:rPr>
              <a:t>结构最小化原则</a:t>
            </a:r>
            <a:r>
              <a:rPr lang="en-US" altLang="zh-CN" sz="1800" dirty="0">
                <a:solidFill>
                  <a:schemeClr val="tx1">
                    <a:tint val="75000"/>
                  </a:schemeClr>
                </a:solidFill>
              </a:rPr>
              <a:t>SRM</a:t>
            </a:r>
          </a:p>
          <a:p>
            <a:pPr marL="342900" indent="-342900">
              <a:buFont typeface="+mj-lt"/>
              <a:buAutoNum type="arabicPeriod"/>
            </a:pPr>
            <a:r>
              <a:rPr lang="zh-CN" altLang="en-US" sz="1400" dirty="0"/>
              <a:t>这一理论的目的是致力于构造一种利用小样本训练实例来最小化风险泛函的归纳原则。</a:t>
            </a:r>
            <a:endParaRPr lang="en-US" altLang="zh-CN" sz="1400" dirty="0"/>
          </a:p>
          <a:p>
            <a:pPr marL="342900" indent="-342900">
              <a:buFont typeface="+mj-lt"/>
              <a:buAutoNum type="arabicPeriod"/>
            </a:pPr>
            <a:r>
              <a:rPr lang="zh-CN" altLang="en-US" sz="1400" dirty="0"/>
              <a:t>分析</a:t>
            </a:r>
            <a:r>
              <a:rPr lang="en-US" altLang="zh-CN" sz="1400" dirty="0"/>
              <a:t>ERM</a:t>
            </a:r>
            <a:r>
              <a:rPr lang="zh-CN" altLang="en-US" sz="1400" dirty="0"/>
              <a:t>原则的合理性：</a:t>
            </a:r>
            <a:endParaRPr lang="en-US" altLang="zh-CN" sz="1400" dirty="0"/>
          </a:p>
          <a:p>
            <a:pPr marL="228600" indent="-228600">
              <a:buFont typeface="+mj-ea"/>
              <a:buAutoNum type="circleNumDbPlain"/>
            </a:pPr>
            <a:r>
              <a:rPr lang="zh-CN" altLang="en-US" sz="1400" dirty="0"/>
              <a:t>  若</a:t>
            </a:r>
            <a:r>
              <a:rPr lang="en-US" altLang="zh-CN" sz="1400" dirty="0"/>
              <a:t>l / h </a:t>
            </a:r>
            <a:r>
              <a:rPr lang="zh-CN" altLang="en-US" sz="1400" dirty="0"/>
              <a:t>较大，则</a:t>
            </a:r>
            <a:r>
              <a:rPr lang="en-US" altLang="zh-CN" sz="1400" dirty="0"/>
              <a:t>E </a:t>
            </a:r>
            <a:r>
              <a:rPr lang="zh-CN" altLang="en-US" sz="1400" dirty="0"/>
              <a:t>较小，实际风险就接近经验风险的取值。</a:t>
            </a:r>
            <a:r>
              <a:rPr lang="en-US" altLang="zh-CN" sz="1400" dirty="0"/>
              <a:t>—— </a:t>
            </a:r>
            <a:r>
              <a:rPr lang="zh-CN" altLang="en-US" sz="1400" dirty="0"/>
              <a:t>可行</a:t>
            </a:r>
          </a:p>
          <a:p>
            <a:pPr marL="342900" indent="-342900">
              <a:buFont typeface="+mj-ea"/>
              <a:buAutoNum type="circleNumDbPlain"/>
            </a:pPr>
            <a:r>
              <a:rPr lang="zh-CN" altLang="en-US" sz="1400" dirty="0"/>
              <a:t>若</a:t>
            </a:r>
            <a:r>
              <a:rPr lang="en-US" altLang="zh-CN" sz="1400" dirty="0"/>
              <a:t>l / h </a:t>
            </a:r>
            <a:r>
              <a:rPr lang="zh-CN" altLang="en-US" sz="1400" dirty="0"/>
              <a:t>较小，则一个小的经验风险并不能保证小的实际风险值。</a:t>
            </a:r>
            <a:r>
              <a:rPr lang="en-US" altLang="zh-CN" sz="1400" dirty="0"/>
              <a:t>—— </a:t>
            </a:r>
            <a:r>
              <a:rPr lang="zh-CN" altLang="en-US" sz="1400" dirty="0"/>
              <a:t>不可行</a:t>
            </a:r>
            <a:endParaRPr lang="en-US" altLang="zh-CN" sz="1400" dirty="0"/>
          </a:p>
        </p:txBody>
      </p:sp>
    </p:spTree>
    <p:extLst>
      <p:ext uri="{BB962C8B-B14F-4D97-AF65-F5344CB8AC3E}">
        <p14:creationId xmlns:p14="http://schemas.microsoft.com/office/powerpoint/2010/main" val="937811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02938-E901-4C80-B5EB-6CB90CA76B92}"/>
              </a:ext>
            </a:extLst>
          </p:cNvPr>
          <p:cNvSpPr>
            <a:spLocks noGrp="1"/>
          </p:cNvSpPr>
          <p:nvPr>
            <p:ph type="ctrTitle"/>
          </p:nvPr>
        </p:nvSpPr>
        <p:spPr>
          <a:xfrm>
            <a:off x="531500" y="176644"/>
            <a:ext cx="8825658" cy="748147"/>
          </a:xfrm>
        </p:spPr>
        <p:txBody>
          <a:bodyPr/>
          <a:lstStyle/>
          <a:p>
            <a:r>
              <a:rPr lang="zh-CN" altLang="en-US" sz="4000" dirty="0"/>
              <a:t>统计学习理论</a:t>
            </a:r>
            <a:r>
              <a:rPr lang="en-US" altLang="zh-CN" sz="4000" dirty="0"/>
              <a:t>3</a:t>
            </a:r>
            <a:endParaRPr lang="zh-CN" altLang="en-US" sz="4000" dirty="0"/>
          </a:p>
        </p:txBody>
      </p:sp>
      <p:sp>
        <p:nvSpPr>
          <p:cNvPr id="3" name="副标题 2">
            <a:extLst>
              <a:ext uri="{FF2B5EF4-FFF2-40B4-BE49-F238E27FC236}">
                <a16:creationId xmlns:a16="http://schemas.microsoft.com/office/drawing/2014/main" id="{A17CEEB7-976D-4463-900C-B0BA7A0621FF}"/>
              </a:ext>
            </a:extLst>
          </p:cNvPr>
          <p:cNvSpPr>
            <a:spLocks noGrp="1"/>
          </p:cNvSpPr>
          <p:nvPr>
            <p:ph type="subTitle" idx="1"/>
          </p:nvPr>
        </p:nvSpPr>
        <p:spPr>
          <a:xfrm>
            <a:off x="531500" y="1067824"/>
            <a:ext cx="9890582" cy="5125157"/>
          </a:xfrm>
        </p:spPr>
        <p:txBody>
          <a:bodyPr/>
          <a:lstStyle/>
          <a:p>
            <a:pPr marL="342900" indent="-342900">
              <a:buFont typeface="Wingdings" panose="05000000000000000000" pitchFamily="2" charset="2"/>
              <a:buChar char="ü"/>
            </a:pPr>
            <a:r>
              <a:rPr lang="en-US" altLang="zh-CN" dirty="0"/>
              <a:t>VC</a:t>
            </a:r>
            <a:r>
              <a:rPr lang="zh-CN" altLang="en-US" dirty="0"/>
              <a:t>维，复杂度评估</a:t>
            </a:r>
            <a:endParaRPr lang="en-US" altLang="zh-CN" dirty="0"/>
          </a:p>
          <a:p>
            <a:endParaRPr lang="en-US" altLang="zh-CN" dirty="0"/>
          </a:p>
        </p:txBody>
      </p:sp>
    </p:spTree>
    <p:extLst>
      <p:ext uri="{BB962C8B-B14F-4D97-AF65-F5344CB8AC3E}">
        <p14:creationId xmlns:p14="http://schemas.microsoft.com/office/powerpoint/2010/main" val="2541280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02938-E901-4C80-B5EB-6CB90CA76B92}"/>
              </a:ext>
            </a:extLst>
          </p:cNvPr>
          <p:cNvSpPr>
            <a:spLocks noGrp="1"/>
          </p:cNvSpPr>
          <p:nvPr>
            <p:ph type="ctrTitle"/>
          </p:nvPr>
        </p:nvSpPr>
        <p:spPr>
          <a:xfrm>
            <a:off x="531500" y="176644"/>
            <a:ext cx="8825658" cy="748147"/>
          </a:xfrm>
        </p:spPr>
        <p:txBody>
          <a:bodyPr/>
          <a:lstStyle/>
          <a:p>
            <a:r>
              <a:rPr lang="zh-CN" altLang="en-US" sz="4000" dirty="0"/>
              <a:t>统计学习理论</a:t>
            </a:r>
            <a:r>
              <a:rPr lang="en-US" altLang="zh-CN" sz="4000" dirty="0"/>
              <a:t>4</a:t>
            </a:r>
            <a:endParaRPr lang="zh-CN" altLang="en-US" sz="4000" dirty="0"/>
          </a:p>
        </p:txBody>
      </p:sp>
      <p:sp>
        <p:nvSpPr>
          <p:cNvPr id="3" name="副标题 2">
            <a:extLst>
              <a:ext uri="{FF2B5EF4-FFF2-40B4-BE49-F238E27FC236}">
                <a16:creationId xmlns:a16="http://schemas.microsoft.com/office/drawing/2014/main" id="{A17CEEB7-976D-4463-900C-B0BA7A0621FF}"/>
              </a:ext>
            </a:extLst>
          </p:cNvPr>
          <p:cNvSpPr>
            <a:spLocks noGrp="1"/>
          </p:cNvSpPr>
          <p:nvPr>
            <p:ph type="subTitle" idx="1"/>
          </p:nvPr>
        </p:nvSpPr>
        <p:spPr>
          <a:xfrm>
            <a:off x="531500" y="1067824"/>
            <a:ext cx="9890582" cy="5125157"/>
          </a:xfrm>
        </p:spPr>
        <p:txBody>
          <a:bodyPr/>
          <a:lstStyle/>
          <a:p>
            <a:pPr marL="342900" indent="-342900">
              <a:buFont typeface="Wingdings" panose="05000000000000000000" pitchFamily="2" charset="2"/>
              <a:buChar char="ü"/>
            </a:pPr>
            <a:r>
              <a:rPr lang="zh-CN" altLang="en-US" dirty="0"/>
              <a:t>偏差</a:t>
            </a:r>
            <a:r>
              <a:rPr lang="en-US" altLang="zh-CN" dirty="0"/>
              <a:t>-</a:t>
            </a:r>
            <a:r>
              <a:rPr lang="zh-CN" altLang="en-US" dirty="0"/>
              <a:t>方差分解（过拟合和欠拟合问题），“没有免费的午餐”</a:t>
            </a:r>
            <a:endParaRPr lang="en-US" altLang="zh-CN" dirty="0"/>
          </a:p>
          <a:p>
            <a:r>
              <a:rPr lang="en-US" altLang="zh-CN" b="1" dirty="0"/>
              <a:t>	</a:t>
            </a:r>
            <a:r>
              <a:rPr lang="zh-CN" altLang="en-US" b="1" dirty="0"/>
              <a:t>公式：</a:t>
            </a:r>
            <a:r>
              <a:rPr lang="en-US" altLang="zh-CN" b="1" dirty="0"/>
              <a:t>Error = Bias^2 + Variance Noise</a:t>
            </a:r>
          </a:p>
          <a:p>
            <a:pPr marL="342900" indent="-342900">
              <a:buFont typeface="Wingdings" panose="05000000000000000000" pitchFamily="2" charset="2"/>
              <a:buChar char="ü"/>
            </a:pPr>
            <a:endParaRPr lang="en-US" altLang="zh-CN" dirty="0"/>
          </a:p>
          <a:p>
            <a:endParaRPr lang="en-US" altLang="zh-CN" sz="1800" dirty="0">
              <a:solidFill>
                <a:schemeClr val="tx1"/>
              </a:solidFill>
              <a:latin typeface="+mn-lt"/>
              <a:ea typeface="+mn-ea"/>
              <a:cs typeface="+mn-cs"/>
            </a:endParaRPr>
          </a:p>
        </p:txBody>
      </p:sp>
      <p:pic>
        <p:nvPicPr>
          <p:cNvPr id="4" name="Picture 2" descr="https://images2017.cnblogs.com/blog/1158734/201709/1158734-20170905083743335-142842313.png">
            <a:extLst>
              <a:ext uri="{FF2B5EF4-FFF2-40B4-BE49-F238E27FC236}">
                <a16:creationId xmlns:a16="http://schemas.microsoft.com/office/drawing/2014/main" id="{1E3C4758-D7BE-4DE6-AFC6-9330BD943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288" y="1990591"/>
            <a:ext cx="3527839" cy="4067308"/>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92B24D52-B406-4BF3-8371-296C7C288DA1}"/>
              </a:ext>
            </a:extLst>
          </p:cNvPr>
          <p:cNvSpPr/>
          <p:nvPr/>
        </p:nvSpPr>
        <p:spPr>
          <a:xfrm>
            <a:off x="4921870" y="1953975"/>
            <a:ext cx="6096000" cy="923330"/>
          </a:xfrm>
          <a:prstGeom prst="rect">
            <a:avLst/>
          </a:prstGeom>
        </p:spPr>
        <p:txBody>
          <a:bodyPr>
            <a:spAutoFit/>
          </a:bodyPr>
          <a:lstStyle/>
          <a:p>
            <a:r>
              <a:rPr lang="zh-CN" altLang="en-US" dirty="0"/>
              <a:t>什么是</a:t>
            </a:r>
            <a:r>
              <a:rPr lang="en-US" altLang="zh-CN" dirty="0"/>
              <a:t>Bias(</a:t>
            </a:r>
            <a:r>
              <a:rPr lang="zh-CN" altLang="en-US" dirty="0"/>
              <a:t>偏差</a:t>
            </a:r>
            <a:r>
              <a:rPr lang="en-US" altLang="zh-CN" dirty="0"/>
              <a:t>)</a:t>
            </a:r>
          </a:p>
          <a:p>
            <a:r>
              <a:rPr lang="en-US" altLang="zh-CN" dirty="0"/>
              <a:t>Bias</a:t>
            </a:r>
            <a:r>
              <a:rPr lang="zh-CN" altLang="en-US" dirty="0"/>
              <a:t>反映的是模型在样本上的输出与真实值之间的误差，即模型本身的精准度，即算法本身的拟合能力</a:t>
            </a:r>
          </a:p>
        </p:txBody>
      </p:sp>
      <p:sp>
        <p:nvSpPr>
          <p:cNvPr id="11" name="Rectangle 5">
            <a:extLst>
              <a:ext uri="{FF2B5EF4-FFF2-40B4-BE49-F238E27FC236}">
                <a16:creationId xmlns:a16="http://schemas.microsoft.com/office/drawing/2014/main" id="{8E672278-F5D1-42C5-A080-0FC0C2EF2499}"/>
              </a:ext>
            </a:extLst>
          </p:cNvPr>
          <p:cNvSpPr>
            <a:spLocks noChangeArrowheads="1"/>
          </p:cNvSpPr>
          <p:nvPr/>
        </p:nvSpPr>
        <p:spPr bwMode="auto">
          <a:xfrm>
            <a:off x="4810991" y="2653689"/>
            <a:ext cx="731861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90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R="0" lvl="0" indent="0" eaLnBrk="1" fontAlgn="base" hangingPunct="1">
              <a:lnSpc>
                <a:spcPct val="100000"/>
              </a:lnSpc>
              <a:spcBef>
                <a:spcPct val="0"/>
              </a:spcBef>
              <a:spcAft>
                <a:spcPct val="0"/>
              </a:spcAft>
              <a:buClrTx/>
              <a:buSzTx/>
              <a:tabLst/>
            </a:pPr>
            <a:r>
              <a:rPr lang="zh-CN" altLang="zh-CN" dirty="0">
                <a:latin typeface="+mn-lt"/>
              </a:rPr>
              <a:t>什么是Variance(方差)</a:t>
            </a:r>
          </a:p>
          <a:p>
            <a:pPr marR="0" lvl="0" indent="0" eaLnBrk="1" fontAlgn="base" hangingPunct="1">
              <a:lnSpc>
                <a:spcPct val="100000"/>
              </a:lnSpc>
              <a:spcBef>
                <a:spcPct val="0"/>
              </a:spcBef>
              <a:spcAft>
                <a:spcPct val="0"/>
              </a:spcAft>
              <a:buClrTx/>
              <a:buSzTx/>
              <a:buFontTx/>
              <a:buNone/>
              <a:tabLst/>
            </a:pPr>
            <a:r>
              <a:rPr lang="zh-CN" altLang="zh-CN" dirty="0">
                <a:latin typeface="+mn-lt"/>
              </a:rPr>
              <a:t>Variance反映的是模型每一次输出结果与模型输出期望之间的误差，</a:t>
            </a:r>
            <a:endParaRPr lang="en-US" altLang="zh-CN" dirty="0">
              <a:latin typeface="+mn-lt"/>
            </a:endParaRPr>
          </a:p>
          <a:p>
            <a:pPr marR="0" lvl="0" indent="0" eaLnBrk="1" fontAlgn="base" hangingPunct="1">
              <a:lnSpc>
                <a:spcPct val="100000"/>
              </a:lnSpc>
              <a:spcBef>
                <a:spcPct val="0"/>
              </a:spcBef>
              <a:spcAft>
                <a:spcPct val="0"/>
              </a:spcAft>
              <a:buClrTx/>
              <a:buSzTx/>
              <a:buFontTx/>
              <a:buNone/>
              <a:tabLst/>
            </a:pPr>
            <a:r>
              <a:rPr lang="zh-CN" altLang="zh-CN">
                <a:latin typeface="+mn-lt"/>
              </a:rPr>
              <a:t>即模型</a:t>
            </a:r>
            <a:r>
              <a:rPr lang="zh-CN" altLang="zh-CN" dirty="0">
                <a:latin typeface="+mn-lt"/>
              </a:rPr>
              <a:t>的稳定性。反应预测的波动情况。</a:t>
            </a:r>
          </a:p>
        </p:txBody>
      </p:sp>
      <p:sp>
        <p:nvSpPr>
          <p:cNvPr id="12" name="Rectangle 6">
            <a:extLst>
              <a:ext uri="{FF2B5EF4-FFF2-40B4-BE49-F238E27FC236}">
                <a16:creationId xmlns:a16="http://schemas.microsoft.com/office/drawing/2014/main" id="{28274D3B-A936-4604-AF45-330428509862}"/>
              </a:ext>
            </a:extLst>
          </p:cNvPr>
          <p:cNvSpPr>
            <a:spLocks noChangeArrowheads="1"/>
          </p:cNvSpPr>
          <p:nvPr/>
        </p:nvSpPr>
        <p:spPr bwMode="auto">
          <a:xfrm>
            <a:off x="4810991" y="3630402"/>
            <a:ext cx="718011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dirty="0">
              <a:latin typeface="+mn-lt"/>
            </a:endParaRPr>
          </a:p>
          <a:p>
            <a:pPr eaLnBrk="1" hangingPunct="1"/>
            <a:r>
              <a:rPr lang="zh-CN" altLang="zh-CN" dirty="0">
                <a:latin typeface="+mn-lt"/>
              </a:rPr>
              <a:t>什么是Noise(噪声)</a:t>
            </a:r>
          </a:p>
          <a:p>
            <a:pPr eaLnBrk="1" hangingPunct="1"/>
            <a:r>
              <a:rPr lang="zh-CN" altLang="zh-CN" dirty="0">
                <a:latin typeface="+mn-lt"/>
              </a:rPr>
              <a:t>这就简单了，就不是你想要的真正数据，你可以想象为来破坏你实验的元凶和造成你可能过拟合的原因之一，至于为什么是过拟合的原因，因为模型过度追求Low Bias会导致训练过度，对测试集判断表现优秀，导致噪声点也被拟合进去了</a:t>
            </a:r>
          </a:p>
        </p:txBody>
      </p:sp>
    </p:spTree>
    <p:extLst>
      <p:ext uri="{BB962C8B-B14F-4D97-AF65-F5344CB8AC3E}">
        <p14:creationId xmlns:p14="http://schemas.microsoft.com/office/powerpoint/2010/main" val="37127397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02938-E901-4C80-B5EB-6CB90CA76B92}"/>
              </a:ext>
            </a:extLst>
          </p:cNvPr>
          <p:cNvSpPr>
            <a:spLocks noGrp="1"/>
          </p:cNvSpPr>
          <p:nvPr>
            <p:ph type="ctrTitle"/>
          </p:nvPr>
        </p:nvSpPr>
        <p:spPr>
          <a:xfrm>
            <a:off x="531500" y="176644"/>
            <a:ext cx="8825658" cy="748147"/>
          </a:xfrm>
        </p:spPr>
        <p:txBody>
          <a:bodyPr/>
          <a:lstStyle/>
          <a:p>
            <a:r>
              <a:rPr lang="zh-CN" altLang="en-US" sz="4000" dirty="0"/>
              <a:t>参考资料</a:t>
            </a:r>
          </a:p>
        </p:txBody>
      </p:sp>
      <p:sp>
        <p:nvSpPr>
          <p:cNvPr id="3" name="副标题 2">
            <a:extLst>
              <a:ext uri="{FF2B5EF4-FFF2-40B4-BE49-F238E27FC236}">
                <a16:creationId xmlns:a16="http://schemas.microsoft.com/office/drawing/2014/main" id="{A17CEEB7-976D-4463-900C-B0BA7A0621FF}"/>
              </a:ext>
            </a:extLst>
          </p:cNvPr>
          <p:cNvSpPr>
            <a:spLocks noGrp="1"/>
          </p:cNvSpPr>
          <p:nvPr>
            <p:ph type="subTitle" idx="1"/>
          </p:nvPr>
        </p:nvSpPr>
        <p:spPr>
          <a:xfrm>
            <a:off x="531500" y="1067825"/>
            <a:ext cx="9890582" cy="470030"/>
          </a:xfrm>
        </p:spPr>
        <p:txBody>
          <a:bodyPr/>
          <a:lstStyle/>
          <a:p>
            <a:r>
              <a:rPr lang="zh-CN" altLang="en-US" dirty="0"/>
              <a:t>一、</a:t>
            </a:r>
            <a:r>
              <a:rPr lang="en-US" altLang="zh-CN" dirty="0"/>
              <a:t>《</a:t>
            </a:r>
            <a:r>
              <a:rPr lang="zh-CN" altLang="en-US" dirty="0"/>
              <a:t>统计学完全教程</a:t>
            </a:r>
            <a:r>
              <a:rPr lang="en-US" altLang="zh-CN" dirty="0"/>
              <a:t>》</a:t>
            </a:r>
            <a:endParaRPr lang="zh-CN" altLang="en-US" dirty="0"/>
          </a:p>
        </p:txBody>
      </p:sp>
    </p:spTree>
    <p:extLst>
      <p:ext uri="{BB962C8B-B14F-4D97-AF65-F5344CB8AC3E}">
        <p14:creationId xmlns:p14="http://schemas.microsoft.com/office/powerpoint/2010/main" val="2121645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02938-E901-4C80-B5EB-6CB90CA76B92}"/>
              </a:ext>
            </a:extLst>
          </p:cNvPr>
          <p:cNvSpPr>
            <a:spLocks noGrp="1"/>
          </p:cNvSpPr>
          <p:nvPr>
            <p:ph type="ctrTitle"/>
          </p:nvPr>
        </p:nvSpPr>
        <p:spPr>
          <a:xfrm>
            <a:off x="1795035" y="1102871"/>
            <a:ext cx="8825658" cy="2209800"/>
          </a:xfrm>
        </p:spPr>
        <p:txBody>
          <a:bodyPr/>
          <a:lstStyle/>
          <a:p>
            <a:r>
              <a:rPr lang="zh-CN" altLang="en-US" sz="4000" b="1" dirty="0">
                <a:latin typeface="+mn-ea"/>
                <a:ea typeface="+mn-ea"/>
              </a:rPr>
              <a:t>统计学习</a:t>
            </a:r>
            <a:r>
              <a:rPr lang="en-US" altLang="zh-CN" sz="4000" b="1" dirty="0">
                <a:latin typeface="+mn-ea"/>
                <a:ea typeface="+mn-ea"/>
              </a:rPr>
              <a:t>=</a:t>
            </a:r>
            <a:r>
              <a:rPr lang="zh-CN" altLang="en-US" sz="4000" b="1" dirty="0">
                <a:latin typeface="+mn-ea"/>
                <a:ea typeface="+mn-ea"/>
              </a:rPr>
              <a:t>模型</a:t>
            </a:r>
            <a:r>
              <a:rPr lang="en-US" altLang="zh-CN" sz="4000" b="1" dirty="0">
                <a:latin typeface="+mn-ea"/>
                <a:ea typeface="+mn-ea"/>
              </a:rPr>
              <a:t>+</a:t>
            </a:r>
            <a:r>
              <a:rPr lang="zh-CN" altLang="en-US" sz="4000" b="1" dirty="0">
                <a:latin typeface="+mn-ea"/>
                <a:ea typeface="+mn-ea"/>
              </a:rPr>
              <a:t>策略</a:t>
            </a:r>
            <a:r>
              <a:rPr lang="en-US" altLang="zh-CN" sz="4000" b="1" dirty="0">
                <a:latin typeface="+mn-ea"/>
                <a:ea typeface="+mn-ea"/>
              </a:rPr>
              <a:t>+</a:t>
            </a:r>
            <a:r>
              <a:rPr lang="zh-CN" altLang="en-US" sz="4000" b="1" dirty="0">
                <a:latin typeface="+mn-ea"/>
                <a:ea typeface="+mn-ea"/>
              </a:rPr>
              <a:t>算法</a:t>
            </a:r>
            <a:r>
              <a:rPr lang="en-US" altLang="zh-CN" sz="4000" b="1" dirty="0">
                <a:latin typeface="+mn-ea"/>
                <a:ea typeface="+mn-ea"/>
              </a:rPr>
              <a:t>+</a:t>
            </a:r>
            <a:r>
              <a:rPr lang="zh-CN" altLang="en-US" sz="2000" b="1" dirty="0">
                <a:latin typeface="+mn-ea"/>
                <a:ea typeface="+mn-ea"/>
              </a:rPr>
              <a:t>一丢丢数学</a:t>
            </a:r>
            <a:br>
              <a:rPr lang="en-US" altLang="zh-CN" sz="1800" b="1" dirty="0">
                <a:latin typeface="+mn-ea"/>
                <a:ea typeface="+mn-ea"/>
              </a:rPr>
            </a:br>
            <a:r>
              <a:rPr lang="en-US" altLang="zh-CN" sz="1800" b="1" dirty="0">
                <a:latin typeface="+mn-ea"/>
                <a:ea typeface="+mn-ea"/>
              </a:rPr>
              <a:t>              </a:t>
            </a:r>
            <a:br>
              <a:rPr lang="en-US" altLang="zh-CN" sz="1800" dirty="0">
                <a:latin typeface="+mn-ea"/>
                <a:ea typeface="+mn-ea"/>
              </a:rPr>
            </a:br>
            <a:br>
              <a:rPr lang="en-US" altLang="zh-CN" sz="1800" dirty="0">
                <a:latin typeface="+mn-ea"/>
                <a:ea typeface="+mn-ea"/>
              </a:rPr>
            </a:br>
            <a:endParaRPr lang="zh-CN" altLang="en-US" sz="1800" dirty="0">
              <a:latin typeface="+mn-ea"/>
              <a:ea typeface="+mn-ea"/>
            </a:endParaRPr>
          </a:p>
        </p:txBody>
      </p:sp>
      <p:sp>
        <p:nvSpPr>
          <p:cNvPr id="3" name="副标题 2">
            <a:extLst>
              <a:ext uri="{FF2B5EF4-FFF2-40B4-BE49-F238E27FC236}">
                <a16:creationId xmlns:a16="http://schemas.microsoft.com/office/drawing/2014/main" id="{A17CEEB7-976D-4463-900C-B0BA7A0621FF}"/>
              </a:ext>
            </a:extLst>
          </p:cNvPr>
          <p:cNvSpPr>
            <a:spLocks noGrp="1"/>
          </p:cNvSpPr>
          <p:nvPr>
            <p:ph type="subTitle" idx="1"/>
          </p:nvPr>
        </p:nvSpPr>
        <p:spPr/>
        <p:txBody>
          <a:bodyPr/>
          <a:lstStyle/>
          <a:p>
            <a:r>
              <a:rPr lang="zh-CN" altLang="en-US" dirty="0"/>
              <a:t>                                                                             </a:t>
            </a:r>
          </a:p>
        </p:txBody>
      </p:sp>
      <p:pic>
        <p:nvPicPr>
          <p:cNvPr id="6" name="图片 5">
            <a:extLst>
              <a:ext uri="{FF2B5EF4-FFF2-40B4-BE49-F238E27FC236}">
                <a16:creationId xmlns:a16="http://schemas.microsoft.com/office/drawing/2014/main" id="{8C1E83B7-652C-4FEB-AD8B-0C71D0900779}"/>
              </a:ext>
            </a:extLst>
          </p:cNvPr>
          <p:cNvPicPr>
            <a:picLocks noChangeAspect="1"/>
          </p:cNvPicPr>
          <p:nvPr/>
        </p:nvPicPr>
        <p:blipFill>
          <a:blip r:embed="rId3"/>
          <a:stretch>
            <a:fillRect/>
          </a:stretch>
        </p:blipFill>
        <p:spPr>
          <a:xfrm>
            <a:off x="7960729" y="2977970"/>
            <a:ext cx="2111324" cy="27771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15480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E56A10C-BBE5-41F6-9ABE-BF6121D952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127" y="841132"/>
            <a:ext cx="3859823" cy="24844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图片 4">
            <a:extLst>
              <a:ext uri="{FF2B5EF4-FFF2-40B4-BE49-F238E27FC236}">
                <a16:creationId xmlns:a16="http://schemas.microsoft.com/office/drawing/2014/main" id="{7E920799-904E-4F94-94CC-FB24B9FAC5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8219" y="3940181"/>
            <a:ext cx="3980731" cy="28120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矩形 5">
            <a:extLst>
              <a:ext uri="{FF2B5EF4-FFF2-40B4-BE49-F238E27FC236}">
                <a16:creationId xmlns:a16="http://schemas.microsoft.com/office/drawing/2014/main" id="{B1017966-2F8B-495F-BEC7-AA848D09816B}"/>
              </a:ext>
            </a:extLst>
          </p:cNvPr>
          <p:cNvSpPr/>
          <p:nvPr/>
        </p:nvSpPr>
        <p:spPr>
          <a:xfrm>
            <a:off x="3177466" y="253752"/>
            <a:ext cx="3608834" cy="461665"/>
          </a:xfrm>
          <a:prstGeom prst="rect">
            <a:avLst/>
          </a:prstGeom>
          <a:noFill/>
        </p:spPr>
        <p:txBody>
          <a:bodyPr wrap="square" lIns="91440" tIns="45720" rIns="91440" bIns="45720">
            <a:spAutoFit/>
          </a:bodyPr>
          <a:lstStyle/>
          <a:p>
            <a:pPr algn="ctr"/>
            <a:r>
              <a:rPr lang="zh-CN" altLang="en-US" sz="2400" b="0" cap="none" spc="0" dirty="0">
                <a:ln w="0"/>
                <a:solidFill>
                  <a:schemeClr val="tx1"/>
                </a:solidFill>
                <a:effectLst>
                  <a:outerShdw blurRad="38100" dist="19050" dir="2700000" algn="tl" rotWithShape="0">
                    <a:schemeClr val="dk1">
                      <a:alpha val="40000"/>
                    </a:schemeClr>
                  </a:outerShdw>
                </a:effectLst>
              </a:rPr>
              <a:t>统计机器学习</a:t>
            </a:r>
            <a:r>
              <a:rPr lang="en-US" altLang="zh-CN" sz="2400" b="0" cap="none" spc="0" dirty="0">
                <a:ln w="0"/>
                <a:solidFill>
                  <a:schemeClr val="tx1"/>
                </a:solidFill>
                <a:effectLst>
                  <a:outerShdw blurRad="38100" dist="19050" dir="2700000" algn="tl" rotWithShape="0">
                    <a:schemeClr val="dk1">
                      <a:alpha val="40000"/>
                    </a:schemeClr>
                  </a:outerShdw>
                </a:effectLst>
              </a:rPr>
              <a:t>&amp;</a:t>
            </a:r>
            <a:r>
              <a:rPr lang="zh-CN" altLang="en-US" sz="2400" b="0" cap="none" spc="0" dirty="0">
                <a:ln w="0"/>
                <a:solidFill>
                  <a:schemeClr val="tx1"/>
                </a:solidFill>
                <a:effectLst>
                  <a:outerShdw blurRad="38100" dist="19050" dir="2700000" algn="tl" rotWithShape="0">
                    <a:schemeClr val="dk1">
                      <a:alpha val="40000"/>
                    </a:schemeClr>
                  </a:outerShdw>
                </a:effectLst>
              </a:rPr>
              <a:t>机器学习</a:t>
            </a:r>
          </a:p>
        </p:txBody>
      </p:sp>
      <p:sp>
        <p:nvSpPr>
          <p:cNvPr id="7" name="矩形 6">
            <a:extLst>
              <a:ext uri="{FF2B5EF4-FFF2-40B4-BE49-F238E27FC236}">
                <a16:creationId xmlns:a16="http://schemas.microsoft.com/office/drawing/2014/main" id="{73F88DF0-E775-4B59-8F1C-8A5457CCFF4E}"/>
              </a:ext>
            </a:extLst>
          </p:cNvPr>
          <p:cNvSpPr/>
          <p:nvPr/>
        </p:nvSpPr>
        <p:spPr>
          <a:xfrm>
            <a:off x="986495" y="3352801"/>
            <a:ext cx="3608834" cy="461665"/>
          </a:xfrm>
          <a:prstGeom prst="rect">
            <a:avLst/>
          </a:prstGeom>
          <a:noFill/>
        </p:spPr>
        <p:txBody>
          <a:bodyPr wrap="square" lIns="91440" tIns="45720" rIns="91440" bIns="45720">
            <a:spAutoFit/>
          </a:bodyPr>
          <a:lstStyle/>
          <a:p>
            <a:pPr algn="ctr"/>
            <a:r>
              <a:rPr lang="zh-CN" altLang="en-US" sz="2400" dirty="0">
                <a:ln w="0"/>
                <a:effectLst>
                  <a:outerShdw blurRad="38100" dist="19050" dir="2700000" algn="tl" rotWithShape="0">
                    <a:schemeClr val="dk1">
                      <a:alpha val="40000"/>
                    </a:schemeClr>
                  </a:outerShdw>
                </a:effectLst>
              </a:rPr>
              <a:t>线性代数</a:t>
            </a:r>
            <a:r>
              <a:rPr lang="en-US" altLang="zh-CN" sz="2400" dirty="0">
                <a:ln w="0"/>
                <a:effectLst>
                  <a:outerShdw blurRad="38100" dist="19050" dir="2700000" algn="tl" rotWithShape="0">
                    <a:schemeClr val="dk1">
                      <a:alpha val="40000"/>
                    </a:schemeClr>
                  </a:outerShdw>
                </a:effectLst>
              </a:rPr>
              <a:t>&amp;</a:t>
            </a:r>
            <a:r>
              <a:rPr lang="zh-CN" altLang="en-US" sz="2400" dirty="0">
                <a:ln w="0"/>
                <a:effectLst>
                  <a:outerShdw blurRad="38100" dist="19050" dir="2700000" algn="tl" rotWithShape="0">
                    <a:schemeClr val="dk1">
                      <a:alpha val="40000"/>
                    </a:schemeClr>
                  </a:outerShdw>
                </a:effectLst>
              </a:rPr>
              <a:t>矩阵计算</a:t>
            </a:r>
            <a:endParaRPr lang="zh-CN" altLang="en-US" sz="2400" b="0" cap="none" spc="0" dirty="0">
              <a:ln w="0"/>
              <a:solidFill>
                <a:schemeClr val="tx1"/>
              </a:solidFill>
              <a:effectLst>
                <a:outerShdw blurRad="38100" dist="19050" dir="2700000" algn="tl" rotWithShape="0">
                  <a:schemeClr val="dk1">
                    <a:alpha val="40000"/>
                  </a:schemeClr>
                </a:outerShdw>
              </a:effectLst>
            </a:endParaRPr>
          </a:p>
        </p:txBody>
      </p:sp>
      <p:pic>
        <p:nvPicPr>
          <p:cNvPr id="4" name="图片 3">
            <a:extLst>
              <a:ext uri="{FF2B5EF4-FFF2-40B4-BE49-F238E27FC236}">
                <a16:creationId xmlns:a16="http://schemas.microsoft.com/office/drawing/2014/main" id="{EA578951-B9AA-43BE-8603-F653160D44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7790" y="841132"/>
            <a:ext cx="4826505" cy="5911061"/>
          </a:xfrm>
          <a:prstGeom prst="rect">
            <a:avLst/>
          </a:prstGeom>
        </p:spPr>
      </p:pic>
    </p:spTree>
    <p:extLst>
      <p:ext uri="{BB962C8B-B14F-4D97-AF65-F5344CB8AC3E}">
        <p14:creationId xmlns:p14="http://schemas.microsoft.com/office/powerpoint/2010/main" val="2385893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02938-E901-4C80-B5EB-6CB90CA76B92}"/>
              </a:ext>
            </a:extLst>
          </p:cNvPr>
          <p:cNvSpPr>
            <a:spLocks noGrp="1"/>
          </p:cNvSpPr>
          <p:nvPr>
            <p:ph type="ctrTitle"/>
          </p:nvPr>
        </p:nvSpPr>
        <p:spPr>
          <a:xfrm>
            <a:off x="531500" y="176644"/>
            <a:ext cx="8825658" cy="748147"/>
          </a:xfrm>
        </p:spPr>
        <p:txBody>
          <a:bodyPr/>
          <a:lstStyle/>
          <a:p>
            <a:r>
              <a:rPr lang="zh-CN" altLang="en-US" sz="4000" dirty="0"/>
              <a:t>学习问题</a:t>
            </a:r>
          </a:p>
        </p:txBody>
      </p:sp>
      <p:sp>
        <p:nvSpPr>
          <p:cNvPr id="4" name="副标题 5">
            <a:extLst>
              <a:ext uri="{FF2B5EF4-FFF2-40B4-BE49-F238E27FC236}">
                <a16:creationId xmlns:a16="http://schemas.microsoft.com/office/drawing/2014/main" id="{D4C4B430-8031-4CF9-8DDE-4D78B6D44D61}"/>
              </a:ext>
            </a:extLst>
          </p:cNvPr>
          <p:cNvSpPr txBox="1">
            <a:spLocks/>
          </p:cNvSpPr>
          <p:nvPr/>
        </p:nvSpPr>
        <p:spPr>
          <a:xfrm>
            <a:off x="6167120" y="5933208"/>
            <a:ext cx="4629442" cy="359550"/>
          </a:xfrm>
          <a:prstGeom prst="rect">
            <a:avLst/>
          </a:prstGeom>
        </p:spPr>
        <p:txBody>
          <a:bodyPr vert="horz" lIns="91440" tIns="45720" rIns="91440" bIns="45720" rtlCol="0" anchor="t">
            <a:normAutofit fontScale="92500" lnSpcReduction="100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zh-CN" altLang="en-US" sz="2100" dirty="0"/>
              <a:t>最大方差理论、方差、协方差、</a:t>
            </a:r>
            <a:r>
              <a:rPr lang="zh-CN" altLang="en-US" dirty="0"/>
              <a:t>特征分解</a:t>
            </a:r>
            <a:endParaRPr lang="en-US" altLang="zh-CN" dirty="0"/>
          </a:p>
        </p:txBody>
      </p:sp>
      <p:sp>
        <p:nvSpPr>
          <p:cNvPr id="3" name="矩形 2">
            <a:extLst>
              <a:ext uri="{FF2B5EF4-FFF2-40B4-BE49-F238E27FC236}">
                <a16:creationId xmlns:a16="http://schemas.microsoft.com/office/drawing/2014/main" id="{4E3F7480-3F83-478B-AD7C-97112B0F223D}"/>
              </a:ext>
            </a:extLst>
          </p:cNvPr>
          <p:cNvSpPr/>
          <p:nvPr/>
        </p:nvSpPr>
        <p:spPr>
          <a:xfrm>
            <a:off x="604236" y="924791"/>
            <a:ext cx="9819924" cy="1815882"/>
          </a:xfrm>
          <a:prstGeom prst="rect">
            <a:avLst/>
          </a:prstGeom>
        </p:spPr>
        <p:txBody>
          <a:bodyPr wrap="square">
            <a:spAutoFit/>
          </a:bodyPr>
          <a:lstStyle/>
          <a:p>
            <a:r>
              <a:rPr lang="en-US" altLang="zh-CN" sz="1600" cap="all" dirty="0">
                <a:solidFill>
                  <a:schemeClr val="bg2">
                    <a:lumMod val="40000"/>
                    <a:lumOff val="60000"/>
                  </a:schemeClr>
                </a:solidFill>
                <a:latin typeface="+mn-ea"/>
                <a:cs typeface="+mj-cs"/>
              </a:rPr>
              <a:t>    PCA </a:t>
            </a:r>
            <a:r>
              <a:rPr lang="zh-CN" altLang="en-US" sz="1600" cap="all" dirty="0">
                <a:solidFill>
                  <a:schemeClr val="bg2">
                    <a:lumMod val="40000"/>
                    <a:lumOff val="60000"/>
                  </a:schemeClr>
                </a:solidFill>
                <a:latin typeface="+mn-ea"/>
                <a:cs typeface="+mj-cs"/>
              </a:rPr>
              <a:t>用于对一组连续正交分量中的多变量数据集进行方差最大方向的分解。</a:t>
            </a:r>
            <a:r>
              <a:rPr lang="en-US" altLang="zh-CN" sz="1600" cap="all" dirty="0">
                <a:solidFill>
                  <a:schemeClr val="bg2">
                    <a:lumMod val="40000"/>
                    <a:lumOff val="60000"/>
                  </a:schemeClr>
                </a:solidFill>
                <a:latin typeface="+mn-ea"/>
                <a:cs typeface="+mj-cs"/>
              </a:rPr>
              <a:t>PCA</a:t>
            </a:r>
            <a:r>
              <a:rPr lang="zh-CN" altLang="en-US" sz="1600" cap="all" dirty="0">
                <a:solidFill>
                  <a:schemeClr val="bg2">
                    <a:lumMod val="40000"/>
                    <a:lumOff val="60000"/>
                  </a:schemeClr>
                </a:solidFill>
                <a:latin typeface="+mn-ea"/>
                <a:cs typeface="+mj-cs"/>
              </a:rPr>
              <a:t>既是一种降维方法又是其他</a:t>
            </a:r>
            <a:r>
              <a:rPr lang="en-US" altLang="zh-CN" sz="1600" cap="all" dirty="0">
                <a:solidFill>
                  <a:schemeClr val="bg2">
                    <a:lumMod val="40000"/>
                    <a:lumOff val="60000"/>
                  </a:schemeClr>
                </a:solidFill>
                <a:latin typeface="+mn-ea"/>
                <a:cs typeface="+mj-cs"/>
              </a:rPr>
              <a:t>ML</a:t>
            </a:r>
            <a:r>
              <a:rPr lang="zh-CN" altLang="en-US" sz="1600" cap="all" dirty="0">
                <a:solidFill>
                  <a:schemeClr val="bg2">
                    <a:lumMod val="40000"/>
                    <a:lumOff val="60000"/>
                  </a:schemeClr>
                </a:solidFill>
                <a:latin typeface="+mn-ea"/>
                <a:cs typeface="+mj-cs"/>
              </a:rPr>
              <a:t>算法的预处理步骤。</a:t>
            </a:r>
            <a:r>
              <a:rPr lang="en-US" altLang="zh-CN" sz="1600" cap="all" dirty="0">
                <a:latin typeface="+mn-ea"/>
                <a:cs typeface="+mj-cs"/>
              </a:rPr>
              <a:t>PCA</a:t>
            </a:r>
            <a:r>
              <a:rPr lang="zh-CN" altLang="en-US" sz="1600" cap="all" dirty="0">
                <a:latin typeface="+mn-ea"/>
                <a:cs typeface="+mj-cs"/>
              </a:rPr>
              <a:t>算法流程：</a:t>
            </a:r>
            <a:endParaRPr lang="en-US" altLang="zh-CN" sz="1600" cap="all" dirty="0">
              <a:latin typeface="+mn-ea"/>
              <a:cs typeface="+mj-cs"/>
            </a:endParaRPr>
          </a:p>
          <a:p>
            <a:pPr marL="800100" lvl="1" indent="-342900">
              <a:buFont typeface="+mj-lt"/>
              <a:buAutoNum type="arabicPeriod"/>
            </a:pPr>
            <a:r>
              <a:rPr lang="zh-CN" altLang="en-US" sz="1600" cap="all" dirty="0">
                <a:latin typeface="+mn-ea"/>
                <a:cs typeface="+mj-cs"/>
              </a:rPr>
              <a:t>数据归一化</a:t>
            </a:r>
            <a:r>
              <a:rPr lang="en-US" altLang="zh-CN" sz="1600" dirty="0">
                <a:latin typeface="+mn-ea"/>
              </a:rPr>
              <a:t>Xnew = X-Xmean</a:t>
            </a:r>
            <a:endParaRPr lang="en-US" altLang="zh-CN" sz="1600" cap="all" dirty="0">
              <a:latin typeface="+mn-ea"/>
              <a:cs typeface="+mj-cs"/>
            </a:endParaRPr>
          </a:p>
          <a:p>
            <a:pPr marL="800100" lvl="1" indent="-342900">
              <a:buFont typeface="+mj-lt"/>
              <a:buAutoNum type="arabicPeriod"/>
            </a:pPr>
            <a:r>
              <a:rPr lang="zh-CN" altLang="en-US" sz="1600" dirty="0">
                <a:latin typeface="+mn-ea"/>
              </a:rPr>
              <a:t>由</a:t>
            </a:r>
            <a:r>
              <a:rPr lang="en-US" altLang="zh-CN" sz="1600" dirty="0">
                <a:latin typeface="+mn-ea"/>
              </a:rPr>
              <a:t>Xnew</a:t>
            </a:r>
            <a:r>
              <a:rPr lang="zh-CN" altLang="en-US" sz="1600" cap="all" dirty="0">
                <a:latin typeface="+mn-ea"/>
                <a:cs typeface="+mj-cs"/>
              </a:rPr>
              <a:t>生成协方差矩阵</a:t>
            </a:r>
            <a:r>
              <a:rPr lang="en-US" altLang="zh-CN" sz="1600" dirty="0" err="1">
                <a:latin typeface="+mn-ea"/>
                <a:cs typeface="+mj-cs"/>
              </a:rPr>
              <a:t>Cov</a:t>
            </a:r>
            <a:endParaRPr lang="en-US" altLang="zh-CN" sz="1600" dirty="0">
              <a:latin typeface="+mn-ea"/>
              <a:cs typeface="+mj-cs"/>
            </a:endParaRPr>
          </a:p>
          <a:p>
            <a:pPr marL="800100" lvl="1" indent="-342900">
              <a:buFont typeface="+mj-lt"/>
              <a:buAutoNum type="arabicPeriod"/>
            </a:pPr>
            <a:r>
              <a:rPr lang="zh-CN" altLang="en-US" sz="1600" cap="all" dirty="0">
                <a:latin typeface="+mn-ea"/>
                <a:cs typeface="+mj-cs"/>
              </a:rPr>
              <a:t>计算协方差矩阵的特征值和特征向量</a:t>
            </a:r>
            <a:endParaRPr lang="en-US" altLang="zh-CN" sz="1600" cap="all" dirty="0">
              <a:latin typeface="+mn-ea"/>
              <a:cs typeface="+mj-cs"/>
            </a:endParaRPr>
          </a:p>
          <a:p>
            <a:pPr marL="800100" lvl="1" indent="-342900">
              <a:buFont typeface="+mj-lt"/>
              <a:buAutoNum type="arabicPeriod"/>
            </a:pPr>
            <a:r>
              <a:rPr lang="zh-CN" altLang="en-US" sz="1600" cap="all" dirty="0">
                <a:latin typeface="+mn-ea"/>
                <a:cs typeface="+mj-cs"/>
              </a:rPr>
              <a:t>按特征值从大到小排序，选取其中的前</a:t>
            </a:r>
            <a:r>
              <a:rPr lang="en-US" altLang="zh-CN" sz="1600" cap="all" dirty="0">
                <a:latin typeface="+mn-ea"/>
                <a:cs typeface="+mj-cs"/>
              </a:rPr>
              <a:t>k</a:t>
            </a:r>
            <a:r>
              <a:rPr lang="zh-CN" altLang="en-US" sz="1600" cap="all" dirty="0">
                <a:latin typeface="+mn-ea"/>
                <a:cs typeface="+mj-cs"/>
              </a:rPr>
              <a:t>个特征向量，重新组成特征向量矩阵</a:t>
            </a:r>
            <a:r>
              <a:rPr lang="en-US" altLang="zh-CN" sz="1600" cap="all" dirty="0">
                <a:latin typeface="+mn-ea"/>
                <a:cs typeface="+mj-cs"/>
              </a:rPr>
              <a:t>W</a:t>
            </a:r>
          </a:p>
          <a:p>
            <a:pPr marL="800100" lvl="1" indent="-342900">
              <a:buFont typeface="+mj-lt"/>
              <a:buAutoNum type="arabicPeriod"/>
            </a:pPr>
            <a:r>
              <a:rPr lang="en-US" altLang="zh-CN" sz="1600" dirty="0">
                <a:latin typeface="+mn-ea"/>
              </a:rPr>
              <a:t>XnewW</a:t>
            </a:r>
            <a:r>
              <a:rPr lang="zh-CN" altLang="en-US" sz="1600" dirty="0">
                <a:latin typeface="+mn-ea"/>
              </a:rPr>
              <a:t>得到降维后的数据</a:t>
            </a:r>
            <a:endParaRPr lang="en-US" altLang="zh-CN" sz="1600" cap="all" dirty="0">
              <a:latin typeface="+mn-ea"/>
            </a:endParaRPr>
          </a:p>
        </p:txBody>
      </p:sp>
      <p:pic>
        <p:nvPicPr>
          <p:cNvPr id="2050" name="Picture 2" descr="è¿éåå¾çæè¿°">
            <a:extLst>
              <a:ext uri="{FF2B5EF4-FFF2-40B4-BE49-F238E27FC236}">
                <a16:creationId xmlns:a16="http://schemas.microsoft.com/office/drawing/2014/main" id="{E57615CB-DCE7-4B78-A2DE-F45C787C75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3665" y="3085313"/>
            <a:ext cx="2385695" cy="239346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è¿éåå¾çæè¿°">
            <a:extLst>
              <a:ext uri="{FF2B5EF4-FFF2-40B4-BE49-F238E27FC236}">
                <a16:creationId xmlns:a16="http://schemas.microsoft.com/office/drawing/2014/main" id="{1B7ADAB5-9FBE-4156-926D-E651DC13BC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7989" y="3085313"/>
            <a:ext cx="2376324" cy="2393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925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02938-E901-4C80-B5EB-6CB90CA76B92}"/>
              </a:ext>
            </a:extLst>
          </p:cNvPr>
          <p:cNvSpPr>
            <a:spLocks noGrp="1"/>
          </p:cNvSpPr>
          <p:nvPr>
            <p:ph type="ctrTitle"/>
          </p:nvPr>
        </p:nvSpPr>
        <p:spPr>
          <a:xfrm>
            <a:off x="531500" y="176644"/>
            <a:ext cx="8825658" cy="748147"/>
          </a:xfrm>
        </p:spPr>
        <p:txBody>
          <a:bodyPr/>
          <a:lstStyle/>
          <a:p>
            <a:r>
              <a:rPr lang="zh-CN" altLang="en-US" sz="4000" dirty="0"/>
              <a:t>抓住主要矛盾</a:t>
            </a:r>
            <a:r>
              <a:rPr lang="en-US" altLang="zh-CN" sz="4000" dirty="0"/>
              <a:t>-</a:t>
            </a:r>
            <a:r>
              <a:rPr lang="zh-CN" altLang="en-US" sz="4000" dirty="0"/>
              <a:t>主成分分析</a:t>
            </a:r>
            <a:r>
              <a:rPr lang="en-US" altLang="zh-CN" sz="4000" dirty="0"/>
              <a:t>PCA</a:t>
            </a:r>
            <a:endParaRPr lang="zh-CN" altLang="en-US" sz="4000" dirty="0"/>
          </a:p>
        </p:txBody>
      </p:sp>
      <p:sp>
        <p:nvSpPr>
          <p:cNvPr id="4" name="副标题 5">
            <a:extLst>
              <a:ext uri="{FF2B5EF4-FFF2-40B4-BE49-F238E27FC236}">
                <a16:creationId xmlns:a16="http://schemas.microsoft.com/office/drawing/2014/main" id="{D4C4B430-8031-4CF9-8DDE-4D78B6D44D61}"/>
              </a:ext>
            </a:extLst>
          </p:cNvPr>
          <p:cNvSpPr txBox="1">
            <a:spLocks/>
          </p:cNvSpPr>
          <p:nvPr/>
        </p:nvSpPr>
        <p:spPr>
          <a:xfrm>
            <a:off x="6167120" y="5933208"/>
            <a:ext cx="4629442" cy="359550"/>
          </a:xfrm>
          <a:prstGeom prst="rect">
            <a:avLst/>
          </a:prstGeom>
        </p:spPr>
        <p:txBody>
          <a:bodyPr vert="horz" lIns="91440" tIns="45720" rIns="91440" bIns="45720" rtlCol="0" anchor="t">
            <a:normAutofit fontScale="92500" lnSpcReduction="100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zh-CN" altLang="en-US" sz="2100" dirty="0"/>
              <a:t>最大方差理论、方差、协方差、</a:t>
            </a:r>
            <a:r>
              <a:rPr lang="zh-CN" altLang="en-US" dirty="0"/>
              <a:t>特征分解</a:t>
            </a:r>
            <a:endParaRPr lang="en-US" altLang="zh-CN" dirty="0"/>
          </a:p>
        </p:txBody>
      </p:sp>
      <p:sp>
        <p:nvSpPr>
          <p:cNvPr id="3" name="矩形 2">
            <a:extLst>
              <a:ext uri="{FF2B5EF4-FFF2-40B4-BE49-F238E27FC236}">
                <a16:creationId xmlns:a16="http://schemas.microsoft.com/office/drawing/2014/main" id="{4E3F7480-3F83-478B-AD7C-97112B0F223D}"/>
              </a:ext>
            </a:extLst>
          </p:cNvPr>
          <p:cNvSpPr/>
          <p:nvPr/>
        </p:nvSpPr>
        <p:spPr>
          <a:xfrm>
            <a:off x="604236" y="924791"/>
            <a:ext cx="9819924" cy="1815882"/>
          </a:xfrm>
          <a:prstGeom prst="rect">
            <a:avLst/>
          </a:prstGeom>
        </p:spPr>
        <p:txBody>
          <a:bodyPr wrap="square">
            <a:spAutoFit/>
          </a:bodyPr>
          <a:lstStyle/>
          <a:p>
            <a:r>
              <a:rPr lang="en-US" altLang="zh-CN" sz="1600" cap="all" dirty="0">
                <a:solidFill>
                  <a:schemeClr val="bg2">
                    <a:lumMod val="40000"/>
                    <a:lumOff val="60000"/>
                  </a:schemeClr>
                </a:solidFill>
                <a:latin typeface="+mn-ea"/>
                <a:cs typeface="+mj-cs"/>
              </a:rPr>
              <a:t>    PCA </a:t>
            </a:r>
            <a:r>
              <a:rPr lang="zh-CN" altLang="en-US" sz="1600" cap="all" dirty="0">
                <a:solidFill>
                  <a:schemeClr val="bg2">
                    <a:lumMod val="40000"/>
                    <a:lumOff val="60000"/>
                  </a:schemeClr>
                </a:solidFill>
                <a:latin typeface="+mn-ea"/>
                <a:cs typeface="+mj-cs"/>
              </a:rPr>
              <a:t>用于对一组连续正交分量中的多变量数据集进行方差最大方向的分解。</a:t>
            </a:r>
            <a:r>
              <a:rPr lang="en-US" altLang="zh-CN" sz="1600" cap="all" dirty="0">
                <a:solidFill>
                  <a:schemeClr val="bg2">
                    <a:lumMod val="40000"/>
                    <a:lumOff val="60000"/>
                  </a:schemeClr>
                </a:solidFill>
                <a:latin typeface="+mn-ea"/>
                <a:cs typeface="+mj-cs"/>
              </a:rPr>
              <a:t>PCA</a:t>
            </a:r>
            <a:r>
              <a:rPr lang="zh-CN" altLang="en-US" sz="1600" cap="all" dirty="0">
                <a:solidFill>
                  <a:schemeClr val="bg2">
                    <a:lumMod val="40000"/>
                    <a:lumOff val="60000"/>
                  </a:schemeClr>
                </a:solidFill>
                <a:latin typeface="+mn-ea"/>
                <a:cs typeface="+mj-cs"/>
              </a:rPr>
              <a:t>既是一种降维方法又是其他</a:t>
            </a:r>
            <a:r>
              <a:rPr lang="en-US" altLang="zh-CN" sz="1600" cap="all" dirty="0">
                <a:solidFill>
                  <a:schemeClr val="bg2">
                    <a:lumMod val="40000"/>
                    <a:lumOff val="60000"/>
                  </a:schemeClr>
                </a:solidFill>
                <a:latin typeface="+mn-ea"/>
                <a:cs typeface="+mj-cs"/>
              </a:rPr>
              <a:t>ML</a:t>
            </a:r>
            <a:r>
              <a:rPr lang="zh-CN" altLang="en-US" sz="1600" cap="all" dirty="0">
                <a:solidFill>
                  <a:schemeClr val="bg2">
                    <a:lumMod val="40000"/>
                    <a:lumOff val="60000"/>
                  </a:schemeClr>
                </a:solidFill>
                <a:latin typeface="+mn-ea"/>
                <a:cs typeface="+mj-cs"/>
              </a:rPr>
              <a:t>算法的预处理步骤。</a:t>
            </a:r>
            <a:r>
              <a:rPr lang="en-US" altLang="zh-CN" sz="1600" cap="all" dirty="0">
                <a:latin typeface="+mn-ea"/>
                <a:cs typeface="+mj-cs"/>
              </a:rPr>
              <a:t>PCA</a:t>
            </a:r>
            <a:r>
              <a:rPr lang="zh-CN" altLang="en-US" sz="1600" cap="all" dirty="0">
                <a:latin typeface="+mn-ea"/>
                <a:cs typeface="+mj-cs"/>
              </a:rPr>
              <a:t>算法流程：</a:t>
            </a:r>
            <a:endParaRPr lang="en-US" altLang="zh-CN" sz="1600" cap="all" dirty="0">
              <a:latin typeface="+mn-ea"/>
              <a:cs typeface="+mj-cs"/>
            </a:endParaRPr>
          </a:p>
          <a:p>
            <a:pPr marL="800100" lvl="1" indent="-342900">
              <a:buFont typeface="+mj-lt"/>
              <a:buAutoNum type="arabicPeriod"/>
            </a:pPr>
            <a:r>
              <a:rPr lang="zh-CN" altLang="en-US" sz="1600" cap="all" dirty="0">
                <a:latin typeface="+mn-ea"/>
                <a:cs typeface="+mj-cs"/>
              </a:rPr>
              <a:t>数据归一化</a:t>
            </a:r>
            <a:r>
              <a:rPr lang="en-US" altLang="zh-CN" sz="1600" dirty="0">
                <a:latin typeface="+mn-ea"/>
              </a:rPr>
              <a:t>Xnew = X-Xmean</a:t>
            </a:r>
            <a:endParaRPr lang="en-US" altLang="zh-CN" sz="1600" cap="all" dirty="0">
              <a:latin typeface="+mn-ea"/>
              <a:cs typeface="+mj-cs"/>
            </a:endParaRPr>
          </a:p>
          <a:p>
            <a:pPr marL="800100" lvl="1" indent="-342900">
              <a:buFont typeface="+mj-lt"/>
              <a:buAutoNum type="arabicPeriod"/>
            </a:pPr>
            <a:r>
              <a:rPr lang="zh-CN" altLang="en-US" sz="1600" dirty="0">
                <a:latin typeface="+mn-ea"/>
              </a:rPr>
              <a:t>由</a:t>
            </a:r>
            <a:r>
              <a:rPr lang="en-US" altLang="zh-CN" sz="1600" dirty="0">
                <a:latin typeface="+mn-ea"/>
              </a:rPr>
              <a:t>Xnew</a:t>
            </a:r>
            <a:r>
              <a:rPr lang="zh-CN" altLang="en-US" sz="1600" cap="all" dirty="0">
                <a:latin typeface="+mn-ea"/>
                <a:cs typeface="+mj-cs"/>
              </a:rPr>
              <a:t>生成协方差矩阵</a:t>
            </a:r>
            <a:r>
              <a:rPr lang="en-US" altLang="zh-CN" sz="1600" dirty="0" err="1">
                <a:latin typeface="+mn-ea"/>
                <a:cs typeface="+mj-cs"/>
              </a:rPr>
              <a:t>Cov</a:t>
            </a:r>
            <a:endParaRPr lang="en-US" altLang="zh-CN" sz="1600" dirty="0">
              <a:latin typeface="+mn-ea"/>
              <a:cs typeface="+mj-cs"/>
            </a:endParaRPr>
          </a:p>
          <a:p>
            <a:pPr marL="800100" lvl="1" indent="-342900">
              <a:buFont typeface="+mj-lt"/>
              <a:buAutoNum type="arabicPeriod"/>
            </a:pPr>
            <a:r>
              <a:rPr lang="zh-CN" altLang="en-US" sz="1600" cap="all" dirty="0">
                <a:latin typeface="+mn-ea"/>
                <a:cs typeface="+mj-cs"/>
              </a:rPr>
              <a:t>计算协方差矩阵的特征值和特征向量</a:t>
            </a:r>
            <a:endParaRPr lang="en-US" altLang="zh-CN" sz="1600" cap="all" dirty="0">
              <a:latin typeface="+mn-ea"/>
              <a:cs typeface="+mj-cs"/>
            </a:endParaRPr>
          </a:p>
          <a:p>
            <a:pPr marL="800100" lvl="1" indent="-342900">
              <a:buFont typeface="+mj-lt"/>
              <a:buAutoNum type="arabicPeriod"/>
            </a:pPr>
            <a:r>
              <a:rPr lang="zh-CN" altLang="en-US" sz="1600" cap="all" dirty="0">
                <a:latin typeface="+mn-ea"/>
                <a:cs typeface="+mj-cs"/>
              </a:rPr>
              <a:t>按特征值从大到小排序，选取其中的前</a:t>
            </a:r>
            <a:r>
              <a:rPr lang="en-US" altLang="zh-CN" sz="1600" cap="all" dirty="0">
                <a:latin typeface="+mn-ea"/>
                <a:cs typeface="+mj-cs"/>
              </a:rPr>
              <a:t>k</a:t>
            </a:r>
            <a:r>
              <a:rPr lang="zh-CN" altLang="en-US" sz="1600" cap="all" dirty="0">
                <a:latin typeface="+mn-ea"/>
                <a:cs typeface="+mj-cs"/>
              </a:rPr>
              <a:t>个特征向量，重新组成特征向量矩阵</a:t>
            </a:r>
            <a:r>
              <a:rPr lang="en-US" altLang="zh-CN" sz="1600" cap="all" dirty="0">
                <a:latin typeface="+mn-ea"/>
                <a:cs typeface="+mj-cs"/>
              </a:rPr>
              <a:t>W</a:t>
            </a:r>
          </a:p>
          <a:p>
            <a:pPr marL="800100" lvl="1" indent="-342900">
              <a:buFont typeface="+mj-lt"/>
              <a:buAutoNum type="arabicPeriod"/>
            </a:pPr>
            <a:r>
              <a:rPr lang="en-US" altLang="zh-CN" sz="1600" dirty="0">
                <a:latin typeface="+mn-ea"/>
              </a:rPr>
              <a:t>XnewW</a:t>
            </a:r>
            <a:r>
              <a:rPr lang="zh-CN" altLang="en-US" sz="1600" dirty="0">
                <a:latin typeface="+mn-ea"/>
              </a:rPr>
              <a:t>得到降维后的数据</a:t>
            </a:r>
            <a:endParaRPr lang="en-US" altLang="zh-CN" sz="1600" cap="all" dirty="0">
              <a:latin typeface="+mn-ea"/>
            </a:endParaRPr>
          </a:p>
        </p:txBody>
      </p:sp>
      <p:pic>
        <p:nvPicPr>
          <p:cNvPr id="2050" name="Picture 2" descr="è¿éåå¾çæè¿°">
            <a:extLst>
              <a:ext uri="{FF2B5EF4-FFF2-40B4-BE49-F238E27FC236}">
                <a16:creationId xmlns:a16="http://schemas.microsoft.com/office/drawing/2014/main" id="{E57615CB-DCE7-4B78-A2DE-F45C787C75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3665" y="3085313"/>
            <a:ext cx="2385695" cy="239346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è¿éåå¾çæè¿°">
            <a:extLst>
              <a:ext uri="{FF2B5EF4-FFF2-40B4-BE49-F238E27FC236}">
                <a16:creationId xmlns:a16="http://schemas.microsoft.com/office/drawing/2014/main" id="{1B7ADAB5-9FBE-4156-926D-E651DC13BC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7989" y="3085313"/>
            <a:ext cx="2376324" cy="2393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35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02938-E901-4C80-B5EB-6CB90CA76B92}"/>
              </a:ext>
            </a:extLst>
          </p:cNvPr>
          <p:cNvSpPr>
            <a:spLocks noGrp="1"/>
          </p:cNvSpPr>
          <p:nvPr>
            <p:ph type="ctrTitle"/>
          </p:nvPr>
        </p:nvSpPr>
        <p:spPr>
          <a:xfrm>
            <a:off x="531500" y="176644"/>
            <a:ext cx="8825658" cy="748147"/>
          </a:xfrm>
        </p:spPr>
        <p:txBody>
          <a:bodyPr/>
          <a:lstStyle/>
          <a:p>
            <a:r>
              <a:rPr lang="zh-CN" altLang="en-US" sz="4000" dirty="0"/>
              <a:t>简约而不简单的</a:t>
            </a:r>
            <a:r>
              <a:rPr lang="en-US" altLang="zh-CN" sz="4000" dirty="0"/>
              <a:t>-</a:t>
            </a:r>
            <a:r>
              <a:rPr lang="zh-CN" altLang="en-US" sz="4000" dirty="0"/>
              <a:t>线性回归</a:t>
            </a:r>
          </a:p>
        </p:txBody>
      </p:sp>
      <p:sp>
        <p:nvSpPr>
          <p:cNvPr id="4" name="副标题 5">
            <a:extLst>
              <a:ext uri="{FF2B5EF4-FFF2-40B4-BE49-F238E27FC236}">
                <a16:creationId xmlns:a16="http://schemas.microsoft.com/office/drawing/2014/main" id="{D4C4B430-8031-4CF9-8DDE-4D78B6D44D61}"/>
              </a:ext>
            </a:extLst>
          </p:cNvPr>
          <p:cNvSpPr txBox="1">
            <a:spLocks/>
          </p:cNvSpPr>
          <p:nvPr/>
        </p:nvSpPr>
        <p:spPr>
          <a:xfrm>
            <a:off x="6096001" y="5933208"/>
            <a:ext cx="4700562" cy="359550"/>
          </a:xfrm>
          <a:prstGeom prst="rect">
            <a:avLst/>
          </a:prstGeom>
        </p:spPr>
        <p:txBody>
          <a:bodyPr vert="horz" lIns="91440" tIns="45720" rIns="91440" bIns="45720" rtlCol="0" anchor="t">
            <a:normAutofit fontScale="55000" lnSpcReduction="200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zh-CN" altLang="en-US" dirty="0"/>
              <a:t>线性方程组、最小二乘、最优化、二次曲面、正定二次型、梯度下降</a:t>
            </a:r>
            <a:endParaRPr lang="en-US" altLang="zh-CN" dirty="0"/>
          </a:p>
        </p:txBody>
      </p:sp>
      <p:pic>
        <p:nvPicPr>
          <p:cNvPr id="1026" name="Picture 2" descr="w = (w_1, ..., w_p)">
            <a:extLst>
              <a:ext uri="{FF2B5EF4-FFF2-40B4-BE49-F238E27FC236}">
                <a16:creationId xmlns:a16="http://schemas.microsoft.com/office/drawing/2014/main" id="{D9824D4B-B8BB-42AA-A2D0-A909EE0D50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075" y="-92075"/>
            <a:ext cx="1152525" cy="190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 = (w_1, ..., w_p)">
            <a:extLst>
              <a:ext uri="{FF2B5EF4-FFF2-40B4-BE49-F238E27FC236}">
                <a16:creationId xmlns:a16="http://schemas.microsoft.com/office/drawing/2014/main" id="{FA2EDB14-A592-460E-9184-1D93121DE9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475" y="60325"/>
            <a:ext cx="1152525" cy="19050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合 8">
            <a:extLst>
              <a:ext uri="{FF2B5EF4-FFF2-40B4-BE49-F238E27FC236}">
                <a16:creationId xmlns:a16="http://schemas.microsoft.com/office/drawing/2014/main" id="{2C63E5FB-8A5A-4122-9AC6-FE81204FA94F}"/>
              </a:ext>
            </a:extLst>
          </p:cNvPr>
          <p:cNvGrpSpPr/>
          <p:nvPr/>
        </p:nvGrpSpPr>
        <p:grpSpPr>
          <a:xfrm>
            <a:off x="604236" y="1119780"/>
            <a:ext cx="9819924" cy="1975112"/>
            <a:chOff x="604236" y="1119780"/>
            <a:chExt cx="8825658" cy="1975112"/>
          </a:xfrm>
        </p:grpSpPr>
        <p:sp>
          <p:nvSpPr>
            <p:cNvPr id="7" name="副标题 5">
              <a:extLst>
                <a:ext uri="{FF2B5EF4-FFF2-40B4-BE49-F238E27FC236}">
                  <a16:creationId xmlns:a16="http://schemas.microsoft.com/office/drawing/2014/main" id="{4033271F-F664-4B63-B286-B34A2920298A}"/>
                </a:ext>
              </a:extLst>
            </p:cNvPr>
            <p:cNvSpPr txBox="1">
              <a:spLocks/>
            </p:cNvSpPr>
            <p:nvPr/>
          </p:nvSpPr>
          <p:spPr>
            <a:xfrm>
              <a:off x="604236" y="1119780"/>
              <a:ext cx="8825658" cy="1975112"/>
            </a:xfrm>
            <a:prstGeom prst="rect">
              <a:avLst/>
            </a:prstGeom>
          </p:spPr>
          <p:txBody>
            <a:bodyPr vert="horz" lIns="91440" tIns="45720" rIns="91440" bIns="45720" rtlCol="0" anchor="t">
              <a:normAutofit fontScale="85000" lnSpcReduction="200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zh-CN" altLang="en-US" sz="1900" dirty="0"/>
                <a:t>        </a:t>
              </a:r>
              <a:r>
                <a:rPr lang="zh-CN" altLang="en-US" sz="1900" dirty="0">
                  <a:latin typeface="+mn-ea"/>
                  <a:ea typeface="+mn-ea"/>
                </a:rPr>
                <a:t>线性回归，拟合一个带有系数          的 线性模型，使得数据集实际观测数据和预测数据（估计值）之间的残差平方和最小。其数学表达式为：</a:t>
              </a:r>
              <a:endParaRPr lang="en-US" altLang="zh-CN" sz="1900" dirty="0">
                <a:latin typeface="+mn-ea"/>
                <a:ea typeface="+mn-ea"/>
              </a:endParaRPr>
            </a:p>
            <a:p>
              <a:r>
                <a:rPr lang="en-US" altLang="zh-CN" sz="1900" dirty="0">
                  <a:latin typeface="+mn-ea"/>
                  <a:ea typeface="+mn-ea"/>
                </a:rPr>
                <a:t>               </a:t>
              </a:r>
            </a:p>
            <a:p>
              <a:endParaRPr lang="en-US" altLang="zh-CN" sz="1900" dirty="0">
                <a:latin typeface="+mn-ea"/>
                <a:ea typeface="+mn-ea"/>
              </a:endParaRPr>
            </a:p>
            <a:p>
              <a:r>
                <a:rPr lang="zh-CN" altLang="en-US" sz="1900" dirty="0">
                  <a:latin typeface="+mn-ea"/>
                  <a:ea typeface="+mn-ea"/>
                </a:rPr>
                <a:t>     回归分析中，只包括一个自变量和一个因变量，且二者的关系可用一条直线近似表示，这种回归分析称为</a:t>
              </a:r>
              <a:r>
                <a:rPr lang="zh-CN" altLang="en-US" sz="1900" dirty="0">
                  <a:solidFill>
                    <a:srgbClr val="C00000"/>
                  </a:solidFill>
                  <a:latin typeface="+mn-ea"/>
                  <a:ea typeface="+mn-ea"/>
                </a:rPr>
                <a:t>一元线性回归分析</a:t>
              </a:r>
              <a:r>
                <a:rPr lang="zh-CN" altLang="en-US" sz="1900" dirty="0">
                  <a:latin typeface="+mn-ea"/>
                  <a:ea typeface="+mn-ea"/>
                </a:rPr>
                <a:t>。如果回归分析中包括两个或两个以上的自变量，且因变量和自变量之间是线性关系，则称为</a:t>
              </a:r>
              <a:r>
                <a:rPr lang="zh-CN" altLang="en-US" sz="1900" dirty="0">
                  <a:solidFill>
                    <a:srgbClr val="C00000"/>
                  </a:solidFill>
                  <a:latin typeface="+mn-ea"/>
                  <a:ea typeface="+mn-ea"/>
                </a:rPr>
                <a:t>多元线性回归分析</a:t>
              </a:r>
              <a:r>
                <a:rPr lang="zh-CN" altLang="en-US" dirty="0">
                  <a:latin typeface="+mn-ea"/>
                  <a:ea typeface="+mn-ea"/>
                </a:rPr>
                <a:t>。</a:t>
              </a:r>
              <a:endParaRPr lang="en-US" altLang="zh-CN" dirty="0">
                <a:latin typeface="+mn-ea"/>
                <a:ea typeface="+mn-ea"/>
              </a:endParaRPr>
            </a:p>
          </p:txBody>
        </p:sp>
        <p:pic>
          <p:nvPicPr>
            <p:cNvPr id="6" name="图片 5">
              <a:extLst>
                <a:ext uri="{FF2B5EF4-FFF2-40B4-BE49-F238E27FC236}">
                  <a16:creationId xmlns:a16="http://schemas.microsoft.com/office/drawing/2014/main" id="{2CD26EF0-DBE3-4866-BEE8-101A64D1183E}"/>
                </a:ext>
              </a:extLst>
            </p:cNvPr>
            <p:cNvPicPr>
              <a:picLocks noChangeAspect="1"/>
            </p:cNvPicPr>
            <p:nvPr/>
          </p:nvPicPr>
          <p:blipFill>
            <a:blip r:embed="rId3"/>
            <a:stretch>
              <a:fillRect/>
            </a:stretch>
          </p:blipFill>
          <p:spPr>
            <a:xfrm>
              <a:off x="3472770" y="1139024"/>
              <a:ext cx="1166813" cy="210816"/>
            </a:xfrm>
            <a:prstGeom prst="rect">
              <a:avLst/>
            </a:prstGeom>
          </p:spPr>
        </p:pic>
        <p:pic>
          <p:nvPicPr>
            <p:cNvPr id="8" name="图片 7">
              <a:extLst>
                <a:ext uri="{FF2B5EF4-FFF2-40B4-BE49-F238E27FC236}">
                  <a16:creationId xmlns:a16="http://schemas.microsoft.com/office/drawing/2014/main" id="{14DD6A2C-5ADD-4499-900C-FDF695EFD045}"/>
                </a:ext>
              </a:extLst>
            </p:cNvPr>
            <p:cNvPicPr>
              <a:picLocks noChangeAspect="1"/>
            </p:cNvPicPr>
            <p:nvPr/>
          </p:nvPicPr>
          <p:blipFill>
            <a:blip r:embed="rId4"/>
            <a:stretch>
              <a:fillRect/>
            </a:stretch>
          </p:blipFill>
          <p:spPr>
            <a:xfrm>
              <a:off x="4574564" y="1723039"/>
              <a:ext cx="1521436" cy="452071"/>
            </a:xfrm>
            <a:prstGeom prst="rect">
              <a:avLst/>
            </a:prstGeom>
          </p:spPr>
        </p:pic>
      </p:grpSp>
      <p:pic>
        <p:nvPicPr>
          <p:cNvPr id="11" name="图片 10">
            <a:extLst>
              <a:ext uri="{FF2B5EF4-FFF2-40B4-BE49-F238E27FC236}">
                <a16:creationId xmlns:a16="http://schemas.microsoft.com/office/drawing/2014/main" id="{0DAA7E3B-1DC6-4E0E-A126-03338DFE1A89}"/>
              </a:ext>
            </a:extLst>
          </p:cNvPr>
          <p:cNvPicPr>
            <a:picLocks noChangeAspect="1"/>
          </p:cNvPicPr>
          <p:nvPr/>
        </p:nvPicPr>
        <p:blipFill>
          <a:blip r:embed="rId5"/>
          <a:stretch>
            <a:fillRect/>
          </a:stretch>
        </p:blipFill>
        <p:spPr>
          <a:xfrm>
            <a:off x="1070341" y="3286144"/>
            <a:ext cx="2380517" cy="1579698"/>
          </a:xfrm>
          <a:prstGeom prst="rect">
            <a:avLst/>
          </a:prstGeom>
        </p:spPr>
      </p:pic>
      <p:sp>
        <p:nvSpPr>
          <p:cNvPr id="12" name="矩形 11">
            <a:extLst>
              <a:ext uri="{FF2B5EF4-FFF2-40B4-BE49-F238E27FC236}">
                <a16:creationId xmlns:a16="http://schemas.microsoft.com/office/drawing/2014/main" id="{BD3CF5AA-1909-461B-BEF8-D278E7699764}"/>
              </a:ext>
            </a:extLst>
          </p:cNvPr>
          <p:cNvSpPr/>
          <p:nvPr/>
        </p:nvSpPr>
        <p:spPr>
          <a:xfrm>
            <a:off x="921070" y="4927030"/>
            <a:ext cx="3366450" cy="1015663"/>
          </a:xfrm>
          <a:prstGeom prst="rect">
            <a:avLst/>
          </a:prstGeom>
        </p:spPr>
        <p:txBody>
          <a:bodyPr wrap="square">
            <a:spAutoFit/>
          </a:bodyPr>
          <a:lstStyle/>
          <a:p>
            <a:r>
              <a:rPr lang="en-US" altLang="zh-CN" sz="1200" dirty="0">
                <a:latin typeface="+mn-ea"/>
              </a:rPr>
              <a:t>diabetes </a:t>
            </a:r>
            <a:r>
              <a:rPr lang="zh-CN" altLang="en-US" sz="1200" dirty="0">
                <a:latin typeface="+mn-ea"/>
              </a:rPr>
              <a:t>是一个关于糖尿病的数据集， 该数据集包括</a:t>
            </a:r>
            <a:r>
              <a:rPr lang="en-US" altLang="zh-CN" sz="1200" dirty="0">
                <a:latin typeface="+mn-ea"/>
              </a:rPr>
              <a:t>442</a:t>
            </a:r>
            <a:r>
              <a:rPr lang="zh-CN" altLang="en-US" sz="1200" dirty="0">
                <a:latin typeface="+mn-ea"/>
              </a:rPr>
              <a:t>个病人的生理数据及一年以后的病情发展情况。 </a:t>
            </a:r>
            <a:r>
              <a:rPr lang="en-US" altLang="zh-CN" sz="1200" dirty="0">
                <a:latin typeface="+mn-ea"/>
              </a:rPr>
              <a:t># </a:t>
            </a:r>
            <a:r>
              <a:rPr lang="zh-CN" altLang="en-US" sz="1200" dirty="0">
                <a:latin typeface="+mn-ea"/>
              </a:rPr>
              <a:t>数据集中的特征值总共</a:t>
            </a:r>
            <a:r>
              <a:rPr lang="en-US" altLang="zh-CN" sz="1200" dirty="0">
                <a:latin typeface="+mn-ea"/>
              </a:rPr>
              <a:t>10</a:t>
            </a:r>
            <a:r>
              <a:rPr lang="zh-CN" altLang="en-US" sz="1200" dirty="0">
                <a:latin typeface="+mn-ea"/>
              </a:rPr>
              <a:t>项</a:t>
            </a:r>
            <a:r>
              <a:rPr lang="en-US" altLang="zh-CN" sz="1200" dirty="0">
                <a:latin typeface="+mn-ea"/>
              </a:rPr>
              <a:t>, # </a:t>
            </a:r>
            <a:r>
              <a:rPr lang="zh-CN" altLang="en-US" sz="1200" dirty="0">
                <a:latin typeface="+mn-ea"/>
              </a:rPr>
              <a:t>年龄  </a:t>
            </a:r>
            <a:r>
              <a:rPr lang="en-US" altLang="zh-CN" sz="1200" dirty="0">
                <a:latin typeface="+mn-ea"/>
              </a:rPr>
              <a:t># </a:t>
            </a:r>
            <a:r>
              <a:rPr lang="zh-CN" altLang="en-US" sz="1200" dirty="0">
                <a:latin typeface="+mn-ea"/>
              </a:rPr>
              <a:t>性别 </a:t>
            </a:r>
            <a:r>
              <a:rPr lang="en-US" altLang="zh-CN" sz="1200" dirty="0">
                <a:latin typeface="+mn-ea"/>
              </a:rPr>
              <a:t>#</a:t>
            </a:r>
            <a:r>
              <a:rPr lang="zh-CN" altLang="en-US" sz="1200" dirty="0">
                <a:latin typeface="+mn-ea"/>
              </a:rPr>
              <a:t>体质指数 </a:t>
            </a:r>
            <a:r>
              <a:rPr lang="en-US" altLang="zh-CN" sz="1200" dirty="0">
                <a:latin typeface="+mn-ea"/>
              </a:rPr>
              <a:t>#</a:t>
            </a:r>
            <a:r>
              <a:rPr lang="zh-CN" altLang="en-US" sz="1200" dirty="0">
                <a:latin typeface="+mn-ea"/>
              </a:rPr>
              <a:t>血压  </a:t>
            </a:r>
            <a:r>
              <a:rPr lang="en-US" altLang="zh-CN" sz="1200" dirty="0">
                <a:latin typeface="+mn-ea"/>
              </a:rPr>
              <a:t>#s1,s2,s3,s4,s4,s6  (</a:t>
            </a:r>
            <a:r>
              <a:rPr lang="zh-CN" altLang="en-US" sz="1200" dirty="0">
                <a:latin typeface="+mn-ea"/>
              </a:rPr>
              <a:t>六种血清的化验数据</a:t>
            </a:r>
            <a:r>
              <a:rPr lang="en-US" altLang="zh-CN" sz="1200" dirty="0">
                <a:latin typeface="+mn-ea"/>
              </a:rPr>
              <a:t>)</a:t>
            </a:r>
          </a:p>
        </p:txBody>
      </p:sp>
    </p:spTree>
    <p:extLst>
      <p:ext uri="{BB962C8B-B14F-4D97-AF65-F5344CB8AC3E}">
        <p14:creationId xmlns:p14="http://schemas.microsoft.com/office/powerpoint/2010/main" val="2748411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02938-E901-4C80-B5EB-6CB90CA76B92}"/>
              </a:ext>
            </a:extLst>
          </p:cNvPr>
          <p:cNvSpPr>
            <a:spLocks noGrp="1"/>
          </p:cNvSpPr>
          <p:nvPr>
            <p:ph type="ctrTitle"/>
          </p:nvPr>
        </p:nvSpPr>
        <p:spPr>
          <a:xfrm>
            <a:off x="531500" y="176644"/>
            <a:ext cx="8825658" cy="748147"/>
          </a:xfrm>
        </p:spPr>
        <p:txBody>
          <a:bodyPr/>
          <a:lstStyle/>
          <a:p>
            <a:r>
              <a:rPr lang="en-US" altLang="zh-CN" sz="4000" dirty="0"/>
              <a:t>Logistic</a:t>
            </a:r>
            <a:r>
              <a:rPr lang="zh-CN" altLang="en-US" sz="4000" dirty="0"/>
              <a:t>回归</a:t>
            </a:r>
          </a:p>
        </p:txBody>
      </p:sp>
      <p:sp>
        <p:nvSpPr>
          <p:cNvPr id="7" name="副标题 5">
            <a:extLst>
              <a:ext uri="{FF2B5EF4-FFF2-40B4-BE49-F238E27FC236}">
                <a16:creationId xmlns:a16="http://schemas.microsoft.com/office/drawing/2014/main" id="{4033271F-F664-4B63-B286-B34A2920298A}"/>
              </a:ext>
            </a:extLst>
          </p:cNvPr>
          <p:cNvSpPr txBox="1">
            <a:spLocks/>
          </p:cNvSpPr>
          <p:nvPr/>
        </p:nvSpPr>
        <p:spPr>
          <a:xfrm>
            <a:off x="604236" y="1119779"/>
            <a:ext cx="8825658" cy="481342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marL="457200" indent="-457200">
              <a:buFont typeface="+mj-lt"/>
              <a:buAutoNum type="arabicPeriod"/>
            </a:pPr>
            <a:r>
              <a:rPr lang="zh-CN" altLang="en-US" dirty="0"/>
              <a:t>联结函数</a:t>
            </a:r>
            <a:r>
              <a:rPr lang="en-US" altLang="zh-CN" cap="none" dirty="0"/>
              <a:t>g</a:t>
            </a:r>
            <a:r>
              <a:rPr lang="en-US" altLang="zh-CN" dirty="0"/>
              <a:t>=</a:t>
            </a:r>
            <a:r>
              <a:rPr lang="en-US" altLang="zh-CN" cap="none" dirty="0"/>
              <a:t>Sigmoid</a:t>
            </a:r>
            <a:r>
              <a:rPr lang="zh-CN" altLang="en-US" dirty="0"/>
              <a:t>函数，</a:t>
            </a:r>
            <a:endParaRPr lang="en-US" altLang="zh-CN" dirty="0"/>
          </a:p>
          <a:p>
            <a:pPr marL="457200" indent="-457200">
              <a:buFont typeface="+mj-lt"/>
              <a:buAutoNum type="arabicPeriod"/>
            </a:pPr>
            <a:endParaRPr lang="en-US" altLang="zh-CN" dirty="0"/>
          </a:p>
          <a:p>
            <a:pPr marL="457200" indent="-457200">
              <a:buFont typeface="+mj-lt"/>
              <a:buAutoNum type="arabicPeriod"/>
            </a:pPr>
            <a:endParaRPr lang="en-US" altLang="zh-CN" dirty="0"/>
          </a:p>
          <a:p>
            <a:pPr marL="457200" indent="-457200">
              <a:buFont typeface="+mj-lt"/>
              <a:buAutoNum type="arabicPeriod"/>
            </a:pPr>
            <a:endParaRPr lang="en-US" altLang="zh-CN" dirty="0"/>
          </a:p>
          <a:p>
            <a:pPr marL="457200" indent="-457200">
              <a:buFont typeface="+mj-lt"/>
              <a:buAutoNum type="arabicPeriod"/>
            </a:pPr>
            <a:r>
              <a:rPr lang="zh-CN" altLang="en-US" dirty="0"/>
              <a:t>损失函数，</a:t>
            </a:r>
            <a:r>
              <a:rPr lang="en-US" altLang="zh-CN" cap="none" dirty="0"/>
              <a:t>log</a:t>
            </a:r>
            <a:r>
              <a:rPr lang="zh-CN" altLang="en-US" dirty="0"/>
              <a:t>函数</a:t>
            </a:r>
            <a:endParaRPr lang="en-US" altLang="zh-CN" dirty="0"/>
          </a:p>
          <a:p>
            <a:pPr marL="457200" indent="-457200">
              <a:buFont typeface="+mj-lt"/>
              <a:buAutoNum type="arabicPeriod"/>
            </a:pPr>
            <a:r>
              <a:rPr lang="zh-CN" altLang="en-US" dirty="0"/>
              <a:t>极大似然函数求解</a:t>
            </a:r>
            <a:r>
              <a:rPr lang="en-US" altLang="zh-CN" cap="none" dirty="0"/>
              <a:t>Logistic</a:t>
            </a:r>
            <a:r>
              <a:rPr lang="zh-CN" altLang="en-US" dirty="0"/>
              <a:t>回归</a:t>
            </a:r>
            <a:endParaRPr lang="en-US" altLang="zh-CN" dirty="0"/>
          </a:p>
        </p:txBody>
      </p:sp>
      <p:sp>
        <p:nvSpPr>
          <p:cNvPr id="4" name="副标题 5">
            <a:extLst>
              <a:ext uri="{FF2B5EF4-FFF2-40B4-BE49-F238E27FC236}">
                <a16:creationId xmlns:a16="http://schemas.microsoft.com/office/drawing/2014/main" id="{D4C4B430-8031-4CF9-8DDE-4D78B6D44D61}"/>
              </a:ext>
            </a:extLst>
          </p:cNvPr>
          <p:cNvSpPr txBox="1">
            <a:spLocks/>
          </p:cNvSpPr>
          <p:nvPr/>
        </p:nvSpPr>
        <p:spPr>
          <a:xfrm>
            <a:off x="6096001" y="5933208"/>
            <a:ext cx="4700562" cy="359550"/>
          </a:xfrm>
          <a:prstGeom prst="rect">
            <a:avLst/>
          </a:prstGeom>
        </p:spPr>
        <p:txBody>
          <a:bodyPr vert="horz" lIns="91440" tIns="45720" rIns="91440" bIns="45720" rtlCol="0" anchor="t">
            <a:normAutofit fontScale="92500" lnSpcReduction="100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zh-CN" altLang="en-US" dirty="0"/>
              <a:t>对数似然函数、损失函数、梯度下降</a:t>
            </a:r>
            <a:endParaRPr lang="en-US" altLang="zh-CN" dirty="0"/>
          </a:p>
        </p:txBody>
      </p:sp>
      <p:pic>
        <p:nvPicPr>
          <p:cNvPr id="3" name="图片 2">
            <a:extLst>
              <a:ext uri="{FF2B5EF4-FFF2-40B4-BE49-F238E27FC236}">
                <a16:creationId xmlns:a16="http://schemas.microsoft.com/office/drawing/2014/main" id="{492BE225-57C2-4B18-A066-B8D35FCA3314}"/>
              </a:ext>
            </a:extLst>
          </p:cNvPr>
          <p:cNvPicPr>
            <a:picLocks noChangeAspect="1"/>
          </p:cNvPicPr>
          <p:nvPr/>
        </p:nvPicPr>
        <p:blipFill>
          <a:blip r:embed="rId2"/>
          <a:stretch>
            <a:fillRect/>
          </a:stretch>
        </p:blipFill>
        <p:spPr>
          <a:xfrm>
            <a:off x="1357313" y="1769428"/>
            <a:ext cx="1404793" cy="963612"/>
          </a:xfrm>
          <a:prstGeom prst="rect">
            <a:avLst/>
          </a:prstGeom>
        </p:spPr>
      </p:pic>
      <p:pic>
        <p:nvPicPr>
          <p:cNvPr id="9218" name="Picture 2" descr="https://img-blog.csdn.net/20170219172200920?watermark/2/text/aHR0cDovL2Jsb2cuY3Nkbi5uZXQvc2luYXRfMjI1OTQzMDk=/font/5a6L5L2T/fontsize/400/fill/I0JBQkFCMA==/dissolve/70/gravity/Center">
            <a:extLst>
              <a:ext uri="{FF2B5EF4-FFF2-40B4-BE49-F238E27FC236}">
                <a16:creationId xmlns:a16="http://schemas.microsoft.com/office/drawing/2014/main" id="{FF19A66B-2DC3-4695-8E16-F8400BA197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3380" y="1154006"/>
            <a:ext cx="988060" cy="45286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s://img-blog.csdn.net/20170219172514660?watermark/2/text/aHR0cDovL2Jsb2cuY3Nkbi5uZXQvc2luYXRfMjI1OTQzMDk=/font/5a6L5L2T/fontsize/400/fill/I0JBQkFCMA==/dissolve/70/gravity/Center">
            <a:extLst>
              <a:ext uri="{FF2B5EF4-FFF2-40B4-BE49-F238E27FC236}">
                <a16:creationId xmlns:a16="http://schemas.microsoft.com/office/drawing/2014/main" id="{23E9B5BC-9B6F-48A7-A5FF-0A68277818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835" y="3815398"/>
            <a:ext cx="3371850" cy="61912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https://img-blog.csdn.net/20170219172547815?watermark/2/text/aHR0cDovL2Jsb2cuY3Nkbi5uZXQvc2luYXRfMjI1OTQzMDk=/font/5a6L5L2T/fontsize/400/fill/I0JBQkFCMA==/dissolve/70/gravity/Center">
            <a:extLst>
              <a:ext uri="{FF2B5EF4-FFF2-40B4-BE49-F238E27FC236}">
                <a16:creationId xmlns:a16="http://schemas.microsoft.com/office/drawing/2014/main" id="{1044FC29-B91E-4BC6-8474-2639AEA054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835" y="4536165"/>
            <a:ext cx="46101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5961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02938-E901-4C80-B5EB-6CB90CA76B92}"/>
              </a:ext>
            </a:extLst>
          </p:cNvPr>
          <p:cNvSpPr>
            <a:spLocks noGrp="1"/>
          </p:cNvSpPr>
          <p:nvPr>
            <p:ph type="ctrTitle"/>
          </p:nvPr>
        </p:nvSpPr>
        <p:spPr>
          <a:xfrm>
            <a:off x="531500" y="176644"/>
            <a:ext cx="8825658" cy="748147"/>
          </a:xfrm>
        </p:spPr>
        <p:txBody>
          <a:bodyPr/>
          <a:lstStyle/>
          <a:p>
            <a:r>
              <a:rPr lang="zh-CN" altLang="en-US" sz="4000" dirty="0"/>
              <a:t>决策树</a:t>
            </a:r>
          </a:p>
        </p:txBody>
      </p:sp>
      <p:sp>
        <p:nvSpPr>
          <p:cNvPr id="7" name="副标题 5">
            <a:extLst>
              <a:ext uri="{FF2B5EF4-FFF2-40B4-BE49-F238E27FC236}">
                <a16:creationId xmlns:a16="http://schemas.microsoft.com/office/drawing/2014/main" id="{4033271F-F664-4B63-B286-B34A2920298A}"/>
              </a:ext>
            </a:extLst>
          </p:cNvPr>
          <p:cNvSpPr txBox="1">
            <a:spLocks/>
          </p:cNvSpPr>
          <p:nvPr/>
        </p:nvSpPr>
        <p:spPr>
          <a:xfrm>
            <a:off x="604236" y="1119779"/>
            <a:ext cx="8825658" cy="481342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marL="457200" indent="-457200">
              <a:buFont typeface="+mj-lt"/>
              <a:buAutoNum type="arabicPeriod"/>
            </a:pPr>
            <a:endParaRPr lang="en-US" altLang="zh-CN" dirty="0"/>
          </a:p>
        </p:txBody>
      </p:sp>
      <p:sp>
        <p:nvSpPr>
          <p:cNvPr id="4" name="副标题 5">
            <a:extLst>
              <a:ext uri="{FF2B5EF4-FFF2-40B4-BE49-F238E27FC236}">
                <a16:creationId xmlns:a16="http://schemas.microsoft.com/office/drawing/2014/main" id="{D4C4B430-8031-4CF9-8DDE-4D78B6D44D61}"/>
              </a:ext>
            </a:extLst>
          </p:cNvPr>
          <p:cNvSpPr txBox="1">
            <a:spLocks/>
          </p:cNvSpPr>
          <p:nvPr/>
        </p:nvSpPr>
        <p:spPr>
          <a:xfrm>
            <a:off x="6096001" y="5933208"/>
            <a:ext cx="4700562" cy="359550"/>
          </a:xfrm>
          <a:prstGeom prst="rect">
            <a:avLst/>
          </a:prstGeom>
        </p:spPr>
        <p:txBody>
          <a:bodyPr vert="horz" lIns="91440" tIns="45720" rIns="91440" bIns="45720" rtlCol="0" anchor="t">
            <a:normAutofit fontScale="77500" lnSpcReduction="200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zh-CN" altLang="en-US" dirty="0"/>
              <a:t>熵、条件熵、信息增益、信息增益比、</a:t>
            </a:r>
            <a:r>
              <a:rPr lang="en-US" altLang="zh-CN" dirty="0"/>
              <a:t>Gini</a:t>
            </a:r>
            <a:r>
              <a:rPr lang="zh-CN" altLang="en-US" dirty="0"/>
              <a:t>系数</a:t>
            </a:r>
            <a:endParaRPr lang="en-US" altLang="zh-CN" dirty="0"/>
          </a:p>
        </p:txBody>
      </p:sp>
      <p:sp>
        <p:nvSpPr>
          <p:cNvPr id="3" name="矩形 2">
            <a:extLst>
              <a:ext uri="{FF2B5EF4-FFF2-40B4-BE49-F238E27FC236}">
                <a16:creationId xmlns:a16="http://schemas.microsoft.com/office/drawing/2014/main" id="{6BA0CC69-8CD4-4FC2-9655-D62746A6C9A3}"/>
              </a:ext>
            </a:extLst>
          </p:cNvPr>
          <p:cNvSpPr/>
          <p:nvPr/>
        </p:nvSpPr>
        <p:spPr>
          <a:xfrm>
            <a:off x="604236" y="1026160"/>
            <a:ext cx="9840243" cy="1354217"/>
          </a:xfrm>
          <a:prstGeom prst="rect">
            <a:avLst/>
          </a:prstGeom>
        </p:spPr>
        <p:txBody>
          <a:bodyPr wrap="square">
            <a:spAutoFit/>
          </a:bodyPr>
          <a:lstStyle/>
          <a:p>
            <a:r>
              <a:rPr lang="zh-CN" altLang="en-US" dirty="0"/>
              <a:t>       </a:t>
            </a:r>
            <a:r>
              <a:rPr lang="zh-CN" altLang="en-US" sz="1600" cap="all" dirty="0">
                <a:solidFill>
                  <a:schemeClr val="bg2">
                    <a:lumMod val="40000"/>
                    <a:lumOff val="60000"/>
                  </a:schemeClr>
                </a:solidFill>
                <a:latin typeface="+mn-ea"/>
                <a:cs typeface="+mj-cs"/>
              </a:rPr>
              <a:t>决策树一种用来 分类和 回归的无参监督学习方法。其目的是创建一种模型从数据特征中学习简单的决策规则来预测一个目标变量的值。</a:t>
            </a:r>
            <a:r>
              <a:rPr lang="zh-CN" altLang="en-US" sz="1600" cap="all" dirty="0">
                <a:latin typeface="+mn-ea"/>
              </a:rPr>
              <a:t>决策树算法流程：</a:t>
            </a:r>
            <a:endParaRPr lang="en-US" altLang="zh-CN" sz="1600" cap="all" dirty="0">
              <a:latin typeface="+mn-ea"/>
            </a:endParaRPr>
          </a:p>
          <a:p>
            <a:pPr marL="800100" lvl="1" indent="-342900">
              <a:buFont typeface="+mj-lt"/>
              <a:buAutoNum type="arabicPeriod"/>
            </a:pPr>
            <a:r>
              <a:rPr lang="zh-CN" altLang="en-US" sz="1600" cap="all" dirty="0">
                <a:latin typeface="+mn-ea"/>
              </a:rPr>
              <a:t>特征选择（</a:t>
            </a:r>
            <a:r>
              <a:rPr lang="en-US" altLang="zh-CN" sz="1600" cap="all" dirty="0">
                <a:latin typeface="+mn-ea"/>
              </a:rPr>
              <a:t>ID3</a:t>
            </a:r>
            <a:r>
              <a:rPr lang="zh-CN" altLang="en-US" sz="1600" cap="all" dirty="0">
                <a:latin typeface="+mn-ea"/>
              </a:rPr>
              <a:t>算法，信息增益；</a:t>
            </a:r>
            <a:r>
              <a:rPr lang="en-US" altLang="zh-CN" sz="1600" cap="all" dirty="0">
                <a:latin typeface="+mn-ea"/>
              </a:rPr>
              <a:t>C4.5</a:t>
            </a:r>
            <a:r>
              <a:rPr lang="zh-CN" altLang="en-US" sz="1600" cap="all" dirty="0">
                <a:latin typeface="+mn-ea"/>
              </a:rPr>
              <a:t>算法，信息增益比；</a:t>
            </a:r>
            <a:r>
              <a:rPr lang="en-US" altLang="zh-CN" sz="1600" cap="all" dirty="0">
                <a:latin typeface="+mn-ea"/>
              </a:rPr>
              <a:t>CART</a:t>
            </a:r>
            <a:r>
              <a:rPr lang="zh-CN" altLang="en-US" sz="1600" cap="all" dirty="0">
                <a:latin typeface="+mn-ea"/>
              </a:rPr>
              <a:t>算法，</a:t>
            </a:r>
            <a:r>
              <a:rPr lang="en-US" altLang="zh-CN" sz="1600" dirty="0">
                <a:latin typeface="+mn-ea"/>
              </a:rPr>
              <a:t>Gini</a:t>
            </a:r>
            <a:r>
              <a:rPr lang="zh-CN" altLang="en-US" sz="1600" cap="all" dirty="0">
                <a:latin typeface="+mn-ea"/>
              </a:rPr>
              <a:t>系数）</a:t>
            </a:r>
            <a:endParaRPr lang="en-US" altLang="zh-CN" sz="1600" cap="all" dirty="0">
              <a:latin typeface="+mn-ea"/>
            </a:endParaRPr>
          </a:p>
          <a:p>
            <a:pPr marL="800100" lvl="1" indent="-342900">
              <a:buFont typeface="+mj-lt"/>
              <a:buAutoNum type="arabicPeriod"/>
            </a:pPr>
            <a:r>
              <a:rPr lang="zh-CN" altLang="en-US" sz="1600" cap="all" dirty="0">
                <a:latin typeface="+mn-ea"/>
              </a:rPr>
              <a:t>决策树生成</a:t>
            </a:r>
            <a:endParaRPr lang="en-US" altLang="zh-CN" sz="1600" cap="all" dirty="0">
              <a:latin typeface="+mn-ea"/>
            </a:endParaRPr>
          </a:p>
          <a:p>
            <a:pPr marL="800100" lvl="1" indent="-342900">
              <a:buFont typeface="+mj-lt"/>
              <a:buAutoNum type="arabicPeriod"/>
            </a:pPr>
            <a:r>
              <a:rPr lang="zh-CN" altLang="en-US" sz="1600" cap="all" dirty="0">
                <a:latin typeface="+mn-ea"/>
              </a:rPr>
              <a:t>决策树剪枝</a:t>
            </a:r>
            <a:endParaRPr lang="en-US" altLang="zh-CN" sz="1600" cap="all" dirty="0">
              <a:latin typeface="+mn-ea"/>
            </a:endParaRPr>
          </a:p>
        </p:txBody>
      </p:sp>
      <p:pic>
        <p:nvPicPr>
          <p:cNvPr id="6" name="图片 5">
            <a:extLst>
              <a:ext uri="{FF2B5EF4-FFF2-40B4-BE49-F238E27FC236}">
                <a16:creationId xmlns:a16="http://schemas.microsoft.com/office/drawing/2014/main" id="{90808666-6728-4CF5-9623-D436F4510431}"/>
              </a:ext>
            </a:extLst>
          </p:cNvPr>
          <p:cNvPicPr>
            <a:picLocks noChangeAspect="1"/>
          </p:cNvPicPr>
          <p:nvPr/>
        </p:nvPicPr>
        <p:blipFill>
          <a:blip r:embed="rId2"/>
          <a:stretch>
            <a:fillRect/>
          </a:stretch>
        </p:blipFill>
        <p:spPr>
          <a:xfrm>
            <a:off x="1791117" y="2695625"/>
            <a:ext cx="3357612" cy="2633288"/>
          </a:xfrm>
          <a:prstGeom prst="rect">
            <a:avLst/>
          </a:prstGeom>
        </p:spPr>
      </p:pic>
      <p:pic>
        <p:nvPicPr>
          <p:cNvPr id="8" name="图片 7">
            <a:extLst>
              <a:ext uri="{FF2B5EF4-FFF2-40B4-BE49-F238E27FC236}">
                <a16:creationId xmlns:a16="http://schemas.microsoft.com/office/drawing/2014/main" id="{A2B318ED-9069-44E5-B255-9EBF3BDEE517}"/>
              </a:ext>
            </a:extLst>
          </p:cNvPr>
          <p:cNvPicPr>
            <a:picLocks noChangeAspect="1"/>
          </p:cNvPicPr>
          <p:nvPr/>
        </p:nvPicPr>
        <p:blipFill>
          <a:blip r:embed="rId3"/>
          <a:stretch>
            <a:fillRect/>
          </a:stretch>
        </p:blipFill>
        <p:spPr>
          <a:xfrm>
            <a:off x="5698986" y="2711906"/>
            <a:ext cx="3180651" cy="2617007"/>
          </a:xfrm>
          <a:prstGeom prst="rect">
            <a:avLst/>
          </a:prstGeom>
        </p:spPr>
      </p:pic>
    </p:spTree>
    <p:extLst>
      <p:ext uri="{BB962C8B-B14F-4D97-AF65-F5344CB8AC3E}">
        <p14:creationId xmlns:p14="http://schemas.microsoft.com/office/powerpoint/2010/main" val="16144353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3127</TotalTime>
  <Words>1478</Words>
  <Application>Microsoft Office PowerPoint</Application>
  <PresentationFormat>宽屏</PresentationFormat>
  <Paragraphs>189</Paragraphs>
  <Slides>28</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等线</vt:lpstr>
      <vt:lpstr>宋体</vt:lpstr>
      <vt:lpstr>Arial</vt:lpstr>
      <vt:lpstr>Century Gothic</vt:lpstr>
      <vt:lpstr>Wingdings</vt:lpstr>
      <vt:lpstr>Wingdings 3</vt:lpstr>
      <vt:lpstr>离子</vt:lpstr>
      <vt:lpstr>    AI的数学基础</vt:lpstr>
      <vt:lpstr> 机器学习学者张志华教授曾经说过：“搞好机器学习，关键是数学，但你又不能把机器学习变成搞数学，那样就漫无边际了。”  </vt:lpstr>
      <vt:lpstr>统计学习=模型+策略+算法+一丢丢数学                 </vt:lpstr>
      <vt:lpstr>PowerPoint 演示文稿</vt:lpstr>
      <vt:lpstr>学习问题</vt:lpstr>
      <vt:lpstr>抓住主要矛盾-主成分分析PCA</vt:lpstr>
      <vt:lpstr>简约而不简单的-线性回归</vt:lpstr>
      <vt:lpstr>Logistic回归</vt:lpstr>
      <vt:lpstr>决策树</vt:lpstr>
      <vt:lpstr>Bagging及随机森林</vt:lpstr>
      <vt:lpstr>Boosting提升（Adaboost、GBDT、Xboost）</vt:lpstr>
      <vt:lpstr>支持向量机SVM1</vt:lpstr>
      <vt:lpstr>支持向量机SVM2</vt:lpstr>
      <vt:lpstr>支持向量机SVM3</vt:lpstr>
      <vt:lpstr>支持向量机SVM4</vt:lpstr>
      <vt:lpstr>人以类聚物以群分-聚类</vt:lpstr>
      <vt:lpstr>EM算法</vt:lpstr>
      <vt:lpstr>朴素贝叶斯</vt:lpstr>
      <vt:lpstr>PowerPoint 演示文稿</vt:lpstr>
      <vt:lpstr>  概率和数理统计</vt:lpstr>
      <vt:lpstr>线性代数</vt:lpstr>
      <vt:lpstr>概率与分布</vt:lpstr>
      <vt:lpstr>最优化</vt:lpstr>
      <vt:lpstr>统计学习理论1</vt:lpstr>
      <vt:lpstr>统计学习理论2</vt:lpstr>
      <vt:lpstr>统计学习理论3</vt:lpstr>
      <vt:lpstr>统计学习理论4</vt:lpstr>
      <vt:lpstr>参考资料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AI的数学基础</dc:title>
  <dc:creator>thinkpad</dc:creator>
  <cp:lastModifiedBy>thinkpad</cp:lastModifiedBy>
  <cp:revision>221</cp:revision>
  <dcterms:created xsi:type="dcterms:W3CDTF">2018-10-16T01:05:40Z</dcterms:created>
  <dcterms:modified xsi:type="dcterms:W3CDTF">2018-10-29T16:31:04Z</dcterms:modified>
</cp:coreProperties>
</file>