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76" r:id="rId2"/>
    <p:sldId id="364" r:id="rId3"/>
    <p:sldId id="325" r:id="rId4"/>
    <p:sldId id="326" r:id="rId5"/>
    <p:sldId id="327" r:id="rId6"/>
    <p:sldId id="359" r:id="rId7"/>
    <p:sldId id="329" r:id="rId8"/>
    <p:sldId id="330" r:id="rId9"/>
    <p:sldId id="360" r:id="rId10"/>
    <p:sldId id="333" r:id="rId11"/>
    <p:sldId id="334" r:id="rId12"/>
    <p:sldId id="373" r:id="rId13"/>
    <p:sldId id="335" r:id="rId14"/>
    <p:sldId id="336" r:id="rId15"/>
    <p:sldId id="337" r:id="rId16"/>
    <p:sldId id="341" r:id="rId17"/>
    <p:sldId id="343" r:id="rId18"/>
    <p:sldId id="342" r:id="rId19"/>
    <p:sldId id="344" r:id="rId20"/>
    <p:sldId id="345" r:id="rId21"/>
    <p:sldId id="363" r:id="rId22"/>
    <p:sldId id="346" r:id="rId23"/>
    <p:sldId id="349" r:id="rId24"/>
    <p:sldId id="350" r:id="rId25"/>
    <p:sldId id="354" r:id="rId26"/>
    <p:sldId id="356" r:id="rId27"/>
    <p:sldId id="361" r:id="rId28"/>
    <p:sldId id="35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71639" autoAdjust="0"/>
  </p:normalViewPr>
  <p:slideViewPr>
    <p:cSldViewPr>
      <p:cViewPr varScale="1">
        <p:scale>
          <a:sx n="68" d="100"/>
          <a:sy n="68" d="100"/>
        </p:scale>
        <p:origin x="112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82BBF594-1F9A-4056-98BC-120AF9F99A08}" type="datetimeFigureOut">
              <a:rPr lang="zh-CN" altLang="en-US" smtClean="0"/>
              <a:pPr/>
              <a:t>2022/2/28</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38BA47D-8E6C-4717-8D3E-02FF48176650}" type="slidenum">
              <a:rPr lang="zh-CN" altLang="en-US" smtClean="0"/>
              <a:pPr/>
              <a:t>‹#›</a:t>
            </a:fld>
            <a:endParaRPr lang="zh-CN" altLang="en-US" dirty="0"/>
          </a:p>
        </p:txBody>
      </p:sp>
    </p:spTree>
    <p:extLst>
      <p:ext uri="{BB962C8B-B14F-4D97-AF65-F5344CB8AC3E}">
        <p14:creationId xmlns:p14="http://schemas.microsoft.com/office/powerpoint/2010/main" val="309925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6150F45-CFD7-47DF-9D12-CD74D0B3DA8F}" type="slidenum">
              <a:rPr lang="en-US" altLang="zh-CN" sz="1200" smtClean="0">
                <a:latin typeface="Tahoma" pitchFamily="34" charset="0"/>
                <a:ea typeface="微软雅黑" panose="020B0503020204020204" pitchFamily="34" charset="-122"/>
              </a:rPr>
              <a:pPr eaLnBrk="1" hangingPunct="1"/>
              <a:t>3</a:t>
            </a:fld>
            <a:endParaRPr lang="en-US" altLang="zh-CN" sz="1200" dirty="0">
              <a:latin typeface="Tahoma" pitchFamily="34" charset="0"/>
              <a:ea typeface="微软雅黑" panose="020B0503020204020204" pitchFamily="34"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997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C62AA88-6DC9-425A-A75A-816256AA3930}" type="slidenum">
              <a:rPr lang="en-US" altLang="zh-CN" sz="1200" smtClean="0">
                <a:latin typeface="Tahoma" pitchFamily="34" charset="0"/>
                <a:ea typeface="微软雅黑" panose="020B0503020204020204" pitchFamily="34" charset="-122"/>
              </a:rPr>
              <a:pPr eaLnBrk="1" hangingPunct="1"/>
              <a:t>14</a:t>
            </a:fld>
            <a:endParaRPr lang="en-US" altLang="zh-CN" sz="1200" dirty="0">
              <a:latin typeface="Tahoma" pitchFamily="34" charset="0"/>
              <a:ea typeface="微软雅黑" panose="020B0503020204020204" pitchFamily="34"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81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B191A310-B92F-4AB9-8115-376C9EB5FBB6}" type="slidenum">
              <a:rPr lang="en-US" altLang="zh-CN" sz="1200" smtClean="0">
                <a:latin typeface="Tahoma" pitchFamily="34" charset="0"/>
                <a:ea typeface="微软雅黑" panose="020B0503020204020204" pitchFamily="34" charset="-122"/>
              </a:rPr>
              <a:pPr eaLnBrk="1" hangingPunct="1"/>
              <a:t>15</a:t>
            </a:fld>
            <a:endParaRPr lang="en-US" altLang="zh-CN" sz="1200" dirty="0">
              <a:latin typeface="Tahoma" pitchFamily="34" charset="0"/>
              <a:ea typeface="微软雅黑" panose="020B0503020204020204" pitchFamily="34"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7629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2E216044-AA1A-4742-AF07-6B516F16FBEE}" type="slidenum">
              <a:rPr lang="en-US" altLang="zh-CN" sz="1200" smtClean="0">
                <a:latin typeface="Tahoma" pitchFamily="34" charset="0"/>
                <a:ea typeface="微软雅黑" panose="020B0503020204020204" pitchFamily="34" charset="-122"/>
              </a:rPr>
              <a:pPr eaLnBrk="1" hangingPunct="1"/>
              <a:t>16</a:t>
            </a:fld>
            <a:endParaRPr lang="en-US" altLang="zh-CN" sz="1200" dirty="0">
              <a:latin typeface="Tahoma" pitchFamily="34" charset="0"/>
              <a:ea typeface="微软雅黑" panose="020B0503020204020204" pitchFamily="34"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4050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E1E1579-F157-4F79-84CB-EDA350CC1B6D}" type="slidenum">
              <a:rPr lang="en-US" altLang="zh-CN" sz="1200" smtClean="0">
                <a:latin typeface="Tahoma" pitchFamily="34" charset="0"/>
                <a:ea typeface="微软雅黑" panose="020B0503020204020204" pitchFamily="34" charset="-122"/>
              </a:rPr>
              <a:pPr eaLnBrk="1" hangingPunct="1"/>
              <a:t>17</a:t>
            </a:fld>
            <a:endParaRPr lang="en-US" altLang="zh-CN" sz="1200" dirty="0">
              <a:latin typeface="Tahoma" pitchFamily="34" charset="0"/>
              <a:ea typeface="微软雅黑" panose="020B0503020204020204" pitchFamily="34"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56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CFEF1B6-1AD4-4925-92E5-074DD226F3CD}" type="slidenum">
              <a:rPr lang="en-US" altLang="zh-CN" sz="1200" smtClean="0">
                <a:latin typeface="Tahoma" pitchFamily="34" charset="0"/>
                <a:ea typeface="微软雅黑" panose="020B0503020204020204" pitchFamily="34" charset="-122"/>
              </a:rPr>
              <a:pPr eaLnBrk="1" hangingPunct="1"/>
              <a:t>18</a:t>
            </a:fld>
            <a:endParaRPr lang="en-US" altLang="zh-CN" sz="1200" dirty="0">
              <a:latin typeface="Tahoma" pitchFamily="34" charset="0"/>
              <a:ea typeface="微软雅黑" panose="020B0503020204020204" pitchFamily="34"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92530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184FEC16-6F3B-4144-8284-D024C55697D9}" type="slidenum">
              <a:rPr lang="en-US" altLang="zh-CN" sz="1200" smtClean="0">
                <a:latin typeface="Tahoma" pitchFamily="34" charset="0"/>
                <a:ea typeface="微软雅黑" panose="020B0503020204020204" pitchFamily="34" charset="-122"/>
              </a:rPr>
              <a:pPr eaLnBrk="1" hangingPunct="1"/>
              <a:t>19</a:t>
            </a:fld>
            <a:endParaRPr lang="en-US" altLang="zh-CN" sz="1200" dirty="0">
              <a:latin typeface="Tahoma" pitchFamily="34" charset="0"/>
              <a:ea typeface="微软雅黑" panose="020B0503020204020204" pitchFamily="34"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66752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DFAB31E-603E-45FC-A2A3-269D71F7015C}" type="slidenum">
              <a:rPr lang="en-US" altLang="zh-CN" sz="1200" smtClean="0">
                <a:latin typeface="Tahoma" pitchFamily="34" charset="0"/>
                <a:ea typeface="微软雅黑" panose="020B0503020204020204" pitchFamily="34" charset="-122"/>
              </a:rPr>
              <a:pPr eaLnBrk="1" hangingPunct="1"/>
              <a:t>20</a:t>
            </a:fld>
            <a:endParaRPr lang="en-US" altLang="zh-CN" sz="1200" dirty="0">
              <a:latin typeface="Tahoma" pitchFamily="34" charset="0"/>
              <a:ea typeface="微软雅黑" panose="020B0503020204020204" pitchFamily="34"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59968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0E7F80F-3C43-4F73-ABAC-618AC862DF91}" type="slidenum">
              <a:rPr lang="en-US" altLang="zh-CN" sz="1200" smtClean="0">
                <a:latin typeface="Tahoma" pitchFamily="34" charset="0"/>
                <a:ea typeface="微软雅黑" panose="020B0503020204020204" pitchFamily="34" charset="-122"/>
              </a:rPr>
              <a:pPr eaLnBrk="1" hangingPunct="1"/>
              <a:t>21</a:t>
            </a:fld>
            <a:endParaRPr lang="en-US" altLang="zh-CN" sz="1200" dirty="0">
              <a:latin typeface="Tahoma" pitchFamily="34" charset="0"/>
              <a:ea typeface="微软雅黑" panose="020B0503020204020204" pitchFamily="34"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2506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C9E457C-E360-43BD-B5E7-5B584C988BAE}" type="slidenum">
              <a:rPr lang="en-US" altLang="zh-CN" sz="1200" smtClean="0">
                <a:latin typeface="Tahoma" pitchFamily="34" charset="0"/>
                <a:ea typeface="微软雅黑" panose="020B0503020204020204" pitchFamily="34" charset="-122"/>
              </a:rPr>
              <a:pPr eaLnBrk="1" hangingPunct="1"/>
              <a:t>22</a:t>
            </a:fld>
            <a:endParaRPr lang="en-US" altLang="zh-CN" sz="1200" dirty="0">
              <a:latin typeface="Tahoma" pitchFamily="34" charset="0"/>
              <a:ea typeface="微软雅黑" panose="020B0503020204020204" pitchFamily="34"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4723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A30027EE-B97E-4301-9AB4-5282C4F34794}" type="slidenum">
              <a:rPr lang="en-US" altLang="zh-CN" sz="1200" smtClean="0">
                <a:latin typeface="Tahoma" pitchFamily="34" charset="0"/>
                <a:ea typeface="微软雅黑" panose="020B0503020204020204" pitchFamily="34" charset="-122"/>
              </a:rPr>
              <a:pPr eaLnBrk="1" hangingPunct="1"/>
              <a:t>23</a:t>
            </a:fld>
            <a:endParaRPr lang="en-US" altLang="zh-CN" sz="1200" dirty="0">
              <a:latin typeface="Tahoma" pitchFamily="34" charset="0"/>
              <a:ea typeface="微软雅黑" panose="020B0503020204020204" pitchFamily="34"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519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96D1BDC1-3474-4145-BB42-16C2513EB0A9}" type="slidenum">
              <a:rPr lang="en-US" altLang="zh-CN" sz="1200" smtClean="0">
                <a:latin typeface="Tahoma" pitchFamily="34" charset="0"/>
                <a:ea typeface="微软雅黑" panose="020B0503020204020204" pitchFamily="34" charset="-122"/>
              </a:rPr>
              <a:pPr eaLnBrk="1" hangingPunct="1"/>
              <a:t>4</a:t>
            </a:fld>
            <a:endParaRPr lang="en-US" altLang="zh-CN" sz="1200" dirty="0">
              <a:latin typeface="Tahoma" pitchFamily="34" charset="0"/>
              <a:ea typeface="微软雅黑" panose="020B0503020204020204" pitchFamily="34"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845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A27675A0-8167-4E92-8BED-942402C3F1C9}" type="slidenum">
              <a:rPr lang="en-US" altLang="zh-CN" sz="1200" smtClean="0">
                <a:latin typeface="Tahoma" pitchFamily="34" charset="0"/>
                <a:ea typeface="微软雅黑" panose="020B0503020204020204" pitchFamily="34" charset="-122"/>
              </a:rPr>
              <a:pPr eaLnBrk="1" hangingPunct="1"/>
              <a:t>24</a:t>
            </a:fld>
            <a:endParaRPr lang="en-US" altLang="zh-CN" sz="1200" dirty="0">
              <a:latin typeface="Tahoma" pitchFamily="34" charset="0"/>
              <a:ea typeface="微软雅黑" panose="020B0503020204020204" pitchFamily="34"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2891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73BB8796-34DC-46DB-842A-18E5936B2AEB}" type="slidenum">
              <a:rPr lang="en-US" altLang="zh-CN" sz="1200" smtClean="0">
                <a:latin typeface="Tahoma" pitchFamily="34" charset="0"/>
                <a:ea typeface="微软雅黑" panose="020B0503020204020204" pitchFamily="34" charset="-122"/>
              </a:rPr>
              <a:pPr eaLnBrk="1" hangingPunct="1"/>
              <a:t>25</a:t>
            </a:fld>
            <a:endParaRPr lang="en-US" altLang="zh-CN" sz="1200" dirty="0">
              <a:latin typeface="Tahoma" pitchFamily="34" charset="0"/>
              <a:ea typeface="微软雅黑" panose="020B0503020204020204" pitchFamily="34"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10209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33B66E18-0265-47D2-A8A8-522BD8618F64}" type="slidenum">
              <a:rPr lang="en-US" altLang="zh-CN" sz="1200" smtClean="0">
                <a:latin typeface="Tahoma" pitchFamily="34" charset="0"/>
                <a:ea typeface="微软雅黑" panose="020B0503020204020204" pitchFamily="34" charset="-122"/>
              </a:rPr>
              <a:pPr eaLnBrk="1" hangingPunct="1"/>
              <a:t>26</a:t>
            </a:fld>
            <a:endParaRPr lang="en-US" altLang="zh-CN" sz="1200" dirty="0">
              <a:latin typeface="Tahoma" pitchFamily="34" charset="0"/>
              <a:ea typeface="微软雅黑" panose="020B0503020204020204" pitchFamily="34"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81177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96CE2944-ABE0-45D1-AEAD-4999F1761B0F}" type="slidenum">
              <a:rPr lang="en-US" altLang="zh-CN" sz="1200">
                <a:ea typeface="微软雅黑" panose="020B0503020204020204" pitchFamily="34" charset="-122"/>
              </a:rPr>
              <a:pPr eaLnBrk="1" hangingPunct="1"/>
              <a:t>27</a:t>
            </a:fld>
            <a:endParaRPr lang="en-US" altLang="zh-CN" sz="1200" dirty="0">
              <a:ea typeface="微软雅黑" panose="020B0503020204020204" pitchFamily="34"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a:t>1</a:t>
            </a:r>
            <a:r>
              <a:rPr lang="zh-CN" altLang="en-US" sz="1000" dirty="0"/>
              <a:t>）对象</a:t>
            </a:r>
          </a:p>
          <a:p>
            <a:pPr eaLnBrk="1" hangingPunct="1"/>
            <a:r>
              <a:rPr lang="zh-CN" altLang="en-US" sz="1000" dirty="0"/>
              <a:t>对象是运行期的基本实体，它是一个封装了数据和操作这些数据的代码的逻辑实体。</a:t>
            </a:r>
          </a:p>
          <a:p>
            <a:pPr eaLnBrk="1" hangingPunct="1"/>
            <a:r>
              <a:rPr lang="en-US" altLang="zh-CN" sz="1000" dirty="0"/>
              <a:t>2</a:t>
            </a:r>
            <a:r>
              <a:rPr lang="zh-CN" altLang="en-US" sz="1000" dirty="0"/>
              <a:t>）类</a:t>
            </a:r>
          </a:p>
          <a:p>
            <a:pPr eaLnBrk="1" hangingPunct="1"/>
            <a:r>
              <a:rPr lang="zh-CN" altLang="en-US" sz="1000" dirty="0"/>
              <a:t>类是具有相同类型的对象的抽象。一个对象所包含的所有数据和代码可以通过类来构造。</a:t>
            </a:r>
          </a:p>
          <a:p>
            <a:pPr eaLnBrk="1" hangingPunct="1"/>
            <a:r>
              <a:rPr lang="en-US" altLang="zh-CN" sz="1000" dirty="0"/>
              <a:t>3</a:t>
            </a:r>
            <a:r>
              <a:rPr lang="zh-CN" altLang="en-US" sz="1000" dirty="0"/>
              <a:t>）封装</a:t>
            </a:r>
          </a:p>
          <a:p>
            <a:pPr eaLnBrk="1" hangingPunct="1"/>
            <a:r>
              <a:rPr lang="zh-CN" altLang="en-US" sz="1000" dirty="0"/>
              <a:t>封装是将数据和代码捆绑到一起，避免了外界的干扰和不确定性。对象的某些数据和代码可以是私有的，不能被外界访问，以此实现对数据和代码不同级别的访问权限。</a:t>
            </a:r>
          </a:p>
          <a:p>
            <a:pPr eaLnBrk="1" hangingPunct="1"/>
            <a:r>
              <a:rPr lang="en-US" altLang="zh-CN" sz="1000" dirty="0"/>
              <a:t>4</a:t>
            </a:r>
            <a:r>
              <a:rPr lang="zh-CN" altLang="en-US" sz="1000" dirty="0"/>
              <a:t>）继承</a:t>
            </a:r>
          </a:p>
          <a:p>
            <a:pPr eaLnBrk="1" hangingPunct="1"/>
            <a:r>
              <a:rPr lang="zh-CN" altLang="en-US" sz="1000" dirty="0"/>
              <a:t>继承是让某个类型的对象获得另一个类型的对象的特征。通过继承可以实现代码的重用：从已存在的类派生出的一个新类将自动具有原来那个类的特性，同时，它还可以拥有自己的新特性。</a:t>
            </a:r>
          </a:p>
          <a:p>
            <a:pPr eaLnBrk="1" hangingPunct="1"/>
            <a:r>
              <a:rPr lang="en-US" altLang="zh-CN" sz="1000" dirty="0"/>
              <a:t>5</a:t>
            </a:r>
            <a:r>
              <a:rPr lang="zh-CN" altLang="en-US" sz="1000" dirty="0"/>
              <a:t>）多态</a:t>
            </a:r>
          </a:p>
          <a:p>
            <a:pPr eaLnBrk="1" hangingPunct="1"/>
            <a:r>
              <a:rPr lang="zh-CN" altLang="en-US" sz="1000" dirty="0"/>
              <a:t>多态是指不同事物具有不同表现形式的能力。多态机制使具有不同内部结构的对象可以共享相同的外部接口，通过这种方式减少代码的复杂度。</a:t>
            </a:r>
          </a:p>
          <a:p>
            <a:pPr eaLnBrk="1" hangingPunct="1"/>
            <a:r>
              <a:rPr lang="en-US" altLang="zh-CN" sz="1000" dirty="0"/>
              <a:t>6</a:t>
            </a:r>
            <a:r>
              <a:rPr lang="zh-CN" altLang="en-US" sz="1000" dirty="0"/>
              <a:t>）动态绑定</a:t>
            </a:r>
          </a:p>
          <a:p>
            <a:pPr eaLnBrk="1" hangingPunct="1"/>
            <a:r>
              <a:rPr lang="zh-CN" altLang="en-US" sz="1000" dirty="0"/>
              <a:t>绑定指的是将一个过程调用与相应代码链接起来的行为。动态绑定是指与给定的过程调用相关联的代码只有在运行期才可知的一种绑定，它是多态实现的具体形式。</a:t>
            </a:r>
          </a:p>
          <a:p>
            <a:pPr eaLnBrk="1" hangingPunct="1"/>
            <a:r>
              <a:rPr lang="en-US" altLang="zh-CN" sz="1000" dirty="0"/>
              <a:t>7</a:t>
            </a:r>
            <a:r>
              <a:rPr lang="zh-CN" altLang="en-US" sz="1000" dirty="0"/>
              <a:t>）消息传递</a:t>
            </a:r>
          </a:p>
          <a:p>
            <a:pPr eaLnBrk="1" hangingPunct="1"/>
            <a:r>
              <a:rPr lang="zh-CN" altLang="en-US" sz="1000" dirty="0"/>
              <a:t>对象之间需要相互沟通，沟通的途径就是对象之间收发信息。消息内容包括接收消息的对象的标识，需要调用的函数的标识，以及必要的信息。消息传递的概念使得对现实世界的描述更容易。</a:t>
            </a:r>
          </a:p>
        </p:txBody>
      </p:sp>
    </p:spTree>
    <p:extLst>
      <p:ext uri="{BB962C8B-B14F-4D97-AF65-F5344CB8AC3E}">
        <p14:creationId xmlns:p14="http://schemas.microsoft.com/office/powerpoint/2010/main" val="1568974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C15BD115-80F0-4F22-A3AA-F9B423F271B0}" type="slidenum">
              <a:rPr lang="en-US" altLang="zh-CN" sz="1200" smtClean="0">
                <a:latin typeface="Tahoma" pitchFamily="34" charset="0"/>
                <a:ea typeface="微软雅黑" panose="020B0503020204020204" pitchFamily="34" charset="-122"/>
              </a:rPr>
              <a:pPr eaLnBrk="1" hangingPunct="1"/>
              <a:t>28</a:t>
            </a:fld>
            <a:endParaRPr lang="en-US" altLang="zh-CN" sz="1200" dirty="0">
              <a:latin typeface="Tahoma" pitchFamily="34" charset="0"/>
              <a:ea typeface="微软雅黑" panose="020B0503020204020204" pitchFamily="34"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9631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8DD3B919-7160-4A79-A9D8-9080E1A27892}" type="slidenum">
              <a:rPr lang="en-US" altLang="zh-CN" sz="1200" smtClean="0">
                <a:latin typeface="Tahoma" pitchFamily="34" charset="0"/>
                <a:ea typeface="微软雅黑" panose="020B0503020204020204" pitchFamily="34" charset="-122"/>
              </a:rPr>
              <a:pPr eaLnBrk="1" hangingPunct="1"/>
              <a:t>5</a:t>
            </a:fld>
            <a:endParaRPr lang="en-US" altLang="zh-CN" sz="1200" dirty="0">
              <a:latin typeface="Tahoma" pitchFamily="34" charset="0"/>
              <a:ea typeface="微软雅黑" panose="020B0503020204020204" pitchFamily="34"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10298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922CF867-0D2F-4FD0-8D9C-1AE1B9E287DB}" type="slidenum">
              <a:rPr lang="en-US" altLang="zh-CN" sz="1200">
                <a:ea typeface="微软雅黑" panose="020B0503020204020204" pitchFamily="34" charset="-122"/>
              </a:rPr>
              <a:pPr eaLnBrk="1" hangingPunct="1"/>
              <a:t>6</a:t>
            </a:fld>
            <a:endParaRPr lang="en-US" altLang="zh-CN" sz="1200" dirty="0">
              <a:ea typeface="微软雅黑" panose="020B0503020204020204" pitchFamily="34"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结构化方法强调过程抽象和模块化</a:t>
            </a:r>
            <a:r>
              <a:rPr lang="en-US" altLang="zh-CN" dirty="0"/>
              <a:t>,</a:t>
            </a:r>
            <a:r>
              <a:rPr lang="zh-CN" altLang="en-US" dirty="0"/>
              <a:t>将现实世界映射为数据流和过程</a:t>
            </a:r>
            <a:r>
              <a:rPr lang="en-US" altLang="zh-CN" dirty="0"/>
              <a:t>,</a:t>
            </a:r>
            <a:r>
              <a:rPr lang="zh-CN" altLang="en-US" dirty="0"/>
              <a:t>过程之间通过数据流进行通信</a:t>
            </a:r>
            <a:r>
              <a:rPr lang="en-US" altLang="zh-CN" dirty="0"/>
              <a:t>,</a:t>
            </a:r>
            <a:r>
              <a:rPr lang="zh-CN" altLang="en-US" dirty="0"/>
              <a:t>数据作为被动的实体</a:t>
            </a:r>
            <a:r>
              <a:rPr lang="en-US" altLang="zh-CN" dirty="0"/>
              <a:t>,</a:t>
            </a:r>
            <a:r>
              <a:rPr lang="zh-CN" altLang="en-US" dirty="0"/>
              <a:t>被主动的操作所加工</a:t>
            </a:r>
            <a:r>
              <a:rPr lang="en-US" altLang="zh-CN" dirty="0"/>
              <a:t>,</a:t>
            </a:r>
            <a:r>
              <a:rPr lang="zh-CN" altLang="en-US" dirty="0"/>
              <a:t>是以过程</a:t>
            </a:r>
            <a:r>
              <a:rPr lang="en-US" altLang="zh-CN" dirty="0"/>
              <a:t>(</a:t>
            </a:r>
            <a:r>
              <a:rPr lang="zh-CN" altLang="en-US" dirty="0"/>
              <a:t>或操作</a:t>
            </a:r>
            <a:r>
              <a:rPr lang="en-US" altLang="zh-CN" dirty="0"/>
              <a:t>)</a:t>
            </a:r>
            <a:r>
              <a:rPr lang="zh-CN" altLang="en-US" dirty="0"/>
              <a:t>为中心来构造系统和设计程序的</a:t>
            </a:r>
            <a:r>
              <a:rPr lang="en-US" altLang="zh-CN" dirty="0"/>
              <a:t>.</a:t>
            </a:r>
          </a:p>
          <a:p>
            <a:pPr eaLnBrk="1" hangingPunct="1"/>
            <a:r>
              <a:rPr lang="zh-CN" altLang="en-US" dirty="0"/>
              <a:t>面向对象方法把世界看成是独立对象的集合</a:t>
            </a:r>
            <a:r>
              <a:rPr lang="en-US" altLang="zh-CN" dirty="0"/>
              <a:t>,</a:t>
            </a:r>
            <a:r>
              <a:rPr lang="zh-CN" altLang="en-US" dirty="0"/>
              <a:t>对象将数据和操作封装在一起</a:t>
            </a:r>
            <a:r>
              <a:rPr lang="en-US" altLang="zh-CN" dirty="0"/>
              <a:t>,</a:t>
            </a:r>
            <a:r>
              <a:rPr lang="zh-CN" altLang="en-US" dirty="0"/>
              <a:t>提供有限的外部接口</a:t>
            </a:r>
            <a:r>
              <a:rPr lang="en-US" altLang="zh-CN" dirty="0"/>
              <a:t>,</a:t>
            </a:r>
            <a:r>
              <a:rPr lang="zh-CN" altLang="en-US" dirty="0"/>
              <a:t>其内部的实现细节</a:t>
            </a:r>
            <a:r>
              <a:rPr lang="en-US" altLang="zh-CN" dirty="0"/>
              <a:t>,</a:t>
            </a:r>
            <a:r>
              <a:rPr lang="zh-CN" altLang="en-US" dirty="0"/>
              <a:t>数据结构及对它们的操作是外部不可见的</a:t>
            </a:r>
            <a:r>
              <a:rPr lang="en-US" altLang="zh-CN" dirty="0"/>
              <a:t>,</a:t>
            </a:r>
            <a:r>
              <a:rPr lang="zh-CN" altLang="en-US" dirty="0"/>
              <a:t>对象之间通过消息相互通信</a:t>
            </a:r>
            <a:r>
              <a:rPr lang="en-US" altLang="zh-CN" dirty="0"/>
              <a:t>,</a:t>
            </a:r>
            <a:r>
              <a:rPr lang="zh-CN" altLang="en-US" dirty="0"/>
              <a:t>当一个对象为完成其功能需要请求另一个对象的服务时</a:t>
            </a:r>
            <a:r>
              <a:rPr lang="en-US" altLang="zh-CN" dirty="0"/>
              <a:t>,</a:t>
            </a:r>
            <a:r>
              <a:rPr lang="zh-CN" altLang="en-US" dirty="0"/>
              <a:t>前者就向后者发出一条消息</a:t>
            </a:r>
            <a:r>
              <a:rPr lang="en-US" altLang="zh-CN" dirty="0"/>
              <a:t>,</a:t>
            </a:r>
            <a:r>
              <a:rPr lang="zh-CN" altLang="en-US" dirty="0"/>
              <a:t>后者在接收到这条消息后</a:t>
            </a:r>
            <a:r>
              <a:rPr lang="en-US" altLang="zh-CN" dirty="0"/>
              <a:t>,</a:t>
            </a:r>
            <a:r>
              <a:rPr lang="zh-CN" altLang="en-US" dirty="0"/>
              <a:t>识别该消息并按照自身的适当方式予以响应</a:t>
            </a:r>
            <a:r>
              <a:rPr lang="en-US" altLang="zh-CN" dirty="0"/>
              <a:t>.</a:t>
            </a:r>
            <a:br>
              <a:rPr lang="en-US" altLang="zh-CN" dirty="0"/>
            </a:br>
            <a:endParaRPr lang="en-US" altLang="zh-CN" dirty="0"/>
          </a:p>
        </p:txBody>
      </p:sp>
    </p:spTree>
    <p:extLst>
      <p:ext uri="{BB962C8B-B14F-4D97-AF65-F5344CB8AC3E}">
        <p14:creationId xmlns:p14="http://schemas.microsoft.com/office/powerpoint/2010/main" val="237538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ED4C78FE-1E06-4166-8BE6-28FF81CCFB66}" type="slidenum">
              <a:rPr lang="en-US" altLang="zh-CN" sz="1200" smtClean="0">
                <a:latin typeface="Tahoma" pitchFamily="34" charset="0"/>
                <a:ea typeface="微软雅黑" panose="020B0503020204020204" pitchFamily="34" charset="-122"/>
              </a:rPr>
              <a:pPr eaLnBrk="1" hangingPunct="1"/>
              <a:t>7</a:t>
            </a:fld>
            <a:endParaRPr lang="en-US" altLang="zh-CN" sz="1200" dirty="0">
              <a:latin typeface="Tahoma" pitchFamily="34" charset="0"/>
              <a:ea typeface="微软雅黑" panose="020B0503020204020204" pitchFamily="34"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8930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DCC276C3-ED61-42EF-8ACE-FDE51C371188}" type="slidenum">
              <a:rPr lang="en-US" altLang="zh-CN" sz="1200" smtClean="0">
                <a:latin typeface="Tahoma" pitchFamily="34" charset="0"/>
                <a:ea typeface="微软雅黑" panose="020B0503020204020204" pitchFamily="34" charset="-122"/>
              </a:rPr>
              <a:pPr eaLnBrk="1" hangingPunct="1"/>
              <a:t>8</a:t>
            </a:fld>
            <a:endParaRPr lang="en-US" altLang="zh-CN" sz="1200" dirty="0">
              <a:latin typeface="Tahoma" pitchFamily="34" charset="0"/>
              <a:ea typeface="微软雅黑" panose="020B0503020204020204" pitchFamily="34"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5858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A5E1E133-F4C7-40AA-93E8-5F7404AADDBC}" type="slidenum">
              <a:rPr lang="en-US" altLang="zh-CN" sz="1200" smtClean="0">
                <a:latin typeface="Tahoma" pitchFamily="34" charset="0"/>
                <a:ea typeface="微软雅黑" panose="020B0503020204020204" pitchFamily="34" charset="-122"/>
              </a:rPr>
              <a:pPr eaLnBrk="1" hangingPunct="1"/>
              <a:t>10</a:t>
            </a:fld>
            <a:endParaRPr lang="en-US" altLang="zh-CN" sz="1200" dirty="0">
              <a:latin typeface="Tahoma" pitchFamily="34" charset="0"/>
              <a:ea typeface="微软雅黑" panose="020B0503020204020204" pitchFamily="34"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882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02554825-447E-46E2-9D0F-331990B16068}" type="slidenum">
              <a:rPr lang="en-US" altLang="zh-CN" sz="1200" smtClean="0">
                <a:latin typeface="Tahoma" pitchFamily="34" charset="0"/>
                <a:ea typeface="微软雅黑" panose="020B0503020204020204" pitchFamily="34" charset="-122"/>
              </a:rPr>
              <a:pPr eaLnBrk="1" hangingPunct="1"/>
              <a:t>11</a:t>
            </a:fld>
            <a:endParaRPr lang="en-US" altLang="zh-CN" sz="1200" dirty="0">
              <a:latin typeface="Tahoma" pitchFamily="34" charset="0"/>
              <a:ea typeface="微软雅黑" panose="020B0503020204020204" pitchFamily="34"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6331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黑体" pitchFamily="2" charset="-122"/>
                <a:ea typeface="黑体" pitchFamily="2" charset="-122"/>
              </a:defRPr>
            </a:lvl1pPr>
            <a:lvl2pPr marL="742950" indent="-285750" eaLnBrk="0" hangingPunct="0">
              <a:defRPr kumimoji="1" sz="2400">
                <a:solidFill>
                  <a:schemeClr val="tx1"/>
                </a:solidFill>
                <a:latin typeface="黑体" pitchFamily="2" charset="-122"/>
                <a:ea typeface="黑体" pitchFamily="2" charset="-122"/>
              </a:defRPr>
            </a:lvl2pPr>
            <a:lvl3pPr marL="1143000" indent="-228600" eaLnBrk="0" hangingPunct="0">
              <a:defRPr kumimoji="1" sz="2400">
                <a:solidFill>
                  <a:schemeClr val="tx1"/>
                </a:solidFill>
                <a:latin typeface="黑体" pitchFamily="2" charset="-122"/>
                <a:ea typeface="黑体" pitchFamily="2" charset="-122"/>
              </a:defRPr>
            </a:lvl3pPr>
            <a:lvl4pPr marL="1600200" indent="-228600" eaLnBrk="0" hangingPunct="0">
              <a:defRPr kumimoji="1" sz="2400">
                <a:solidFill>
                  <a:schemeClr val="tx1"/>
                </a:solidFill>
                <a:latin typeface="黑体" pitchFamily="2" charset="-122"/>
                <a:ea typeface="黑体" pitchFamily="2" charset="-122"/>
              </a:defRPr>
            </a:lvl4pPr>
            <a:lvl5pPr marL="2057400" indent="-228600" eaLnBrk="0" hangingPunct="0">
              <a:defRPr kumimoji="1" sz="2400">
                <a:solidFill>
                  <a:schemeClr val="tx1"/>
                </a:solidFill>
                <a:latin typeface="黑体" pitchFamily="2" charset="-122"/>
                <a:ea typeface="黑体" pitchFamily="2" charset="-122"/>
              </a:defRPr>
            </a:lvl5pPr>
            <a:lvl6pPr marL="2514600" indent="-228600" eaLnBrk="0" fontAlgn="base" hangingPunct="0">
              <a:spcBef>
                <a:spcPct val="0"/>
              </a:spcBef>
              <a:spcAft>
                <a:spcPct val="0"/>
              </a:spcAft>
              <a:defRPr kumimoji="1" sz="2400">
                <a:solidFill>
                  <a:schemeClr val="tx1"/>
                </a:solidFill>
                <a:latin typeface="黑体" pitchFamily="2" charset="-122"/>
                <a:ea typeface="黑体" pitchFamily="2" charset="-122"/>
              </a:defRPr>
            </a:lvl6pPr>
            <a:lvl7pPr marL="2971800" indent="-228600" eaLnBrk="0" fontAlgn="base" hangingPunct="0">
              <a:spcBef>
                <a:spcPct val="0"/>
              </a:spcBef>
              <a:spcAft>
                <a:spcPct val="0"/>
              </a:spcAft>
              <a:defRPr kumimoji="1" sz="2400">
                <a:solidFill>
                  <a:schemeClr val="tx1"/>
                </a:solidFill>
                <a:latin typeface="黑体" pitchFamily="2" charset="-122"/>
                <a:ea typeface="黑体" pitchFamily="2" charset="-122"/>
              </a:defRPr>
            </a:lvl7pPr>
            <a:lvl8pPr marL="3429000" indent="-228600" eaLnBrk="0" fontAlgn="base" hangingPunct="0">
              <a:spcBef>
                <a:spcPct val="0"/>
              </a:spcBef>
              <a:spcAft>
                <a:spcPct val="0"/>
              </a:spcAft>
              <a:defRPr kumimoji="1" sz="2400">
                <a:solidFill>
                  <a:schemeClr val="tx1"/>
                </a:solidFill>
                <a:latin typeface="黑体" pitchFamily="2" charset="-122"/>
                <a:ea typeface="黑体" pitchFamily="2" charset="-122"/>
              </a:defRPr>
            </a:lvl8pPr>
            <a:lvl9pPr marL="3886200" indent="-228600" eaLnBrk="0" fontAlgn="base" hangingPunct="0">
              <a:spcBef>
                <a:spcPct val="0"/>
              </a:spcBef>
              <a:spcAft>
                <a:spcPct val="0"/>
              </a:spcAft>
              <a:defRPr kumimoji="1" sz="2400">
                <a:solidFill>
                  <a:schemeClr val="tx1"/>
                </a:solidFill>
                <a:latin typeface="黑体" pitchFamily="2" charset="-122"/>
                <a:ea typeface="黑体" pitchFamily="2" charset="-122"/>
              </a:defRPr>
            </a:lvl9pPr>
          </a:lstStyle>
          <a:p>
            <a:pPr eaLnBrk="1" hangingPunct="1"/>
            <a:fld id="{4FEA4CDD-BF11-42E5-B957-2A1969B2F213}" type="slidenum">
              <a:rPr lang="en-US" altLang="zh-CN" sz="1200" smtClean="0">
                <a:latin typeface="Tahoma" pitchFamily="34" charset="0"/>
                <a:ea typeface="微软雅黑" panose="020B0503020204020204" pitchFamily="34" charset="-122"/>
              </a:rPr>
              <a:pPr eaLnBrk="1" hangingPunct="1"/>
              <a:t>13</a:t>
            </a:fld>
            <a:endParaRPr lang="en-US" altLang="zh-CN" sz="1200" dirty="0">
              <a:latin typeface="Tahoma" pitchFamily="34" charset="0"/>
              <a:ea typeface="微软雅黑" panose="020B0503020204020204" pitchFamily="34"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50358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03" name="Rectangle 3"/>
          <p:cNvSpPr>
            <a:spLocks noGrp="1" noChangeArrowheads="1"/>
          </p:cNvSpPr>
          <p:nvPr>
            <p:ph type="ctrTitle"/>
          </p:nvPr>
        </p:nvSpPr>
        <p:spPr>
          <a:xfrm>
            <a:off x="533400" y="2667000"/>
            <a:ext cx="7772400" cy="1143000"/>
          </a:xfrm>
        </p:spPr>
        <p:txBody>
          <a:bodyPr/>
          <a:lstStyle>
            <a:lvl1pPr algn="ctr">
              <a:defRPr sz="4800" b="1" i="1">
                <a:solidFill>
                  <a:srgbClr val="FF3300"/>
                </a:solidFill>
                <a:effectLst/>
              </a:defRPr>
            </a:lvl1pPr>
          </a:lstStyle>
          <a:p>
            <a:pPr lvl="0"/>
            <a:endParaRPr lang="zh-CN" altLang="zh-CN" noProof="0"/>
          </a:p>
        </p:txBody>
      </p:sp>
      <p:sp>
        <p:nvSpPr>
          <p:cNvPr id="153604" name="Rectangle 4"/>
          <p:cNvSpPr>
            <a:spLocks noGrp="1" noChangeArrowheads="1"/>
          </p:cNvSpPr>
          <p:nvPr>
            <p:ph type="subTitle" idx="1"/>
          </p:nvPr>
        </p:nvSpPr>
        <p:spPr>
          <a:xfrm>
            <a:off x="1295400" y="3962400"/>
            <a:ext cx="6400800" cy="1219200"/>
          </a:xfrm>
        </p:spPr>
        <p:txBody>
          <a:bodyPr/>
          <a:lstStyle>
            <a:lvl1pPr marL="0" indent="0" algn="ctr">
              <a:buFontTx/>
              <a:buNone/>
              <a:defRPr sz="3600">
                <a:solidFill>
                  <a:srgbClr val="000099"/>
                </a:solidFill>
              </a:defRPr>
            </a:lvl1pPr>
          </a:lstStyle>
          <a:p>
            <a:pPr lvl="0"/>
            <a:endParaRPr lang="zh-CN" altLang="zh-CN" noProof="0"/>
          </a:p>
        </p:txBody>
      </p:sp>
      <p:sp>
        <p:nvSpPr>
          <p:cNvPr id="5" name="Rectangle 5"/>
          <p:cNvSpPr>
            <a:spLocks noGrp="1" noChangeArrowheads="1"/>
          </p:cNvSpPr>
          <p:nvPr>
            <p:ph type="dt" sz="half" idx="10"/>
          </p:nvPr>
        </p:nvSpPr>
        <p:spPr>
          <a:xfrm>
            <a:off x="685800" y="6400800"/>
            <a:ext cx="1905000" cy="457200"/>
          </a:xfrm>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xfrm>
            <a:off x="2743200" y="6400800"/>
            <a:ext cx="3657600" cy="457200"/>
          </a:xfrm>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7"/>
          <p:cNvSpPr>
            <a:spLocks noGrp="1" noChangeArrowheads="1"/>
          </p:cNvSpPr>
          <p:nvPr>
            <p:ph type="sldNum" sz="quarter" idx="12"/>
          </p:nvPr>
        </p:nvSpPr>
        <p:spPr>
          <a:xfrm>
            <a:off x="6553200" y="6400800"/>
            <a:ext cx="1905000" cy="457200"/>
          </a:xfrm>
        </p:spPr>
        <p:txBody>
          <a:bodyPr/>
          <a:lstStyle>
            <a:lvl1pPr>
              <a:defRPr/>
            </a:lvl1pPr>
          </a:lstStyle>
          <a:p>
            <a:pPr>
              <a:defRPr/>
            </a:pPr>
            <a:fld id="{4F811C5B-E5DE-4E7D-BEF8-3D5FD3DE1A76}"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85891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635AAE93-6E82-4098-8568-57C97EBE5E8E}"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66682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33375"/>
            <a:ext cx="2070100"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333375"/>
            <a:ext cx="6057900"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7686ECA2-C13F-4CD2-8D7A-08BD7E4BF2AB}"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65144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xfrm>
            <a:off x="2743200" y="6597650"/>
            <a:ext cx="3657600" cy="260350"/>
          </a:xfrm>
          <a:ln/>
        </p:spPr>
        <p:txBody>
          <a:bodyPr/>
          <a:lstStyle>
            <a:lvl1pPr>
              <a:defRPr>
                <a:latin typeface="微软雅黑 Light" panose="020B0502040204020203" pitchFamily="34" charset="-122"/>
                <a:ea typeface="微软雅黑 Light" panose="020B0502040204020203" pitchFamily="34" charset="-122"/>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9831E6B-EB9A-4316-A298-DAC22DC5C627}"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45768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B29034D-879E-40FB-A461-ABBE8AFADF2C}"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58450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052513"/>
            <a:ext cx="4064000" cy="5272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CBD5FFC1-5511-4BFF-8B89-814EEE00F1F4}"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95727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70AA5A2A-1942-44C5-AB88-14265CDC46CD}"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7725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D5A82FAE-AC22-4074-9880-1AB0FEDB5743}"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02173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0EFB695F-5943-4D7B-AAEB-62227D84BACE}"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66280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30CE8E64-484D-409A-AAC1-0E4055B0E2FF}"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75856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dirty="0">
                <a:solidFill>
                  <a:srgbClr val="000000"/>
                </a:solidFill>
              </a:rPr>
              <a:t>山东大学软件学院</a:t>
            </a:r>
            <a:endParaRPr lang="en-US" altLang="zh-CN" dirty="0">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D0864C34-235F-438C-BF9E-D4AC2E7D80E7}" type="slidenum">
              <a:rPr lang="ko-KR" altLang="en-US">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69017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Oval 3"/>
          <p:cNvSpPr>
            <a:spLocks noChangeArrowheads="1"/>
          </p:cNvSpPr>
          <p:nvPr/>
        </p:nvSpPr>
        <p:spPr bwMode="auto">
          <a:xfrm>
            <a:off x="7018338" y="476250"/>
            <a:ext cx="1657350" cy="1657350"/>
          </a:xfrm>
          <a:prstGeom prst="ellipse">
            <a:avLst/>
          </a:prstGeom>
          <a:solidFill>
            <a:schemeClr val="bg1">
              <a:alpha val="63136"/>
            </a:schemeClr>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dirty="0">
              <a:solidFill>
                <a:srgbClr val="000000"/>
              </a:solidFill>
              <a:latin typeface="微软雅黑" pitchFamily="34" charset="-122"/>
              <a:ea typeface="微软雅黑" panose="020B0503020204020204" pitchFamily="34" charset="-122"/>
            </a:endParaRPr>
          </a:p>
        </p:txBody>
      </p:sp>
      <p:sp>
        <p:nvSpPr>
          <p:cNvPr id="152580" name="Rectangle 4"/>
          <p:cNvSpPr>
            <a:spLocks noGrp="1" noChangeArrowheads="1"/>
          </p:cNvSpPr>
          <p:nvPr>
            <p:ph type="title"/>
          </p:nvPr>
        </p:nvSpPr>
        <p:spPr bwMode="auto">
          <a:xfrm>
            <a:off x="395288" y="333375"/>
            <a:ext cx="82804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abc</a:t>
            </a:r>
            <a:endParaRPr lang="en-US" altLang="ko-KR"/>
          </a:p>
        </p:txBody>
      </p:sp>
      <p:sp>
        <p:nvSpPr>
          <p:cNvPr id="1029" name="Rectangle 5"/>
          <p:cNvSpPr>
            <a:spLocks noGrp="1" noChangeArrowheads="1"/>
          </p:cNvSpPr>
          <p:nvPr>
            <p:ph type="body" idx="1"/>
          </p:nvPr>
        </p:nvSpPr>
        <p:spPr bwMode="auto">
          <a:xfrm>
            <a:off x="395288" y="1052513"/>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err="1"/>
              <a:t>Abc</a:t>
            </a:r>
            <a:endParaRPr lang="en-US" altLang="zh-CN" dirty="0"/>
          </a:p>
          <a:p>
            <a:pPr lvl="1"/>
            <a:r>
              <a:rPr lang="en-US" altLang="zh-CN" dirty="0" err="1"/>
              <a:t>Abc</a:t>
            </a:r>
            <a:endParaRPr lang="en-US" altLang="zh-CN" dirty="0"/>
          </a:p>
          <a:p>
            <a:pPr lvl="2"/>
            <a:r>
              <a:rPr lang="en-US" altLang="zh-CN" dirty="0" err="1"/>
              <a:t>Abc</a:t>
            </a:r>
            <a:endParaRPr lang="en-US" altLang="ko-KR" dirty="0"/>
          </a:p>
          <a:p>
            <a:pPr lvl="3"/>
            <a:r>
              <a:rPr lang="en-US" altLang="zh-CN" dirty="0" err="1"/>
              <a:t>Abc</a:t>
            </a:r>
            <a:endParaRPr lang="en-US" altLang="ko-KR" dirty="0"/>
          </a:p>
          <a:p>
            <a:pPr lvl="4"/>
            <a:r>
              <a:rPr lang="en-US" altLang="zh-CN" dirty="0" err="1"/>
              <a:t>Abc</a:t>
            </a:r>
            <a:endParaRPr lang="en-US" altLang="ko-KR" dirty="0"/>
          </a:p>
        </p:txBody>
      </p:sp>
      <p:sp>
        <p:nvSpPr>
          <p:cNvPr id="152582" name="Rectangle 6"/>
          <p:cNvSpPr>
            <a:spLocks noGrp="1" noChangeArrowheads="1"/>
          </p:cNvSpPr>
          <p:nvPr>
            <p:ph type="dt" sz="half" idx="2"/>
          </p:nvPr>
        </p:nvSpPr>
        <p:spPr bwMode="auto">
          <a:xfrm>
            <a:off x="6858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latinLnBrk="1">
              <a:defRPr kumimoji="1" sz="1400" b="0">
                <a:solidFill>
                  <a:schemeClr val="tx1"/>
                </a:solidFill>
                <a:latin typeface="-쉬리B" pitchFamily="18" charset="-127"/>
                <a:ea typeface="-쉬리B" pitchFamily="18" charset="-127"/>
              </a:defRPr>
            </a:lvl1pPr>
          </a:lstStyle>
          <a:p>
            <a:pPr fontAlgn="base">
              <a:spcBef>
                <a:spcPct val="0"/>
              </a:spcBef>
              <a:spcAft>
                <a:spcPct val="0"/>
              </a:spcAft>
              <a:defRPr/>
            </a:pPr>
            <a:endParaRPr lang="en-US" altLang="ko-KR">
              <a:solidFill>
                <a:srgbClr val="000000"/>
              </a:solidFill>
            </a:endParaRPr>
          </a:p>
        </p:txBody>
      </p:sp>
      <p:sp>
        <p:nvSpPr>
          <p:cNvPr id="152583" name="Rectangle 7"/>
          <p:cNvSpPr>
            <a:spLocks noGrp="1" noChangeArrowheads="1"/>
          </p:cNvSpPr>
          <p:nvPr>
            <p:ph type="ftr" sz="quarter" idx="3"/>
          </p:nvPr>
        </p:nvSpPr>
        <p:spPr bwMode="auto">
          <a:xfrm>
            <a:off x="2743200" y="6597650"/>
            <a:ext cx="3657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latinLnBrk="1">
              <a:defRPr kumimoji="1" sz="1400" b="0">
                <a:solidFill>
                  <a:schemeClr val="tx1"/>
                </a:solidFill>
                <a:latin typeface="-쉬리B" pitchFamily="18" charset="-127"/>
                <a:ea typeface="微软雅黑" panose="020B0503020204020204" pitchFamily="34" charset="-122"/>
              </a:defRPr>
            </a:lvl1pPr>
          </a:lstStyle>
          <a:p>
            <a:pPr fontAlgn="base">
              <a:spcBef>
                <a:spcPct val="0"/>
              </a:spcBef>
              <a:spcAft>
                <a:spcPct val="0"/>
              </a:spcAft>
              <a:defRPr/>
            </a:pPr>
            <a:r>
              <a:rPr lang="zh-CN" altLang="en-US" dirty="0">
                <a:solidFill>
                  <a:srgbClr val="000000"/>
                </a:solidFill>
              </a:rPr>
              <a:t>山东大学软件学院</a:t>
            </a:r>
            <a:endParaRPr lang="en-US" altLang="zh-CN" dirty="0">
              <a:solidFill>
                <a:srgbClr val="000000"/>
              </a:solidFill>
            </a:endParaRPr>
          </a:p>
        </p:txBody>
      </p:sp>
      <p:sp>
        <p:nvSpPr>
          <p:cNvPr id="152584" name="Rectangle 8"/>
          <p:cNvSpPr>
            <a:spLocks noGrp="1" noChangeArrowheads="1"/>
          </p:cNvSpPr>
          <p:nvPr>
            <p:ph type="sldNum" sz="quarter" idx="4"/>
          </p:nvPr>
        </p:nvSpPr>
        <p:spPr bwMode="auto">
          <a:xfrm>
            <a:off x="6553200"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latinLnBrk="1">
              <a:defRPr kumimoji="1" sz="1400" b="0">
                <a:solidFill>
                  <a:schemeClr val="tx1"/>
                </a:solidFill>
                <a:latin typeface="-쉬리B" pitchFamily="18" charset="-127"/>
                <a:ea typeface="-쉬리B" pitchFamily="18" charset="-127"/>
              </a:defRPr>
            </a:lvl1pPr>
          </a:lstStyle>
          <a:p>
            <a:pPr fontAlgn="base">
              <a:spcBef>
                <a:spcPct val="0"/>
              </a:spcBef>
              <a:spcAft>
                <a:spcPct val="0"/>
              </a:spcAft>
              <a:defRPr/>
            </a:pPr>
            <a:fld id="{DEBF6FE3-AA74-45BD-8F7D-3727C122CF41}" type="slidenum">
              <a:rPr lang="ko-KR" altLang="en-US">
                <a:solidFill>
                  <a:srgbClr val="000000"/>
                </a:solidFill>
              </a:rPr>
              <a:pPr fontAlgn="base">
                <a:spcBef>
                  <a:spcPct val="0"/>
                </a:spcBef>
                <a:spcAft>
                  <a:spcPct val="0"/>
                </a:spcAft>
                <a:defRPr/>
              </a:pPr>
              <a:t>‹#›</a:t>
            </a:fld>
            <a:endParaRPr lang="en-US" altLang="ko-KR">
              <a:solidFill>
                <a:srgbClr val="000000"/>
              </a:solidFill>
            </a:endParaRPr>
          </a:p>
        </p:txBody>
      </p:sp>
    </p:spTree>
    <p:extLst>
      <p:ext uri="{BB962C8B-B14F-4D97-AF65-F5344CB8AC3E}">
        <p14:creationId xmlns:p14="http://schemas.microsoft.com/office/powerpoint/2010/main" val="333930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2pPr>
      <a:lvl3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3pPr>
      <a:lvl4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4pPr>
      <a:lvl5pPr algn="l" rtl="0" eaLnBrk="0" fontAlgn="base" latinLnBrk="1" hangingPunct="0">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5pPr>
      <a:lvl6pPr marL="4572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6pPr>
      <a:lvl7pPr marL="9144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7pPr>
      <a:lvl8pPr marL="13716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8pPr>
      <a:lvl9pPr marL="1828800" algn="l" rtl="0" fontAlgn="base" latinLnBrk="1">
        <a:spcBef>
          <a:spcPct val="0"/>
        </a:spcBef>
        <a:spcAft>
          <a:spcPct val="0"/>
        </a:spcAft>
        <a:defRPr sz="3200">
          <a:solidFill>
            <a:srgbClr val="00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Char char="•"/>
        <a:defRPr kumimoji="1" sz="2800">
          <a:solidFill>
            <a:srgbClr val="000000"/>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000">
          <a:solidFill>
            <a:srgbClr val="000000"/>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kumimoji="1">
          <a:solidFill>
            <a:srgbClr val="000000"/>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kumimoji="1" sz="1600">
          <a:solidFill>
            <a:srgbClr val="000000"/>
          </a:solidFill>
          <a:latin typeface="+mn-lt"/>
          <a:ea typeface="微软雅黑" panose="020B0503020204020204" pitchFamily="34" charset="-122"/>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panli@sdu.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面向对象开发技术</a:t>
            </a:r>
          </a:p>
        </p:txBody>
      </p:sp>
      <p:sp>
        <p:nvSpPr>
          <p:cNvPr id="3" name="内容占位符 2"/>
          <p:cNvSpPr>
            <a:spLocks noGrp="1"/>
          </p:cNvSpPr>
          <p:nvPr>
            <p:ph idx="1"/>
          </p:nvPr>
        </p:nvSpPr>
        <p:spPr>
          <a:xfrm>
            <a:off x="467544" y="1412776"/>
            <a:ext cx="6841008" cy="3399879"/>
          </a:xfrm>
        </p:spPr>
        <p:txBody>
          <a:bodyPr/>
          <a:lstStyle/>
          <a:p>
            <a:r>
              <a:rPr lang="zh-CN" altLang="en-US" dirty="0"/>
              <a:t>潘丽</a:t>
            </a:r>
            <a:endParaRPr lang="en-US" altLang="zh-CN" dirty="0"/>
          </a:p>
          <a:p>
            <a:pPr lvl="1"/>
            <a:r>
              <a:rPr lang="zh-CN" altLang="en-US" dirty="0"/>
              <a:t>邮箱：</a:t>
            </a:r>
            <a:r>
              <a:rPr lang="en-US" altLang="zh-CN" dirty="0">
                <a:hlinkClick r:id="rId2"/>
              </a:rPr>
              <a:t>panli@sdu.edu.cn</a:t>
            </a:r>
            <a:endParaRPr lang="en-US" altLang="zh-CN" dirty="0"/>
          </a:p>
          <a:p>
            <a:r>
              <a:rPr lang="zh-CN" altLang="en-US" dirty="0"/>
              <a:t>课程号：</a:t>
            </a:r>
            <a:r>
              <a:rPr lang="en-US" altLang="zh-CN" dirty="0"/>
              <a:t>sd03030460</a:t>
            </a:r>
            <a:r>
              <a:rPr lang="zh-CN" altLang="en-US" dirty="0"/>
              <a:t>，课序号</a:t>
            </a:r>
            <a:r>
              <a:rPr lang="en-US" altLang="zh-CN" dirty="0"/>
              <a:t>2</a:t>
            </a:r>
          </a:p>
          <a:p>
            <a:r>
              <a:rPr lang="zh-CN" altLang="en-US" dirty="0"/>
              <a:t>课程</a:t>
            </a:r>
            <a:r>
              <a:rPr lang="en-US" altLang="zh-CN" dirty="0"/>
              <a:t>QQ</a:t>
            </a:r>
            <a:r>
              <a:rPr lang="zh-CN" altLang="en-US" dirty="0"/>
              <a:t>群</a:t>
            </a:r>
            <a:endParaRPr lang="en-US" altLang="zh-CN" dirty="0"/>
          </a:p>
          <a:p>
            <a:r>
              <a:rPr lang="zh-CN" altLang="en-US" dirty="0"/>
              <a:t>成绩组成：</a:t>
            </a:r>
            <a:endParaRPr lang="en-US" altLang="zh-CN" dirty="0"/>
          </a:p>
          <a:p>
            <a:pPr lvl="1"/>
            <a:r>
              <a:rPr lang="zh-CN" altLang="en-US" dirty="0"/>
              <a:t>期末考试成绩</a:t>
            </a:r>
            <a:r>
              <a:rPr lang="en-US" altLang="zh-CN" dirty="0"/>
              <a:t>70</a:t>
            </a:r>
            <a:r>
              <a:rPr lang="zh-CN" altLang="en-US" dirty="0"/>
              <a:t>分</a:t>
            </a:r>
            <a:endParaRPr lang="en-US" altLang="zh-CN" dirty="0"/>
          </a:p>
          <a:p>
            <a:pPr lvl="1"/>
            <a:r>
              <a:rPr lang="zh-CN" altLang="en-US" dirty="0"/>
              <a:t>平时成绩</a:t>
            </a:r>
            <a:r>
              <a:rPr lang="en-US" altLang="zh-CN" dirty="0"/>
              <a:t>30</a:t>
            </a:r>
            <a:r>
              <a:rPr lang="zh-CN" altLang="en-US" dirty="0"/>
              <a:t>分：课堂表现</a:t>
            </a:r>
            <a:r>
              <a:rPr lang="en-US" altLang="zh-CN" dirty="0"/>
              <a:t>+</a:t>
            </a:r>
            <a:r>
              <a:rPr lang="zh-CN" altLang="en-US" dirty="0"/>
              <a:t>实验</a:t>
            </a:r>
            <a:endParaRPr lang="en-US" altLang="zh-CN" dirty="0"/>
          </a:p>
          <a:p>
            <a:pPr marL="0" indent="0">
              <a:buNone/>
            </a:pP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zh-CN" altLang="en-US">
                <a:solidFill>
                  <a:srgbClr val="000000"/>
                </a:solidFill>
              </a:rPr>
              <a:t>山东大学软件学院</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a:defRPr/>
            </a:pPr>
            <a:fld id="{A9831E6B-EB9A-4316-A298-DAC22DC5C627}" type="slidenum">
              <a:rPr lang="ko-KR" altLang="en-US" smtClean="0">
                <a:solidFill>
                  <a:srgbClr val="000000"/>
                </a:solidFill>
              </a:rPr>
              <a:pPr>
                <a:defRPr/>
              </a:pPr>
              <a:t>1</a:t>
            </a:fld>
            <a:endParaRPr lang="en-US" altLang="ko-KR">
              <a:solidFill>
                <a:srgbClr val="000000"/>
              </a:solidFill>
            </a:endParaRPr>
          </a:p>
        </p:txBody>
      </p:sp>
      <p:pic>
        <p:nvPicPr>
          <p:cNvPr id="7" name="图片 6">
            <a:extLst>
              <a:ext uri="{FF2B5EF4-FFF2-40B4-BE49-F238E27FC236}">
                <a16:creationId xmlns:a16="http://schemas.microsoft.com/office/drawing/2014/main" id="{8223D937-C066-4052-A24F-4FF4A8947F92}"/>
              </a:ext>
            </a:extLst>
          </p:cNvPr>
          <p:cNvPicPr>
            <a:picLocks noChangeAspect="1"/>
          </p:cNvPicPr>
          <p:nvPr/>
        </p:nvPicPr>
        <p:blipFill rotWithShape="1">
          <a:blip r:embed="rId3">
            <a:extLst>
              <a:ext uri="{28A0092B-C50C-407E-A947-70E740481C1C}">
                <a14:useLocalDpi xmlns:a14="http://schemas.microsoft.com/office/drawing/2010/main" val="0"/>
              </a:ext>
            </a:extLst>
          </a:blip>
          <a:srcRect r="10889"/>
          <a:stretch/>
        </p:blipFill>
        <p:spPr>
          <a:xfrm>
            <a:off x="5724128" y="307493"/>
            <a:ext cx="3240608" cy="3819963"/>
          </a:xfrm>
          <a:prstGeom prst="rect">
            <a:avLst/>
          </a:prstGeom>
        </p:spPr>
      </p:pic>
    </p:spTree>
    <p:extLst>
      <p:ext uri="{BB962C8B-B14F-4D97-AF65-F5344CB8AC3E}">
        <p14:creationId xmlns:p14="http://schemas.microsoft.com/office/powerpoint/2010/main" val="165470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6CDA403-410A-4558-9F45-71FD4E257618}"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5ABB0EF3-64E8-480F-9CFC-9E489942F55C}" type="slidenum">
              <a:rPr lang="en-US" altLang="zh-CN"/>
              <a:pPr>
                <a:defRPr/>
              </a:pPr>
              <a:t>10</a:t>
            </a:fld>
            <a:endParaRPr lang="en-US" altLang="zh-CN"/>
          </a:p>
        </p:txBody>
      </p:sp>
      <p:sp>
        <p:nvSpPr>
          <p:cNvPr id="58372" name="Rectangle 2" descr="Rectangle: Click to edit Master text styles&#10;Second level&#10;Third level&#10;Fourth level&#10;Fifth level"/>
          <p:cNvSpPr>
            <a:spLocks noGrp="1" noChangeArrowheads="1"/>
          </p:cNvSpPr>
          <p:nvPr>
            <p:ph type="body" idx="1"/>
          </p:nvPr>
        </p:nvSpPr>
        <p:spPr>
          <a:xfrm>
            <a:off x="107504" y="1371600"/>
            <a:ext cx="8534400" cy="5334000"/>
          </a:xfrm>
        </p:spPr>
        <p:txBody>
          <a:bodyPr/>
          <a:lstStyle/>
          <a:p>
            <a:pPr marL="914400" lvl="1" indent="-457200" eaLnBrk="1" hangingPunct="1">
              <a:lnSpc>
                <a:spcPct val="11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送花例</a:t>
            </a:r>
          </a:p>
          <a:p>
            <a:pPr marL="914400" lvl="1" indent="-457200" eaLnBrk="1" hangingPunct="1">
              <a:lnSpc>
                <a:spcPct val="11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团体的成员通过传达要求来相互合作。</a:t>
            </a:r>
          </a:p>
        </p:txBody>
      </p:sp>
      <p:sp>
        <p:nvSpPr>
          <p:cNvPr id="58373"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消息和方法</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60482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3AAF8B4-C0DC-451E-84E7-213F0BC36A9D}"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B636094C-9231-42BD-B985-C433C9ABF1D2}" type="slidenum">
              <a:rPr lang="en-US" altLang="zh-CN"/>
              <a:pPr>
                <a:defRPr/>
              </a:pPr>
              <a:t>11</a:t>
            </a:fld>
            <a:endParaRPr lang="en-US" altLang="zh-CN"/>
          </a:p>
        </p:txBody>
      </p:sp>
      <p:sp>
        <p:nvSpPr>
          <p:cNvPr id="59396" name="Rectangle 2" descr="Rectangle: Click to edit Master text styles&#10;Second level&#10;Third level&#10;Fourth level&#10;Fifth level"/>
          <p:cNvSpPr>
            <a:spLocks noGrp="1" noChangeArrowheads="1"/>
          </p:cNvSpPr>
          <p:nvPr>
            <p:ph type="body" idx="1"/>
          </p:nvPr>
        </p:nvSpPr>
        <p:spPr>
          <a:xfrm>
            <a:off x="0" y="1140133"/>
            <a:ext cx="8534400" cy="5334000"/>
          </a:xfrm>
        </p:spPr>
        <p:txBody>
          <a:bodyPr>
            <a:normAutofit/>
          </a:bodyPr>
          <a:lstStyle/>
          <a:p>
            <a:pPr marL="914400" lvl="1" indent="-457200" eaLnBrk="1" hangingPunct="1">
              <a:lnSpc>
                <a:spcPct val="110000"/>
              </a:lnSpc>
              <a:buFont typeface="Wingdings" pitchFamily="2" charset="2"/>
              <a:buChar char="n"/>
            </a:pPr>
            <a:r>
              <a:rPr lang="zh-CN" altLang="en-US" sz="3000" dirty="0">
                <a:latin typeface="微软雅黑" panose="020B0503020204020204" pitchFamily="34" charset="-122"/>
                <a:ea typeface="微软雅黑" panose="020B0503020204020204" pitchFamily="34" charset="-122"/>
              </a:rPr>
              <a:t>在面向对象编程中，行为的启动是通过将</a:t>
            </a:r>
            <a:r>
              <a:rPr lang="zh-CN" altLang="en-US" sz="3000" dirty="0">
                <a:latin typeface="Times New Roman" pitchFamily="18" charset="0"/>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消息</a:t>
            </a:r>
            <a:r>
              <a:rPr lang="zh-CN" altLang="en-US" sz="3000" dirty="0">
                <a:latin typeface="Times New Roman" pitchFamily="18" charset="0"/>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传递给对此行为负责的代理</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对象</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来完成的。</a:t>
            </a:r>
          </a:p>
          <a:p>
            <a:pPr marL="914400" lvl="1" indent="-457200" eaLnBrk="1" hangingPunct="1">
              <a:lnSpc>
                <a:spcPct val="110000"/>
              </a:lnSpc>
              <a:buFont typeface="Wingdings" pitchFamily="2" charset="2"/>
              <a:buChar char="n"/>
            </a:pPr>
            <a:r>
              <a:rPr lang="zh-CN" altLang="en-US" sz="3000" dirty="0">
                <a:latin typeface="微软雅黑" panose="020B0503020204020204" pitchFamily="34" charset="-122"/>
                <a:ea typeface="微软雅黑" panose="020B0503020204020204" pitchFamily="34" charset="-122"/>
              </a:rPr>
              <a:t>消息对行为的要求进行编码，并且随着执行要求所需的附加信息（参数）来一起传递。</a:t>
            </a:r>
          </a:p>
          <a:p>
            <a:pPr marL="914400" lvl="1" indent="-457200" eaLnBrk="1" hangingPunct="1">
              <a:lnSpc>
                <a:spcPct val="110000"/>
              </a:lnSpc>
              <a:buFont typeface="Wingdings" pitchFamily="2" charset="2"/>
              <a:buChar char="n"/>
            </a:pPr>
            <a:r>
              <a:rPr lang="zh-CN" altLang="en-US" sz="3000" dirty="0">
                <a:latin typeface="Times New Roman" pitchFamily="18" charset="0"/>
                <a:ea typeface="微软雅黑" panose="020B0503020204020204" pitchFamily="34" charset="-122"/>
              </a:rPr>
              <a:t>“</a:t>
            </a:r>
            <a:r>
              <a:rPr lang="zh-CN" altLang="en-US" sz="3000" dirty="0">
                <a:solidFill>
                  <a:srgbClr val="800000"/>
                </a:solidFill>
                <a:latin typeface="微软雅黑" panose="020B0503020204020204" pitchFamily="34" charset="-122"/>
                <a:ea typeface="微软雅黑" panose="020B0503020204020204" pitchFamily="34" charset="-122"/>
              </a:rPr>
              <a:t>接收器</a:t>
            </a:r>
            <a:r>
              <a:rPr lang="zh-CN" altLang="en-US" sz="3000" dirty="0">
                <a:latin typeface="Times New Roman" pitchFamily="18" charset="0"/>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就是消息发送的对象。如果接收器接受了消息，那么同时它也接受了消息所包含的行为责任。然后，接受器响应消息，执行相应的</a:t>
            </a:r>
            <a:r>
              <a:rPr lang="zh-CN" altLang="en-US" sz="3000" dirty="0">
                <a:latin typeface="Times New Roman" pitchFamily="18" charset="0"/>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方法</a:t>
            </a:r>
            <a:r>
              <a:rPr lang="zh-CN" altLang="en-US" sz="3000" dirty="0">
                <a:latin typeface="Times New Roman" pitchFamily="18" charset="0"/>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以实现要求。</a:t>
            </a:r>
          </a:p>
        </p:txBody>
      </p:sp>
      <p:sp>
        <p:nvSpPr>
          <p:cNvPr id="59397"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消息和方法</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25861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rrowheads="1"/>
          </p:cNvSpPr>
          <p:nvPr>
            <p:ph type="title"/>
          </p:nvPr>
        </p:nvSpPr>
        <p:spPr/>
        <p:txBody>
          <a:bodyPr>
            <a:normAutofit fontScale="90000"/>
          </a:bodyPr>
          <a:lstStyle/>
          <a:p>
            <a:r>
              <a:rPr lang="zh-CN" altLang="en-US" sz="4000" dirty="0">
                <a:effectLst/>
              </a:rPr>
              <a:t>消息（</a:t>
            </a:r>
            <a:r>
              <a:rPr lang="en-US" altLang="zh-CN" sz="4000" dirty="0">
                <a:effectLst/>
              </a:rPr>
              <a:t>message</a:t>
            </a:r>
            <a:r>
              <a:rPr lang="zh-CN" altLang="en-US" sz="4800" dirty="0">
                <a:effectLst/>
              </a:rPr>
              <a:t>） </a:t>
            </a:r>
          </a:p>
        </p:txBody>
      </p:sp>
      <p:sp>
        <p:nvSpPr>
          <p:cNvPr id="626691" name="Rectangle 3"/>
          <p:cNvSpPr>
            <a:spLocks noGrp="1" noChangeArrowheads="1"/>
          </p:cNvSpPr>
          <p:nvPr>
            <p:ph type="body" idx="1"/>
          </p:nvPr>
        </p:nvSpPr>
        <p:spPr>
          <a:xfrm>
            <a:off x="386421" y="1196752"/>
            <a:ext cx="8280400" cy="4752751"/>
          </a:xfrm>
        </p:spPr>
        <p:txBody>
          <a:bodyPr>
            <a:normAutofit fontScale="92500"/>
          </a:bodyPr>
          <a:lstStyle/>
          <a:p>
            <a:r>
              <a:rPr lang="zh-CN" altLang="en-US" sz="2800" dirty="0"/>
              <a:t>对另一个对象的操作在于选择一对象并通知它要作什么 </a:t>
            </a:r>
          </a:p>
          <a:p>
            <a:r>
              <a:rPr lang="zh-CN" altLang="en-US" sz="2800" dirty="0"/>
              <a:t>该对象</a:t>
            </a:r>
            <a:r>
              <a:rPr lang="zh-CN" altLang="en-US" sz="2800" dirty="0">
                <a:latin typeface="Arial"/>
              </a:rPr>
              <a:t>“</a:t>
            </a:r>
            <a:r>
              <a:rPr lang="zh-CN" altLang="en-US" sz="2800" dirty="0"/>
              <a:t>决定</a:t>
            </a:r>
            <a:r>
              <a:rPr lang="zh-CN" altLang="en-US" sz="2800" dirty="0">
                <a:latin typeface="Arial"/>
              </a:rPr>
              <a:t>”</a:t>
            </a:r>
            <a:r>
              <a:rPr lang="zh-CN" altLang="en-US" sz="2800" dirty="0"/>
              <a:t>如何完成这一任务</a:t>
            </a:r>
          </a:p>
          <a:p>
            <a:pPr lvl="1"/>
            <a:r>
              <a:rPr lang="zh-CN" altLang="en-US" sz="2400" dirty="0"/>
              <a:t>在其所属类的方法集合中选择合适的方法作用于其身 </a:t>
            </a:r>
          </a:p>
          <a:p>
            <a:r>
              <a:rPr lang="zh-CN" altLang="en-US" sz="2800" dirty="0"/>
              <a:t>所谓</a:t>
            </a:r>
            <a:r>
              <a:rPr lang="zh-CN" altLang="en-US" sz="2800" dirty="0">
                <a:latin typeface="Arial"/>
              </a:rPr>
              <a:t>“</a:t>
            </a:r>
            <a:r>
              <a:rPr lang="zh-CN" altLang="en-US" sz="2800" dirty="0"/>
              <a:t>操作一个对象</a:t>
            </a:r>
            <a:r>
              <a:rPr lang="zh-CN" altLang="en-US" sz="2800" dirty="0">
                <a:latin typeface="Arial"/>
              </a:rPr>
              <a:t>”</a:t>
            </a:r>
            <a:r>
              <a:rPr lang="zh-CN" altLang="en-US" sz="2800" dirty="0"/>
              <a:t>并不意味着直接将某个程序作用于该对象 </a:t>
            </a:r>
          </a:p>
          <a:p>
            <a:r>
              <a:rPr lang="zh-CN" altLang="en-US" sz="2800" dirty="0"/>
              <a:t>而是</a:t>
            </a:r>
            <a:r>
              <a:rPr lang="zh-CN" altLang="en-US" sz="2800" dirty="0">
                <a:solidFill>
                  <a:srgbClr val="FF0000"/>
                </a:solidFill>
              </a:rPr>
              <a:t>利用传递消息，通知对象自己去执行这一操作 </a:t>
            </a:r>
          </a:p>
          <a:p>
            <a:r>
              <a:rPr lang="zh-CN" altLang="en-US" sz="2800" dirty="0"/>
              <a:t>接收到消息的对象经过解释，然后予以响应 </a:t>
            </a:r>
          </a:p>
          <a:p>
            <a:r>
              <a:rPr lang="zh-CN" altLang="en-US" sz="2800" dirty="0"/>
              <a:t>发送消息的对象不需要知道接收消息的对象如何对请求予以响应 </a:t>
            </a:r>
          </a:p>
        </p:txBody>
      </p:sp>
    </p:spTree>
    <p:extLst>
      <p:ext uri="{BB962C8B-B14F-4D97-AF65-F5344CB8AC3E}">
        <p14:creationId xmlns:p14="http://schemas.microsoft.com/office/powerpoint/2010/main" val="151490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AE2E99C-9DAA-4766-9FAE-BBD007359272}"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232EC151-D45B-4E7C-A978-E9C745AAC66F}" type="slidenum">
              <a:rPr lang="en-US" altLang="zh-CN"/>
              <a:pPr>
                <a:defRPr/>
              </a:pPr>
              <a:t>13</a:t>
            </a:fld>
            <a:endParaRPr lang="en-US" altLang="zh-CN"/>
          </a:p>
        </p:txBody>
      </p:sp>
      <p:sp>
        <p:nvSpPr>
          <p:cNvPr id="60420" name="Rectangle 2" descr="Rectangle: Click to edit Master text styles&#10;Second level&#10;Third level&#10;Fourth level&#10;Fifth level"/>
          <p:cNvSpPr>
            <a:spLocks noGrp="1" noChangeArrowheads="1"/>
          </p:cNvSpPr>
          <p:nvPr>
            <p:ph type="body" idx="1"/>
          </p:nvPr>
        </p:nvSpPr>
        <p:spPr>
          <a:xfrm>
            <a:off x="8" y="1484784"/>
            <a:ext cx="8534400" cy="2952328"/>
          </a:xfrm>
        </p:spPr>
        <p:txBody>
          <a:bodyPr>
            <a:normAutofit fontScale="92500" lnSpcReduction="20000"/>
          </a:bodyPr>
          <a:lstStyle/>
          <a:p>
            <a:pPr marL="914400" lvl="1" indent="-457200" eaLnBrk="1" hangingPunct="1">
              <a:lnSpc>
                <a:spcPct val="13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每一条消息都有一个指定的接收器相对应；接收器就是消息发送的对象。过程调用没有指定的接收器。</a:t>
            </a:r>
          </a:p>
          <a:p>
            <a:pPr marL="914400" lvl="1" indent="-457200" eaLnBrk="1" hangingPunct="1">
              <a:lnSpc>
                <a:spcPct val="13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消息的解释由接收器决定，并且随着接收器的不同而不同。</a:t>
            </a:r>
          </a:p>
        </p:txBody>
      </p:sp>
      <p:sp>
        <p:nvSpPr>
          <p:cNvPr id="60421" name="Rectangle 3"/>
          <p:cNvSpPr>
            <a:spLocks noGrp="1" noChangeArrowheads="1"/>
          </p:cNvSpPr>
          <p:nvPr>
            <p:ph type="title"/>
          </p:nvPr>
        </p:nvSpPr>
        <p:spPr>
          <a:xfrm>
            <a:off x="539552" y="18864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消息传递与过程调用</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5728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EC42362-E402-40D2-88F2-A22CAF9F261F}"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BF6C5080-93B5-475A-89C7-1DCA66B2D14B}" type="slidenum">
              <a:rPr lang="en-US" altLang="zh-CN"/>
              <a:pPr>
                <a:defRPr/>
              </a:pPr>
              <a:t>14</a:t>
            </a:fld>
            <a:endParaRPr lang="en-US" altLang="zh-CN"/>
          </a:p>
        </p:txBody>
      </p:sp>
      <p:sp>
        <p:nvSpPr>
          <p:cNvPr id="61444" name="Rectangle 2" descr="Rectangle: Click to edit Master text styles&#10;Second level&#10;Third level&#10;Fourth level&#10;Fifth level"/>
          <p:cNvSpPr>
            <a:spLocks noGrp="1" noChangeArrowheads="1"/>
          </p:cNvSpPr>
          <p:nvPr>
            <p:ph type="body" idx="1"/>
          </p:nvPr>
        </p:nvSpPr>
        <p:spPr>
          <a:xfrm>
            <a:off x="334382" y="1479550"/>
            <a:ext cx="8020000" cy="4226024"/>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作为某对象提供的服务的一个用户，只需要知道对象将接受的消息的名字。</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不需要知道要完成要求，需要执行哪些动作。 </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在接收到一条消息后，对象会负责将该项任务完成。 </a:t>
            </a:r>
          </a:p>
        </p:txBody>
      </p:sp>
      <p:sp>
        <p:nvSpPr>
          <p:cNvPr id="61445"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封装</a:t>
            </a:r>
            <a:r>
              <a:rPr lang="en-US" altLang="zh-CN" sz="4000" dirty="0">
                <a:effectLst/>
                <a:latin typeface="微软雅黑" panose="020B0503020204020204" pitchFamily="34" charset="-122"/>
                <a:ea typeface="微软雅黑" panose="020B0503020204020204" pitchFamily="34" charset="-122"/>
              </a:rPr>
              <a:t>——</a:t>
            </a:r>
            <a:r>
              <a:rPr lang="zh-CN" altLang="en-US" sz="4000" dirty="0">
                <a:effectLst/>
                <a:latin typeface="微软雅黑" panose="020B0503020204020204" pitchFamily="34" charset="-122"/>
                <a:ea typeface="微软雅黑" panose="020B0503020204020204" pitchFamily="34" charset="-122"/>
              </a:rPr>
              <a:t>信息隐藏</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04914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48CA52E-D69E-4D86-958A-FCC6C68A3A7C}"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9AE22FFF-F0E4-43D2-BB07-37BB40E4BF5A}" type="slidenum">
              <a:rPr lang="en-US" altLang="zh-CN"/>
              <a:pPr>
                <a:defRPr/>
              </a:pPr>
              <a:t>15</a:t>
            </a:fld>
            <a:endParaRPr lang="en-US" altLang="zh-CN"/>
          </a:p>
        </p:txBody>
      </p:sp>
      <p:sp>
        <p:nvSpPr>
          <p:cNvPr id="62468" name="Rectangle 2" descr="Rectangle: Click to edit Master text styles&#10;Second level&#10;Third level&#10;Fourth level&#10;Fifth level"/>
          <p:cNvSpPr>
            <a:spLocks noGrp="1" noChangeArrowheads="1"/>
          </p:cNvSpPr>
          <p:nvPr>
            <p:ph type="body" idx="1"/>
          </p:nvPr>
        </p:nvSpPr>
        <p:spPr>
          <a:xfrm>
            <a:off x="251520" y="1479550"/>
            <a:ext cx="8534400" cy="3289920"/>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用</a:t>
            </a:r>
            <a:r>
              <a:rPr lang="zh-CN" altLang="en-US" sz="3200" dirty="0">
                <a:solidFill>
                  <a:srgbClr val="FF0000"/>
                </a:solidFill>
                <a:latin typeface="微软雅黑" panose="020B0503020204020204" pitchFamily="34" charset="-122"/>
                <a:ea typeface="微软雅黑" panose="020B0503020204020204" pitchFamily="34" charset="-122"/>
              </a:rPr>
              <a:t>责任来描述行为</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对行为的要求仅表明他所期望的结果，</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可随意选择使用的方法来实现所期待的目标，并在此过程中不受</a:t>
            </a:r>
            <a:r>
              <a:rPr lang="en-US" altLang="zh-CN"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的干扰。</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提高了抽象水平，对象更加独立。</a:t>
            </a:r>
          </a:p>
          <a:p>
            <a:pPr marL="914400" lvl="1" indent="-457200" eaLnBrk="1" hangingPunct="1">
              <a:buFont typeface="Wingdings" pitchFamily="2" charset="2"/>
              <a:buChar char="n"/>
            </a:pPr>
            <a:endParaRPr lang="en-US" altLang="zh-CN" sz="3600" dirty="0">
              <a:latin typeface="微软雅黑" panose="020B0503020204020204" pitchFamily="34" charset="-122"/>
              <a:ea typeface="微软雅黑" panose="020B0503020204020204" pitchFamily="34" charset="-122"/>
            </a:endParaRPr>
          </a:p>
        </p:txBody>
      </p:sp>
      <p:sp>
        <p:nvSpPr>
          <p:cNvPr id="62469"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责任</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6663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F3EC573-9079-42D2-BA0B-0C8BA05260E1}"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73FD8841-230A-4199-A00F-80AD744DC068}" type="slidenum">
              <a:rPr lang="en-US" altLang="zh-CN"/>
              <a:pPr>
                <a:defRPr/>
              </a:pPr>
              <a:t>16</a:t>
            </a:fld>
            <a:endParaRPr lang="en-US" altLang="zh-CN"/>
          </a:p>
        </p:txBody>
      </p:sp>
      <p:sp>
        <p:nvSpPr>
          <p:cNvPr id="66564" name="Rectangle 2" descr="Rectangle: Click to edit Master text styles&#10;Second level&#10;Third level&#10;Fourth level&#10;Fifth level"/>
          <p:cNvSpPr>
            <a:spLocks noGrp="1" noChangeArrowheads="1"/>
          </p:cNvSpPr>
          <p:nvPr>
            <p:ph type="body" idx="1"/>
          </p:nvPr>
        </p:nvSpPr>
        <p:spPr>
          <a:xfrm>
            <a:off x="-22920" y="1412776"/>
            <a:ext cx="8915400" cy="4953000"/>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根据抽象的原则对客观事物进行归纳和划分，只关注与当前目标相关的特征，把具有相同特征的事物归为一个类。它是一个抽象的概念。</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类是具有相同属性和相同操作（服务）的对象的集合。它包括属性和操作。</a:t>
            </a:r>
          </a:p>
        </p:txBody>
      </p:sp>
      <p:sp>
        <p:nvSpPr>
          <p:cNvPr id="66565" name="Rectangle 3"/>
          <p:cNvSpPr>
            <a:spLocks noGrp="1" noChangeArrowheads="1"/>
          </p:cNvSpPr>
          <p:nvPr>
            <p:ph type="title"/>
          </p:nvPr>
        </p:nvSpPr>
        <p:spPr>
          <a:xfrm>
            <a:off x="609600" y="3048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a:t>
            </a:r>
            <a:r>
              <a:rPr lang="zh-CN" altLang="en-US" sz="5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70439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BD5C3FA-9022-480B-A02E-DF50DFA9FC47}"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CFF769B6-635E-4CE4-BBF0-D36ADD7CF336}" type="slidenum">
              <a:rPr lang="en-US" altLang="zh-CN"/>
              <a:pPr>
                <a:defRPr/>
              </a:pPr>
              <a:t>17</a:t>
            </a:fld>
            <a:endParaRPr lang="en-US" altLang="zh-CN"/>
          </a:p>
        </p:txBody>
      </p:sp>
      <p:sp>
        <p:nvSpPr>
          <p:cNvPr id="68612" name="Rectangle 2" descr="Rectangle: Click to edit Master text styles&#10;Second level&#10;Third level&#10;Fourth level&#10;Fifth level"/>
          <p:cNvSpPr>
            <a:spLocks noGrp="1" noChangeArrowheads="1"/>
          </p:cNvSpPr>
          <p:nvPr>
            <p:ph type="body" idx="1"/>
          </p:nvPr>
        </p:nvSpPr>
        <p:spPr>
          <a:xfrm>
            <a:off x="0" y="1484784"/>
            <a:ext cx="8534400" cy="3528392"/>
          </a:xfrm>
        </p:spPr>
        <p:txBody>
          <a:bodyPr/>
          <a:lstStyle/>
          <a:p>
            <a:pPr marL="914400" lvl="1" indent="-457200" eaLnBrk="1" hangingPunct="1">
              <a:lnSpc>
                <a:spcPct val="120000"/>
              </a:lnSpc>
              <a:buFont typeface="Wingdings" pitchFamily="2" charset="2"/>
              <a:buChar char="n"/>
            </a:pPr>
            <a:r>
              <a:rPr lang="en-US" altLang="zh-CN" sz="3200" dirty="0">
                <a:latin typeface="Times New Roman" pitchFamily="18" charset="0"/>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每一个对象都是某个类的实例。类是一组相似的对象。</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类是对象相关行为的储存库</a:t>
            </a:r>
            <a:r>
              <a:rPr lang="en-US" altLang="zh-CN" sz="3200" dirty="0">
                <a:latin typeface="微软雅黑" panose="020B0503020204020204" pitchFamily="34" charset="-122"/>
                <a:ea typeface="微软雅黑" panose="020B0503020204020204" pitchFamily="34" charset="-122"/>
              </a:rPr>
              <a:t>(repository)</a:t>
            </a:r>
            <a:r>
              <a:rPr lang="zh-CN" altLang="en-US" sz="3200" dirty="0">
                <a:latin typeface="微软雅黑" panose="020B0503020204020204" pitchFamily="34" charset="-122"/>
                <a:ea typeface="微软雅黑" panose="020B0503020204020204" pitchFamily="34" charset="-122"/>
              </a:rPr>
              <a:t>。即同一个类的所有对象都能执行同样的动作。 </a:t>
            </a:r>
          </a:p>
        </p:txBody>
      </p:sp>
      <p:sp>
        <p:nvSpPr>
          <p:cNvPr id="68613"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类和实例</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386904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B6281A2-9A75-4412-BC4C-02B819D86FC3}"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038A6126-D883-4D7A-BD45-BC389AC034E5}" type="slidenum">
              <a:rPr lang="en-US" altLang="zh-CN"/>
              <a:pPr>
                <a:defRPr/>
              </a:pPr>
              <a:t>18</a:t>
            </a:fld>
            <a:endParaRPr lang="en-US" altLang="zh-CN"/>
          </a:p>
        </p:txBody>
      </p:sp>
      <p:sp>
        <p:nvSpPr>
          <p:cNvPr id="67588" name="Rectangle 2" descr="Rectangle: Click to edit Master text styles&#10;Second level&#10;Third level&#10;Fourth level&#10;Fifth level"/>
          <p:cNvSpPr>
            <a:spLocks noGrp="1" noChangeArrowheads="1"/>
          </p:cNvSpPr>
          <p:nvPr>
            <p:ph type="body" idx="1"/>
          </p:nvPr>
        </p:nvSpPr>
        <p:spPr>
          <a:xfrm>
            <a:off x="179512" y="1484784"/>
            <a:ext cx="8534400" cy="3484984"/>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所有对象都是类的实例。</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在响应消息时调用何种方法由类的接收器来决定。</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一个特定类的所有对象使用相同的方法来响应类似的消息。</a:t>
            </a:r>
          </a:p>
        </p:txBody>
      </p:sp>
      <p:sp>
        <p:nvSpPr>
          <p:cNvPr id="67589"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类和实例</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44800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276FE9-2971-4C9C-9E20-366E7CCA6660}"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1A942022-0CD5-4D43-BB65-14E7D05DD9A1}" type="slidenum">
              <a:rPr lang="en-US" altLang="zh-CN"/>
              <a:pPr>
                <a:defRPr/>
              </a:pPr>
              <a:t>19</a:t>
            </a:fld>
            <a:endParaRPr lang="en-US" altLang="zh-CN"/>
          </a:p>
        </p:txBody>
      </p:sp>
      <p:sp>
        <p:nvSpPr>
          <p:cNvPr id="69636" name="Rectangle 2" descr="Rectangle: Click to edit Master text styles&#10;Second level&#10;Third level&#10;Fourth level&#10;Fifth level"/>
          <p:cNvSpPr>
            <a:spLocks noGrp="1" noChangeArrowheads="1"/>
          </p:cNvSpPr>
          <p:nvPr>
            <p:ph type="body" idx="1"/>
          </p:nvPr>
        </p:nvSpPr>
        <p:spPr>
          <a:xfrm>
            <a:off x="381000" y="1371600"/>
            <a:ext cx="8534400" cy="5181600"/>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除了知道</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是花商外，还知道他是商人、人类、哺乳动物、物质对象。</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在每一层次上，都可以了解特定的信息，这些信息适用于所有较低层次。</a:t>
            </a:r>
          </a:p>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付款适用其他店主。 </a:t>
            </a:r>
          </a:p>
        </p:txBody>
      </p:sp>
      <p:sp>
        <p:nvSpPr>
          <p:cNvPr id="69637"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类的层次</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355467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3588618"/>
            <a:ext cx="6804992" cy="744488"/>
          </a:xfrm>
        </p:spPr>
        <p:txBody>
          <a:bodyPr/>
          <a:lstStyle/>
          <a:p>
            <a:r>
              <a:rPr lang="zh-CN" altLang="en-US" b="1" dirty="0">
                <a:latin typeface="微软雅黑" pitchFamily="34" charset="-122"/>
              </a:rPr>
              <a:t>面向对象思想</a:t>
            </a:r>
            <a:endParaRPr lang="zh-CN" altLang="en-US" b="1" dirty="0"/>
          </a:p>
        </p:txBody>
      </p:sp>
      <p:sp>
        <p:nvSpPr>
          <p:cNvPr id="4" name="页脚占位符 3"/>
          <p:cNvSpPr>
            <a:spLocks noGrp="1"/>
          </p:cNvSpPr>
          <p:nvPr>
            <p:ph type="ftr" sz="quarter" idx="11"/>
          </p:nvPr>
        </p:nvSpPr>
        <p:spPr/>
        <p:txBody>
          <a:bodyPr/>
          <a:lstStyle/>
          <a:p>
            <a:pPr>
              <a:defRPr/>
            </a:pPr>
            <a:r>
              <a:rPr lang="en-US" altLang="zh-CN" dirty="0" err="1">
                <a:solidFill>
                  <a:srgbClr val="000000"/>
                </a:solidFill>
                <a:latin typeface="+mj-ea"/>
                <a:ea typeface="+mj-ea"/>
              </a:rPr>
              <a:t>山东大学</a:t>
            </a:r>
            <a:r>
              <a:rPr lang="zh-CN" altLang="en-US" dirty="0">
                <a:solidFill>
                  <a:srgbClr val="000000"/>
                </a:solidFill>
                <a:latin typeface="+mj-ea"/>
                <a:ea typeface="+mj-ea"/>
              </a:rPr>
              <a:t>软件</a:t>
            </a:r>
            <a:r>
              <a:rPr lang="en-US" altLang="zh-CN" dirty="0" err="1">
                <a:solidFill>
                  <a:srgbClr val="000000"/>
                </a:solidFill>
                <a:latin typeface="+mj-ea"/>
                <a:ea typeface="+mj-ea"/>
              </a:rPr>
              <a:t>学院</a:t>
            </a:r>
            <a:endParaRPr lang="en-US" altLang="zh-CN" dirty="0">
              <a:solidFill>
                <a:srgbClr val="000000"/>
              </a:solidFill>
              <a:latin typeface="+mj-ea"/>
              <a:ea typeface="+mj-ea"/>
            </a:endParaRPr>
          </a:p>
        </p:txBody>
      </p:sp>
      <p:sp>
        <p:nvSpPr>
          <p:cNvPr id="5" name="灯片编号占位符 4"/>
          <p:cNvSpPr>
            <a:spLocks noGrp="1"/>
          </p:cNvSpPr>
          <p:nvPr>
            <p:ph type="sldNum" sz="quarter" idx="12"/>
          </p:nvPr>
        </p:nvSpPr>
        <p:spPr/>
        <p:txBody>
          <a:bodyPr/>
          <a:lstStyle/>
          <a:p>
            <a:pPr>
              <a:defRPr/>
            </a:pPr>
            <a:fld id="{4F811C5B-E5DE-4E7D-BEF8-3D5FD3DE1A76}" type="slidenum">
              <a:rPr lang="ko-KR" altLang="en-US" smtClean="0">
                <a:solidFill>
                  <a:srgbClr val="000000"/>
                </a:solidFill>
              </a:rPr>
              <a:pPr>
                <a:defRPr/>
              </a:pPr>
              <a:t>2</a:t>
            </a:fld>
            <a:endParaRPr lang="en-US" altLang="ko-KR">
              <a:solidFill>
                <a:srgbClr val="000000"/>
              </a:solidFill>
            </a:endParaRPr>
          </a:p>
        </p:txBody>
      </p:sp>
      <p:sp>
        <p:nvSpPr>
          <p:cNvPr id="6" name="Rectangle 3" descr="Rectangle: Click to edit Master text styles&#10;Second level&#10;Third level&#10;Fourth level&#10;Fifth level"/>
          <p:cNvSpPr txBox="1">
            <a:spLocks noChangeArrowheads="1"/>
          </p:cNvSpPr>
          <p:nvPr/>
        </p:nvSpPr>
        <p:spPr bwMode="auto">
          <a:xfrm>
            <a:off x="190500" y="1676400"/>
            <a:ext cx="8763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FontTx/>
              <a:buNone/>
              <a:defRPr kumimoji="1" sz="3600">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400">
                <a:solidFill>
                  <a:srgbClr val="000000"/>
                </a:solidFill>
                <a:latin typeface="+mn-lt"/>
                <a:ea typeface="+mn-ea"/>
              </a:defRPr>
            </a:lvl2pPr>
            <a:lvl3pPr marL="1143000" indent="-228600" algn="l" rtl="0" eaLnBrk="0" fontAlgn="base" hangingPunct="0">
              <a:spcBef>
                <a:spcPct val="20000"/>
              </a:spcBef>
              <a:spcAft>
                <a:spcPct val="0"/>
              </a:spcAft>
              <a:buChar char="•"/>
              <a:defRPr sz="2000">
                <a:solidFill>
                  <a:srgbClr val="000000"/>
                </a:solidFill>
                <a:latin typeface="+mn-lt"/>
                <a:ea typeface="+mn-ea"/>
              </a:defRPr>
            </a:lvl3pPr>
            <a:lvl4pPr marL="1600200" indent="-228600" algn="l" rtl="0" eaLnBrk="0" fontAlgn="base" hangingPunct="0">
              <a:spcBef>
                <a:spcPct val="20000"/>
              </a:spcBef>
              <a:spcAft>
                <a:spcPct val="0"/>
              </a:spcAft>
              <a:buChar char="•"/>
              <a:defRPr kumimoji="1">
                <a:solidFill>
                  <a:srgbClr val="000000"/>
                </a:solidFill>
                <a:latin typeface="+mn-lt"/>
                <a:ea typeface="+mn-ea"/>
              </a:defRPr>
            </a:lvl4pPr>
            <a:lvl5pPr marL="2057400" indent="-228600" algn="l" rtl="0" eaLnBrk="0" fontAlgn="base" hangingPunct="0">
              <a:spcBef>
                <a:spcPct val="20000"/>
              </a:spcBef>
              <a:spcAft>
                <a:spcPct val="0"/>
              </a:spcAft>
              <a:buChar char="•"/>
              <a:defRPr kumimoji="1" sz="1600">
                <a:solidFill>
                  <a:srgbClr val="000000"/>
                </a:solidFill>
                <a:latin typeface="+mn-lt"/>
                <a:ea typeface="+mn-ea"/>
              </a:defRPr>
            </a:lvl5pPr>
            <a:lvl6pPr marL="2514600" indent="-228600" algn="l" rtl="0" fontAlgn="base">
              <a:spcBef>
                <a:spcPct val="20000"/>
              </a:spcBef>
              <a:spcAft>
                <a:spcPct val="0"/>
              </a:spcAft>
              <a:buChar char="•"/>
              <a:defRPr kumimoji="1" sz="1600">
                <a:solidFill>
                  <a:srgbClr val="000000"/>
                </a:solidFill>
                <a:latin typeface="+mn-lt"/>
                <a:ea typeface="+mn-ea"/>
              </a:defRPr>
            </a:lvl6pPr>
            <a:lvl7pPr marL="2971800" indent="-228600" algn="l" rtl="0" fontAlgn="base">
              <a:spcBef>
                <a:spcPct val="20000"/>
              </a:spcBef>
              <a:spcAft>
                <a:spcPct val="0"/>
              </a:spcAft>
              <a:buChar char="•"/>
              <a:defRPr kumimoji="1" sz="1600">
                <a:solidFill>
                  <a:srgbClr val="000000"/>
                </a:solidFill>
                <a:latin typeface="+mn-lt"/>
                <a:ea typeface="+mn-ea"/>
              </a:defRPr>
            </a:lvl7pPr>
            <a:lvl8pPr marL="3429000" indent="-228600" algn="l" rtl="0" fontAlgn="base">
              <a:spcBef>
                <a:spcPct val="20000"/>
              </a:spcBef>
              <a:spcAft>
                <a:spcPct val="0"/>
              </a:spcAft>
              <a:buChar char="•"/>
              <a:defRPr kumimoji="1" sz="1600">
                <a:solidFill>
                  <a:srgbClr val="000000"/>
                </a:solidFill>
                <a:latin typeface="+mn-lt"/>
                <a:ea typeface="+mn-ea"/>
              </a:defRPr>
            </a:lvl8pPr>
            <a:lvl9pPr marL="3886200" indent="-228600" algn="l" rtl="0" fontAlgn="base">
              <a:spcBef>
                <a:spcPct val="20000"/>
              </a:spcBef>
              <a:spcAft>
                <a:spcPct val="0"/>
              </a:spcAft>
              <a:buChar char="•"/>
              <a:defRPr kumimoji="1" sz="1600">
                <a:solidFill>
                  <a:srgbClr val="000000"/>
                </a:solidFill>
                <a:latin typeface="+mn-lt"/>
                <a:ea typeface="+mn-ea"/>
              </a:defRPr>
            </a:lvl9pPr>
          </a:lstStyle>
          <a:p>
            <a:pPr eaLnBrk="1" latinLnBrk="1" hangingPunct="1">
              <a:spcBef>
                <a:spcPct val="0"/>
              </a:spcBef>
            </a:pPr>
            <a:r>
              <a:rPr lang="zh-CN" altLang="en-US" sz="4000" b="1" kern="0" dirty="0">
                <a:solidFill>
                  <a:schemeClr val="tx1"/>
                </a:solidFill>
                <a:latin typeface="+mj-lt"/>
                <a:ea typeface="微软雅黑" panose="020B0503020204020204" pitchFamily="34" charset="-122"/>
                <a:cs typeface="+mj-cs"/>
              </a:rPr>
              <a:t>面向对象开发技术</a:t>
            </a:r>
          </a:p>
        </p:txBody>
      </p:sp>
    </p:spTree>
    <p:extLst>
      <p:ext uri="{BB962C8B-B14F-4D97-AF65-F5344CB8AC3E}">
        <p14:creationId xmlns:p14="http://schemas.microsoft.com/office/powerpoint/2010/main" val="39709985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26B8B98-1E0C-46D5-9F20-BDF56C6FFDE6}"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6BD209AB-73A9-425B-9598-A422F1B4CFC7}" type="slidenum">
              <a:rPr lang="en-US" altLang="zh-CN"/>
              <a:pPr>
                <a:defRPr/>
              </a:pPr>
              <a:t>20</a:t>
            </a:fld>
            <a:endParaRPr lang="en-US" altLang="zh-CN"/>
          </a:p>
        </p:txBody>
      </p:sp>
      <p:sp>
        <p:nvSpPr>
          <p:cNvPr id="70660"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类的层次</a:t>
            </a:r>
            <a:endParaRPr lang="zh-CN" altLang="en-US" sz="4000" dirty="0">
              <a:effectLst/>
              <a:latin typeface="Times New Roman" pitchFamily="18" charset="0"/>
              <a:ea typeface="微软雅黑" panose="020B0503020204020204" pitchFamily="34" charset="-122"/>
            </a:endParaRPr>
          </a:p>
        </p:txBody>
      </p:sp>
      <p:graphicFrame>
        <p:nvGraphicFramePr>
          <p:cNvPr id="70661" name="Object 1024"/>
          <p:cNvGraphicFramePr>
            <a:graphicFrameLocks noChangeAspect="1"/>
          </p:cNvGraphicFramePr>
          <p:nvPr/>
        </p:nvGraphicFramePr>
        <p:xfrm>
          <a:off x="1676400" y="1219200"/>
          <a:ext cx="4010025" cy="5334000"/>
        </p:xfrm>
        <a:graphic>
          <a:graphicData uri="http://schemas.openxmlformats.org/presentationml/2006/ole">
            <mc:AlternateContent xmlns:mc="http://schemas.openxmlformats.org/markup-compatibility/2006">
              <mc:Choice xmlns:v="urn:schemas-microsoft-com:vml" Requires="v">
                <p:oleObj spid="_x0000_s3183" name="位图图像" r:id="rId4" imgW="2651990" imgH="3528366" progId="PBrush">
                  <p:embed/>
                </p:oleObj>
              </mc:Choice>
              <mc:Fallback>
                <p:oleObj name="位图图像" r:id="rId4" imgW="2651990" imgH="3528366" progId="PBrush">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219200"/>
                        <a:ext cx="40100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0844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248DE97-D5E5-456B-9D30-BDECC3F161A5}"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BD3B987F-6625-4E4F-A860-796917097B29}" type="slidenum">
              <a:rPr lang="en-US" altLang="zh-CN"/>
              <a:pPr>
                <a:defRPr/>
              </a:pPr>
              <a:t>21</a:t>
            </a:fld>
            <a:endParaRPr lang="en-US" altLang="zh-CN"/>
          </a:p>
        </p:txBody>
      </p:sp>
      <p:sp>
        <p:nvSpPr>
          <p:cNvPr id="76804" name="Rectangle 2" descr="Rectangle: Click to edit Master text styles&#10;Second level&#10;Third level&#10;Fourth level&#10;Fifth level"/>
          <p:cNvSpPr>
            <a:spLocks noGrp="1" noChangeArrowheads="1"/>
          </p:cNvSpPr>
          <p:nvPr>
            <p:ph type="body" idx="1"/>
          </p:nvPr>
        </p:nvSpPr>
        <p:spPr>
          <a:xfrm>
            <a:off x="152400" y="1600200"/>
            <a:ext cx="8915400" cy="4876800"/>
          </a:xfrm>
        </p:spPr>
        <p:txBody>
          <a:bodyPr/>
          <a:lstStyle/>
          <a:p>
            <a:pPr marL="914400" lvl="1" indent="-457200" eaLnBrk="1" hangingPunct="1">
              <a:lnSpc>
                <a:spcPct val="110000"/>
              </a:lnSpc>
              <a:buFont typeface="Wingdings" pitchFamily="2" charset="2"/>
              <a:buChar char="n"/>
            </a:pP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对象之间存在着一般和特殊的结构关系，也就是说它们存在继承关系。很多时候也称作泛化和特化关系。 </a:t>
            </a:r>
          </a:p>
        </p:txBody>
      </p:sp>
      <p:sp>
        <p:nvSpPr>
          <p:cNvPr id="76805"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一般</a:t>
            </a:r>
            <a:r>
              <a:rPr lang="en-US" altLang="zh-CN" sz="4000" dirty="0">
                <a:effectLst/>
                <a:latin typeface="微软雅黑" panose="020B0503020204020204" pitchFamily="34" charset="-122"/>
                <a:ea typeface="微软雅黑" panose="020B0503020204020204" pitchFamily="34" charset="-122"/>
              </a:rPr>
              <a:t>/</a:t>
            </a:r>
            <a:r>
              <a:rPr lang="zh-CN" altLang="en-US" sz="4000" dirty="0">
                <a:effectLst/>
                <a:latin typeface="微软雅黑" panose="020B0503020204020204" pitchFamily="34" charset="-122"/>
                <a:ea typeface="微软雅黑" panose="020B0503020204020204" pitchFamily="34" charset="-122"/>
              </a:rPr>
              <a:t>特殊 </a:t>
            </a:r>
          </a:p>
        </p:txBody>
      </p:sp>
    </p:spTree>
    <p:extLst>
      <p:ext uri="{BB962C8B-B14F-4D97-AF65-F5344CB8AC3E}">
        <p14:creationId xmlns:p14="http://schemas.microsoft.com/office/powerpoint/2010/main" val="349070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E4C4DEC-1374-4E8A-B91C-422D9C5ABDFD}"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4D47762D-5CD6-4F2F-9581-6D898F00CA81}" type="slidenum">
              <a:rPr lang="en-US" altLang="zh-CN"/>
              <a:pPr>
                <a:defRPr/>
              </a:pPr>
              <a:t>22</a:t>
            </a:fld>
            <a:endParaRPr lang="en-US" altLang="zh-CN"/>
          </a:p>
        </p:txBody>
      </p:sp>
      <p:sp>
        <p:nvSpPr>
          <p:cNvPr id="71684" name="Rectangle 2" descr="Rectangle: Click to edit Master text styles&#10;Second level&#10;Third level&#10;Fourth level&#10;Fifth level"/>
          <p:cNvSpPr>
            <a:spLocks noGrp="1" noChangeArrowheads="1"/>
          </p:cNvSpPr>
          <p:nvPr>
            <p:ph type="body" idx="1"/>
          </p:nvPr>
        </p:nvSpPr>
        <p:spPr>
          <a:xfrm>
            <a:off x="381000" y="1447800"/>
            <a:ext cx="8534400" cy="4213448"/>
          </a:xfrm>
        </p:spPr>
        <p:txBody>
          <a:bodyPr>
            <a:normAutofit fontScale="92500" lnSpcReduction="10000"/>
          </a:bodyPr>
          <a:lstStyle/>
          <a:p>
            <a:pPr marL="914400" lvl="1" indent="-457200"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继承表达了对象的一般与特殊的关系。</a:t>
            </a:r>
          </a:p>
          <a:p>
            <a:pPr marL="914400" lvl="1" indent="-457200"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特殊类的对象具有一般类的全部属性和服务。</a:t>
            </a:r>
            <a:endParaRPr lang="en-US" altLang="zh-CN" sz="3200" dirty="0">
              <a:latin typeface="微软雅黑" panose="020B0503020204020204" pitchFamily="34" charset="-122"/>
              <a:ea typeface="微软雅黑" panose="020B0503020204020204" pitchFamily="34" charset="-122"/>
            </a:endParaRPr>
          </a:p>
          <a:p>
            <a:pPr marL="914400" lvl="1" indent="-457200" algn="just"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类被组织成有单个根节点的树状结构，称为继承层次结构。与类实例相关的属性和行为都会被树结构中的后代自动继承。</a:t>
            </a:r>
            <a:endParaRPr lang="en-US" altLang="zh-CN" sz="3200" dirty="0">
              <a:latin typeface="微软雅黑" panose="020B0503020204020204" pitchFamily="34" charset="-122"/>
              <a:ea typeface="微软雅黑" panose="020B0503020204020204" pitchFamily="34" charset="-122"/>
            </a:endParaRPr>
          </a:p>
          <a:p>
            <a:pPr marL="914400" lvl="1" indent="-457200" algn="just" eaLnBrk="1" hangingPunct="1">
              <a:lnSpc>
                <a:spcPct val="11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在类层次结构中与某层相联系的信息（数据、行为）都会自动地提供到该层次结构的较低层次中。 </a:t>
            </a:r>
          </a:p>
          <a:p>
            <a:pPr marL="914400" lvl="1" indent="-457200" algn="just" eaLnBrk="1" hangingPunct="1">
              <a:buFont typeface="Wingdings" pitchFamily="2" charset="2"/>
              <a:buChar char="n"/>
            </a:pPr>
            <a:endParaRPr lang="zh-CN" altLang="en-US" sz="3200" dirty="0">
              <a:latin typeface="微软雅黑" panose="020B0503020204020204" pitchFamily="34" charset="-122"/>
              <a:ea typeface="微软雅黑" panose="020B0503020204020204" pitchFamily="34" charset="-122"/>
            </a:endParaRPr>
          </a:p>
        </p:txBody>
      </p:sp>
      <p:sp>
        <p:nvSpPr>
          <p:cNvPr id="71685"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继承</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311651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BBE3C84-ED46-411A-91BE-016D86CDA46E}"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901471B4-13A8-4465-8180-8E733968BB4F}" type="slidenum">
              <a:rPr lang="en-US" altLang="zh-CN"/>
              <a:pPr>
                <a:defRPr/>
              </a:pPr>
              <a:t>23</a:t>
            </a:fld>
            <a:endParaRPr lang="en-US" altLang="zh-CN"/>
          </a:p>
        </p:txBody>
      </p:sp>
      <p:sp>
        <p:nvSpPr>
          <p:cNvPr id="74756" name="Rectangle 2"/>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类的层次</a:t>
            </a:r>
            <a:endParaRPr lang="zh-CN" altLang="en-US" sz="4000" dirty="0">
              <a:effectLst/>
              <a:latin typeface="Times New Roman" pitchFamily="18" charset="0"/>
              <a:ea typeface="微软雅黑" panose="020B0503020204020204" pitchFamily="34" charset="-122"/>
            </a:endParaRPr>
          </a:p>
        </p:txBody>
      </p:sp>
      <p:graphicFrame>
        <p:nvGraphicFramePr>
          <p:cNvPr id="74757" name="Object 1024"/>
          <p:cNvGraphicFramePr>
            <a:graphicFrameLocks noChangeAspect="1"/>
          </p:cNvGraphicFramePr>
          <p:nvPr>
            <p:extLst>
              <p:ext uri="{D42A27DB-BD31-4B8C-83A1-F6EECF244321}">
                <p14:modId xmlns:p14="http://schemas.microsoft.com/office/powerpoint/2010/main" val="2813757487"/>
              </p:ext>
            </p:extLst>
          </p:nvPr>
        </p:nvGraphicFramePr>
        <p:xfrm>
          <a:off x="1475656" y="990336"/>
          <a:ext cx="5715000" cy="5592763"/>
        </p:xfrm>
        <a:graphic>
          <a:graphicData uri="http://schemas.openxmlformats.org/presentationml/2006/ole">
            <mc:AlternateContent xmlns:mc="http://schemas.openxmlformats.org/markup-compatibility/2006">
              <mc:Choice xmlns:v="urn:schemas-microsoft-com:vml" Requires="v">
                <p:oleObj spid="_x0000_s4207" name="位图图像" r:id="rId4" imgW="3939881" imgH="3855238" progId="PBrush">
                  <p:embed/>
                </p:oleObj>
              </mc:Choice>
              <mc:Fallback>
                <p:oleObj name="位图图像" r:id="rId4" imgW="3939881" imgH="3855238" progId="PBrush">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990336"/>
                        <a:ext cx="5715000"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7746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BB0849-649D-44D3-AF1E-517DA4F3ED93}"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7C2E8D87-3194-46CD-8130-D65A8B042B49}" type="slidenum">
              <a:rPr lang="en-US" altLang="zh-CN"/>
              <a:pPr>
                <a:defRPr/>
              </a:pPr>
              <a:t>24</a:t>
            </a:fld>
            <a:endParaRPr lang="en-US" altLang="zh-CN"/>
          </a:p>
        </p:txBody>
      </p:sp>
      <p:sp>
        <p:nvSpPr>
          <p:cNvPr id="75780" name="Rectangle 2" descr="Rectangle: Click to edit Master text styles&#10;Second level&#10;Third level&#10;Fourth level&#10;Fifth level"/>
          <p:cNvSpPr>
            <a:spLocks noGrp="1" noChangeArrowheads="1"/>
          </p:cNvSpPr>
          <p:nvPr>
            <p:ph type="body" idx="1"/>
          </p:nvPr>
        </p:nvSpPr>
        <p:spPr>
          <a:xfrm>
            <a:off x="381000" y="1447800"/>
            <a:ext cx="8534400" cy="3997424"/>
          </a:xfrm>
        </p:spPr>
        <p:txBody>
          <a:bodyPr/>
          <a:lstStyle/>
          <a:p>
            <a:pPr marL="914400" lvl="1" indent="-457200" algn="just" eaLnBrk="1" hangingPunct="1">
              <a:lnSpc>
                <a:spcPct val="12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类可以组织成一个有层次的继承机构。</a:t>
            </a:r>
          </a:p>
          <a:p>
            <a:pPr marL="914400" lvl="1" indent="-457200" algn="just" eaLnBrk="1" hangingPunct="1">
              <a:lnSpc>
                <a:spcPct val="120000"/>
              </a:lnSpc>
              <a:buFont typeface="Wingdings" pitchFamily="2" charset="2"/>
              <a:buChar char="n"/>
            </a:pPr>
            <a:r>
              <a:rPr lang="zh-CN" altLang="en-US" sz="3600" dirty="0">
                <a:latin typeface="微软雅黑" panose="020B0503020204020204" pitchFamily="34" charset="-122"/>
                <a:ea typeface="微软雅黑" panose="020B0503020204020204" pitchFamily="34" charset="-122"/>
              </a:rPr>
              <a:t>一个</a:t>
            </a:r>
            <a:r>
              <a:rPr lang="zh-CN" altLang="en-US" sz="3600" dirty="0">
                <a:solidFill>
                  <a:srgbClr val="0000CC"/>
                </a:solidFill>
                <a:latin typeface="微软雅黑" panose="020B0503020204020204" pitchFamily="34" charset="-122"/>
                <a:ea typeface="微软雅黑" panose="020B0503020204020204" pitchFamily="34" charset="-122"/>
              </a:rPr>
              <a:t>子类</a:t>
            </a:r>
            <a:r>
              <a:rPr lang="zh-CN" altLang="en-US" sz="3600" dirty="0">
                <a:latin typeface="微软雅黑" panose="020B0503020204020204" pitchFamily="34" charset="-122"/>
                <a:ea typeface="微软雅黑" panose="020B0503020204020204" pitchFamily="34" charset="-122"/>
              </a:rPr>
              <a:t>继承层次树中更高一层的父类的属性。</a:t>
            </a:r>
          </a:p>
          <a:p>
            <a:pPr marL="914400" lvl="1" indent="-457200" algn="just" eaLnBrk="1" hangingPunct="1">
              <a:lnSpc>
                <a:spcPct val="120000"/>
              </a:lnSpc>
              <a:buFont typeface="Wingdings" pitchFamily="2" charset="2"/>
              <a:buChar char="n"/>
            </a:pPr>
            <a:r>
              <a:rPr lang="zh-CN" altLang="en-US" sz="3600" dirty="0">
                <a:solidFill>
                  <a:srgbClr val="0000CC"/>
                </a:solidFill>
                <a:latin typeface="微软雅黑" panose="020B0503020204020204" pitchFamily="34" charset="-122"/>
                <a:ea typeface="微软雅黑" panose="020B0503020204020204" pitchFamily="34" charset="-122"/>
              </a:rPr>
              <a:t>抽象父类</a:t>
            </a:r>
            <a:r>
              <a:rPr lang="zh-CN" altLang="en-US" sz="3600" dirty="0">
                <a:latin typeface="微软雅黑" panose="020B0503020204020204" pitchFamily="34" charset="-122"/>
                <a:ea typeface="微软雅黑" panose="020B0503020204020204" pitchFamily="34" charset="-122"/>
              </a:rPr>
              <a:t>是指没有具体实例的类，他只是用来产生子类。</a:t>
            </a:r>
          </a:p>
        </p:txBody>
      </p:sp>
      <p:sp>
        <p:nvSpPr>
          <p:cNvPr id="75781"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继承</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311986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1B34714-400B-40AA-8E6B-4A666A54154C}"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3D3C588D-EB24-4C81-A505-583DFE84C79F}" type="slidenum">
              <a:rPr lang="en-US" altLang="zh-CN"/>
              <a:pPr>
                <a:defRPr/>
              </a:pPr>
              <a:t>25</a:t>
            </a:fld>
            <a:endParaRPr lang="en-US" altLang="zh-CN"/>
          </a:p>
        </p:txBody>
      </p:sp>
      <p:sp>
        <p:nvSpPr>
          <p:cNvPr id="79876" name="Rectangle 2" descr="Rectangle: Click to edit Master text styles&#10;Second level&#10;Third level&#10;Fourth level&#10;Fifth level"/>
          <p:cNvSpPr>
            <a:spLocks noGrp="1" noChangeArrowheads="1"/>
          </p:cNvSpPr>
          <p:nvPr>
            <p:ph type="body" idx="1"/>
          </p:nvPr>
        </p:nvSpPr>
        <p:spPr>
          <a:xfrm>
            <a:off x="381000" y="1447800"/>
            <a:ext cx="8223448" cy="3925416"/>
          </a:xfrm>
        </p:spPr>
        <p:txBody>
          <a:bodyPr>
            <a:normAutofit fontScale="85000" lnSpcReduction="10000"/>
          </a:bodyPr>
          <a:lstStyle/>
          <a:p>
            <a:pPr marL="914400" lvl="1" indent="-457200" algn="just" eaLnBrk="1" hangingPunct="1">
              <a:lnSpc>
                <a:spcPct val="120000"/>
              </a:lnSpc>
              <a:buFont typeface="Wingdings" pitchFamily="2" charset="2"/>
              <a:buChar char="n"/>
            </a:pPr>
            <a:r>
              <a:rPr lang="zh-CN" altLang="en-US" sz="3200" dirty="0">
                <a:solidFill>
                  <a:srgbClr val="0000CC"/>
                </a:solidFill>
                <a:latin typeface="微软雅黑" panose="020B0503020204020204" pitchFamily="34" charset="-122"/>
                <a:ea typeface="微软雅黑" panose="020B0503020204020204" pitchFamily="34" charset="-122"/>
              </a:rPr>
              <a:t>接收器</a:t>
            </a:r>
            <a:r>
              <a:rPr lang="zh-CN" altLang="en-US" sz="3200" dirty="0">
                <a:latin typeface="微软雅黑" panose="020B0503020204020204" pitchFamily="34" charset="-122"/>
                <a:ea typeface="微软雅黑" panose="020B0503020204020204" pitchFamily="34" charset="-122"/>
              </a:rPr>
              <a:t>搜索并执行相应的方法以响应给定的消息。</a:t>
            </a:r>
          </a:p>
          <a:p>
            <a:pPr marL="914400" lvl="1" indent="-457200" algn="just"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如果没有找到匹配的方法，搜索就会传导到此类的父类。搜索会在</a:t>
            </a:r>
            <a:r>
              <a:rPr lang="zh-CN" altLang="en-US" sz="3200" dirty="0">
                <a:solidFill>
                  <a:srgbClr val="0000CC"/>
                </a:solidFill>
                <a:latin typeface="微软雅黑" panose="020B0503020204020204" pitchFamily="34" charset="-122"/>
                <a:ea typeface="微软雅黑" panose="020B0503020204020204" pitchFamily="34" charset="-122"/>
              </a:rPr>
              <a:t>父类链</a:t>
            </a:r>
            <a:r>
              <a:rPr lang="zh-CN" altLang="en-US" sz="3200" dirty="0">
                <a:latin typeface="微软雅黑" panose="020B0503020204020204" pitchFamily="34" charset="-122"/>
                <a:ea typeface="微软雅黑" panose="020B0503020204020204" pitchFamily="34" charset="-122"/>
              </a:rPr>
              <a:t>上一直进行下去，直到找到匹配的方法，或者父类链结束。</a:t>
            </a:r>
          </a:p>
          <a:p>
            <a:pPr marL="914400" lvl="1" indent="-457200" algn="just"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如果能在更高类层次找到相同名称的方法，所执行的方法就称为</a:t>
            </a:r>
            <a:r>
              <a:rPr lang="zh-CN" altLang="en-US" sz="3200" dirty="0">
                <a:solidFill>
                  <a:srgbClr val="0000CC"/>
                </a:solidFill>
                <a:latin typeface="微软雅黑" panose="020B0503020204020204" pitchFamily="34" charset="-122"/>
                <a:ea typeface="微软雅黑" panose="020B0503020204020204" pitchFamily="34" charset="-122"/>
              </a:rPr>
              <a:t>改写</a:t>
            </a:r>
            <a:r>
              <a:rPr lang="zh-CN" altLang="en-US" sz="3200" dirty="0">
                <a:latin typeface="微软雅黑" panose="020B0503020204020204" pitchFamily="34" charset="-122"/>
                <a:ea typeface="微软雅黑" panose="020B0503020204020204" pitchFamily="34" charset="-122"/>
              </a:rPr>
              <a:t>了继承的行为</a:t>
            </a:r>
            <a:r>
              <a:rPr lang="zh-CN" altLang="en-US" sz="3600" dirty="0">
                <a:latin typeface="微软雅黑" panose="020B0503020204020204" pitchFamily="34" charset="-122"/>
                <a:ea typeface="微软雅黑" panose="020B0503020204020204" pitchFamily="34" charset="-122"/>
              </a:rPr>
              <a:t>。</a:t>
            </a:r>
          </a:p>
        </p:txBody>
      </p:sp>
      <p:sp>
        <p:nvSpPr>
          <p:cNvPr id="79877" name="Rectangle 3"/>
          <p:cNvSpPr>
            <a:spLocks noGrp="1" noChangeArrowheads="1"/>
          </p:cNvSpPr>
          <p:nvPr>
            <p:ph type="title"/>
          </p:nvPr>
        </p:nvSpPr>
        <p:spPr>
          <a:xfrm>
            <a:off x="609600" y="152400"/>
            <a:ext cx="7772400" cy="914400"/>
          </a:xfrm>
          <a:noFill/>
        </p:spPr>
        <p:txBody>
          <a:bodyPr/>
          <a:lstStyle/>
          <a:p>
            <a:pPr marL="762000" indent="-762000" eaLnBrk="1" hangingPunct="1"/>
            <a:r>
              <a:rPr lang="zh-CN" altLang="en-US" sz="4000" dirty="0">
                <a:latin typeface="微软雅黑" panose="020B0503020204020204" pitchFamily="34" charset="-122"/>
                <a:ea typeface="微软雅黑" panose="020B0503020204020204" pitchFamily="34" charset="-122"/>
              </a:rPr>
              <a:t>方法绑定与改写</a:t>
            </a:r>
          </a:p>
        </p:txBody>
      </p:sp>
    </p:spTree>
    <p:extLst>
      <p:ext uri="{BB962C8B-B14F-4D97-AF65-F5344CB8AC3E}">
        <p14:creationId xmlns:p14="http://schemas.microsoft.com/office/powerpoint/2010/main" val="3107030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20A61D0-F50B-4046-BB38-87F7FFB535A4}"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AA971FF4-867F-4F5C-BC7D-A56A9BD91AA6}" type="slidenum">
              <a:rPr lang="en-US" altLang="zh-CN"/>
              <a:pPr>
                <a:defRPr/>
              </a:pPr>
              <a:t>26</a:t>
            </a:fld>
            <a:endParaRPr lang="en-US" altLang="zh-CN"/>
          </a:p>
        </p:txBody>
      </p:sp>
      <p:sp>
        <p:nvSpPr>
          <p:cNvPr id="81924" name="Rectangle 2" descr="Rectangle: Click to edit Master text styles&#10;Second level&#10;Third level&#10;Fourth level&#10;Fifth level"/>
          <p:cNvSpPr>
            <a:spLocks noGrp="1" noChangeArrowheads="1"/>
          </p:cNvSpPr>
          <p:nvPr>
            <p:ph type="body" idx="1"/>
          </p:nvPr>
        </p:nvSpPr>
        <p:spPr>
          <a:xfrm>
            <a:off x="304800" y="1676400"/>
            <a:ext cx="8686800" cy="2832720"/>
          </a:xfrm>
        </p:spPr>
        <p:txBody>
          <a:bodyPr/>
          <a:lstStyle/>
          <a:p>
            <a:pPr marL="914400" lvl="1"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多态性是指一般类中定义的属性和服务，在特殊类中不改变其名字，但通过各自不同的实现后，可以具有不同的数据类型或具有不同的行为。 </a:t>
            </a:r>
          </a:p>
        </p:txBody>
      </p:sp>
      <p:sp>
        <p:nvSpPr>
          <p:cNvPr id="81925" name="Rectangle 3"/>
          <p:cNvSpPr>
            <a:spLocks noGrp="1" noChangeArrowheads="1"/>
          </p:cNvSpPr>
          <p:nvPr>
            <p:ph type="title"/>
          </p:nvPr>
        </p:nvSpPr>
        <p:spPr>
          <a:xfrm>
            <a:off x="609600" y="3048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多态性</a:t>
            </a:r>
            <a:r>
              <a:rPr lang="zh-CN" altLang="en-US" sz="5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4999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949A4F08-5773-4A87-AA8B-1D470AC77D38}" type="datetime1">
              <a:rPr lang="zh-CN" altLang="en-US" sz="1400">
                <a:solidFill>
                  <a:schemeClr val="tx2"/>
                </a:solidFill>
                <a:ea typeface="微软雅黑" panose="020B0503020204020204" pitchFamily="34" charset="-122"/>
              </a:rPr>
              <a:pPr eaLnBrk="1" hangingPunct="1"/>
              <a:t>2022/2/28</a:t>
            </a:fld>
            <a:endParaRPr lang="zh-CN" altLang="zh-CN" sz="1400" dirty="0">
              <a:solidFill>
                <a:schemeClr val="tx2"/>
              </a:solidFill>
              <a:ea typeface="微软雅黑" panose="020B0503020204020204" pitchFamily="34" charset="-122"/>
            </a:endParaRPr>
          </a:p>
        </p:txBody>
      </p:sp>
      <p:sp>
        <p:nvSpPr>
          <p:cNvPr id="757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80000"/>
              </a:lnSpc>
            </a:pPr>
            <a:fld id="{EA1E4627-65D8-4289-889E-21B6953509E7}" type="slidenum">
              <a:rPr lang="en-US" altLang="zh-CN" sz="1200">
                <a:solidFill>
                  <a:srgbClr val="FFFFFF"/>
                </a:solidFill>
                <a:ea typeface="微软雅黑" panose="020B0503020204020204" pitchFamily="34" charset="-122"/>
              </a:rPr>
              <a:pPr eaLnBrk="1" hangingPunct="1">
                <a:lnSpc>
                  <a:spcPct val="80000"/>
                </a:lnSpc>
              </a:pPr>
              <a:t>27</a:t>
            </a:fld>
            <a:endParaRPr lang="en-US" altLang="zh-CN" sz="1200" dirty="0">
              <a:solidFill>
                <a:srgbClr val="FFFFFF"/>
              </a:solidFill>
              <a:ea typeface="微软雅黑" panose="020B0503020204020204" pitchFamily="34" charset="-122"/>
            </a:endParaRPr>
          </a:p>
        </p:txBody>
      </p:sp>
      <p:sp>
        <p:nvSpPr>
          <p:cNvPr id="75781" name="Rectangle 2"/>
          <p:cNvSpPr>
            <a:spLocks noGrp="1" noChangeArrowheads="1"/>
          </p:cNvSpPr>
          <p:nvPr>
            <p:ph type="title"/>
          </p:nvPr>
        </p:nvSpPr>
        <p:spPr>
          <a:xfrm>
            <a:off x="900113" y="228600"/>
            <a:ext cx="7866062" cy="990600"/>
          </a:xfrm>
        </p:spPr>
        <p:txBody>
          <a:bodyPr/>
          <a:lstStyle/>
          <a:p>
            <a:pPr eaLnBrk="1" hangingPunct="1"/>
            <a:r>
              <a:rPr lang="zh-CN" altLang="en-US" sz="4000" dirty="0">
                <a:effectLst/>
              </a:rPr>
              <a:t>基本概念</a:t>
            </a:r>
          </a:p>
        </p:txBody>
      </p:sp>
      <p:sp>
        <p:nvSpPr>
          <p:cNvPr id="75782" name="Rectangle 3"/>
          <p:cNvSpPr>
            <a:spLocks noGrp="1" noChangeArrowheads="1"/>
          </p:cNvSpPr>
          <p:nvPr>
            <p:ph type="body" idx="1"/>
          </p:nvPr>
        </p:nvSpPr>
        <p:spPr>
          <a:xfrm>
            <a:off x="828799" y="1600200"/>
            <a:ext cx="4823321" cy="4495800"/>
          </a:xfrm>
        </p:spPr>
        <p:txBody>
          <a:bodyPr/>
          <a:lstStyle/>
          <a:p>
            <a:pPr eaLnBrk="1" hangingPunct="1"/>
            <a:r>
              <a:rPr lang="zh-CN" altLang="en-US" dirty="0"/>
              <a:t>对象</a:t>
            </a:r>
          </a:p>
          <a:p>
            <a:pPr eaLnBrk="1" hangingPunct="1"/>
            <a:r>
              <a:rPr lang="zh-CN" altLang="en-US" dirty="0"/>
              <a:t>类</a:t>
            </a:r>
          </a:p>
          <a:p>
            <a:pPr eaLnBrk="1" hangingPunct="1"/>
            <a:r>
              <a:rPr lang="zh-CN" altLang="en-US" dirty="0"/>
              <a:t>封装性</a:t>
            </a:r>
          </a:p>
          <a:p>
            <a:pPr eaLnBrk="1" hangingPunct="1"/>
            <a:r>
              <a:rPr lang="zh-CN" altLang="en-US" dirty="0"/>
              <a:t>继承性</a:t>
            </a:r>
          </a:p>
          <a:p>
            <a:pPr eaLnBrk="1" hangingPunct="1"/>
            <a:r>
              <a:rPr lang="zh-CN" altLang="en-US" dirty="0"/>
              <a:t>多态性</a:t>
            </a:r>
          </a:p>
          <a:p>
            <a:pPr eaLnBrk="1" hangingPunct="1"/>
            <a:r>
              <a:rPr lang="zh-CN" altLang="en-US" dirty="0"/>
              <a:t>动态绑定</a:t>
            </a:r>
          </a:p>
          <a:p>
            <a:pPr eaLnBrk="1" hangingPunct="1"/>
            <a:r>
              <a:rPr lang="zh-CN" altLang="en-US" dirty="0"/>
              <a:t>消息传递</a:t>
            </a:r>
          </a:p>
          <a:p>
            <a:pPr eaLnBrk="1" hangingPunct="1"/>
            <a:endParaRPr lang="en-US" altLang="zh-CN" dirty="0"/>
          </a:p>
        </p:txBody>
      </p:sp>
      <p:sp>
        <p:nvSpPr>
          <p:cNvPr id="75783" name="AutoShape 4"/>
          <p:cNvSpPr>
            <a:spLocks/>
          </p:cNvSpPr>
          <p:nvPr/>
        </p:nvSpPr>
        <p:spPr bwMode="auto">
          <a:xfrm>
            <a:off x="3635375" y="2997200"/>
            <a:ext cx="144463" cy="1295400"/>
          </a:xfrm>
          <a:prstGeom prst="rightBrace">
            <a:avLst>
              <a:gd name="adj1" fmla="val 7472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ea typeface="微软雅黑" panose="020B0503020204020204" pitchFamily="34" charset="-122"/>
            </a:endParaRPr>
          </a:p>
        </p:txBody>
      </p:sp>
      <p:sp>
        <p:nvSpPr>
          <p:cNvPr id="75784" name="Text Box 5"/>
          <p:cNvSpPr txBox="1">
            <a:spLocks noChangeArrowheads="1"/>
          </p:cNvSpPr>
          <p:nvPr/>
        </p:nvSpPr>
        <p:spPr bwMode="auto">
          <a:xfrm>
            <a:off x="3923332" y="3429000"/>
            <a:ext cx="1728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spcBef>
                <a:spcPct val="50000"/>
              </a:spcBef>
            </a:pPr>
            <a:r>
              <a:rPr lang="zh-CN" altLang="en-US" dirty="0">
                <a:ea typeface="微软雅黑" panose="020B0503020204020204" pitchFamily="34" charset="-122"/>
              </a:rPr>
              <a:t>特性</a:t>
            </a:r>
          </a:p>
        </p:txBody>
      </p:sp>
    </p:spTree>
    <p:extLst>
      <p:ext uri="{BB962C8B-B14F-4D97-AF65-F5344CB8AC3E}">
        <p14:creationId xmlns:p14="http://schemas.microsoft.com/office/powerpoint/2010/main" val="2621738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7E0A4DA-7409-4944-8E3A-A17C38BFC790}"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CFEE350F-F6E3-4EED-B4B6-64FE50FED77B}" type="slidenum">
              <a:rPr lang="en-US" altLang="zh-CN"/>
              <a:pPr>
                <a:defRPr/>
              </a:pPr>
              <a:t>28</a:t>
            </a:fld>
            <a:endParaRPr lang="en-US" altLang="zh-CN"/>
          </a:p>
        </p:txBody>
      </p:sp>
      <p:sp>
        <p:nvSpPr>
          <p:cNvPr id="82948" name="Rectangle 2" descr="Rectangle: Click to edit Master text styles&#10;Second level&#10;Third level&#10;Fourth level&#10;Fifth level"/>
          <p:cNvSpPr>
            <a:spLocks noGrp="1" noChangeArrowheads="1"/>
          </p:cNvSpPr>
          <p:nvPr>
            <p:ph type="body" idx="1"/>
          </p:nvPr>
        </p:nvSpPr>
        <p:spPr>
          <a:xfrm>
            <a:off x="304800" y="1252994"/>
            <a:ext cx="8382000" cy="5029200"/>
          </a:xfrm>
        </p:spPr>
        <p:txBody>
          <a:bodyPr>
            <a:normAutofit fontScale="92500"/>
          </a:bodyPr>
          <a:lstStyle/>
          <a:p>
            <a:pPr marL="914400" lvl="1" indent="-457200" eaLnBrk="1" hangingPunct="1">
              <a:lnSpc>
                <a:spcPct val="120000"/>
              </a:lnSpc>
              <a:buFont typeface="Wingdings" pitchFamily="2" charset="2"/>
              <a:buChar char="n"/>
            </a:pPr>
            <a:r>
              <a:rPr lang="en-US" altLang="zh-CN" dirty="0">
                <a:latin typeface="微软雅黑" panose="020B0503020204020204" pitchFamily="34" charset="-122"/>
                <a:ea typeface="微软雅黑" panose="020B0503020204020204" pitchFamily="34" charset="-122"/>
              </a:rPr>
              <a:t>OOP</a:t>
            </a:r>
            <a:r>
              <a:rPr lang="zh-CN" altLang="en-US" dirty="0">
                <a:latin typeface="微软雅黑" panose="020B0503020204020204" pitchFamily="34" charset="-122"/>
                <a:ea typeface="微软雅黑" panose="020B0503020204020204" pitchFamily="34" charset="-122"/>
              </a:rPr>
              <a:t>是基于递归设计的原则的： </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一切都是对象。 </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计算通过对象间相互通信，请求其他对象执行动作来实现。对象间通过发送和接收消息来通信。</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每个对象都有自己的内存，其中可能包括了其他的对象。</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每一个对象都是某个类的</a:t>
            </a:r>
            <a:r>
              <a:rPr lang="zh-CN" altLang="en-US" dirty="0">
                <a:solidFill>
                  <a:srgbClr val="0000CC"/>
                </a:solidFill>
                <a:latin typeface="微软雅黑" panose="020B0503020204020204" pitchFamily="34" charset="-122"/>
                <a:ea typeface="微软雅黑" panose="020B0503020204020204" pitchFamily="34" charset="-122"/>
              </a:rPr>
              <a:t>实例</a:t>
            </a:r>
            <a:r>
              <a:rPr lang="zh-CN" altLang="en-US" dirty="0">
                <a:latin typeface="微软雅黑" panose="020B0503020204020204" pitchFamily="34" charset="-122"/>
                <a:ea typeface="微软雅黑" panose="020B0503020204020204" pitchFamily="34" charset="-122"/>
              </a:rPr>
              <a:t>。类就是一组相似的对象。</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类是对象相关行为的储存库。也就是说，同一个类的所有对象都能执行同样的动作。</a:t>
            </a:r>
          </a:p>
          <a:p>
            <a:pPr marL="914400" lvl="1" indent="-457200" eaLnBrk="1" hangingPunct="1">
              <a:lnSpc>
                <a:spcPct val="120000"/>
              </a:lnSpc>
              <a:buFont typeface="Wingdings" pitchFamily="2" charset="2"/>
              <a:buAutoNum type="arabicPeriod"/>
            </a:pPr>
            <a:r>
              <a:rPr lang="zh-CN" altLang="en-US" dirty="0">
                <a:latin typeface="微软雅黑" panose="020B0503020204020204" pitchFamily="34" charset="-122"/>
                <a:ea typeface="微软雅黑" panose="020B0503020204020204" pitchFamily="34" charset="-122"/>
              </a:rPr>
              <a:t>类被组织成有单个根节点的树状结构，被称为</a:t>
            </a:r>
            <a:r>
              <a:rPr lang="zh-CN" altLang="en-US" dirty="0">
                <a:solidFill>
                  <a:srgbClr val="0000CC"/>
                </a:solidFill>
                <a:latin typeface="微软雅黑" panose="020B0503020204020204" pitchFamily="34" charset="-122"/>
                <a:ea typeface="微软雅黑" panose="020B0503020204020204" pitchFamily="34" charset="-122"/>
              </a:rPr>
              <a:t>继承层次</a:t>
            </a:r>
            <a:r>
              <a:rPr lang="zh-CN" altLang="en-US" dirty="0">
                <a:latin typeface="微软雅黑" panose="020B0503020204020204" pitchFamily="34" charset="-122"/>
                <a:ea typeface="微软雅黑" panose="020B0503020204020204" pitchFamily="34" charset="-122"/>
              </a:rPr>
              <a:t>结构。与类实例相关的属性和行为都会被树结构中的后代自动继承。 </a:t>
            </a:r>
          </a:p>
        </p:txBody>
      </p:sp>
      <p:sp>
        <p:nvSpPr>
          <p:cNvPr id="82949" name="Rectangle 3"/>
          <p:cNvSpPr>
            <a:spLocks noGrp="1" noChangeArrowheads="1"/>
          </p:cNvSpPr>
          <p:nvPr>
            <p:ph type="title"/>
          </p:nvPr>
        </p:nvSpPr>
        <p:spPr>
          <a:xfrm>
            <a:off x="609600" y="304800"/>
            <a:ext cx="7772400" cy="914400"/>
          </a:xfrm>
          <a:noFill/>
        </p:spPr>
        <p:txBody>
          <a:bodyPr/>
          <a:lstStyle/>
          <a:p>
            <a:pPr marL="762000" indent="-762000" eaLnBrk="1" hangingPunct="1"/>
            <a:r>
              <a:rPr lang="en-US" altLang="zh-CN" sz="4000" dirty="0">
                <a:latin typeface="微软雅黑" panose="020B0503020204020204" pitchFamily="34" charset="-122"/>
                <a:ea typeface="微软雅黑" panose="020B0503020204020204" pitchFamily="34" charset="-122"/>
              </a:rPr>
              <a:t>OOP</a:t>
            </a:r>
            <a:r>
              <a:rPr lang="zh-CN" altLang="en-US" sz="4000" dirty="0">
                <a:latin typeface="微软雅黑" panose="020B0503020204020204" pitchFamily="34" charset="-122"/>
                <a:ea typeface="微软雅黑" panose="020B0503020204020204" pitchFamily="34" charset="-122"/>
              </a:rPr>
              <a:t>定义</a:t>
            </a:r>
            <a:r>
              <a:rPr lang="en-US" altLang="zh-CN" sz="4000" dirty="0">
                <a:latin typeface="微软雅黑" panose="020B0503020204020204" pitchFamily="34" charset="-122"/>
                <a:ea typeface="微软雅黑" panose="020B0503020204020204" pitchFamily="34" charset="-122"/>
              </a:rPr>
              <a:t>-Alan Kay</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116632"/>
            <a:ext cx="16573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607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51F4AB6-8F38-46B5-8FFC-9705902EF7CD}"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83E7389B-8F1B-48EB-B8DF-4C9F519D131D}" type="slidenum">
              <a:rPr lang="en-US" altLang="zh-CN"/>
              <a:pPr>
                <a:defRPr/>
              </a:pPr>
              <a:t>3</a:t>
            </a:fld>
            <a:endParaRPr lang="en-US" altLang="zh-CN"/>
          </a:p>
        </p:txBody>
      </p:sp>
      <p:sp>
        <p:nvSpPr>
          <p:cNvPr id="50180" name="Rectangle 2" descr="Rectangle: Click to edit Master text styles&#10;Second level&#10;Third level&#10;Fourth level&#10;Fifth level"/>
          <p:cNvSpPr>
            <a:spLocks noGrp="1" noChangeArrowheads="1"/>
          </p:cNvSpPr>
          <p:nvPr>
            <p:ph type="body" idx="1"/>
          </p:nvPr>
        </p:nvSpPr>
        <p:spPr>
          <a:xfrm>
            <a:off x="304800" y="1676400"/>
            <a:ext cx="8371656" cy="4488904"/>
          </a:xfrm>
        </p:spPr>
        <p:txBody>
          <a:bodyPr/>
          <a:lstStyle/>
          <a:p>
            <a:pPr marL="914400" lvl="1" indent="-457200" eaLnBrk="1" hangingPunct="1">
              <a:buFont typeface="Wingdings" pitchFamily="2" charset="2"/>
              <a:buChar char="n"/>
            </a:pPr>
            <a:r>
              <a:rPr lang="zh-CN" altLang="en-US" sz="3600" dirty="0">
                <a:latin typeface="微软雅黑" panose="020B0503020204020204" pitchFamily="34" charset="-122"/>
                <a:ea typeface="微软雅黑" panose="020B0503020204020204" pitchFamily="34" charset="-122"/>
              </a:rPr>
              <a:t>现实世界问题例</a:t>
            </a:r>
            <a:endParaRPr lang="en-US" altLang="zh-CN" sz="3600" dirty="0">
              <a:latin typeface="微软雅黑" panose="020B0503020204020204" pitchFamily="34" charset="-122"/>
              <a:ea typeface="微软雅黑" panose="020B0503020204020204" pitchFamily="34" charset="-122"/>
            </a:endParaRPr>
          </a:p>
          <a:p>
            <a:pPr marL="1314450" lvl="2" indent="-457200" eaLnBrk="1" hangingPunct="1">
              <a:buFont typeface="Wingdings" pitchFamily="2" charset="2"/>
              <a:buChar char="n"/>
            </a:pPr>
            <a:r>
              <a:rPr lang="zh-CN" altLang="en-US" sz="3200" dirty="0">
                <a:latin typeface="微软雅黑" panose="020B0503020204020204" pitchFamily="34" charset="-122"/>
                <a:ea typeface="微软雅黑" panose="020B0503020204020204" pitchFamily="34" charset="-122"/>
              </a:rPr>
              <a:t>城市</a:t>
            </a:r>
            <a:r>
              <a:rPr lang="en-US" altLang="zh-CN" sz="3200" dirty="0">
                <a:latin typeface="微软雅黑" panose="020B0503020204020204" pitchFamily="34" charset="-122"/>
                <a:ea typeface="微软雅黑" panose="020B0503020204020204" pitchFamily="34" charset="-122"/>
              </a:rPr>
              <a:t>A</a:t>
            </a:r>
            <a:r>
              <a:rPr lang="zh-CN" altLang="en-US" sz="3200" dirty="0">
                <a:latin typeface="微软雅黑" panose="020B0503020204020204" pitchFamily="34" charset="-122"/>
                <a:ea typeface="微软雅黑" panose="020B0503020204020204" pitchFamily="34" charset="-122"/>
              </a:rPr>
              <a:t>的</a:t>
            </a:r>
            <a:r>
              <a:rPr lang="en-US" altLang="zh-CN" sz="3200" dirty="0">
                <a:latin typeface="微软雅黑" panose="020B0503020204020204" pitchFamily="34" charset="-122"/>
                <a:ea typeface="微软雅黑" panose="020B0503020204020204" pitchFamily="34" charset="-122"/>
              </a:rPr>
              <a:t>Chris</a:t>
            </a:r>
            <a:r>
              <a:rPr lang="zh-CN" altLang="en-US" sz="3200" dirty="0">
                <a:latin typeface="微软雅黑" panose="020B0503020204020204" pitchFamily="34" charset="-122"/>
                <a:ea typeface="微软雅黑" panose="020B0503020204020204" pitchFamily="34" charset="-122"/>
              </a:rPr>
              <a:t>送花给城市</a:t>
            </a:r>
            <a:r>
              <a:rPr lang="en-US" altLang="zh-CN" sz="3200" dirty="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的</a:t>
            </a:r>
            <a:r>
              <a:rPr lang="en-US" altLang="zh-CN" sz="3200" dirty="0">
                <a:latin typeface="微软雅黑" panose="020B0503020204020204" pitchFamily="34" charset="-122"/>
                <a:ea typeface="微软雅黑" panose="020B0503020204020204" pitchFamily="34" charset="-122"/>
              </a:rPr>
              <a:t>Robin</a:t>
            </a:r>
          </a:p>
          <a:p>
            <a:pPr marL="914400" lvl="1" indent="-457200" eaLnBrk="1" hangingPunct="1">
              <a:buFont typeface="Wingdings" pitchFamily="2" charset="2"/>
              <a:buChar char="n"/>
            </a:pPr>
            <a:r>
              <a:rPr lang="en-US" altLang="zh-CN" sz="3600" dirty="0">
                <a:latin typeface="微软雅黑" panose="020B0503020204020204" pitchFamily="34" charset="-122"/>
                <a:ea typeface="微软雅黑" panose="020B0503020204020204" pitchFamily="34" charset="-122"/>
              </a:rPr>
              <a:t>How?</a:t>
            </a:r>
          </a:p>
        </p:txBody>
      </p:sp>
      <p:sp>
        <p:nvSpPr>
          <p:cNvPr id="50181" name="Rectangle 3"/>
          <p:cNvSpPr>
            <a:spLocks noGrp="1" noChangeArrowheads="1"/>
          </p:cNvSpPr>
          <p:nvPr>
            <p:ph type="title"/>
          </p:nvPr>
        </p:nvSpPr>
        <p:spPr>
          <a:xfrm>
            <a:off x="684889" y="329654"/>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一种观察世界的方式</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225382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15BEEA7-62B7-4E9B-993F-AAE7977BAF4F}"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2E5CE424-358F-43B2-B04F-99EBF518B62E}" type="slidenum">
              <a:rPr lang="en-US" altLang="zh-CN"/>
              <a:pPr>
                <a:defRPr/>
              </a:pPr>
              <a:t>4</a:t>
            </a:fld>
            <a:endParaRPr lang="en-US" altLang="zh-CN"/>
          </a:p>
        </p:txBody>
      </p:sp>
      <p:sp>
        <p:nvSpPr>
          <p:cNvPr id="51204" name="Rectangle 2" descr="Rectangle: Click to edit Master text styles&#10;Second level&#10;Third level&#10;Fourth level&#10;Fifth level"/>
          <p:cNvSpPr>
            <a:spLocks noGrp="1" noChangeArrowheads="1"/>
          </p:cNvSpPr>
          <p:nvPr>
            <p:ph type="body" idx="1"/>
          </p:nvPr>
        </p:nvSpPr>
        <p:spPr>
          <a:xfrm>
            <a:off x="304800" y="1340768"/>
            <a:ext cx="8534400" cy="4800600"/>
          </a:xfrm>
        </p:spPr>
        <p:txBody>
          <a:bodyPr>
            <a:normAutofit fontScale="92500"/>
          </a:bodyPr>
          <a:lstStyle/>
          <a:p>
            <a:pPr marL="914400" lvl="1" indent="-457200" eaLnBrk="1" hangingPunct="1">
              <a:lnSpc>
                <a:spcPct val="120000"/>
              </a:lnSpc>
              <a:buFont typeface="Wingdings" pitchFamily="2" charset="2"/>
              <a:buChar char="n"/>
            </a:pPr>
            <a:r>
              <a:rPr lang="zh-CN" altLang="en-US" sz="3400" dirty="0">
                <a:latin typeface="微软雅黑" panose="020B0503020204020204" pitchFamily="34" charset="-122"/>
                <a:ea typeface="微软雅黑" panose="020B0503020204020204" pitchFamily="34" charset="-122"/>
              </a:rPr>
              <a:t>解决问题的方法</a:t>
            </a:r>
            <a:endParaRPr lang="en-US" altLang="zh-CN" sz="3400" dirty="0">
              <a:latin typeface="微软雅黑" panose="020B0503020204020204" pitchFamily="34" charset="-122"/>
              <a:ea typeface="微软雅黑" panose="020B0503020204020204" pitchFamily="34" charset="-122"/>
            </a:endParaRPr>
          </a:p>
          <a:p>
            <a:pPr marL="1314450" lvl="2"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找到附近的一家花店，花商</a:t>
            </a:r>
            <a:r>
              <a:rPr lang="en-US" altLang="zh-CN" sz="3200" dirty="0">
                <a:latin typeface="微软雅黑" panose="020B0503020204020204" pitchFamily="34" charset="-122"/>
                <a:ea typeface="微软雅黑" panose="020B0503020204020204" pitchFamily="34" charset="-122"/>
              </a:rPr>
              <a:t>Fred,</a:t>
            </a:r>
            <a:r>
              <a:rPr lang="zh-CN" altLang="en-US" sz="3200" dirty="0">
                <a:latin typeface="微软雅黑" panose="020B0503020204020204" pitchFamily="34" charset="-122"/>
                <a:ea typeface="微软雅黑" panose="020B0503020204020204" pitchFamily="34" charset="-122"/>
              </a:rPr>
              <a:t>告知种类、地址</a:t>
            </a:r>
            <a:r>
              <a:rPr lang="en-US" altLang="zh-CN" sz="3200" dirty="0">
                <a:latin typeface="微软雅黑" panose="020B0503020204020204" pitchFamily="34" charset="-122"/>
                <a:ea typeface="微软雅黑" panose="020B0503020204020204" pitchFamily="34" charset="-122"/>
              </a:rPr>
              <a:t>……</a:t>
            </a:r>
          </a:p>
          <a:p>
            <a:pPr marL="1314450" lvl="2"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找到一个合适的</a:t>
            </a:r>
            <a:r>
              <a:rPr lang="zh-CN" altLang="en-US" sz="3200" dirty="0">
                <a:solidFill>
                  <a:srgbClr val="0000CC"/>
                </a:solidFill>
                <a:latin typeface="微软雅黑" panose="020B0503020204020204" pitchFamily="34" charset="-122"/>
                <a:ea typeface="微软雅黑" panose="020B0503020204020204" pitchFamily="34" charset="-122"/>
              </a:rPr>
              <a:t>代理</a:t>
            </a:r>
            <a:r>
              <a:rPr lang="en-US" altLang="zh-CN" sz="3200" dirty="0">
                <a:solidFill>
                  <a:srgbClr val="0000CC"/>
                </a:solidFill>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，并告诉他要求</a:t>
            </a:r>
          </a:p>
          <a:p>
            <a:pPr marL="914400" lvl="1" indent="-457200" eaLnBrk="1" hangingPunct="1">
              <a:lnSpc>
                <a:spcPct val="120000"/>
              </a:lnSpc>
              <a:buFont typeface="Wingdings" pitchFamily="2" charset="2"/>
              <a:buChar char="n"/>
            </a:pPr>
            <a:r>
              <a:rPr lang="zh-CN" altLang="en-US" sz="3400" dirty="0">
                <a:latin typeface="微软雅黑" panose="020B0503020204020204" pitchFamily="34" charset="-122"/>
                <a:ea typeface="微软雅黑" panose="020B0503020204020204" pitchFamily="34" charset="-122"/>
              </a:rPr>
              <a:t>代理有</a:t>
            </a:r>
            <a:r>
              <a:rPr lang="zh-CN" altLang="en-US" sz="3400" dirty="0">
                <a:solidFill>
                  <a:srgbClr val="0000CC"/>
                </a:solidFill>
                <a:latin typeface="微软雅黑" panose="020B0503020204020204" pitchFamily="34" charset="-122"/>
                <a:ea typeface="微软雅黑" panose="020B0503020204020204" pitchFamily="34" charset="-122"/>
              </a:rPr>
              <a:t>责任</a:t>
            </a:r>
            <a:r>
              <a:rPr lang="zh-CN" altLang="en-US" sz="3400" dirty="0">
                <a:latin typeface="微软雅黑" panose="020B0503020204020204" pitchFamily="34" charset="-122"/>
                <a:ea typeface="微软雅黑" panose="020B0503020204020204" pitchFamily="34" charset="-122"/>
              </a:rPr>
              <a:t>完成你的需求。</a:t>
            </a:r>
          </a:p>
          <a:p>
            <a:pPr marL="914400" lvl="1" indent="-457200" eaLnBrk="1" hangingPunct="1">
              <a:lnSpc>
                <a:spcPct val="120000"/>
              </a:lnSpc>
              <a:buFont typeface="Wingdings" pitchFamily="2" charset="2"/>
              <a:buChar char="n"/>
            </a:pPr>
            <a:r>
              <a:rPr lang="zh-CN" altLang="en-US" sz="3400" dirty="0">
                <a:latin typeface="微软雅黑" panose="020B0503020204020204" pitchFamily="34" charset="-122"/>
                <a:ea typeface="微软雅黑" panose="020B0503020204020204" pitchFamily="34" charset="-122"/>
              </a:rPr>
              <a:t>没必要理解代理使用什么方法来完成任务</a:t>
            </a:r>
            <a:endParaRPr lang="en-US" altLang="zh-CN" sz="3400" dirty="0">
              <a:latin typeface="微软雅黑" panose="020B0503020204020204" pitchFamily="34" charset="-122"/>
              <a:ea typeface="微软雅黑" panose="020B0503020204020204" pitchFamily="34" charset="-122"/>
            </a:endParaRPr>
          </a:p>
          <a:p>
            <a:pPr marL="1314450" lvl="2" indent="-457200" eaLnBrk="1" hangingPunct="1">
              <a:lnSpc>
                <a:spcPct val="120000"/>
              </a:lnSpc>
              <a:buFont typeface="Wingdings" pitchFamily="2" charset="2"/>
              <a:buChar char="n"/>
            </a:pPr>
            <a:r>
              <a:rPr lang="zh-CN" altLang="en-US" sz="3200" dirty="0">
                <a:latin typeface="微软雅黑" panose="020B0503020204020204" pitchFamily="34" charset="-122"/>
                <a:ea typeface="微软雅黑" panose="020B0503020204020204" pitchFamily="34" charset="-122"/>
              </a:rPr>
              <a:t>细节通常是</a:t>
            </a:r>
            <a:r>
              <a:rPr lang="zh-CN" altLang="en-US" sz="3200" dirty="0">
                <a:solidFill>
                  <a:srgbClr val="0000CC"/>
                </a:solidFill>
                <a:latin typeface="微软雅黑" panose="020B0503020204020204" pitchFamily="34" charset="-122"/>
                <a:ea typeface="微软雅黑" panose="020B0503020204020204" pitchFamily="34" charset="-122"/>
              </a:rPr>
              <a:t>隐蔽</a:t>
            </a:r>
            <a:r>
              <a:rPr lang="zh-CN" altLang="en-US" sz="3200" dirty="0">
                <a:latin typeface="微软雅黑" panose="020B0503020204020204" pitchFamily="34" charset="-122"/>
                <a:ea typeface="微软雅黑" panose="020B0503020204020204" pitchFamily="34" charset="-122"/>
              </a:rPr>
              <a:t>的</a:t>
            </a:r>
          </a:p>
        </p:txBody>
      </p:sp>
      <p:sp>
        <p:nvSpPr>
          <p:cNvPr id="51205" name="Rectangle 3"/>
          <p:cNvSpPr>
            <a:spLocks noGrp="1" noChangeArrowheads="1"/>
          </p:cNvSpPr>
          <p:nvPr>
            <p:ph type="title"/>
          </p:nvPr>
        </p:nvSpPr>
        <p:spPr>
          <a:xfrm>
            <a:off x="609600" y="3048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代理和团体</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16742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C117C8-8605-44EA-A631-C0273E0A899D}"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53EBCD7E-6407-4193-9BB9-99D607055C6E}" type="slidenum">
              <a:rPr lang="en-US" altLang="zh-CN"/>
              <a:pPr>
                <a:defRPr/>
              </a:pPr>
              <a:t>5</a:t>
            </a:fld>
            <a:endParaRPr lang="en-US" altLang="zh-CN"/>
          </a:p>
        </p:txBody>
      </p:sp>
      <p:sp>
        <p:nvSpPr>
          <p:cNvPr id="52228" name="Rectangle 3"/>
          <p:cNvSpPr>
            <a:spLocks noGrp="1" noChangeArrowheads="1"/>
          </p:cNvSpPr>
          <p:nvPr>
            <p:ph type="title"/>
          </p:nvPr>
        </p:nvSpPr>
        <p:spPr>
          <a:xfrm>
            <a:off x="685800" y="188640"/>
            <a:ext cx="6791672"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花的传送中代理组成的团体</a:t>
            </a:r>
            <a:endParaRPr lang="zh-CN" altLang="en-US" sz="4000" dirty="0">
              <a:effectLst/>
              <a:latin typeface="Times New Roman" pitchFamily="18" charset="0"/>
              <a:ea typeface="微软雅黑" panose="020B0503020204020204" pitchFamily="34" charset="-122"/>
            </a:endParaRPr>
          </a:p>
        </p:txBody>
      </p:sp>
      <p:graphicFrame>
        <p:nvGraphicFramePr>
          <p:cNvPr id="52229" name="Object 1024"/>
          <p:cNvGraphicFramePr>
            <a:graphicFrameLocks noChangeAspect="1"/>
          </p:cNvGraphicFramePr>
          <p:nvPr>
            <p:extLst>
              <p:ext uri="{D42A27DB-BD31-4B8C-83A1-F6EECF244321}">
                <p14:modId xmlns:p14="http://schemas.microsoft.com/office/powerpoint/2010/main" val="1607404624"/>
              </p:ext>
            </p:extLst>
          </p:nvPr>
        </p:nvGraphicFramePr>
        <p:xfrm>
          <a:off x="766763" y="1733550"/>
          <a:ext cx="7612062" cy="4133850"/>
        </p:xfrm>
        <a:graphic>
          <a:graphicData uri="http://schemas.openxmlformats.org/presentationml/2006/ole">
            <mc:AlternateContent xmlns:mc="http://schemas.openxmlformats.org/markup-compatibility/2006">
              <mc:Choice xmlns:v="urn:schemas-microsoft-com:vml" Requires="v">
                <p:oleObj spid="_x0000_s2160" name="Visio" r:id="rId4" imgW="5152791" imgH="2791030" progId="Visio.Drawing.11">
                  <p:embed/>
                </p:oleObj>
              </mc:Choice>
              <mc:Fallback>
                <p:oleObj name="Visio" r:id="rId4" imgW="5152791" imgH="2791030" progId="Visio.Drawing.11">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1733550"/>
                        <a:ext cx="761206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3837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46D8DCC8-2647-4DC1-9132-7AF8E0BC6A37}" type="datetime1">
              <a:rPr lang="zh-CN" altLang="en-US" sz="1400">
                <a:solidFill>
                  <a:schemeClr val="tx2"/>
                </a:solidFill>
                <a:ea typeface="微软雅黑" panose="020B0503020204020204" pitchFamily="34" charset="-122"/>
              </a:rPr>
              <a:pPr eaLnBrk="1" hangingPunct="1"/>
              <a:t>2022/2/28</a:t>
            </a:fld>
            <a:endParaRPr lang="zh-CN" altLang="zh-CN" sz="1400" dirty="0">
              <a:solidFill>
                <a:schemeClr val="tx2"/>
              </a:solidFill>
              <a:ea typeface="微软雅黑" panose="020B0503020204020204" pitchFamily="34" charset="-122"/>
            </a:endParaRPr>
          </a:p>
        </p:txBody>
      </p:sp>
      <p:sp>
        <p:nvSpPr>
          <p:cNvPr id="737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80000"/>
              </a:lnSpc>
            </a:pPr>
            <a:fld id="{914FE7C9-02E6-4281-A1BD-389684850748}" type="slidenum">
              <a:rPr lang="en-US" altLang="zh-CN" sz="1200">
                <a:solidFill>
                  <a:srgbClr val="FFFFFF"/>
                </a:solidFill>
                <a:ea typeface="微软雅黑" panose="020B0503020204020204" pitchFamily="34" charset="-122"/>
              </a:rPr>
              <a:pPr eaLnBrk="1" hangingPunct="1">
                <a:lnSpc>
                  <a:spcPct val="80000"/>
                </a:lnSpc>
              </a:pPr>
              <a:t>6</a:t>
            </a:fld>
            <a:endParaRPr lang="en-US" altLang="zh-CN" sz="1200" dirty="0">
              <a:solidFill>
                <a:srgbClr val="FFFFFF"/>
              </a:solidFill>
              <a:ea typeface="微软雅黑" panose="020B0503020204020204" pitchFamily="34" charset="-122"/>
            </a:endParaRPr>
          </a:p>
        </p:txBody>
      </p:sp>
      <p:sp>
        <p:nvSpPr>
          <p:cNvPr id="73733" name="Rectangle 2"/>
          <p:cNvSpPr>
            <a:spLocks noGrp="1" noChangeArrowheads="1"/>
          </p:cNvSpPr>
          <p:nvPr>
            <p:ph type="title"/>
          </p:nvPr>
        </p:nvSpPr>
        <p:spPr>
          <a:xfrm>
            <a:off x="900113" y="228600"/>
            <a:ext cx="7866062" cy="990600"/>
          </a:xfrm>
        </p:spPr>
        <p:txBody>
          <a:bodyPr/>
          <a:lstStyle/>
          <a:p>
            <a:pPr eaLnBrk="1" hangingPunct="1"/>
            <a:r>
              <a:rPr lang="zh-CN" altLang="en-US" sz="4000" dirty="0">
                <a:effectLst/>
              </a:rPr>
              <a:t>面向对象开发方法</a:t>
            </a:r>
          </a:p>
        </p:txBody>
      </p:sp>
      <p:sp>
        <p:nvSpPr>
          <p:cNvPr id="73734" name="Rectangle 3"/>
          <p:cNvSpPr>
            <a:spLocks noGrp="1" noChangeArrowheads="1"/>
          </p:cNvSpPr>
          <p:nvPr>
            <p:ph type="body" idx="1"/>
          </p:nvPr>
        </p:nvSpPr>
        <p:spPr>
          <a:xfrm>
            <a:off x="457200" y="1719263"/>
            <a:ext cx="8362950" cy="4411662"/>
          </a:xfrm>
        </p:spPr>
        <p:txBody>
          <a:bodyPr/>
          <a:lstStyle/>
          <a:p>
            <a:pPr eaLnBrk="1" hangingPunct="1">
              <a:lnSpc>
                <a:spcPct val="120000"/>
              </a:lnSpc>
            </a:pPr>
            <a:r>
              <a:rPr lang="zh-CN" altLang="en-US" dirty="0"/>
              <a:t>按照人们通常的思维方式建立问题领域的模型，设计出尽可能自然的表示求解方法的软件。</a:t>
            </a:r>
          </a:p>
        </p:txBody>
      </p:sp>
      <p:sp>
        <p:nvSpPr>
          <p:cNvPr id="73735" name="Text Box 4"/>
          <p:cNvSpPr txBox="1">
            <a:spLocks noChangeArrowheads="1"/>
          </p:cNvSpPr>
          <p:nvPr/>
        </p:nvSpPr>
        <p:spPr bwMode="auto">
          <a:xfrm>
            <a:off x="1403350" y="3068638"/>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现实问题空间</a:t>
            </a:r>
          </a:p>
        </p:txBody>
      </p:sp>
      <p:sp>
        <p:nvSpPr>
          <p:cNvPr id="73736" name="Text Box 5"/>
          <p:cNvSpPr txBox="1">
            <a:spLocks noChangeArrowheads="1"/>
          </p:cNvSpPr>
          <p:nvPr/>
        </p:nvSpPr>
        <p:spPr bwMode="auto">
          <a:xfrm>
            <a:off x="1403350" y="4005263"/>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物质</a:t>
            </a:r>
          </a:p>
        </p:txBody>
      </p:sp>
      <p:sp>
        <p:nvSpPr>
          <p:cNvPr id="73737" name="Text Box 6"/>
          <p:cNvSpPr txBox="1">
            <a:spLocks noChangeArrowheads="1"/>
          </p:cNvSpPr>
          <p:nvPr/>
        </p:nvSpPr>
        <p:spPr bwMode="auto">
          <a:xfrm>
            <a:off x="1403350" y="4781550"/>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意识</a:t>
            </a:r>
          </a:p>
        </p:txBody>
      </p:sp>
      <p:sp>
        <p:nvSpPr>
          <p:cNvPr id="73738" name="Text Box 7"/>
          <p:cNvSpPr txBox="1">
            <a:spLocks noChangeArrowheads="1"/>
          </p:cNvSpPr>
          <p:nvPr/>
        </p:nvSpPr>
        <p:spPr bwMode="auto">
          <a:xfrm>
            <a:off x="5004048" y="3068638"/>
            <a:ext cx="287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面向对象解空间</a:t>
            </a:r>
          </a:p>
        </p:txBody>
      </p:sp>
      <p:sp>
        <p:nvSpPr>
          <p:cNvPr id="73739" name="Text Box 8"/>
          <p:cNvSpPr txBox="1">
            <a:spLocks noChangeArrowheads="1"/>
          </p:cNvSpPr>
          <p:nvPr/>
        </p:nvSpPr>
        <p:spPr bwMode="auto">
          <a:xfrm>
            <a:off x="5292725" y="4005263"/>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对象（客观存在）</a:t>
            </a:r>
          </a:p>
        </p:txBody>
      </p:sp>
      <p:sp>
        <p:nvSpPr>
          <p:cNvPr id="73740" name="Text Box 9"/>
          <p:cNvSpPr txBox="1">
            <a:spLocks noChangeArrowheads="1"/>
          </p:cNvSpPr>
          <p:nvPr/>
        </p:nvSpPr>
        <p:spPr bwMode="auto">
          <a:xfrm>
            <a:off x="5292725" y="4781550"/>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dirty="0">
                <a:ea typeface="微软雅黑" panose="020B0503020204020204" pitchFamily="34" charset="-122"/>
              </a:rPr>
              <a:t>类（抽象概念）</a:t>
            </a:r>
          </a:p>
        </p:txBody>
      </p:sp>
      <p:sp>
        <p:nvSpPr>
          <p:cNvPr id="73741" name="Line 10"/>
          <p:cNvSpPr>
            <a:spLocks noChangeShapeType="1"/>
          </p:cNvSpPr>
          <p:nvPr/>
        </p:nvSpPr>
        <p:spPr bwMode="auto">
          <a:xfrm>
            <a:off x="4427538" y="3141663"/>
            <a:ext cx="0" cy="22320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3742" name="Text Box 11"/>
          <p:cNvSpPr txBox="1">
            <a:spLocks noChangeArrowheads="1"/>
          </p:cNvSpPr>
          <p:nvPr/>
        </p:nvSpPr>
        <p:spPr bwMode="auto">
          <a:xfrm>
            <a:off x="2954338" y="5684838"/>
            <a:ext cx="295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50000"/>
              </a:spcBef>
            </a:pPr>
            <a:r>
              <a:rPr lang="zh-CN" altLang="en-US" sz="1600" dirty="0">
                <a:ea typeface="微软雅黑" panose="020B0503020204020204" pitchFamily="34" charset="-122"/>
              </a:rPr>
              <a:t>从现实问题空间直接映射</a:t>
            </a:r>
          </a:p>
        </p:txBody>
      </p:sp>
    </p:spTree>
    <p:extLst>
      <p:ext uri="{BB962C8B-B14F-4D97-AF65-F5344CB8AC3E}">
        <p14:creationId xmlns:p14="http://schemas.microsoft.com/office/powerpoint/2010/main" val="425905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D1CF19C-AC59-4D1F-866C-C094B4DCED5C}"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FCF559FD-CB79-4C46-89E4-DFBFCCBDF918}" type="slidenum">
              <a:rPr lang="en-US" altLang="zh-CN"/>
              <a:pPr>
                <a:defRPr/>
              </a:pPr>
              <a:t>7</a:t>
            </a:fld>
            <a:endParaRPr lang="en-US" altLang="zh-CN"/>
          </a:p>
        </p:txBody>
      </p:sp>
      <p:sp>
        <p:nvSpPr>
          <p:cNvPr id="607234" name="Rectangle 2" descr="Rectangle: Click to edit Master text styles&#10;Second level&#10;Third level&#10;Fourth level&#10;Fifth level"/>
          <p:cNvSpPr>
            <a:spLocks noGrp="1" noChangeArrowheads="1"/>
          </p:cNvSpPr>
          <p:nvPr>
            <p:ph type="body" idx="1"/>
          </p:nvPr>
        </p:nvSpPr>
        <p:spPr>
          <a:xfrm>
            <a:off x="107504" y="1484784"/>
            <a:ext cx="8534400" cy="4638282"/>
          </a:xfrm>
        </p:spPr>
        <p:txBody>
          <a:bodyPr>
            <a:normAutofit fontScale="92500"/>
          </a:bodyPr>
          <a:lstStyle/>
          <a:p>
            <a:pPr marL="914400" lvl="1" indent="-457200" eaLnBrk="1" hangingPunct="1">
              <a:lnSpc>
                <a:spcPct val="120000"/>
              </a:lnSpc>
              <a:buFont typeface="Wingdings" pitchFamily="2" charset="2"/>
              <a:buChar char="n"/>
              <a:defRPr/>
            </a:pPr>
            <a:r>
              <a:rPr lang="zh-CN" altLang="en-US" sz="3000" dirty="0">
                <a:ea typeface="微软雅黑" panose="020B0503020204020204" pitchFamily="34" charset="-122"/>
              </a:rPr>
              <a:t>对象是独立存在的客观事物，它由一组属性和一组操作构成。</a:t>
            </a:r>
          </a:p>
          <a:p>
            <a:pPr marL="914400" lvl="1" indent="-457200" eaLnBrk="1" hangingPunct="1">
              <a:lnSpc>
                <a:spcPct val="120000"/>
              </a:lnSpc>
              <a:buFont typeface="Wingdings" pitchFamily="2" charset="2"/>
              <a:buChar char="n"/>
              <a:defRPr/>
            </a:pPr>
            <a:r>
              <a:rPr lang="zh-CN" altLang="en-US" sz="3000" dirty="0">
                <a:solidFill>
                  <a:srgbClr val="0000CC"/>
                </a:solidFill>
                <a:ea typeface="微软雅黑" panose="020B0503020204020204" pitchFamily="34" charset="-122"/>
              </a:rPr>
              <a:t>属性</a:t>
            </a:r>
            <a:r>
              <a:rPr lang="zh-CN" altLang="en-US" sz="3000" dirty="0">
                <a:ea typeface="微软雅黑" panose="020B0503020204020204" pitchFamily="34" charset="-122"/>
              </a:rPr>
              <a:t>和</a:t>
            </a:r>
            <a:r>
              <a:rPr lang="zh-CN" altLang="en-US" sz="3000" dirty="0">
                <a:solidFill>
                  <a:srgbClr val="0000CC"/>
                </a:solidFill>
                <a:ea typeface="微软雅黑" panose="020B0503020204020204" pitchFamily="34" charset="-122"/>
              </a:rPr>
              <a:t>操作</a:t>
            </a:r>
            <a:r>
              <a:rPr lang="zh-CN" altLang="en-US" sz="3000" dirty="0">
                <a:ea typeface="微软雅黑" panose="020B0503020204020204" pitchFamily="34" charset="-122"/>
              </a:rPr>
              <a:t>是对象的两大要素。属性是对象静态特征的描述，操作是对象动态特征的描述。</a:t>
            </a:r>
          </a:p>
          <a:p>
            <a:pPr marL="914400" lvl="1" indent="-457200" eaLnBrk="1" hangingPunct="1">
              <a:lnSpc>
                <a:spcPct val="120000"/>
              </a:lnSpc>
              <a:buFont typeface="Wingdings" pitchFamily="2" charset="2"/>
              <a:buChar char="n"/>
              <a:defRPr/>
            </a:pPr>
            <a:r>
              <a:rPr lang="zh-CN" altLang="en-US" sz="3000" dirty="0">
                <a:solidFill>
                  <a:srgbClr val="FF0000"/>
                </a:solidFill>
                <a:latin typeface="Times New Roman" pitchFamily="18" charset="0"/>
                <a:ea typeface="微软雅黑" panose="020B0503020204020204" pitchFamily="34" charset="-122"/>
              </a:rPr>
              <a:t>属性</a:t>
            </a:r>
            <a:r>
              <a:rPr lang="zh-CN" altLang="en-US" sz="3000" dirty="0">
                <a:latin typeface="Times New Roman" pitchFamily="18" charset="0"/>
                <a:ea typeface="微软雅黑" panose="020B0503020204020204" pitchFamily="34" charset="-122"/>
              </a:rPr>
              <a:t>一般只能</a:t>
            </a:r>
            <a:r>
              <a:rPr lang="zh-CN" altLang="en-US" sz="3000" dirty="0">
                <a:solidFill>
                  <a:srgbClr val="FF0000"/>
                </a:solidFill>
                <a:latin typeface="Times New Roman" pitchFamily="18" charset="0"/>
                <a:ea typeface="微软雅黑" panose="020B0503020204020204" pitchFamily="34" charset="-122"/>
              </a:rPr>
              <a:t>通过执行对象的操作来改变</a:t>
            </a:r>
            <a:r>
              <a:rPr lang="zh-CN" altLang="en-US" sz="3000" dirty="0">
                <a:latin typeface="Times New Roman" pitchFamily="18" charset="0"/>
                <a:ea typeface="微软雅黑" panose="020B0503020204020204" pitchFamily="34" charset="-122"/>
              </a:rPr>
              <a:t>。</a:t>
            </a:r>
          </a:p>
          <a:p>
            <a:pPr marL="914400" lvl="1" indent="-457200" eaLnBrk="1" hangingPunct="1">
              <a:lnSpc>
                <a:spcPct val="120000"/>
              </a:lnSpc>
              <a:buFont typeface="Wingdings" pitchFamily="2" charset="2"/>
              <a:buChar char="n"/>
              <a:defRPr/>
            </a:pPr>
            <a:r>
              <a:rPr lang="zh-CN" altLang="en-US" sz="3000" dirty="0">
                <a:solidFill>
                  <a:srgbClr val="FF0000"/>
                </a:solidFill>
                <a:latin typeface="Times New Roman" pitchFamily="18" charset="0"/>
                <a:ea typeface="微软雅黑" panose="020B0503020204020204" pitchFamily="34" charset="-122"/>
              </a:rPr>
              <a:t>操作</a:t>
            </a:r>
            <a:r>
              <a:rPr lang="zh-CN" altLang="en-US" sz="3000" dirty="0">
                <a:latin typeface="Times New Roman" pitchFamily="18" charset="0"/>
                <a:ea typeface="微软雅黑" panose="020B0503020204020204" pitchFamily="34" charset="-122"/>
              </a:rPr>
              <a:t>又称为方法或服务，它</a:t>
            </a:r>
            <a:r>
              <a:rPr lang="zh-CN" altLang="en-US" sz="3000" dirty="0">
                <a:solidFill>
                  <a:srgbClr val="FF0000"/>
                </a:solidFill>
                <a:latin typeface="Times New Roman" pitchFamily="18" charset="0"/>
                <a:ea typeface="微软雅黑" panose="020B0503020204020204" pitchFamily="34" charset="-122"/>
              </a:rPr>
              <a:t>描述了对象执行的功能</a:t>
            </a:r>
            <a:r>
              <a:rPr lang="zh-CN" altLang="en-US" sz="3000" dirty="0">
                <a:latin typeface="Times New Roman" pitchFamily="18" charset="0"/>
                <a:ea typeface="微软雅黑" panose="020B0503020204020204" pitchFamily="34" charset="-122"/>
              </a:rPr>
              <a:t>。通过消息传递，还可以为其它对象使用。</a:t>
            </a:r>
            <a:endParaRPr lang="zh-CN" altLang="en-US" sz="3000" dirty="0">
              <a:ea typeface="微软雅黑" panose="020B0503020204020204" pitchFamily="34" charset="-122"/>
            </a:endParaRPr>
          </a:p>
        </p:txBody>
      </p:sp>
      <p:sp>
        <p:nvSpPr>
          <p:cNvPr id="54277" name="Rectangle 5"/>
          <p:cNvSpPr>
            <a:spLocks noGrp="1" noChangeArrowheads="1"/>
          </p:cNvSpPr>
          <p:nvPr>
            <p:ph type="title"/>
          </p:nvPr>
        </p:nvSpPr>
        <p:spPr>
          <a:xfrm>
            <a:off x="488504" y="18864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对象</a:t>
            </a:r>
            <a:endParaRPr lang="zh-CN" altLang="en-US" sz="4000" dirty="0">
              <a:effectLst/>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65857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0051B51-D63D-4FB8-9D12-4B35EFB75411}" type="datetime1">
              <a:rPr lang="en-US"/>
              <a:pPr>
                <a:defRPr/>
              </a:pPr>
              <a:t>2/28/2022</a:t>
            </a:fld>
            <a:endParaRPr lang="en-US" altLang="zh-CN"/>
          </a:p>
        </p:txBody>
      </p:sp>
      <p:sp>
        <p:nvSpPr>
          <p:cNvPr id="6" name="灯片编号占位符 5"/>
          <p:cNvSpPr>
            <a:spLocks noGrp="1"/>
          </p:cNvSpPr>
          <p:nvPr>
            <p:ph type="sldNum" sz="quarter" idx="12"/>
          </p:nvPr>
        </p:nvSpPr>
        <p:spPr/>
        <p:txBody>
          <a:bodyPr/>
          <a:lstStyle/>
          <a:p>
            <a:pPr>
              <a:defRPr/>
            </a:pPr>
            <a:fld id="{14302EDD-09DB-4F08-A7DA-FB2B3F08DC0B}" type="slidenum">
              <a:rPr lang="en-US" altLang="zh-CN"/>
              <a:pPr>
                <a:defRPr/>
              </a:pPr>
              <a:t>8</a:t>
            </a:fld>
            <a:endParaRPr lang="en-US" altLang="zh-CN"/>
          </a:p>
        </p:txBody>
      </p:sp>
      <p:sp>
        <p:nvSpPr>
          <p:cNvPr id="55300" name="Rectangle 2" descr="Rectangle: Click to edit Master text styles&#10;Second level&#10;Third level&#10;Fourth level&#10;Fifth level"/>
          <p:cNvSpPr>
            <a:spLocks noGrp="1" noChangeArrowheads="1"/>
          </p:cNvSpPr>
          <p:nvPr>
            <p:ph type="body" idx="1"/>
          </p:nvPr>
        </p:nvSpPr>
        <p:spPr>
          <a:xfrm>
            <a:off x="304800" y="1412776"/>
            <a:ext cx="8382000" cy="4648200"/>
          </a:xfrm>
        </p:spPr>
        <p:txBody>
          <a:bodyPr/>
          <a:lstStyle/>
          <a:p>
            <a:pPr marL="914400" lvl="1" indent="-457200" eaLnBrk="1" hangingPunct="1">
              <a:buFont typeface="Wingdings" pitchFamily="2" charset="2"/>
              <a:buAutoNum type="arabicPeriod"/>
            </a:pPr>
            <a:r>
              <a:rPr lang="zh-CN" altLang="en-US" sz="3200">
                <a:latin typeface="微软雅黑" panose="020B0503020204020204" pitchFamily="34" charset="-122"/>
                <a:ea typeface="微软雅黑" panose="020B0503020204020204" pitchFamily="34" charset="-122"/>
              </a:rPr>
              <a:t>封装性</a:t>
            </a:r>
            <a:r>
              <a:rPr lang="en-US" altLang="zh-CN" sz="320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信息隐藏</a:t>
            </a:r>
          </a:p>
          <a:p>
            <a:pPr marL="914400" lvl="1" indent="-457200" eaLnBrk="1" hangingPunct="1">
              <a:buFont typeface="Wingdings" pitchFamily="2" charset="2"/>
              <a:buAutoNum type="arabicPeriod"/>
            </a:pPr>
            <a:r>
              <a:rPr lang="zh-CN" altLang="en-US" sz="3200" dirty="0">
                <a:latin typeface="微软雅黑" panose="020B0503020204020204" pitchFamily="34" charset="-122"/>
                <a:ea typeface="微软雅黑" panose="020B0503020204020204" pitchFamily="34" charset="-122"/>
              </a:rPr>
              <a:t>自治性</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主动数据</a:t>
            </a:r>
          </a:p>
          <a:p>
            <a:pPr marL="914400" lvl="1" indent="-457200" eaLnBrk="1" hangingPunct="1">
              <a:buFont typeface="Wingdings" pitchFamily="2" charset="2"/>
              <a:buAutoNum type="arabicPeriod"/>
            </a:pPr>
            <a:r>
              <a:rPr lang="zh-CN" altLang="en-US" sz="3200" dirty="0">
                <a:latin typeface="微软雅黑" panose="020B0503020204020204" pitchFamily="34" charset="-122"/>
                <a:ea typeface="微软雅黑" panose="020B0503020204020204" pitchFamily="34" charset="-122"/>
              </a:rPr>
              <a:t>通信性</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并发</a:t>
            </a:r>
          </a:p>
          <a:p>
            <a:pPr marL="914400" lvl="1" indent="-457200" eaLnBrk="1" hangingPunct="1">
              <a:buFont typeface="Wingdings" pitchFamily="2" charset="2"/>
              <a:buAutoNum type="arabicPeriod"/>
            </a:pPr>
            <a:r>
              <a:rPr lang="zh-CN" altLang="en-US" sz="3200" dirty="0">
                <a:latin typeface="微软雅黑" panose="020B0503020204020204" pitchFamily="34" charset="-122"/>
                <a:ea typeface="微软雅黑" panose="020B0503020204020204" pitchFamily="34" charset="-122"/>
              </a:rPr>
              <a:t>暂存性</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作用域</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期</a:t>
            </a:r>
          </a:p>
          <a:p>
            <a:pPr marL="914400" lvl="1" indent="-457200" eaLnBrk="1" hangingPunct="1">
              <a:buFont typeface="Wingdings" pitchFamily="2" charset="2"/>
              <a:buAutoNum type="arabicPeriod"/>
            </a:pPr>
            <a:r>
              <a:rPr lang="zh-CN" altLang="en-US" sz="3200" dirty="0">
                <a:latin typeface="微软雅黑" panose="020B0503020204020204" pitchFamily="34" charset="-122"/>
                <a:ea typeface="微软雅黑" panose="020B0503020204020204" pitchFamily="34" charset="-122"/>
              </a:rPr>
              <a:t>永久性</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文档串行化</a:t>
            </a:r>
            <a:r>
              <a:rPr lang="en-US" altLang="zh-CN" sz="3600" dirty="0">
                <a:latin typeface="微软雅黑" panose="020B0503020204020204" pitchFamily="34" charset="-122"/>
                <a:ea typeface="微软雅黑" panose="020B0503020204020204" pitchFamily="34" charset="-122"/>
              </a:rPr>
              <a:t>——</a:t>
            </a:r>
            <a:r>
              <a:rPr lang="zh-CN" altLang="en-US" sz="2000" dirty="0"/>
              <a:t>文档对象的串行化是指对象的持续性，即对象可以将其当前状态，由其成员变量的值表示，写入到永久性存储体（通常是指磁盘）中。下次则可以从永久性存储体中读取对象的状态，从而重建对象。这种对象的保存和恢复的过程称为串行化。</a:t>
            </a:r>
            <a:endParaRPr lang="zh-CN" altLang="en-US" sz="2000" dirty="0">
              <a:latin typeface="微软雅黑" panose="020B0503020204020204" pitchFamily="34" charset="-122"/>
              <a:ea typeface="微软雅黑" panose="020B0503020204020204" pitchFamily="34" charset="-122"/>
            </a:endParaRPr>
          </a:p>
        </p:txBody>
      </p:sp>
      <p:sp>
        <p:nvSpPr>
          <p:cNvPr id="55301" name="Rectangle 3"/>
          <p:cNvSpPr>
            <a:spLocks noGrp="1" noChangeArrowheads="1"/>
          </p:cNvSpPr>
          <p:nvPr>
            <p:ph type="title"/>
          </p:nvPr>
        </p:nvSpPr>
        <p:spPr>
          <a:xfrm>
            <a:off x="609600" y="304800"/>
            <a:ext cx="7772400" cy="914400"/>
          </a:xfrm>
          <a:noFill/>
        </p:spPr>
        <p:txBody>
          <a:bodyPr/>
          <a:lstStyle/>
          <a:p>
            <a:pPr marL="762000" indent="-762000" eaLnBrk="1" hangingPunct="1"/>
            <a:r>
              <a:rPr lang="zh-CN" altLang="en-US" sz="4000" dirty="0">
                <a:effectLst/>
                <a:latin typeface="微软雅黑" panose="020B0503020204020204" pitchFamily="34" charset="-122"/>
                <a:ea typeface="微软雅黑" panose="020B0503020204020204" pitchFamily="34" charset="-122"/>
              </a:rPr>
              <a:t>对象性质</a:t>
            </a:r>
          </a:p>
        </p:txBody>
      </p:sp>
    </p:spTree>
    <p:extLst>
      <p:ext uri="{BB962C8B-B14F-4D97-AF65-F5344CB8AC3E}">
        <p14:creationId xmlns:p14="http://schemas.microsoft.com/office/powerpoint/2010/main" val="151429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6324E5A7-C37D-4298-8F4B-8980AA70AA52}" type="datetime1">
              <a:rPr lang="zh-CN" altLang="en-US" sz="1400">
                <a:solidFill>
                  <a:schemeClr val="tx2"/>
                </a:solidFill>
                <a:ea typeface="微软雅黑" panose="020B0503020204020204" pitchFamily="34" charset="-122"/>
              </a:rPr>
              <a:pPr eaLnBrk="1" hangingPunct="1"/>
              <a:t>2022/2/28</a:t>
            </a:fld>
            <a:endParaRPr lang="zh-CN" altLang="zh-CN" sz="1400" dirty="0">
              <a:solidFill>
                <a:schemeClr val="tx2"/>
              </a:solidFill>
              <a:ea typeface="微软雅黑" panose="020B0503020204020204" pitchFamily="34" charset="-122"/>
            </a:endParaRPr>
          </a:p>
        </p:txBody>
      </p:sp>
      <p:sp>
        <p:nvSpPr>
          <p:cNvPr id="747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80000"/>
              </a:lnSpc>
            </a:pPr>
            <a:fld id="{84D0DD9F-9224-4289-B4D2-A0B4AFE637DF}" type="slidenum">
              <a:rPr lang="en-US" altLang="zh-CN" sz="1200">
                <a:solidFill>
                  <a:srgbClr val="FFFFFF"/>
                </a:solidFill>
                <a:ea typeface="微软雅黑" panose="020B0503020204020204" pitchFamily="34" charset="-122"/>
              </a:rPr>
              <a:pPr eaLnBrk="1" hangingPunct="1">
                <a:lnSpc>
                  <a:spcPct val="80000"/>
                </a:lnSpc>
              </a:pPr>
              <a:t>9</a:t>
            </a:fld>
            <a:endParaRPr lang="en-US" altLang="zh-CN" sz="1200" dirty="0">
              <a:solidFill>
                <a:srgbClr val="FFFFFF"/>
              </a:solidFill>
              <a:ea typeface="微软雅黑" panose="020B0503020204020204" pitchFamily="34" charset="-122"/>
            </a:endParaRPr>
          </a:p>
        </p:txBody>
      </p:sp>
      <p:sp>
        <p:nvSpPr>
          <p:cNvPr id="74757" name="Rectangle 2"/>
          <p:cNvSpPr>
            <a:spLocks noGrp="1" noChangeArrowheads="1"/>
          </p:cNvSpPr>
          <p:nvPr>
            <p:ph type="title"/>
          </p:nvPr>
        </p:nvSpPr>
        <p:spPr>
          <a:xfrm>
            <a:off x="900113" y="228600"/>
            <a:ext cx="7866062" cy="990600"/>
          </a:xfrm>
        </p:spPr>
        <p:txBody>
          <a:bodyPr/>
          <a:lstStyle/>
          <a:p>
            <a:pPr eaLnBrk="1" hangingPunct="1"/>
            <a:r>
              <a:rPr lang="zh-CN" altLang="en-US" sz="4000" dirty="0">
                <a:effectLst/>
                <a:latin typeface="微软雅黑" panose="020B0503020204020204" pitchFamily="34" charset="-122"/>
                <a:ea typeface="微软雅黑" panose="020B0503020204020204" pitchFamily="34" charset="-122"/>
              </a:rPr>
              <a:t>基本思想</a:t>
            </a:r>
          </a:p>
        </p:txBody>
      </p:sp>
      <p:sp>
        <p:nvSpPr>
          <p:cNvPr id="74758" name="Rectangle 3"/>
          <p:cNvSpPr>
            <a:spLocks noGrp="1" noChangeArrowheads="1"/>
          </p:cNvSpPr>
          <p:nvPr>
            <p:ph type="body" idx="1"/>
          </p:nvPr>
        </p:nvSpPr>
        <p:spPr>
          <a:xfrm>
            <a:off x="612775" y="1600200"/>
            <a:ext cx="8153400" cy="4495800"/>
          </a:xfrm>
        </p:spPr>
        <p:txBody>
          <a:bodyPr/>
          <a:lstStyle/>
          <a:p>
            <a:pPr eaLnBrk="1" hangingPunct="1">
              <a:lnSpc>
                <a:spcPct val="120000"/>
              </a:lnSpc>
            </a:pPr>
            <a:r>
              <a:rPr lang="zh-CN" altLang="en-US" dirty="0"/>
              <a:t>要点</a:t>
            </a:r>
            <a:r>
              <a:rPr lang="en-US" altLang="zh-CN" dirty="0"/>
              <a:t>1</a:t>
            </a:r>
            <a:r>
              <a:rPr lang="zh-CN" altLang="en-US" dirty="0"/>
              <a:t>：任何事物都是对象，对象有属性和方法。复杂对象可以由相对简单的对象以某种方式构成。</a:t>
            </a:r>
          </a:p>
          <a:p>
            <a:pPr eaLnBrk="1" hangingPunct="1">
              <a:lnSpc>
                <a:spcPct val="120000"/>
              </a:lnSpc>
            </a:pPr>
            <a:r>
              <a:rPr lang="zh-CN" altLang="en-US" dirty="0"/>
              <a:t>要点</a:t>
            </a:r>
            <a:r>
              <a:rPr lang="en-US" altLang="zh-CN" dirty="0"/>
              <a:t>2</a:t>
            </a:r>
            <a:r>
              <a:rPr lang="zh-CN" altLang="en-US" dirty="0"/>
              <a:t>：通过类比发现对象间的相似性，即对象间的共同属性，是构成对象类的依据。</a:t>
            </a:r>
          </a:p>
          <a:p>
            <a:pPr eaLnBrk="1" hangingPunct="1">
              <a:lnSpc>
                <a:spcPct val="120000"/>
              </a:lnSpc>
            </a:pPr>
            <a:r>
              <a:rPr lang="zh-CN" altLang="en-US" dirty="0"/>
              <a:t>要点</a:t>
            </a:r>
            <a:r>
              <a:rPr lang="en-US" altLang="zh-CN" dirty="0"/>
              <a:t>3</a:t>
            </a:r>
            <a:r>
              <a:rPr lang="zh-CN" altLang="en-US" dirty="0"/>
              <a:t>：对象间的相互联系是通过传递“消息”来完成的。通过对象之间的消息通信驱动对象执行一系列的操作从而完成某一任务。</a:t>
            </a:r>
          </a:p>
        </p:txBody>
      </p:sp>
    </p:spTree>
    <p:extLst>
      <p:ext uri="{BB962C8B-B14F-4D97-AF65-F5344CB8AC3E}">
        <p14:creationId xmlns:p14="http://schemas.microsoft.com/office/powerpoint/2010/main" val="1637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精品课程ppt模板(窄标题)">
  <a:themeElements>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微软雅黑" pitchFamily="34" charset="-122"/>
            <a:ea typeface="微软雅黑" pitchFamily="34" charset="-122"/>
          </a:defRPr>
        </a:defPPr>
      </a:lstStyle>
    </a:lnDef>
  </a:objectDefaults>
  <a:extraClrSchemeLst>
    <a:extraClrScheme>
      <a:clrScheme name="1_精品课程ppt模板(窄标题)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精品课程ppt模板(窄标题)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精品课程ppt模板(窄标题)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精品课程ppt模板(窄标题)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精品课程ppt模板(窄标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精品课程ppt模板(窄标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精品课程ppt模板(窄标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TotalTime>
  <Words>1993</Words>
  <Application>Microsoft Office PowerPoint</Application>
  <PresentationFormat>全屏显示(4:3)</PresentationFormat>
  <Paragraphs>215</Paragraphs>
  <Slides>28</Slides>
  <Notes>24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2" baseType="lpstr">
      <vt:lpstr>굴림</vt:lpstr>
      <vt:lpstr>黑体</vt:lpstr>
      <vt:lpstr>微软雅黑</vt:lpstr>
      <vt:lpstr>微软雅黑 Light</vt:lpstr>
      <vt:lpstr>-쉬리B</vt:lpstr>
      <vt:lpstr>Arial</vt:lpstr>
      <vt:lpstr>Arial Black</vt:lpstr>
      <vt:lpstr>Calibri</vt:lpstr>
      <vt:lpstr>Tahoma</vt:lpstr>
      <vt:lpstr>Times New Roman</vt:lpstr>
      <vt:lpstr>Wingdings</vt:lpstr>
      <vt:lpstr>1_精品课程ppt模板(窄标题)</vt:lpstr>
      <vt:lpstr>Visio</vt:lpstr>
      <vt:lpstr>位图图像</vt:lpstr>
      <vt:lpstr>面向对象开发技术</vt:lpstr>
      <vt:lpstr>PowerPoint 演示文稿</vt:lpstr>
      <vt:lpstr>一种观察世界的方式</vt:lpstr>
      <vt:lpstr>代理和团体</vt:lpstr>
      <vt:lpstr>花的传送中代理组成的团体</vt:lpstr>
      <vt:lpstr>面向对象开发方法</vt:lpstr>
      <vt:lpstr>对象</vt:lpstr>
      <vt:lpstr>对象性质</vt:lpstr>
      <vt:lpstr>基本思想</vt:lpstr>
      <vt:lpstr>消息和方法</vt:lpstr>
      <vt:lpstr>消息和方法</vt:lpstr>
      <vt:lpstr>消息（message） </vt:lpstr>
      <vt:lpstr>消息传递与过程调用</vt:lpstr>
      <vt:lpstr>封装——信息隐藏</vt:lpstr>
      <vt:lpstr>责任</vt:lpstr>
      <vt:lpstr>类 </vt:lpstr>
      <vt:lpstr>类和实例</vt:lpstr>
      <vt:lpstr>类和实例</vt:lpstr>
      <vt:lpstr>类的层次</vt:lpstr>
      <vt:lpstr>类的层次</vt:lpstr>
      <vt:lpstr>一般/特殊 </vt:lpstr>
      <vt:lpstr>继承</vt:lpstr>
      <vt:lpstr>类的层次</vt:lpstr>
      <vt:lpstr>继承</vt:lpstr>
      <vt:lpstr>方法绑定与改写</vt:lpstr>
      <vt:lpstr>多态性 </vt:lpstr>
      <vt:lpstr>基本概念</vt:lpstr>
      <vt:lpstr>OOP定义-Alan Kay</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面向对象编程与非面向对象编程</dc:title>
  <dc:creator>clz</dc:creator>
  <cp:lastModifiedBy>PL</cp:lastModifiedBy>
  <cp:revision>123</cp:revision>
  <dcterms:created xsi:type="dcterms:W3CDTF">2011-09-14T14:56:34Z</dcterms:created>
  <dcterms:modified xsi:type="dcterms:W3CDTF">2022-02-28T14:37:02Z</dcterms:modified>
</cp:coreProperties>
</file>