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82" r:id="rId2"/>
    <p:sldId id="279" r:id="rId3"/>
    <p:sldId id="278" r:id="rId4"/>
    <p:sldId id="280" r:id="rId5"/>
    <p:sldId id="268" r:id="rId6"/>
    <p:sldId id="269" r:id="rId7"/>
    <p:sldId id="270" r:id="rId8"/>
    <p:sldId id="271" r:id="rId9"/>
    <p:sldId id="272" r:id="rId10"/>
    <p:sldId id="273" r:id="rId11"/>
    <p:sldId id="274" r:id="rId12"/>
    <p:sldId id="275" r:id="rId13"/>
    <p:sldId id="276" r:id="rId14"/>
    <p:sldId id="283" r:id="rId15"/>
    <p:sldId id="277" r:id="rId16"/>
    <p:sldId id="258" r:id="rId17"/>
    <p:sldId id="259" r:id="rId18"/>
    <p:sldId id="260" r:id="rId19"/>
    <p:sldId id="261" r:id="rId20"/>
    <p:sldId id="262" r:id="rId21"/>
    <p:sldId id="263" r:id="rId22"/>
    <p:sldId id="264"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08" autoAdjust="0"/>
    <p:restoredTop sz="87617" autoAdjust="0"/>
  </p:normalViewPr>
  <p:slideViewPr>
    <p:cSldViewPr>
      <p:cViewPr varScale="1">
        <p:scale>
          <a:sx n="59" d="100"/>
          <a:sy n="59" d="100"/>
        </p:scale>
        <p:origin x="1316" y="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软雅黑" panose="020B0503020204020204" pitchFamily="34" charset="-122"/>
              </a:defRPr>
            </a:lvl1pPr>
          </a:lstStyle>
          <a:p>
            <a:fld id="{4F484550-47AF-4CF3-BDB6-83E6CAA53FEF}" type="datetimeFigureOut">
              <a:rPr lang="zh-CN" altLang="en-US" smtClean="0"/>
              <a:pPr/>
              <a:t>2022/2/28</a:t>
            </a:fld>
            <a:endParaRPr lang="zh-CN" alt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48E4EAA8-34D8-4C35-9805-4C47DA4E831E}" type="slidenum">
              <a:rPr lang="zh-CN" altLang="en-US" smtClean="0"/>
              <a:pPr/>
              <a:t>‹#›</a:t>
            </a:fld>
            <a:endParaRPr lang="zh-CN" altLang="en-US" dirty="0"/>
          </a:p>
        </p:txBody>
      </p:sp>
    </p:spTree>
    <p:extLst>
      <p:ext uri="{BB962C8B-B14F-4D97-AF65-F5344CB8AC3E}">
        <p14:creationId xmlns:p14="http://schemas.microsoft.com/office/powerpoint/2010/main" val="2828449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fld id="{AEFFECD1-12CB-41F3-B9A2-17522926FB94}" type="slidenum">
              <a:rPr lang="en-US" altLang="zh-CN" sz="1200">
                <a:ea typeface="微软雅黑" panose="020B0503020204020204" pitchFamily="34" charset="-122"/>
              </a:rPr>
              <a:pPr eaLnBrk="1" hangingPunct="1"/>
              <a:t>4</a:t>
            </a:fld>
            <a:endParaRPr lang="en-US" altLang="zh-CN" sz="1200" dirty="0">
              <a:ea typeface="微软雅黑" panose="020B0503020204020204" pitchFamily="34" charset="-122"/>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sz="1000" dirty="0"/>
              <a:t>结构程序设计就是一种进行程序设计的原则和方法</a:t>
            </a:r>
            <a:r>
              <a:rPr kumimoji="0" lang="en-US" altLang="zh-CN" sz="1000" dirty="0"/>
              <a:t>,</a:t>
            </a:r>
            <a:r>
              <a:rPr kumimoji="0" lang="zh-CN" altLang="en-US" sz="1000" dirty="0"/>
              <a:t>按照这种原则和方法可设计出结构清晰</a:t>
            </a:r>
            <a:r>
              <a:rPr kumimoji="0" lang="en-US" altLang="zh-CN" sz="1000" dirty="0"/>
              <a:t>,</a:t>
            </a:r>
            <a:r>
              <a:rPr kumimoji="0" lang="zh-CN" altLang="en-US" sz="1000" dirty="0"/>
              <a:t>容易理解</a:t>
            </a:r>
            <a:r>
              <a:rPr kumimoji="0" lang="en-US" altLang="zh-CN" sz="1000" dirty="0"/>
              <a:t>,</a:t>
            </a:r>
            <a:r>
              <a:rPr kumimoji="0" lang="zh-CN" altLang="en-US" sz="1000" dirty="0"/>
              <a:t>容易修改</a:t>
            </a:r>
            <a:r>
              <a:rPr kumimoji="0" lang="en-US" altLang="zh-CN" sz="1000" dirty="0"/>
              <a:t>,</a:t>
            </a:r>
            <a:r>
              <a:rPr kumimoji="0" lang="zh-CN" altLang="en-US" sz="1000" dirty="0"/>
              <a:t>容易验证的程序</a:t>
            </a:r>
            <a:r>
              <a:rPr kumimoji="0" lang="en-US" altLang="zh-CN" sz="1000" dirty="0"/>
              <a:t>.</a:t>
            </a:r>
            <a:r>
              <a:rPr kumimoji="0" lang="zh-CN" altLang="en-US" sz="1000" dirty="0"/>
              <a:t>即</a:t>
            </a:r>
            <a:r>
              <a:rPr kumimoji="0" lang="en-US" altLang="zh-CN" sz="1000" dirty="0"/>
              <a:t>:</a:t>
            </a:r>
            <a:r>
              <a:rPr kumimoji="0" lang="zh-CN" altLang="en-US" sz="1000" dirty="0"/>
              <a:t>结构化程序设计是按照一定的原则与原理</a:t>
            </a:r>
            <a:r>
              <a:rPr kumimoji="0" lang="en-US" altLang="zh-CN" sz="1000" dirty="0"/>
              <a:t>,</a:t>
            </a:r>
            <a:r>
              <a:rPr kumimoji="0" lang="zh-CN" altLang="en-US" sz="1000" dirty="0"/>
              <a:t>组织和编写正确且易读的程序的软件技术</a:t>
            </a:r>
            <a:r>
              <a:rPr kumimoji="0" lang="en-US" altLang="zh-CN" sz="1000" dirty="0"/>
              <a:t>.</a:t>
            </a:r>
            <a:r>
              <a:rPr kumimoji="0" lang="zh-CN" altLang="en-US" sz="1000" dirty="0"/>
              <a:t>结构化程序设计的目标在于使程序具有一个合理结构</a:t>
            </a:r>
            <a:r>
              <a:rPr kumimoji="0" lang="en-US" altLang="zh-CN" sz="1000" dirty="0"/>
              <a:t>,</a:t>
            </a:r>
            <a:r>
              <a:rPr kumimoji="0" lang="zh-CN" altLang="en-US" sz="1000" dirty="0"/>
              <a:t>以保证和验证程序的正确性</a:t>
            </a:r>
            <a:r>
              <a:rPr kumimoji="0" lang="en-US" altLang="zh-CN" sz="1000" dirty="0"/>
              <a:t>,</a:t>
            </a:r>
            <a:r>
              <a:rPr kumimoji="0" lang="zh-CN" altLang="en-US" sz="1000" dirty="0"/>
              <a:t>从而开发出正确</a:t>
            </a:r>
            <a:r>
              <a:rPr kumimoji="0" lang="en-US" altLang="zh-CN" sz="1000" dirty="0"/>
              <a:t>,</a:t>
            </a:r>
            <a:r>
              <a:rPr kumimoji="0" lang="zh-CN" altLang="en-US" sz="1000" dirty="0"/>
              <a:t>合理的程序</a:t>
            </a:r>
            <a:r>
              <a:rPr kumimoji="0" lang="en-US" altLang="zh-CN" sz="1000" dirty="0"/>
              <a:t>.</a:t>
            </a:r>
            <a:br>
              <a:rPr kumimoji="0" lang="en-US" altLang="zh-CN" sz="1000" dirty="0"/>
            </a:br>
            <a:r>
              <a:rPr kumimoji="0" lang="zh-CN" altLang="en-US" sz="1000" dirty="0"/>
              <a:t>按照结构程序设计的要求</a:t>
            </a:r>
            <a:r>
              <a:rPr kumimoji="0" lang="en-US" altLang="zh-CN" sz="1000" dirty="0"/>
              <a:t>,</a:t>
            </a:r>
            <a:r>
              <a:rPr kumimoji="0" lang="zh-CN" altLang="en-US" sz="1000" dirty="0"/>
              <a:t>设计出的程序设计语言称为结构程序设计语言</a:t>
            </a:r>
            <a:r>
              <a:rPr kumimoji="0" lang="en-US" altLang="zh-CN" sz="1000" dirty="0"/>
              <a:t>.</a:t>
            </a:r>
            <a:r>
              <a:rPr kumimoji="0" lang="zh-CN" altLang="en-US" sz="1000" dirty="0"/>
              <a:t>利用结构程序设计语言</a:t>
            </a:r>
            <a:r>
              <a:rPr kumimoji="0" lang="en-US" altLang="zh-CN" sz="1000" dirty="0"/>
              <a:t>,</a:t>
            </a:r>
            <a:r>
              <a:rPr kumimoji="0" lang="zh-CN" altLang="en-US" sz="1000" dirty="0"/>
              <a:t>或者说按结构程序设计的思想和原则编制出的程序称为结构化程序</a:t>
            </a:r>
            <a:r>
              <a:rPr kumimoji="0" lang="en-US" altLang="zh-CN" sz="1000" dirty="0"/>
              <a:t>. </a:t>
            </a:r>
          </a:p>
          <a:p>
            <a:pPr eaLnBrk="1" hangingPunct="1"/>
            <a:r>
              <a:rPr kumimoji="0" lang="zh-CN" altLang="en-US" sz="1000" dirty="0"/>
              <a:t>结构化程序设计的主要特征与风格如下所述</a:t>
            </a:r>
            <a:r>
              <a:rPr kumimoji="0" lang="en-US" altLang="zh-CN" sz="1000" dirty="0"/>
              <a:t>.</a:t>
            </a:r>
            <a:br>
              <a:rPr kumimoji="0" lang="en-US" altLang="zh-CN" sz="1000" dirty="0"/>
            </a:br>
            <a:r>
              <a:rPr kumimoji="0" lang="en-US" altLang="zh-CN" sz="1000" dirty="0"/>
              <a:t>(1)</a:t>
            </a:r>
            <a:r>
              <a:rPr kumimoji="0" lang="zh-CN" altLang="en-US" sz="1000" dirty="0"/>
              <a:t>一个程序按结构化程序设计方式构造时</a:t>
            </a:r>
            <a:r>
              <a:rPr kumimoji="0" lang="en-US" altLang="zh-CN" sz="1000" dirty="0"/>
              <a:t>,</a:t>
            </a:r>
            <a:r>
              <a:rPr kumimoji="0" lang="zh-CN" altLang="en-US" sz="1000" dirty="0"/>
              <a:t>一般地总是一个结构化程序</a:t>
            </a:r>
            <a:r>
              <a:rPr kumimoji="0" lang="en-US" altLang="zh-CN" sz="1000" dirty="0"/>
              <a:t>,</a:t>
            </a:r>
            <a:r>
              <a:rPr kumimoji="0" lang="zh-CN" altLang="en-US" sz="1000" dirty="0"/>
              <a:t>即由三种基本控制结构</a:t>
            </a:r>
            <a:r>
              <a:rPr kumimoji="0" lang="en-US" altLang="zh-CN" sz="1000" dirty="0"/>
              <a:t>:</a:t>
            </a:r>
            <a:r>
              <a:rPr kumimoji="0" lang="zh-CN" altLang="en-US" sz="1000" dirty="0"/>
              <a:t>顺序结构</a:t>
            </a:r>
            <a:r>
              <a:rPr kumimoji="0" lang="en-US" altLang="zh-CN" sz="1000" dirty="0"/>
              <a:t>,</a:t>
            </a:r>
            <a:r>
              <a:rPr kumimoji="0" lang="zh-CN" altLang="en-US" sz="1000" dirty="0"/>
              <a:t>选择结构和循环结构构成</a:t>
            </a:r>
            <a:r>
              <a:rPr kumimoji="0" lang="en-US" altLang="zh-CN" sz="1000" dirty="0"/>
              <a:t>.</a:t>
            </a:r>
            <a:r>
              <a:rPr kumimoji="0" lang="zh-CN" altLang="en-US" sz="1000" dirty="0"/>
              <a:t>这三种结构都是单入口</a:t>
            </a:r>
            <a:r>
              <a:rPr kumimoji="0" lang="en-US" altLang="zh-CN" sz="1000" dirty="0"/>
              <a:t>/</a:t>
            </a:r>
            <a:r>
              <a:rPr kumimoji="0" lang="zh-CN" altLang="en-US" sz="1000" dirty="0"/>
              <a:t>单出口的程序结构</a:t>
            </a:r>
            <a:r>
              <a:rPr kumimoji="0" lang="en-US" altLang="zh-CN" sz="1000" dirty="0"/>
              <a:t>.</a:t>
            </a:r>
            <a:r>
              <a:rPr kumimoji="0" lang="zh-CN" altLang="en-US" sz="1000" dirty="0"/>
              <a:t>已经证明</a:t>
            </a:r>
            <a:r>
              <a:rPr kumimoji="0" lang="en-US" altLang="zh-CN" sz="1000" dirty="0"/>
              <a:t>,</a:t>
            </a:r>
            <a:r>
              <a:rPr kumimoji="0" lang="zh-CN" altLang="en-US" sz="1000" dirty="0"/>
              <a:t>一个任意大且复杂的程序总能转换成这三种标准形式的组合</a:t>
            </a:r>
            <a:r>
              <a:rPr kumimoji="0" lang="en-US" altLang="zh-CN" sz="1000" dirty="0"/>
              <a:t>.</a:t>
            </a:r>
            <a:br>
              <a:rPr kumimoji="0" lang="en-US" altLang="zh-CN" sz="1000" dirty="0"/>
            </a:br>
            <a:r>
              <a:rPr kumimoji="0" lang="en-US" altLang="zh-CN" sz="1000" dirty="0"/>
              <a:t>(2)</a:t>
            </a:r>
            <a:r>
              <a:rPr kumimoji="0" lang="zh-CN" altLang="en-US" sz="1000" dirty="0"/>
              <a:t>有限制地使用</a:t>
            </a:r>
            <a:r>
              <a:rPr kumimoji="0" lang="en-US" altLang="zh-CN" sz="1000" dirty="0" err="1"/>
              <a:t>goto</a:t>
            </a:r>
            <a:r>
              <a:rPr kumimoji="0" lang="zh-CN" altLang="en-US" sz="1000" dirty="0"/>
              <a:t>语句</a:t>
            </a:r>
            <a:r>
              <a:rPr kumimoji="0" lang="en-US" altLang="zh-CN" sz="1000" dirty="0"/>
              <a:t>.</a:t>
            </a:r>
            <a:r>
              <a:rPr kumimoji="0" lang="zh-CN" altLang="en-US" sz="1000" dirty="0"/>
              <a:t>鉴于</a:t>
            </a:r>
            <a:r>
              <a:rPr kumimoji="0" lang="en-US" altLang="zh-CN" sz="1000" dirty="0" err="1"/>
              <a:t>goto</a:t>
            </a:r>
            <a:r>
              <a:rPr kumimoji="0" lang="zh-CN" altLang="en-US" sz="1000" dirty="0"/>
              <a:t>语句的存在使程序的静态书写顺序与动态执行顺序十分不一致</a:t>
            </a:r>
            <a:r>
              <a:rPr kumimoji="0" lang="en-US" altLang="zh-CN" sz="1000" dirty="0"/>
              <a:t>,</a:t>
            </a:r>
            <a:r>
              <a:rPr kumimoji="0" lang="zh-CN" altLang="en-US" sz="1000" dirty="0"/>
              <a:t>导致程序难读难理解</a:t>
            </a:r>
            <a:r>
              <a:rPr kumimoji="0" lang="en-US" altLang="zh-CN" sz="1000" dirty="0"/>
              <a:t>,</a:t>
            </a:r>
            <a:r>
              <a:rPr kumimoji="0" lang="zh-CN" altLang="en-US" sz="1000" dirty="0"/>
              <a:t>容易存在潜在的错误</a:t>
            </a:r>
            <a:r>
              <a:rPr kumimoji="0" lang="en-US" altLang="zh-CN" sz="1000" dirty="0"/>
              <a:t>,</a:t>
            </a:r>
            <a:r>
              <a:rPr kumimoji="0" lang="zh-CN" altLang="en-US" sz="1000" dirty="0"/>
              <a:t>难于证明正确性</a:t>
            </a:r>
            <a:r>
              <a:rPr kumimoji="0" lang="en-US" altLang="zh-CN" sz="1000" dirty="0"/>
              <a:t>,</a:t>
            </a:r>
            <a:r>
              <a:rPr kumimoji="0" lang="zh-CN" altLang="en-US" sz="1000" dirty="0"/>
              <a:t>有人主张程序中禁止使用</a:t>
            </a:r>
            <a:r>
              <a:rPr kumimoji="0" lang="en-US" altLang="zh-CN" sz="1000" dirty="0" err="1"/>
              <a:t>goto</a:t>
            </a:r>
            <a:r>
              <a:rPr kumimoji="0" lang="zh-CN" altLang="en-US" sz="1000" dirty="0"/>
              <a:t>语句</a:t>
            </a:r>
            <a:r>
              <a:rPr kumimoji="0" lang="en-US" altLang="zh-CN" sz="1000" dirty="0"/>
              <a:t>,</a:t>
            </a:r>
            <a:r>
              <a:rPr kumimoji="0" lang="zh-CN" altLang="en-US" sz="1000" dirty="0"/>
              <a:t>但有人则认为</a:t>
            </a:r>
            <a:r>
              <a:rPr kumimoji="0" lang="en-US" altLang="zh-CN" sz="1000" dirty="0" err="1"/>
              <a:t>goto</a:t>
            </a:r>
            <a:r>
              <a:rPr kumimoji="0" lang="zh-CN" altLang="en-US" sz="1000" dirty="0"/>
              <a:t>语句是一种有效设施</a:t>
            </a:r>
            <a:r>
              <a:rPr kumimoji="0" lang="en-US" altLang="zh-CN" sz="1000" dirty="0"/>
              <a:t>,</a:t>
            </a:r>
            <a:r>
              <a:rPr kumimoji="0" lang="zh-CN" altLang="en-US" sz="1000" dirty="0"/>
              <a:t>不应全盘否定而完全禁止使用</a:t>
            </a:r>
            <a:r>
              <a:rPr kumimoji="0" lang="en-US" altLang="zh-CN" sz="1000" dirty="0"/>
              <a:t>.</a:t>
            </a:r>
            <a:r>
              <a:rPr kumimoji="0" lang="zh-CN" altLang="en-US" sz="1000" dirty="0"/>
              <a:t>结构程序设计并不在于是否使用</a:t>
            </a:r>
            <a:r>
              <a:rPr kumimoji="0" lang="en-US" altLang="zh-CN" sz="1000" dirty="0" err="1"/>
              <a:t>goto</a:t>
            </a:r>
            <a:r>
              <a:rPr kumimoji="0" lang="zh-CN" altLang="en-US" sz="1000" dirty="0"/>
              <a:t>语句</a:t>
            </a:r>
            <a:r>
              <a:rPr kumimoji="0" lang="en-US" altLang="zh-CN" sz="1000" dirty="0"/>
              <a:t>,</a:t>
            </a:r>
            <a:r>
              <a:rPr kumimoji="0" lang="zh-CN" altLang="en-US" sz="1000" dirty="0"/>
              <a:t>因此作为一种折衷</a:t>
            </a:r>
            <a:r>
              <a:rPr kumimoji="0" lang="en-US" altLang="zh-CN" sz="1000" dirty="0"/>
              <a:t>,</a:t>
            </a:r>
            <a:r>
              <a:rPr kumimoji="0" lang="zh-CN" altLang="en-US" sz="1000" dirty="0"/>
              <a:t>允许在程序中有限制地使用</a:t>
            </a:r>
            <a:r>
              <a:rPr kumimoji="0" lang="en-US" altLang="zh-CN" sz="1000" dirty="0" err="1"/>
              <a:t>goto</a:t>
            </a:r>
            <a:r>
              <a:rPr kumimoji="0" lang="zh-CN" altLang="en-US" sz="1000" dirty="0"/>
              <a:t>语句</a:t>
            </a:r>
            <a:r>
              <a:rPr kumimoji="0" lang="en-US" altLang="zh-CN" sz="1000" dirty="0"/>
              <a:t>.</a:t>
            </a:r>
            <a:br>
              <a:rPr kumimoji="0" lang="en-US" altLang="zh-CN" sz="1000" dirty="0"/>
            </a:br>
            <a:r>
              <a:rPr kumimoji="0" lang="en-US" altLang="zh-CN" sz="1000" dirty="0"/>
              <a:t>(3)</a:t>
            </a:r>
            <a:r>
              <a:rPr kumimoji="0" lang="zh-CN" altLang="en-US" sz="1000" dirty="0"/>
              <a:t>藉助于体现结构化程序设计思想的所谓结构化程序设计语言来书写结构化程序</a:t>
            </a:r>
            <a:r>
              <a:rPr kumimoji="0" lang="en-US" altLang="zh-CN" sz="1000" dirty="0"/>
              <a:t>,</a:t>
            </a:r>
            <a:r>
              <a:rPr kumimoji="0" lang="zh-CN" altLang="en-US" sz="1000" dirty="0"/>
              <a:t>并采用一定的书写格式以提高程序结构的清晰性</a:t>
            </a:r>
            <a:r>
              <a:rPr kumimoji="0" lang="en-US" altLang="zh-CN" sz="1000" dirty="0"/>
              <a:t>,</a:t>
            </a:r>
            <a:r>
              <a:rPr kumimoji="0" lang="zh-CN" altLang="en-US" sz="1000" dirty="0"/>
              <a:t>增进程序的易读性</a:t>
            </a:r>
            <a:r>
              <a:rPr kumimoji="0" lang="en-US" altLang="zh-CN" sz="1000" dirty="0"/>
              <a:t>.</a:t>
            </a:r>
            <a:br>
              <a:rPr kumimoji="0" lang="en-US" altLang="zh-CN" sz="1000" dirty="0"/>
            </a:br>
            <a:r>
              <a:rPr kumimoji="0" lang="en-US" altLang="zh-CN" sz="1000" dirty="0"/>
              <a:t>(4)</a:t>
            </a:r>
            <a:r>
              <a:rPr kumimoji="0" lang="zh-CN" altLang="en-US" sz="1000" dirty="0"/>
              <a:t>强调程序设计过程中人的思维方式与规律</a:t>
            </a:r>
            <a:r>
              <a:rPr kumimoji="0" lang="en-US" altLang="zh-CN" sz="1000" dirty="0"/>
              <a:t>,</a:t>
            </a:r>
            <a:r>
              <a:rPr kumimoji="0" lang="zh-CN" altLang="en-US" sz="1000" dirty="0"/>
              <a:t>是一种自顶向下的程序设计策略</a:t>
            </a:r>
            <a:r>
              <a:rPr kumimoji="0" lang="en-US" altLang="zh-CN" sz="1000" dirty="0"/>
              <a:t>,</a:t>
            </a:r>
            <a:r>
              <a:rPr kumimoji="0" lang="zh-CN" altLang="en-US" sz="1000" dirty="0"/>
              <a:t>它通过一组规则</a:t>
            </a:r>
            <a:r>
              <a:rPr kumimoji="0" lang="en-US" altLang="zh-CN" sz="1000" dirty="0"/>
              <a:t>,</a:t>
            </a:r>
            <a:r>
              <a:rPr kumimoji="0" lang="zh-CN" altLang="en-US" sz="1000" dirty="0"/>
              <a:t>规律与特有的风格对程序设计细分和组织</a:t>
            </a:r>
            <a:r>
              <a:rPr kumimoji="0" lang="en-US" altLang="zh-CN" sz="1000" dirty="0"/>
              <a:t>.</a:t>
            </a:r>
            <a:r>
              <a:rPr kumimoji="0" lang="zh-CN" altLang="en-US" sz="1000" dirty="0"/>
              <a:t>对于小规模程序设计</a:t>
            </a:r>
            <a:r>
              <a:rPr kumimoji="0" lang="en-US" altLang="zh-CN" sz="1000" dirty="0"/>
              <a:t>,</a:t>
            </a:r>
            <a:r>
              <a:rPr kumimoji="0" lang="zh-CN" altLang="en-US" sz="1000" dirty="0"/>
              <a:t>它与逐步精化的设计策略相联系</a:t>
            </a:r>
            <a:r>
              <a:rPr kumimoji="0" lang="en-US" altLang="zh-CN" sz="1000" dirty="0"/>
              <a:t>,</a:t>
            </a:r>
            <a:r>
              <a:rPr kumimoji="0" lang="zh-CN" altLang="en-US" sz="1000" dirty="0"/>
              <a:t>即采用自顶向下</a:t>
            </a:r>
            <a:r>
              <a:rPr kumimoji="0" lang="en-US" altLang="zh-CN" sz="1000" dirty="0"/>
              <a:t>,</a:t>
            </a:r>
            <a:r>
              <a:rPr kumimoji="0" lang="zh-CN" altLang="en-US" sz="1000" dirty="0"/>
              <a:t>逐步求精的方法对其进行分析和设计</a:t>
            </a:r>
            <a:r>
              <a:rPr kumimoji="0" lang="en-US" altLang="zh-CN" sz="1000" dirty="0"/>
              <a:t>;</a:t>
            </a:r>
            <a:r>
              <a:rPr kumimoji="0" lang="zh-CN" altLang="en-US" sz="1000" dirty="0"/>
              <a:t>对于大规模程序设计</a:t>
            </a:r>
            <a:r>
              <a:rPr kumimoji="0" lang="en-US" altLang="zh-CN" sz="1000" dirty="0"/>
              <a:t>,</a:t>
            </a:r>
            <a:r>
              <a:rPr kumimoji="0" lang="zh-CN" altLang="en-US" sz="1000" dirty="0"/>
              <a:t>它则与模块化程序设计策略相结合</a:t>
            </a:r>
            <a:r>
              <a:rPr kumimoji="0" lang="en-US" altLang="zh-CN" sz="1000" dirty="0"/>
              <a:t>,</a:t>
            </a:r>
            <a:r>
              <a:rPr kumimoji="0" lang="zh-CN" altLang="en-US" sz="1000" dirty="0"/>
              <a:t>即将一个大规模的问题划分为几个模块</a:t>
            </a:r>
            <a:r>
              <a:rPr kumimoji="0" lang="en-US" altLang="zh-CN" sz="1000" dirty="0"/>
              <a:t>,</a:t>
            </a:r>
            <a:r>
              <a:rPr kumimoji="0" lang="zh-CN" altLang="en-US" sz="1000" dirty="0"/>
              <a:t>每一个模块完成一定的功能</a:t>
            </a:r>
            <a:r>
              <a:rPr kumimoji="0" lang="en-US" altLang="zh-CN" sz="1000" dirty="0"/>
              <a:t>.</a:t>
            </a:r>
            <a:br>
              <a:rPr kumimoji="0" lang="en-US" altLang="zh-CN" sz="1000" dirty="0"/>
            </a:br>
            <a:r>
              <a:rPr kumimoji="0" lang="zh-CN" altLang="en-US" sz="1000" dirty="0"/>
              <a:t>结构化程序相比于非结构化程序有较好的可靠、易验证性和可修改性；结构化设计方法的设计思想清晰，符合人们处理问题的习惯，易学易用，模块层次分明，便于分工开发和调试，程序可读性强。其设计语言以</a:t>
            </a:r>
            <a:r>
              <a:rPr kumimoji="0" lang="en-US" altLang="zh-CN" sz="1000" dirty="0"/>
              <a:t>Ada</a:t>
            </a:r>
            <a:r>
              <a:rPr kumimoji="0" lang="zh-CN" altLang="en-US" sz="1000" dirty="0"/>
              <a:t>语言为代表。 </a:t>
            </a:r>
          </a:p>
        </p:txBody>
      </p:sp>
    </p:spTree>
    <p:extLst>
      <p:ext uri="{BB962C8B-B14F-4D97-AF65-F5344CB8AC3E}">
        <p14:creationId xmlns:p14="http://schemas.microsoft.com/office/powerpoint/2010/main" val="2718778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4EAA8-34D8-4C35-9805-4C47DA4E831E}" type="slidenum">
              <a:rPr lang="zh-CN" altLang="en-US" smtClean="0"/>
              <a:pPr/>
              <a:t>10</a:t>
            </a:fld>
            <a:endParaRPr lang="zh-CN" altLang="en-US"/>
          </a:p>
        </p:txBody>
      </p:sp>
    </p:spTree>
    <p:extLst>
      <p:ext uri="{BB962C8B-B14F-4D97-AF65-F5344CB8AC3E}">
        <p14:creationId xmlns:p14="http://schemas.microsoft.com/office/powerpoint/2010/main" val="2921179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4EAA8-34D8-4C35-9805-4C47DA4E831E}" type="slidenum">
              <a:rPr lang="zh-CN" altLang="en-US" smtClean="0"/>
              <a:pPr/>
              <a:t>13</a:t>
            </a:fld>
            <a:endParaRPr lang="zh-CN" altLang="en-US"/>
          </a:p>
        </p:txBody>
      </p:sp>
    </p:spTree>
    <p:extLst>
      <p:ext uri="{BB962C8B-B14F-4D97-AF65-F5344CB8AC3E}">
        <p14:creationId xmlns:p14="http://schemas.microsoft.com/office/powerpoint/2010/main" val="3120171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4EAA8-34D8-4C35-9805-4C47DA4E831E}" type="slidenum">
              <a:rPr lang="zh-CN" altLang="en-US" smtClean="0"/>
              <a:pPr/>
              <a:t>15</a:t>
            </a:fld>
            <a:endParaRPr lang="zh-CN" altLang="en-US"/>
          </a:p>
        </p:txBody>
      </p:sp>
    </p:spTree>
    <p:extLst>
      <p:ext uri="{BB962C8B-B14F-4D97-AF65-F5344CB8AC3E}">
        <p14:creationId xmlns:p14="http://schemas.microsoft.com/office/powerpoint/2010/main" val="2963649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4EAA8-34D8-4C35-9805-4C47DA4E831E}" type="slidenum">
              <a:rPr lang="zh-CN" altLang="en-US" smtClean="0"/>
              <a:pPr/>
              <a:t>16</a:t>
            </a:fld>
            <a:endParaRPr lang="zh-CN" altLang="en-US"/>
          </a:p>
        </p:txBody>
      </p:sp>
    </p:spTree>
    <p:extLst>
      <p:ext uri="{BB962C8B-B14F-4D97-AF65-F5344CB8AC3E}">
        <p14:creationId xmlns:p14="http://schemas.microsoft.com/office/powerpoint/2010/main" val="39470632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9525"/>
            <a:ext cx="9144000" cy="683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3603" name="Rectangle 3"/>
          <p:cNvSpPr>
            <a:spLocks noGrp="1" noChangeArrowheads="1"/>
          </p:cNvSpPr>
          <p:nvPr>
            <p:ph type="ctrTitle"/>
          </p:nvPr>
        </p:nvSpPr>
        <p:spPr>
          <a:xfrm>
            <a:off x="533400" y="2667000"/>
            <a:ext cx="7772400" cy="1143000"/>
          </a:xfrm>
        </p:spPr>
        <p:txBody>
          <a:bodyPr/>
          <a:lstStyle>
            <a:lvl1pPr algn="ctr">
              <a:defRPr sz="4800" b="1" i="1">
                <a:solidFill>
                  <a:srgbClr val="FF3300"/>
                </a:solidFill>
                <a:effectLst/>
              </a:defRPr>
            </a:lvl1pPr>
          </a:lstStyle>
          <a:p>
            <a:pPr lvl="0"/>
            <a:endParaRPr lang="zh-CN" altLang="zh-CN" noProof="0"/>
          </a:p>
        </p:txBody>
      </p:sp>
      <p:sp>
        <p:nvSpPr>
          <p:cNvPr id="153604" name="Rectangle 4"/>
          <p:cNvSpPr>
            <a:spLocks noGrp="1" noChangeArrowheads="1"/>
          </p:cNvSpPr>
          <p:nvPr>
            <p:ph type="subTitle" idx="1"/>
          </p:nvPr>
        </p:nvSpPr>
        <p:spPr>
          <a:xfrm>
            <a:off x="1295400" y="3962400"/>
            <a:ext cx="6400800" cy="1219200"/>
          </a:xfrm>
        </p:spPr>
        <p:txBody>
          <a:bodyPr/>
          <a:lstStyle>
            <a:lvl1pPr marL="0" indent="0" algn="ctr">
              <a:buFontTx/>
              <a:buNone/>
              <a:defRPr sz="3600">
                <a:solidFill>
                  <a:srgbClr val="000099"/>
                </a:solidFill>
              </a:defRPr>
            </a:lvl1pPr>
          </a:lstStyle>
          <a:p>
            <a:pPr lvl="0"/>
            <a:endParaRPr lang="zh-CN" altLang="zh-CN" noProof="0"/>
          </a:p>
        </p:txBody>
      </p:sp>
      <p:sp>
        <p:nvSpPr>
          <p:cNvPr id="5" name="Rectangle 5"/>
          <p:cNvSpPr>
            <a:spLocks noGrp="1" noChangeArrowheads="1"/>
          </p:cNvSpPr>
          <p:nvPr>
            <p:ph type="dt" sz="half" idx="10"/>
          </p:nvPr>
        </p:nvSpPr>
        <p:spPr>
          <a:xfrm>
            <a:off x="685800" y="6400800"/>
            <a:ext cx="1905000" cy="457200"/>
          </a:xfrm>
        </p:spPr>
        <p:txBody>
          <a:bodyPr/>
          <a:lstStyle>
            <a:lvl1pPr>
              <a:defRPr/>
            </a:lvl1pPr>
          </a:lstStyle>
          <a:p>
            <a:pPr>
              <a:defRPr/>
            </a:pPr>
            <a:endParaRPr lang="en-US" altLang="ko-KR">
              <a:solidFill>
                <a:srgbClr val="000000"/>
              </a:solidFill>
            </a:endParaRPr>
          </a:p>
        </p:txBody>
      </p:sp>
      <p:sp>
        <p:nvSpPr>
          <p:cNvPr id="6" name="Rectangle 6"/>
          <p:cNvSpPr>
            <a:spLocks noGrp="1" noChangeArrowheads="1"/>
          </p:cNvSpPr>
          <p:nvPr>
            <p:ph type="ftr" sz="quarter" idx="11"/>
          </p:nvPr>
        </p:nvSpPr>
        <p:spPr>
          <a:xfrm>
            <a:off x="2743200" y="6400800"/>
            <a:ext cx="3657600" cy="457200"/>
          </a:xfrm>
        </p:spPr>
        <p:txBody>
          <a:bodyPr/>
          <a:lstStyle>
            <a:lvl1pPr>
              <a:defRPr/>
            </a:lvl1pPr>
          </a:lstStyle>
          <a:p>
            <a:pPr>
              <a:defRPr/>
            </a:pPr>
            <a:r>
              <a:rPr lang="zh-CN" altLang="en-US" dirty="0">
                <a:solidFill>
                  <a:srgbClr val="000000"/>
                </a:solidFill>
              </a:rPr>
              <a:t>山东大学软件学院</a:t>
            </a:r>
            <a:endParaRPr lang="en-US" altLang="zh-CN" dirty="0">
              <a:solidFill>
                <a:srgbClr val="000000"/>
              </a:solidFill>
            </a:endParaRPr>
          </a:p>
        </p:txBody>
      </p:sp>
      <p:sp>
        <p:nvSpPr>
          <p:cNvPr id="7" name="Rectangle 7"/>
          <p:cNvSpPr>
            <a:spLocks noGrp="1" noChangeArrowheads="1"/>
          </p:cNvSpPr>
          <p:nvPr>
            <p:ph type="sldNum" sz="quarter" idx="12"/>
          </p:nvPr>
        </p:nvSpPr>
        <p:spPr>
          <a:xfrm>
            <a:off x="6553200" y="6400800"/>
            <a:ext cx="1905000" cy="457200"/>
          </a:xfrm>
        </p:spPr>
        <p:txBody>
          <a:bodyPr/>
          <a:lstStyle>
            <a:lvl1pPr>
              <a:defRPr/>
            </a:lvl1pPr>
          </a:lstStyle>
          <a:p>
            <a:pPr>
              <a:defRPr/>
            </a:pPr>
            <a:fld id="{4F811C5B-E5DE-4E7D-BEF8-3D5FD3DE1A76}" type="slidenum">
              <a:rPr lang="ko-KR" altLang="en-US">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858911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ko-KR">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dirty="0">
                <a:solidFill>
                  <a:srgbClr val="000000"/>
                </a:solidFill>
              </a:rPr>
              <a:t>山东大学软件学院</a:t>
            </a:r>
            <a:endParaRPr lang="en-US" altLang="zh-CN" dirty="0">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635AAE93-6E82-4098-8568-57C97EBE5E8E}" type="slidenum">
              <a:rPr lang="ko-KR" altLang="en-US">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666824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5588" y="333375"/>
            <a:ext cx="2070100" cy="59912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95288" y="333375"/>
            <a:ext cx="6057900" cy="59912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ko-KR">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dirty="0">
                <a:solidFill>
                  <a:srgbClr val="000000"/>
                </a:solidFill>
              </a:rPr>
              <a:t>山东大学软件学院</a:t>
            </a:r>
            <a:endParaRPr lang="en-US" altLang="zh-CN" dirty="0">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7686ECA2-C13F-4CD2-8D7A-08BD7E4BF2AB}" type="slidenum">
              <a:rPr lang="ko-KR" altLang="en-US">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651448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ko-KR">
              <a:solidFill>
                <a:srgbClr val="000000"/>
              </a:solidFill>
            </a:endParaRPr>
          </a:p>
        </p:txBody>
      </p:sp>
      <p:sp>
        <p:nvSpPr>
          <p:cNvPr id="5" name="Rectangle 7"/>
          <p:cNvSpPr>
            <a:spLocks noGrp="1" noChangeArrowheads="1"/>
          </p:cNvSpPr>
          <p:nvPr>
            <p:ph type="ftr" sz="quarter" idx="11"/>
          </p:nvPr>
        </p:nvSpPr>
        <p:spPr>
          <a:ln/>
        </p:spPr>
        <p:txBody>
          <a:bodyPr/>
          <a:lstStyle>
            <a:lvl1pPr>
              <a:defRPr baseline="0">
                <a:ea typeface="微软雅黑" panose="020B0503020204020204" pitchFamily="34" charset="-122"/>
              </a:defRPr>
            </a:lvl1pPr>
          </a:lstStyle>
          <a:p>
            <a:pPr>
              <a:defRPr/>
            </a:pPr>
            <a:r>
              <a:rPr lang="zh-CN" altLang="en-US" dirty="0">
                <a:solidFill>
                  <a:srgbClr val="000000"/>
                </a:solidFill>
              </a:rPr>
              <a:t>山东大学软件学院</a:t>
            </a:r>
            <a:endParaRPr lang="en-US" altLang="zh-CN" dirty="0">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A9831E6B-EB9A-4316-A298-DAC22DC5C627}" type="slidenum">
              <a:rPr lang="ko-KR" altLang="en-US">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145768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ko-KR">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dirty="0">
                <a:solidFill>
                  <a:srgbClr val="000000"/>
                </a:solidFill>
              </a:rPr>
              <a:t>山东大学软件学院</a:t>
            </a:r>
            <a:endParaRPr lang="en-US" altLang="zh-CN" dirty="0">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AB29034D-879E-40FB-A461-ABBE8AFADF2C}" type="slidenum">
              <a:rPr lang="ko-KR" altLang="en-US">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584506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95288" y="1052513"/>
            <a:ext cx="4064000" cy="5272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1688" y="1052513"/>
            <a:ext cx="4064000" cy="5272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ko-KR">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dirty="0">
                <a:solidFill>
                  <a:srgbClr val="000000"/>
                </a:solidFill>
              </a:rPr>
              <a:t>山东大学软件学院</a:t>
            </a:r>
            <a:endParaRPr lang="en-US" altLang="zh-CN" dirty="0">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CBD5FFC1-5511-4BFF-8B89-814EEE00F1F4}" type="slidenum">
              <a:rPr lang="ko-KR" altLang="en-US">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2957275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ko-KR">
              <a:solidFill>
                <a:srgbClr val="000000"/>
              </a:solidFill>
            </a:endParaRPr>
          </a:p>
        </p:txBody>
      </p:sp>
      <p:sp>
        <p:nvSpPr>
          <p:cNvPr id="8" name="Rectangle 7"/>
          <p:cNvSpPr>
            <a:spLocks noGrp="1" noChangeArrowheads="1"/>
          </p:cNvSpPr>
          <p:nvPr>
            <p:ph type="ftr" sz="quarter" idx="11"/>
          </p:nvPr>
        </p:nvSpPr>
        <p:spPr>
          <a:ln/>
        </p:spPr>
        <p:txBody>
          <a:bodyPr/>
          <a:lstStyle>
            <a:lvl1pPr>
              <a:defRPr/>
            </a:lvl1pPr>
          </a:lstStyle>
          <a:p>
            <a:pPr>
              <a:defRPr/>
            </a:pPr>
            <a:r>
              <a:rPr lang="zh-CN" altLang="en-US" dirty="0">
                <a:solidFill>
                  <a:srgbClr val="000000"/>
                </a:solidFill>
              </a:rPr>
              <a:t>山东大学软件学院</a:t>
            </a:r>
            <a:endParaRPr lang="en-US" altLang="zh-CN" dirty="0">
              <a:solidFill>
                <a:srgbClr val="000000"/>
              </a:solidFill>
            </a:endParaRPr>
          </a:p>
        </p:txBody>
      </p:sp>
      <p:sp>
        <p:nvSpPr>
          <p:cNvPr id="9" name="Rectangle 8"/>
          <p:cNvSpPr>
            <a:spLocks noGrp="1" noChangeArrowheads="1"/>
          </p:cNvSpPr>
          <p:nvPr>
            <p:ph type="sldNum" sz="quarter" idx="12"/>
          </p:nvPr>
        </p:nvSpPr>
        <p:spPr>
          <a:ln/>
        </p:spPr>
        <p:txBody>
          <a:bodyPr/>
          <a:lstStyle>
            <a:lvl1pPr>
              <a:defRPr/>
            </a:lvl1pPr>
          </a:lstStyle>
          <a:p>
            <a:pPr>
              <a:defRPr/>
            </a:pPr>
            <a:fld id="{70AA5A2A-1942-44C5-AB88-14265CDC46CD}" type="slidenum">
              <a:rPr lang="ko-KR" altLang="en-US">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3772566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ko-KR">
              <a:solidFill>
                <a:srgbClr val="000000"/>
              </a:solidFill>
            </a:endParaRPr>
          </a:p>
        </p:txBody>
      </p:sp>
      <p:sp>
        <p:nvSpPr>
          <p:cNvPr id="4" name="Rectangle 7"/>
          <p:cNvSpPr>
            <a:spLocks noGrp="1" noChangeArrowheads="1"/>
          </p:cNvSpPr>
          <p:nvPr>
            <p:ph type="ftr" sz="quarter" idx="11"/>
          </p:nvPr>
        </p:nvSpPr>
        <p:spPr>
          <a:ln/>
        </p:spPr>
        <p:txBody>
          <a:bodyPr/>
          <a:lstStyle>
            <a:lvl1pPr>
              <a:defRPr/>
            </a:lvl1pPr>
          </a:lstStyle>
          <a:p>
            <a:pPr>
              <a:defRPr/>
            </a:pPr>
            <a:r>
              <a:rPr lang="zh-CN" altLang="en-US" dirty="0">
                <a:solidFill>
                  <a:srgbClr val="000000"/>
                </a:solidFill>
              </a:rPr>
              <a:t>山东大学软件学院</a:t>
            </a:r>
            <a:endParaRPr lang="en-US" altLang="zh-CN" dirty="0">
              <a:solidFill>
                <a:srgbClr val="000000"/>
              </a:solidFill>
            </a:endParaRPr>
          </a:p>
        </p:txBody>
      </p:sp>
      <p:sp>
        <p:nvSpPr>
          <p:cNvPr id="5" name="Rectangle 8"/>
          <p:cNvSpPr>
            <a:spLocks noGrp="1" noChangeArrowheads="1"/>
          </p:cNvSpPr>
          <p:nvPr>
            <p:ph type="sldNum" sz="quarter" idx="12"/>
          </p:nvPr>
        </p:nvSpPr>
        <p:spPr>
          <a:ln/>
        </p:spPr>
        <p:txBody>
          <a:bodyPr/>
          <a:lstStyle>
            <a:lvl1pPr>
              <a:defRPr/>
            </a:lvl1pPr>
          </a:lstStyle>
          <a:p>
            <a:pPr>
              <a:defRPr/>
            </a:pPr>
            <a:fld id="{D5A82FAE-AC22-4074-9880-1AB0FEDB5743}" type="slidenum">
              <a:rPr lang="ko-KR" altLang="en-US">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3021736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ko-KR">
              <a:solidFill>
                <a:srgbClr val="000000"/>
              </a:solidFill>
            </a:endParaRPr>
          </a:p>
        </p:txBody>
      </p:sp>
      <p:sp>
        <p:nvSpPr>
          <p:cNvPr id="3" name="Rectangle 7"/>
          <p:cNvSpPr>
            <a:spLocks noGrp="1" noChangeArrowheads="1"/>
          </p:cNvSpPr>
          <p:nvPr>
            <p:ph type="ftr" sz="quarter" idx="11"/>
          </p:nvPr>
        </p:nvSpPr>
        <p:spPr>
          <a:ln/>
        </p:spPr>
        <p:txBody>
          <a:bodyPr/>
          <a:lstStyle>
            <a:lvl1pPr>
              <a:defRPr/>
            </a:lvl1pPr>
          </a:lstStyle>
          <a:p>
            <a:pPr>
              <a:defRPr/>
            </a:pPr>
            <a:r>
              <a:rPr lang="zh-CN" altLang="en-US" dirty="0">
                <a:solidFill>
                  <a:srgbClr val="000000"/>
                </a:solidFill>
              </a:rPr>
              <a:t>山东大学软件学院</a:t>
            </a:r>
            <a:endParaRPr lang="en-US" altLang="zh-CN" dirty="0">
              <a:solidFill>
                <a:srgbClr val="000000"/>
              </a:solidFill>
            </a:endParaRPr>
          </a:p>
        </p:txBody>
      </p:sp>
      <p:sp>
        <p:nvSpPr>
          <p:cNvPr id="4" name="Rectangle 8"/>
          <p:cNvSpPr>
            <a:spLocks noGrp="1" noChangeArrowheads="1"/>
          </p:cNvSpPr>
          <p:nvPr>
            <p:ph type="sldNum" sz="quarter" idx="12"/>
          </p:nvPr>
        </p:nvSpPr>
        <p:spPr>
          <a:ln/>
        </p:spPr>
        <p:txBody>
          <a:bodyPr/>
          <a:lstStyle>
            <a:lvl1pPr>
              <a:defRPr/>
            </a:lvl1pPr>
          </a:lstStyle>
          <a:p>
            <a:pPr>
              <a:defRPr/>
            </a:pPr>
            <a:fld id="{0EFB695F-5943-4D7B-AAEB-62227D84BACE}" type="slidenum">
              <a:rPr lang="ko-KR" altLang="en-US">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1662807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ko-KR">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dirty="0">
                <a:solidFill>
                  <a:srgbClr val="000000"/>
                </a:solidFill>
              </a:rPr>
              <a:t>山东大学软件学院</a:t>
            </a:r>
            <a:endParaRPr lang="en-US" altLang="zh-CN" dirty="0">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30CE8E64-484D-409A-AAC1-0E4055B0E2FF}" type="slidenum">
              <a:rPr lang="ko-KR" altLang="en-US">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758565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ko-KR">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dirty="0">
                <a:solidFill>
                  <a:srgbClr val="000000"/>
                </a:solidFill>
              </a:rPr>
              <a:t>山东大学软件学院</a:t>
            </a:r>
            <a:endParaRPr lang="en-US" altLang="zh-CN" dirty="0">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D0864C34-235F-438C-BF9E-D4AC2E7D80E7}" type="slidenum">
              <a:rPr lang="ko-KR" altLang="en-US">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269017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9525"/>
            <a:ext cx="9144000" cy="683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7" name="Oval 3"/>
          <p:cNvSpPr>
            <a:spLocks noChangeArrowheads="1"/>
          </p:cNvSpPr>
          <p:nvPr/>
        </p:nvSpPr>
        <p:spPr bwMode="auto">
          <a:xfrm>
            <a:off x="7018338" y="476250"/>
            <a:ext cx="1657350" cy="1657350"/>
          </a:xfrm>
          <a:prstGeom prst="ellipse">
            <a:avLst/>
          </a:prstGeom>
          <a:solidFill>
            <a:schemeClr val="bg1">
              <a:alpha val="63136"/>
            </a:schemeClr>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微软雅黑" pitchFamily="34" charset="-122"/>
            </a:endParaRPr>
          </a:p>
        </p:txBody>
      </p:sp>
      <p:sp>
        <p:nvSpPr>
          <p:cNvPr id="152580" name="Rectangle 4"/>
          <p:cNvSpPr>
            <a:spLocks noGrp="1" noChangeArrowheads="1"/>
          </p:cNvSpPr>
          <p:nvPr>
            <p:ph type="title"/>
          </p:nvPr>
        </p:nvSpPr>
        <p:spPr bwMode="auto">
          <a:xfrm>
            <a:off x="395288" y="333375"/>
            <a:ext cx="82804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dirty="0" err="1"/>
              <a:t>abc</a:t>
            </a:r>
            <a:endParaRPr lang="en-US" altLang="ko-KR" dirty="0"/>
          </a:p>
        </p:txBody>
      </p:sp>
      <p:sp>
        <p:nvSpPr>
          <p:cNvPr id="1029" name="Rectangle 5"/>
          <p:cNvSpPr>
            <a:spLocks noGrp="1" noChangeArrowheads="1"/>
          </p:cNvSpPr>
          <p:nvPr>
            <p:ph type="body" idx="1"/>
          </p:nvPr>
        </p:nvSpPr>
        <p:spPr bwMode="auto">
          <a:xfrm>
            <a:off x="395288" y="1052513"/>
            <a:ext cx="8280400" cy="527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Abc</a:t>
            </a:r>
          </a:p>
          <a:p>
            <a:pPr lvl="1"/>
            <a:r>
              <a:rPr lang="en-US" altLang="zh-CN"/>
              <a:t>Abc</a:t>
            </a:r>
          </a:p>
          <a:p>
            <a:pPr lvl="2"/>
            <a:r>
              <a:rPr lang="en-US" altLang="zh-CN"/>
              <a:t>Abc</a:t>
            </a:r>
            <a:endParaRPr lang="en-US" altLang="ko-KR"/>
          </a:p>
          <a:p>
            <a:pPr lvl="3"/>
            <a:r>
              <a:rPr lang="en-US" altLang="zh-CN"/>
              <a:t>Abc</a:t>
            </a:r>
            <a:endParaRPr lang="en-US" altLang="ko-KR"/>
          </a:p>
          <a:p>
            <a:pPr lvl="4"/>
            <a:r>
              <a:rPr lang="en-US" altLang="zh-CN"/>
              <a:t>Abc</a:t>
            </a:r>
            <a:endParaRPr lang="en-US" altLang="ko-KR"/>
          </a:p>
        </p:txBody>
      </p:sp>
      <p:sp>
        <p:nvSpPr>
          <p:cNvPr id="152582" name="Rectangle 6"/>
          <p:cNvSpPr>
            <a:spLocks noGrp="1" noChangeArrowheads="1"/>
          </p:cNvSpPr>
          <p:nvPr>
            <p:ph type="dt" sz="half" idx="2"/>
          </p:nvPr>
        </p:nvSpPr>
        <p:spPr bwMode="auto">
          <a:xfrm>
            <a:off x="685800" y="6597650"/>
            <a:ext cx="19050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latinLnBrk="1">
              <a:defRPr kumimoji="1" sz="1400" b="0">
                <a:solidFill>
                  <a:schemeClr val="tx1"/>
                </a:solidFill>
                <a:latin typeface="-쉬리B" pitchFamily="18" charset="-127"/>
                <a:ea typeface="-쉬리B" pitchFamily="18" charset="-127"/>
              </a:defRPr>
            </a:lvl1pPr>
          </a:lstStyle>
          <a:p>
            <a:pPr fontAlgn="base">
              <a:spcBef>
                <a:spcPct val="0"/>
              </a:spcBef>
              <a:spcAft>
                <a:spcPct val="0"/>
              </a:spcAft>
              <a:defRPr/>
            </a:pPr>
            <a:endParaRPr lang="en-US" altLang="ko-KR">
              <a:solidFill>
                <a:srgbClr val="000000"/>
              </a:solidFill>
            </a:endParaRPr>
          </a:p>
        </p:txBody>
      </p:sp>
      <p:sp>
        <p:nvSpPr>
          <p:cNvPr id="152583" name="Rectangle 7"/>
          <p:cNvSpPr>
            <a:spLocks noGrp="1" noChangeArrowheads="1"/>
          </p:cNvSpPr>
          <p:nvPr>
            <p:ph type="ftr" sz="quarter" idx="3"/>
          </p:nvPr>
        </p:nvSpPr>
        <p:spPr bwMode="auto">
          <a:xfrm>
            <a:off x="2743200" y="6597650"/>
            <a:ext cx="36576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latinLnBrk="1">
              <a:defRPr kumimoji="1" sz="1400" b="0">
                <a:solidFill>
                  <a:schemeClr val="tx1"/>
                </a:solidFill>
                <a:latin typeface="-쉬리B" pitchFamily="18" charset="-127"/>
                <a:ea typeface="微软雅黑" panose="020B0503020204020204" pitchFamily="34" charset="-122"/>
              </a:defRPr>
            </a:lvl1pPr>
          </a:lstStyle>
          <a:p>
            <a:pPr fontAlgn="base">
              <a:spcBef>
                <a:spcPct val="0"/>
              </a:spcBef>
              <a:spcAft>
                <a:spcPct val="0"/>
              </a:spcAft>
              <a:defRPr/>
            </a:pPr>
            <a:r>
              <a:rPr lang="zh-CN" altLang="en-US" dirty="0">
                <a:solidFill>
                  <a:srgbClr val="000000"/>
                </a:solidFill>
              </a:rPr>
              <a:t>山东大学软件学院</a:t>
            </a:r>
            <a:endParaRPr lang="en-US" altLang="zh-CN" dirty="0">
              <a:solidFill>
                <a:srgbClr val="000000"/>
              </a:solidFill>
            </a:endParaRPr>
          </a:p>
        </p:txBody>
      </p:sp>
      <p:sp>
        <p:nvSpPr>
          <p:cNvPr id="152584" name="Rectangle 8"/>
          <p:cNvSpPr>
            <a:spLocks noGrp="1" noChangeArrowheads="1"/>
          </p:cNvSpPr>
          <p:nvPr>
            <p:ph type="sldNum" sz="quarter" idx="4"/>
          </p:nvPr>
        </p:nvSpPr>
        <p:spPr bwMode="auto">
          <a:xfrm>
            <a:off x="6553200" y="6597650"/>
            <a:ext cx="19050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latinLnBrk="1">
              <a:defRPr kumimoji="1" sz="1400" b="0">
                <a:solidFill>
                  <a:schemeClr val="tx1"/>
                </a:solidFill>
                <a:latin typeface="-쉬리B" pitchFamily="18" charset="-127"/>
                <a:ea typeface="-쉬리B" pitchFamily="18" charset="-127"/>
              </a:defRPr>
            </a:lvl1pPr>
          </a:lstStyle>
          <a:p>
            <a:pPr fontAlgn="base">
              <a:spcBef>
                <a:spcPct val="0"/>
              </a:spcBef>
              <a:spcAft>
                <a:spcPct val="0"/>
              </a:spcAft>
              <a:defRPr/>
            </a:pPr>
            <a:fld id="{DEBF6FE3-AA74-45BD-8F7D-3727C122CF41}" type="slidenum">
              <a:rPr lang="ko-KR" altLang="en-US">
                <a:solidFill>
                  <a:srgbClr val="000000"/>
                </a:solidFill>
              </a:rPr>
              <a:pPr fontAlgn="base">
                <a:spcBef>
                  <a:spcPct val="0"/>
                </a:spcBef>
                <a:spcAft>
                  <a:spcPct val="0"/>
                </a:spcAft>
                <a:defRPr/>
              </a:pPr>
              <a:t>‹#›</a:t>
            </a:fld>
            <a:endParaRPr lang="en-US" altLang="ko-KR">
              <a:solidFill>
                <a:srgbClr val="000000"/>
              </a:solidFill>
            </a:endParaRPr>
          </a:p>
        </p:txBody>
      </p:sp>
    </p:spTree>
    <p:extLst>
      <p:ext uri="{BB962C8B-B14F-4D97-AF65-F5344CB8AC3E}">
        <p14:creationId xmlns:p14="http://schemas.microsoft.com/office/powerpoint/2010/main" val="33393070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0" fontAlgn="base" latinLnBrk="1" hangingPunct="0">
        <a:spcBef>
          <a:spcPct val="0"/>
        </a:spcBef>
        <a:spcAft>
          <a:spcPct val="0"/>
        </a:spcAft>
        <a:defRPr sz="3200">
          <a:solidFill>
            <a:srgbClr val="000000"/>
          </a:solidFill>
          <a:effectLst>
            <a:outerShdw blurRad="38100" dist="38100" dir="2700000" algn="tl">
              <a:srgbClr val="C0C0C0"/>
            </a:outerShdw>
          </a:effectLst>
          <a:latin typeface="+mj-lt"/>
          <a:ea typeface="微软雅黑" panose="020B0503020204020204" pitchFamily="34" charset="-122"/>
          <a:cs typeface="+mj-cs"/>
        </a:defRPr>
      </a:lvl1pPr>
      <a:lvl2pPr algn="l" rtl="0" eaLnBrk="0" fontAlgn="base" latinLnBrk="1" hangingPunct="0">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2pPr>
      <a:lvl3pPr algn="l" rtl="0" eaLnBrk="0" fontAlgn="base" latinLnBrk="1" hangingPunct="0">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3pPr>
      <a:lvl4pPr algn="l" rtl="0" eaLnBrk="0" fontAlgn="base" latinLnBrk="1" hangingPunct="0">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4pPr>
      <a:lvl5pPr algn="l" rtl="0" eaLnBrk="0" fontAlgn="base" latinLnBrk="1" hangingPunct="0">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5pPr>
      <a:lvl6pPr marL="457200" algn="l" rtl="0" fontAlgn="base" latinLnBrk="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6pPr>
      <a:lvl7pPr marL="914400" algn="l" rtl="0" fontAlgn="base" latinLnBrk="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7pPr>
      <a:lvl8pPr marL="1371600" algn="l" rtl="0" fontAlgn="base" latinLnBrk="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8pPr>
      <a:lvl9pPr marL="1828800" algn="l" rtl="0" fontAlgn="base" latinLnBrk="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9pPr>
    </p:titleStyle>
    <p:bodyStyle>
      <a:lvl1pPr marL="342900" indent="-342900" algn="l" rtl="0" eaLnBrk="0" fontAlgn="base" hangingPunct="0">
        <a:spcBef>
          <a:spcPct val="20000"/>
        </a:spcBef>
        <a:spcAft>
          <a:spcPct val="0"/>
        </a:spcAft>
        <a:buChar char="•"/>
        <a:defRPr kumimoji="1" sz="2800">
          <a:solidFill>
            <a:srgbClr val="000000"/>
          </a:solidFill>
          <a:latin typeface="+mn-lt"/>
          <a:ea typeface="+mn-ea"/>
          <a:cs typeface="+mn-cs"/>
        </a:defRPr>
      </a:lvl1pPr>
      <a:lvl2pPr marL="742950" indent="-285750" algn="l" rtl="0" eaLnBrk="0" fontAlgn="base" hangingPunct="0">
        <a:spcBef>
          <a:spcPct val="20000"/>
        </a:spcBef>
        <a:spcAft>
          <a:spcPct val="0"/>
        </a:spcAft>
        <a:buChar char="•"/>
        <a:defRPr kumimoji="1" sz="2400">
          <a:solidFill>
            <a:srgbClr val="000000"/>
          </a:solidFill>
          <a:latin typeface="+mn-lt"/>
          <a:ea typeface="+mn-ea"/>
        </a:defRPr>
      </a:lvl2pPr>
      <a:lvl3pPr marL="1143000" indent="-228600" algn="l" rtl="0" eaLnBrk="0" fontAlgn="base" hangingPunct="0">
        <a:spcBef>
          <a:spcPct val="20000"/>
        </a:spcBef>
        <a:spcAft>
          <a:spcPct val="0"/>
        </a:spcAft>
        <a:buChar char="•"/>
        <a:defRPr sz="2000">
          <a:solidFill>
            <a:srgbClr val="000000"/>
          </a:solidFill>
          <a:latin typeface="+mn-lt"/>
          <a:ea typeface="+mn-ea"/>
        </a:defRPr>
      </a:lvl3pPr>
      <a:lvl4pPr marL="1600200" indent="-228600" algn="l" rtl="0" eaLnBrk="0" fontAlgn="base" hangingPunct="0">
        <a:spcBef>
          <a:spcPct val="20000"/>
        </a:spcBef>
        <a:spcAft>
          <a:spcPct val="0"/>
        </a:spcAft>
        <a:buChar char="•"/>
        <a:defRPr kumimoji="1">
          <a:solidFill>
            <a:srgbClr val="000000"/>
          </a:solidFill>
          <a:latin typeface="+mn-lt"/>
          <a:ea typeface="+mn-ea"/>
        </a:defRPr>
      </a:lvl4pPr>
      <a:lvl5pPr marL="2057400" indent="-228600" algn="l" rtl="0" eaLnBrk="0" fontAlgn="base" hangingPunct="0">
        <a:spcBef>
          <a:spcPct val="20000"/>
        </a:spcBef>
        <a:spcAft>
          <a:spcPct val="0"/>
        </a:spcAft>
        <a:buChar char="•"/>
        <a:defRPr kumimoji="1" sz="1600">
          <a:solidFill>
            <a:srgbClr val="000000"/>
          </a:solidFill>
          <a:latin typeface="+mn-lt"/>
          <a:ea typeface="+mn-ea"/>
        </a:defRPr>
      </a:lvl5pPr>
      <a:lvl6pPr marL="2514600" indent="-228600" algn="l" rtl="0" fontAlgn="base">
        <a:spcBef>
          <a:spcPct val="20000"/>
        </a:spcBef>
        <a:spcAft>
          <a:spcPct val="0"/>
        </a:spcAft>
        <a:buChar char="•"/>
        <a:defRPr kumimoji="1" sz="1600">
          <a:solidFill>
            <a:srgbClr val="000000"/>
          </a:solidFill>
          <a:latin typeface="+mn-lt"/>
          <a:ea typeface="+mn-ea"/>
        </a:defRPr>
      </a:lvl6pPr>
      <a:lvl7pPr marL="2971800" indent="-228600" algn="l" rtl="0" fontAlgn="base">
        <a:spcBef>
          <a:spcPct val="20000"/>
        </a:spcBef>
        <a:spcAft>
          <a:spcPct val="0"/>
        </a:spcAft>
        <a:buChar char="•"/>
        <a:defRPr kumimoji="1" sz="1600">
          <a:solidFill>
            <a:srgbClr val="000000"/>
          </a:solidFill>
          <a:latin typeface="+mn-lt"/>
          <a:ea typeface="+mn-ea"/>
        </a:defRPr>
      </a:lvl7pPr>
      <a:lvl8pPr marL="3429000" indent="-228600" algn="l" rtl="0" fontAlgn="base">
        <a:spcBef>
          <a:spcPct val="20000"/>
        </a:spcBef>
        <a:spcAft>
          <a:spcPct val="0"/>
        </a:spcAft>
        <a:buChar char="•"/>
        <a:defRPr kumimoji="1" sz="1600">
          <a:solidFill>
            <a:srgbClr val="000000"/>
          </a:solidFill>
          <a:latin typeface="+mn-lt"/>
          <a:ea typeface="+mn-ea"/>
        </a:defRPr>
      </a:lvl8pPr>
      <a:lvl9pPr marL="3886200" indent="-228600" algn="l" rtl="0" fontAlgn="base">
        <a:spcBef>
          <a:spcPct val="20000"/>
        </a:spcBef>
        <a:spcAft>
          <a:spcPct val="0"/>
        </a:spcAft>
        <a:buChar char="•"/>
        <a:defRPr kumimoji="1" sz="16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295400" y="4437112"/>
            <a:ext cx="6804992" cy="744488"/>
          </a:xfrm>
        </p:spPr>
        <p:txBody>
          <a:bodyPr/>
          <a:lstStyle/>
          <a:p>
            <a:r>
              <a:rPr lang="zh-CN" altLang="en-US" b="1" dirty="0">
                <a:latin typeface="微软雅黑" pitchFamily="34" charset="-122"/>
              </a:rPr>
              <a:t>面向对象编程与非面向对象编程</a:t>
            </a:r>
            <a:endParaRPr lang="zh-CN" altLang="en-US" b="1" dirty="0"/>
          </a:p>
        </p:txBody>
      </p:sp>
      <p:sp>
        <p:nvSpPr>
          <p:cNvPr id="4" name="页脚占位符 3"/>
          <p:cNvSpPr>
            <a:spLocks noGrp="1"/>
          </p:cNvSpPr>
          <p:nvPr>
            <p:ph type="ftr" sz="quarter" idx="11"/>
          </p:nvPr>
        </p:nvSpPr>
        <p:spPr/>
        <p:txBody>
          <a:bodyPr/>
          <a:lstStyle/>
          <a:p>
            <a:pPr>
              <a:defRPr/>
            </a:pPr>
            <a:r>
              <a:rPr lang="en-US" altLang="zh-CN" dirty="0" err="1">
                <a:solidFill>
                  <a:srgbClr val="000000"/>
                </a:solidFill>
              </a:rPr>
              <a:t>山东大学</a:t>
            </a:r>
            <a:r>
              <a:rPr lang="zh-CN" altLang="en-US" dirty="0">
                <a:solidFill>
                  <a:srgbClr val="000000"/>
                </a:solidFill>
              </a:rPr>
              <a:t>软件</a:t>
            </a:r>
            <a:r>
              <a:rPr lang="en-US" altLang="zh-CN" dirty="0" err="1">
                <a:solidFill>
                  <a:srgbClr val="000000"/>
                </a:solidFill>
              </a:rPr>
              <a:t>学院</a:t>
            </a:r>
            <a:endParaRPr lang="en-US" altLang="zh-CN" dirty="0">
              <a:solidFill>
                <a:srgbClr val="000000"/>
              </a:solidFill>
            </a:endParaRPr>
          </a:p>
        </p:txBody>
      </p:sp>
      <p:sp>
        <p:nvSpPr>
          <p:cNvPr id="5" name="灯片编号占位符 4"/>
          <p:cNvSpPr>
            <a:spLocks noGrp="1"/>
          </p:cNvSpPr>
          <p:nvPr>
            <p:ph type="sldNum" sz="quarter" idx="12"/>
          </p:nvPr>
        </p:nvSpPr>
        <p:spPr/>
        <p:txBody>
          <a:bodyPr/>
          <a:lstStyle/>
          <a:p>
            <a:pPr>
              <a:defRPr/>
            </a:pPr>
            <a:fld id="{4F811C5B-E5DE-4E7D-BEF8-3D5FD3DE1A76}" type="slidenum">
              <a:rPr lang="ko-KR" altLang="en-US" smtClean="0">
                <a:solidFill>
                  <a:srgbClr val="000000"/>
                </a:solidFill>
              </a:rPr>
              <a:pPr>
                <a:defRPr/>
              </a:pPr>
              <a:t>1</a:t>
            </a:fld>
            <a:endParaRPr lang="en-US" altLang="ko-KR">
              <a:solidFill>
                <a:srgbClr val="000000"/>
              </a:solidFill>
            </a:endParaRPr>
          </a:p>
        </p:txBody>
      </p:sp>
      <p:sp>
        <p:nvSpPr>
          <p:cNvPr id="6" name="Rectangle 3" descr="Rectangle: Click to edit Master text styles&#10;Second level&#10;Third level&#10;Fourth level&#10;Fifth level"/>
          <p:cNvSpPr txBox="1">
            <a:spLocks noChangeArrowheads="1"/>
          </p:cNvSpPr>
          <p:nvPr/>
        </p:nvSpPr>
        <p:spPr bwMode="auto">
          <a:xfrm>
            <a:off x="152400" y="1447800"/>
            <a:ext cx="87630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0" indent="0" algn="ctr" rtl="0" eaLnBrk="0" fontAlgn="base" hangingPunct="0">
              <a:spcBef>
                <a:spcPct val="20000"/>
              </a:spcBef>
              <a:spcAft>
                <a:spcPct val="0"/>
              </a:spcAft>
              <a:buFontTx/>
              <a:buNone/>
              <a:defRPr kumimoji="1" sz="3600">
                <a:solidFill>
                  <a:srgbClr val="000099"/>
                </a:solidFill>
                <a:latin typeface="+mn-lt"/>
                <a:ea typeface="+mn-ea"/>
                <a:cs typeface="+mn-cs"/>
              </a:defRPr>
            </a:lvl1pPr>
            <a:lvl2pPr marL="742950" indent="-285750" algn="l" rtl="0" eaLnBrk="0" fontAlgn="base" hangingPunct="0">
              <a:spcBef>
                <a:spcPct val="20000"/>
              </a:spcBef>
              <a:spcAft>
                <a:spcPct val="0"/>
              </a:spcAft>
              <a:buChar char="•"/>
              <a:defRPr kumimoji="1" sz="2400">
                <a:solidFill>
                  <a:srgbClr val="000000"/>
                </a:solidFill>
                <a:latin typeface="+mn-lt"/>
                <a:ea typeface="+mn-ea"/>
              </a:defRPr>
            </a:lvl2pPr>
            <a:lvl3pPr marL="1143000" indent="-228600" algn="l" rtl="0" eaLnBrk="0" fontAlgn="base" hangingPunct="0">
              <a:spcBef>
                <a:spcPct val="20000"/>
              </a:spcBef>
              <a:spcAft>
                <a:spcPct val="0"/>
              </a:spcAft>
              <a:buChar char="•"/>
              <a:defRPr sz="2000">
                <a:solidFill>
                  <a:srgbClr val="000000"/>
                </a:solidFill>
                <a:latin typeface="+mn-lt"/>
                <a:ea typeface="+mn-ea"/>
              </a:defRPr>
            </a:lvl3pPr>
            <a:lvl4pPr marL="1600200" indent="-228600" algn="l" rtl="0" eaLnBrk="0" fontAlgn="base" hangingPunct="0">
              <a:spcBef>
                <a:spcPct val="20000"/>
              </a:spcBef>
              <a:spcAft>
                <a:spcPct val="0"/>
              </a:spcAft>
              <a:buChar char="•"/>
              <a:defRPr kumimoji="1">
                <a:solidFill>
                  <a:srgbClr val="000000"/>
                </a:solidFill>
                <a:latin typeface="+mn-lt"/>
                <a:ea typeface="+mn-ea"/>
              </a:defRPr>
            </a:lvl4pPr>
            <a:lvl5pPr marL="2057400" indent="-228600" algn="l" rtl="0" eaLnBrk="0" fontAlgn="base" hangingPunct="0">
              <a:spcBef>
                <a:spcPct val="20000"/>
              </a:spcBef>
              <a:spcAft>
                <a:spcPct val="0"/>
              </a:spcAft>
              <a:buChar char="•"/>
              <a:defRPr kumimoji="1" sz="1600">
                <a:solidFill>
                  <a:srgbClr val="000000"/>
                </a:solidFill>
                <a:latin typeface="+mn-lt"/>
                <a:ea typeface="+mn-ea"/>
              </a:defRPr>
            </a:lvl5pPr>
            <a:lvl6pPr marL="2514600" indent="-228600" algn="l" rtl="0" fontAlgn="base">
              <a:spcBef>
                <a:spcPct val="20000"/>
              </a:spcBef>
              <a:spcAft>
                <a:spcPct val="0"/>
              </a:spcAft>
              <a:buChar char="•"/>
              <a:defRPr kumimoji="1" sz="1600">
                <a:solidFill>
                  <a:srgbClr val="000000"/>
                </a:solidFill>
                <a:latin typeface="+mn-lt"/>
                <a:ea typeface="+mn-ea"/>
              </a:defRPr>
            </a:lvl6pPr>
            <a:lvl7pPr marL="2971800" indent="-228600" algn="l" rtl="0" fontAlgn="base">
              <a:spcBef>
                <a:spcPct val="20000"/>
              </a:spcBef>
              <a:spcAft>
                <a:spcPct val="0"/>
              </a:spcAft>
              <a:buChar char="•"/>
              <a:defRPr kumimoji="1" sz="1600">
                <a:solidFill>
                  <a:srgbClr val="000000"/>
                </a:solidFill>
                <a:latin typeface="+mn-lt"/>
                <a:ea typeface="+mn-ea"/>
              </a:defRPr>
            </a:lvl7pPr>
            <a:lvl8pPr marL="3429000" indent="-228600" algn="l" rtl="0" fontAlgn="base">
              <a:spcBef>
                <a:spcPct val="20000"/>
              </a:spcBef>
              <a:spcAft>
                <a:spcPct val="0"/>
              </a:spcAft>
              <a:buChar char="•"/>
              <a:defRPr kumimoji="1" sz="1600">
                <a:solidFill>
                  <a:srgbClr val="000000"/>
                </a:solidFill>
                <a:latin typeface="+mn-lt"/>
                <a:ea typeface="+mn-ea"/>
              </a:defRPr>
            </a:lvl8pPr>
            <a:lvl9pPr marL="3886200" indent="-228600" algn="l" rtl="0" fontAlgn="base">
              <a:spcBef>
                <a:spcPct val="20000"/>
              </a:spcBef>
              <a:spcAft>
                <a:spcPct val="0"/>
              </a:spcAft>
              <a:buChar char="•"/>
              <a:defRPr kumimoji="1" sz="1600">
                <a:solidFill>
                  <a:srgbClr val="000000"/>
                </a:solidFill>
                <a:latin typeface="+mn-lt"/>
                <a:ea typeface="+mn-ea"/>
              </a:defRPr>
            </a:lvl9pPr>
          </a:lstStyle>
          <a:p>
            <a:pPr eaLnBrk="1" latinLnBrk="1" hangingPunct="1">
              <a:spcBef>
                <a:spcPct val="0"/>
              </a:spcBef>
            </a:pPr>
            <a:r>
              <a:rPr lang="zh-CN" altLang="en-US" sz="4800" b="1" kern="0" dirty="0">
                <a:solidFill>
                  <a:schemeClr val="tx1"/>
                </a:solidFill>
                <a:latin typeface="微软雅黑" panose="020B0503020204020204" pitchFamily="34" charset="-122"/>
                <a:ea typeface="微软雅黑" panose="020B0503020204020204" pitchFamily="34" charset="-122"/>
                <a:cs typeface="+mj-cs"/>
              </a:rPr>
              <a:t>面向对象开发技术</a:t>
            </a:r>
          </a:p>
        </p:txBody>
      </p:sp>
    </p:spTree>
    <p:extLst>
      <p:ext uri="{BB962C8B-B14F-4D97-AF65-F5344CB8AC3E}">
        <p14:creationId xmlns:p14="http://schemas.microsoft.com/office/powerpoint/2010/main" val="875077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endParaRPr lang="zh-CN" altLang="zh-CN"/>
          </a:p>
        </p:txBody>
      </p:sp>
      <p:sp>
        <p:nvSpPr>
          <p:cNvPr id="9219" name="Rectangle 3"/>
          <p:cNvSpPr>
            <a:spLocks noGrp="1" noChangeArrowheads="1"/>
          </p:cNvSpPr>
          <p:nvPr>
            <p:ph type="body" idx="1"/>
          </p:nvPr>
        </p:nvSpPr>
        <p:spPr/>
        <p:txBody>
          <a:bodyPr/>
          <a:lstStyle/>
          <a:p>
            <a:pPr eaLnBrk="1" hangingPunct="1"/>
            <a:r>
              <a:rPr lang="zh-CN" altLang="en-US" dirty="0"/>
              <a:t>选择形状模块数据流图</a:t>
            </a:r>
          </a:p>
        </p:txBody>
      </p:sp>
      <p:sp>
        <p:nvSpPr>
          <p:cNvPr id="2" name="矩形 1">
            <a:extLst>
              <a:ext uri="{FF2B5EF4-FFF2-40B4-BE49-F238E27FC236}">
                <a16:creationId xmlns:a16="http://schemas.microsoft.com/office/drawing/2014/main" id="{A5FB4125-448F-4F26-9BA1-A964B6B689B6}"/>
              </a:ext>
            </a:extLst>
          </p:cNvPr>
          <p:cNvSpPr/>
          <p:nvPr/>
        </p:nvSpPr>
        <p:spPr bwMode="auto">
          <a:xfrm>
            <a:off x="863184" y="2752864"/>
            <a:ext cx="1332552" cy="460112"/>
          </a:xfrm>
          <a:prstGeom prst="rect">
            <a:avLst/>
          </a:prstGeom>
          <a:solidFill>
            <a:schemeClr val="bg1"/>
          </a:solidFill>
          <a:ln w="190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i="0" u="none" strike="noStrike" cap="none" normalizeH="0" baseline="0" dirty="0">
                <a:ln>
                  <a:noFill/>
                </a:ln>
                <a:solidFill>
                  <a:srgbClr val="000000"/>
                </a:solidFill>
                <a:effectLst/>
                <a:latin typeface="微软雅黑" pitchFamily="34" charset="-122"/>
                <a:ea typeface="微软雅黑" pitchFamily="34" charset="-122"/>
              </a:rPr>
              <a:t>用户输入</a:t>
            </a:r>
          </a:p>
        </p:txBody>
      </p:sp>
      <p:sp>
        <p:nvSpPr>
          <p:cNvPr id="6" name="矩形 5">
            <a:extLst>
              <a:ext uri="{FF2B5EF4-FFF2-40B4-BE49-F238E27FC236}">
                <a16:creationId xmlns:a16="http://schemas.microsoft.com/office/drawing/2014/main" id="{72509D63-7BB4-497E-92F0-AC7038ED8211}"/>
              </a:ext>
            </a:extLst>
          </p:cNvPr>
          <p:cNvSpPr/>
          <p:nvPr/>
        </p:nvSpPr>
        <p:spPr bwMode="auto">
          <a:xfrm>
            <a:off x="6300192" y="2777823"/>
            <a:ext cx="1728192" cy="460112"/>
          </a:xfrm>
          <a:prstGeom prst="rect">
            <a:avLst/>
          </a:prstGeom>
          <a:solidFill>
            <a:schemeClr val="bg1"/>
          </a:solidFill>
          <a:ln w="190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i="0" u="none" strike="noStrike" cap="none" normalizeH="0" baseline="0" dirty="0">
                <a:ln>
                  <a:noFill/>
                </a:ln>
                <a:solidFill>
                  <a:srgbClr val="000000"/>
                </a:solidFill>
                <a:effectLst/>
                <a:latin typeface="微软雅黑" pitchFamily="34" charset="-122"/>
                <a:ea typeface="微软雅黑" pitchFamily="34" charset="-122"/>
              </a:rPr>
              <a:t>显示错误信息</a:t>
            </a:r>
          </a:p>
        </p:txBody>
      </p:sp>
      <p:sp>
        <p:nvSpPr>
          <p:cNvPr id="3" name="椭圆 2">
            <a:extLst>
              <a:ext uri="{FF2B5EF4-FFF2-40B4-BE49-F238E27FC236}">
                <a16:creationId xmlns:a16="http://schemas.microsoft.com/office/drawing/2014/main" id="{694B8BAE-D425-4A8A-95A9-ABC91EE45A58}"/>
              </a:ext>
            </a:extLst>
          </p:cNvPr>
          <p:cNvSpPr/>
          <p:nvPr/>
        </p:nvSpPr>
        <p:spPr bwMode="auto">
          <a:xfrm>
            <a:off x="3563888" y="2596272"/>
            <a:ext cx="1332552" cy="792088"/>
          </a:xfrm>
          <a:prstGeom prst="ellipse">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i="0" u="none" strike="noStrike" cap="none" normalizeH="0" baseline="0" dirty="0">
                <a:ln>
                  <a:noFill/>
                </a:ln>
                <a:solidFill>
                  <a:srgbClr val="000000"/>
                </a:solidFill>
                <a:effectLst/>
                <a:latin typeface="微软雅黑" pitchFamily="34" charset="-122"/>
                <a:ea typeface="微软雅黑" pitchFamily="34" charset="-122"/>
              </a:rPr>
              <a:t>选择形状</a:t>
            </a:r>
          </a:p>
        </p:txBody>
      </p:sp>
      <p:sp>
        <p:nvSpPr>
          <p:cNvPr id="8" name="椭圆 7">
            <a:extLst>
              <a:ext uri="{FF2B5EF4-FFF2-40B4-BE49-F238E27FC236}">
                <a16:creationId xmlns:a16="http://schemas.microsoft.com/office/drawing/2014/main" id="{37367083-F014-40E0-8BA7-2363C8788EB2}"/>
              </a:ext>
            </a:extLst>
          </p:cNvPr>
          <p:cNvSpPr/>
          <p:nvPr/>
        </p:nvSpPr>
        <p:spPr bwMode="auto">
          <a:xfrm>
            <a:off x="1403648" y="3753036"/>
            <a:ext cx="1332552" cy="792088"/>
          </a:xfrm>
          <a:prstGeom prst="ellipse">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i="0" u="none" strike="noStrike" cap="none" normalizeH="0" baseline="0" dirty="0">
                <a:ln>
                  <a:noFill/>
                </a:ln>
                <a:solidFill>
                  <a:srgbClr val="000000"/>
                </a:solidFill>
                <a:effectLst/>
                <a:latin typeface="微软雅黑" pitchFamily="34" charset="-122"/>
                <a:ea typeface="微软雅黑" pitchFamily="34" charset="-122"/>
              </a:rPr>
              <a:t>画圆</a:t>
            </a:r>
          </a:p>
        </p:txBody>
      </p:sp>
      <p:sp>
        <p:nvSpPr>
          <p:cNvPr id="9" name="椭圆 8">
            <a:extLst>
              <a:ext uri="{FF2B5EF4-FFF2-40B4-BE49-F238E27FC236}">
                <a16:creationId xmlns:a16="http://schemas.microsoft.com/office/drawing/2014/main" id="{23BAC7FB-C52F-4BCA-A105-98D847C1EFD2}"/>
              </a:ext>
            </a:extLst>
          </p:cNvPr>
          <p:cNvSpPr/>
          <p:nvPr/>
        </p:nvSpPr>
        <p:spPr bwMode="auto">
          <a:xfrm>
            <a:off x="3563888" y="3789040"/>
            <a:ext cx="1332552" cy="792088"/>
          </a:xfrm>
          <a:prstGeom prst="ellipse">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i="0" u="none" strike="noStrike" cap="none" normalizeH="0" baseline="0" dirty="0">
                <a:ln>
                  <a:noFill/>
                </a:ln>
                <a:solidFill>
                  <a:srgbClr val="000000"/>
                </a:solidFill>
                <a:effectLst/>
                <a:latin typeface="微软雅黑" pitchFamily="34" charset="-122"/>
                <a:ea typeface="微软雅黑" pitchFamily="34" charset="-122"/>
              </a:rPr>
              <a:t>画直线</a:t>
            </a:r>
          </a:p>
        </p:txBody>
      </p:sp>
      <p:sp>
        <p:nvSpPr>
          <p:cNvPr id="10" name="椭圆 9">
            <a:extLst>
              <a:ext uri="{FF2B5EF4-FFF2-40B4-BE49-F238E27FC236}">
                <a16:creationId xmlns:a16="http://schemas.microsoft.com/office/drawing/2014/main" id="{4B1DAF2E-6C8A-43B7-B00A-EDB56FE0FEB1}"/>
              </a:ext>
            </a:extLst>
          </p:cNvPr>
          <p:cNvSpPr/>
          <p:nvPr/>
        </p:nvSpPr>
        <p:spPr bwMode="auto">
          <a:xfrm>
            <a:off x="5724128" y="3789040"/>
            <a:ext cx="1332552" cy="792088"/>
          </a:xfrm>
          <a:prstGeom prst="ellipse">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2000" dirty="0">
                <a:solidFill>
                  <a:srgbClr val="000000"/>
                </a:solidFill>
                <a:latin typeface="微软雅黑" pitchFamily="34" charset="-122"/>
                <a:ea typeface="微软雅黑" pitchFamily="34" charset="-122"/>
              </a:rPr>
              <a:t>画长方</a:t>
            </a:r>
            <a:r>
              <a:rPr kumimoji="0" lang="zh-CN" altLang="en-US" sz="2000" i="0" u="none" strike="noStrike" cap="none" normalizeH="0" baseline="0" dirty="0">
                <a:ln>
                  <a:noFill/>
                </a:ln>
                <a:solidFill>
                  <a:srgbClr val="000000"/>
                </a:solidFill>
                <a:effectLst/>
                <a:latin typeface="微软雅黑" pitchFamily="34" charset="-122"/>
                <a:ea typeface="微软雅黑" pitchFamily="34" charset="-122"/>
              </a:rPr>
              <a:t>形</a:t>
            </a:r>
          </a:p>
        </p:txBody>
      </p:sp>
      <p:cxnSp>
        <p:nvCxnSpPr>
          <p:cNvPr id="5" name="直接箭头连接符 4">
            <a:extLst>
              <a:ext uri="{FF2B5EF4-FFF2-40B4-BE49-F238E27FC236}">
                <a16:creationId xmlns:a16="http://schemas.microsoft.com/office/drawing/2014/main" id="{19952899-21A9-42A8-93BB-55D76A081FAA}"/>
              </a:ext>
            </a:extLst>
          </p:cNvPr>
          <p:cNvCxnSpPr>
            <a:stCxn id="2" idx="3"/>
            <a:endCxn id="3" idx="2"/>
          </p:cNvCxnSpPr>
          <p:nvPr/>
        </p:nvCxnSpPr>
        <p:spPr bwMode="auto">
          <a:xfrm>
            <a:off x="2195736" y="2982920"/>
            <a:ext cx="1368152" cy="939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 name="直接箭头连接符 12">
            <a:extLst>
              <a:ext uri="{FF2B5EF4-FFF2-40B4-BE49-F238E27FC236}">
                <a16:creationId xmlns:a16="http://schemas.microsoft.com/office/drawing/2014/main" id="{89DF3460-F175-40E6-98D1-DF1B59BD06D4}"/>
              </a:ext>
            </a:extLst>
          </p:cNvPr>
          <p:cNvCxnSpPr/>
          <p:nvPr/>
        </p:nvCxnSpPr>
        <p:spPr bwMode="auto">
          <a:xfrm>
            <a:off x="4932040" y="2960703"/>
            <a:ext cx="1368152" cy="939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 name="文本框 6">
            <a:extLst>
              <a:ext uri="{FF2B5EF4-FFF2-40B4-BE49-F238E27FC236}">
                <a16:creationId xmlns:a16="http://schemas.microsoft.com/office/drawing/2014/main" id="{92CD3F2C-D299-4450-B2D8-03CB439257AD}"/>
              </a:ext>
            </a:extLst>
          </p:cNvPr>
          <p:cNvSpPr txBox="1"/>
          <p:nvPr/>
        </p:nvSpPr>
        <p:spPr>
          <a:xfrm>
            <a:off x="2609580" y="2608814"/>
            <a:ext cx="900504" cy="369332"/>
          </a:xfrm>
          <a:prstGeom prst="rect">
            <a:avLst/>
          </a:prstGeom>
          <a:noFill/>
        </p:spPr>
        <p:txBody>
          <a:bodyPr wrap="square" rtlCol="0">
            <a:spAutoFit/>
          </a:bodyPr>
          <a:lstStyle/>
          <a:p>
            <a:r>
              <a:rPr lang="zh-CN" altLang="en-US" dirty="0"/>
              <a:t>形状</a:t>
            </a:r>
          </a:p>
        </p:txBody>
      </p:sp>
      <p:sp>
        <p:nvSpPr>
          <p:cNvPr id="15" name="文本框 14">
            <a:extLst>
              <a:ext uri="{FF2B5EF4-FFF2-40B4-BE49-F238E27FC236}">
                <a16:creationId xmlns:a16="http://schemas.microsoft.com/office/drawing/2014/main" id="{40B5DC88-344B-4717-B104-0BCB058B1236}"/>
              </a:ext>
            </a:extLst>
          </p:cNvPr>
          <p:cNvSpPr txBox="1"/>
          <p:nvPr/>
        </p:nvSpPr>
        <p:spPr>
          <a:xfrm>
            <a:off x="5040208" y="2618286"/>
            <a:ext cx="1224384" cy="369332"/>
          </a:xfrm>
          <a:prstGeom prst="rect">
            <a:avLst/>
          </a:prstGeom>
          <a:noFill/>
        </p:spPr>
        <p:txBody>
          <a:bodyPr wrap="square" rtlCol="0">
            <a:spAutoFit/>
          </a:bodyPr>
          <a:lstStyle/>
          <a:p>
            <a:r>
              <a:rPr lang="zh-CN" altLang="en-US" dirty="0"/>
              <a:t>非法形状</a:t>
            </a:r>
          </a:p>
        </p:txBody>
      </p:sp>
      <p:cxnSp>
        <p:nvCxnSpPr>
          <p:cNvPr id="12" name="直接箭头连接符 11">
            <a:extLst>
              <a:ext uri="{FF2B5EF4-FFF2-40B4-BE49-F238E27FC236}">
                <a16:creationId xmlns:a16="http://schemas.microsoft.com/office/drawing/2014/main" id="{31745CC7-0E7A-4406-8053-79FC8C437F64}"/>
              </a:ext>
            </a:extLst>
          </p:cNvPr>
          <p:cNvCxnSpPr>
            <a:cxnSpLocks/>
            <a:stCxn id="3" idx="3"/>
            <a:endCxn id="8" idx="7"/>
          </p:cNvCxnSpPr>
          <p:nvPr/>
        </p:nvCxnSpPr>
        <p:spPr bwMode="auto">
          <a:xfrm flipH="1">
            <a:off x="2541052" y="3272361"/>
            <a:ext cx="1217984" cy="59667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7" name="直接箭头连接符 16">
            <a:extLst>
              <a:ext uri="{FF2B5EF4-FFF2-40B4-BE49-F238E27FC236}">
                <a16:creationId xmlns:a16="http://schemas.microsoft.com/office/drawing/2014/main" id="{6D1186F7-4D79-411E-9719-0F29A958A3D6}"/>
              </a:ext>
            </a:extLst>
          </p:cNvPr>
          <p:cNvCxnSpPr>
            <a:stCxn id="3" idx="4"/>
            <a:endCxn id="9" idx="0"/>
          </p:cNvCxnSpPr>
          <p:nvPr/>
        </p:nvCxnSpPr>
        <p:spPr bwMode="auto">
          <a:xfrm>
            <a:off x="4230164" y="3388360"/>
            <a:ext cx="0" cy="4006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9" name="直接箭头连接符 18">
            <a:extLst>
              <a:ext uri="{FF2B5EF4-FFF2-40B4-BE49-F238E27FC236}">
                <a16:creationId xmlns:a16="http://schemas.microsoft.com/office/drawing/2014/main" id="{E614069C-B1FE-49B9-A2A0-CD423C8BBDA4}"/>
              </a:ext>
            </a:extLst>
          </p:cNvPr>
          <p:cNvCxnSpPr>
            <a:stCxn id="3" idx="5"/>
            <a:endCxn id="10" idx="0"/>
          </p:cNvCxnSpPr>
          <p:nvPr/>
        </p:nvCxnSpPr>
        <p:spPr bwMode="auto">
          <a:xfrm>
            <a:off x="4701292" y="3272361"/>
            <a:ext cx="1689112" cy="51667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3" name="文本框 22">
            <a:extLst>
              <a:ext uri="{FF2B5EF4-FFF2-40B4-BE49-F238E27FC236}">
                <a16:creationId xmlns:a16="http://schemas.microsoft.com/office/drawing/2014/main" id="{C85CEDAE-8AB4-492A-A514-DDFB07D664ED}"/>
              </a:ext>
            </a:extLst>
          </p:cNvPr>
          <p:cNvSpPr txBox="1"/>
          <p:nvPr/>
        </p:nvSpPr>
        <p:spPr>
          <a:xfrm>
            <a:off x="2642508" y="3208202"/>
            <a:ext cx="900504" cy="369332"/>
          </a:xfrm>
          <a:prstGeom prst="rect">
            <a:avLst/>
          </a:prstGeom>
          <a:noFill/>
        </p:spPr>
        <p:txBody>
          <a:bodyPr wrap="square" rtlCol="0">
            <a:spAutoFit/>
          </a:bodyPr>
          <a:lstStyle/>
          <a:p>
            <a:r>
              <a:rPr lang="zh-CN" altLang="en-US" dirty="0"/>
              <a:t>圆</a:t>
            </a:r>
          </a:p>
        </p:txBody>
      </p:sp>
      <p:sp>
        <p:nvSpPr>
          <p:cNvPr id="24" name="文本框 23">
            <a:extLst>
              <a:ext uri="{FF2B5EF4-FFF2-40B4-BE49-F238E27FC236}">
                <a16:creationId xmlns:a16="http://schemas.microsoft.com/office/drawing/2014/main" id="{64CCE926-9510-415D-A67B-CD3DBDBA13E6}"/>
              </a:ext>
            </a:extLst>
          </p:cNvPr>
          <p:cNvSpPr txBox="1"/>
          <p:nvPr/>
        </p:nvSpPr>
        <p:spPr>
          <a:xfrm>
            <a:off x="4212168" y="3432188"/>
            <a:ext cx="900504" cy="369332"/>
          </a:xfrm>
          <a:prstGeom prst="rect">
            <a:avLst/>
          </a:prstGeom>
          <a:noFill/>
        </p:spPr>
        <p:txBody>
          <a:bodyPr wrap="square" rtlCol="0">
            <a:spAutoFit/>
          </a:bodyPr>
          <a:lstStyle/>
          <a:p>
            <a:r>
              <a:rPr lang="zh-CN" altLang="en-US" dirty="0"/>
              <a:t>直线</a:t>
            </a:r>
          </a:p>
        </p:txBody>
      </p:sp>
      <p:sp>
        <p:nvSpPr>
          <p:cNvPr id="25" name="文本框 24">
            <a:extLst>
              <a:ext uri="{FF2B5EF4-FFF2-40B4-BE49-F238E27FC236}">
                <a16:creationId xmlns:a16="http://schemas.microsoft.com/office/drawing/2014/main" id="{C3972F16-179D-4388-A54E-6F926869831C}"/>
              </a:ext>
            </a:extLst>
          </p:cNvPr>
          <p:cNvSpPr txBox="1"/>
          <p:nvPr/>
        </p:nvSpPr>
        <p:spPr>
          <a:xfrm>
            <a:off x="5327804" y="3161368"/>
            <a:ext cx="900504" cy="369332"/>
          </a:xfrm>
          <a:prstGeom prst="rect">
            <a:avLst/>
          </a:prstGeom>
          <a:noFill/>
        </p:spPr>
        <p:txBody>
          <a:bodyPr wrap="square" rtlCol="0">
            <a:spAutoFit/>
          </a:bodyPr>
          <a:lstStyle/>
          <a:p>
            <a:r>
              <a:rPr lang="zh-CN" altLang="en-US" dirty="0"/>
              <a:t>长方形</a:t>
            </a:r>
          </a:p>
        </p:txBody>
      </p:sp>
    </p:spTree>
    <p:extLst>
      <p:ext uri="{BB962C8B-B14F-4D97-AF65-F5344CB8AC3E}">
        <p14:creationId xmlns:p14="http://schemas.microsoft.com/office/powerpoint/2010/main" val="1593390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endParaRPr lang="zh-CN" altLang="zh-CN"/>
          </a:p>
        </p:txBody>
      </p:sp>
      <p:sp>
        <p:nvSpPr>
          <p:cNvPr id="10243" name="Rectangle 3"/>
          <p:cNvSpPr>
            <a:spLocks noGrp="1" noChangeArrowheads="1"/>
          </p:cNvSpPr>
          <p:nvPr>
            <p:ph type="body" idx="1"/>
          </p:nvPr>
        </p:nvSpPr>
        <p:spPr/>
        <p:txBody>
          <a:bodyPr/>
          <a:lstStyle/>
          <a:p>
            <a:pPr eaLnBrk="1" hangingPunct="1"/>
            <a:r>
              <a:rPr lang="zh-CN" altLang="en-US"/>
              <a:t>结构化编程</a:t>
            </a:r>
          </a:p>
          <a:p>
            <a:pPr lvl="1" eaLnBrk="1" hangingPunct="1"/>
            <a:r>
              <a:rPr lang="zh-CN" altLang="en-US"/>
              <a:t>定义形状标示常量</a:t>
            </a:r>
          </a:p>
          <a:p>
            <a:pPr lvl="1" eaLnBrk="1" hangingPunct="1"/>
            <a:r>
              <a:rPr lang="en-US" altLang="zh-CN"/>
              <a:t>drawCircle()</a:t>
            </a:r>
          </a:p>
          <a:p>
            <a:pPr lvl="1" eaLnBrk="1" hangingPunct="1"/>
            <a:r>
              <a:rPr lang="en-US" altLang="zh-CN"/>
              <a:t>drawLine()</a:t>
            </a:r>
          </a:p>
          <a:p>
            <a:pPr lvl="1" eaLnBrk="1" hangingPunct="1"/>
            <a:r>
              <a:rPr lang="en-US" altLang="zh-CN"/>
              <a:t>drawRectangle()</a:t>
            </a:r>
          </a:p>
          <a:p>
            <a:pPr lvl="1" eaLnBrk="1" hangingPunct="1"/>
            <a:r>
              <a:rPr lang="en-US" altLang="zh-CN"/>
              <a:t>selectShape()</a:t>
            </a:r>
          </a:p>
          <a:p>
            <a:pPr lvl="2" eaLnBrk="1" hangingPunct="1"/>
            <a:r>
              <a:rPr lang="zh-CN" altLang="en-US"/>
              <a:t>接收用户输入的形状</a:t>
            </a:r>
          </a:p>
          <a:p>
            <a:pPr lvl="2" eaLnBrk="1" hangingPunct="1"/>
            <a:r>
              <a:rPr lang="en-US" altLang="zh-CN"/>
              <a:t>switch</a:t>
            </a:r>
          </a:p>
        </p:txBody>
      </p:sp>
    </p:spTree>
    <p:extLst>
      <p:ext uri="{BB962C8B-B14F-4D97-AF65-F5344CB8AC3E}">
        <p14:creationId xmlns:p14="http://schemas.microsoft.com/office/powerpoint/2010/main" val="3910984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endParaRPr lang="zh-CN" altLang="en-US"/>
          </a:p>
        </p:txBody>
      </p:sp>
      <p:sp>
        <p:nvSpPr>
          <p:cNvPr id="24579" name="Rectangle 3"/>
          <p:cNvSpPr>
            <a:spLocks noGrp="1" noChangeArrowheads="1"/>
          </p:cNvSpPr>
          <p:nvPr>
            <p:ph type="body" idx="1"/>
          </p:nvPr>
        </p:nvSpPr>
        <p:spPr/>
        <p:txBody>
          <a:bodyPr/>
          <a:lstStyle/>
          <a:p>
            <a:pPr marL="0" indent="0">
              <a:lnSpc>
                <a:spcPct val="80000"/>
              </a:lnSpc>
              <a:buNone/>
            </a:pPr>
            <a:r>
              <a:rPr lang="en-US" altLang="zh-CN" sz="2000" dirty="0"/>
              <a:t>void </a:t>
            </a:r>
            <a:r>
              <a:rPr lang="en-US" altLang="zh-CN" sz="2000" dirty="0" err="1"/>
              <a:t>selectShape</a:t>
            </a:r>
            <a:r>
              <a:rPr lang="en-US" altLang="zh-CN" sz="2000" dirty="0"/>
              <a:t>() {</a:t>
            </a:r>
          </a:p>
          <a:p>
            <a:pPr marL="0" indent="0">
              <a:lnSpc>
                <a:spcPct val="80000"/>
              </a:lnSpc>
              <a:buNone/>
            </a:pPr>
            <a:r>
              <a:rPr lang="en-US" altLang="zh-CN" sz="2000" dirty="0"/>
              <a:t>  </a:t>
            </a:r>
            <a:r>
              <a:rPr lang="en-US" altLang="zh-CN" sz="2000" dirty="0" err="1"/>
              <a:t>int</a:t>
            </a:r>
            <a:r>
              <a:rPr lang="en-US" altLang="zh-CN" sz="2000" dirty="0"/>
              <a:t> shape;</a:t>
            </a:r>
          </a:p>
          <a:p>
            <a:pPr marL="0" indent="0">
              <a:lnSpc>
                <a:spcPct val="80000"/>
              </a:lnSpc>
              <a:buNone/>
            </a:pPr>
            <a:r>
              <a:rPr lang="en-US" altLang="zh-CN" sz="2000" dirty="0"/>
              <a:t>  </a:t>
            </a:r>
            <a:r>
              <a:rPr lang="en-US" altLang="zh-CN" sz="2000" dirty="0" err="1"/>
              <a:t>scanf</a:t>
            </a:r>
            <a:r>
              <a:rPr lang="en-US" altLang="zh-CN" sz="2000" dirty="0"/>
              <a:t>("%</a:t>
            </a:r>
            <a:r>
              <a:rPr lang="en-US" altLang="zh-CN" sz="2000" dirty="0" err="1"/>
              <a:t>d",&amp;shape</a:t>
            </a:r>
            <a:r>
              <a:rPr lang="en-US" altLang="zh-CN" sz="2000" dirty="0"/>
              <a:t>);</a:t>
            </a:r>
          </a:p>
          <a:p>
            <a:pPr marL="0" indent="0">
              <a:lnSpc>
                <a:spcPct val="80000"/>
              </a:lnSpc>
              <a:buNone/>
            </a:pPr>
            <a:r>
              <a:rPr lang="en-US" altLang="zh-CN" sz="2000" dirty="0"/>
              <a:t>  switch(shape){</a:t>
            </a:r>
          </a:p>
          <a:p>
            <a:pPr marL="0" indent="0">
              <a:lnSpc>
                <a:spcPct val="80000"/>
              </a:lnSpc>
              <a:buNone/>
            </a:pPr>
            <a:r>
              <a:rPr lang="en-US" altLang="zh-CN" sz="2000" dirty="0"/>
              <a:t>    case Circle;</a:t>
            </a:r>
          </a:p>
          <a:p>
            <a:pPr marL="0" indent="0">
              <a:lnSpc>
                <a:spcPct val="80000"/>
              </a:lnSpc>
              <a:buNone/>
            </a:pPr>
            <a:r>
              <a:rPr lang="en-US" altLang="zh-CN" sz="2000" dirty="0"/>
              <a:t>      </a:t>
            </a:r>
            <a:r>
              <a:rPr lang="en-US" altLang="zh-CN" sz="2000" dirty="0" err="1"/>
              <a:t>drawCircle</a:t>
            </a:r>
            <a:r>
              <a:rPr lang="en-US" altLang="zh-CN" sz="2000" dirty="0"/>
              <a:t>();</a:t>
            </a:r>
          </a:p>
          <a:p>
            <a:pPr marL="0" indent="0">
              <a:lnSpc>
                <a:spcPct val="80000"/>
              </a:lnSpc>
              <a:buNone/>
            </a:pPr>
            <a:r>
              <a:rPr lang="en-US" altLang="zh-CN" sz="2000" dirty="0"/>
              <a:t>      break;</a:t>
            </a:r>
          </a:p>
          <a:p>
            <a:pPr marL="0" indent="0">
              <a:lnSpc>
                <a:spcPct val="80000"/>
              </a:lnSpc>
              <a:buNone/>
            </a:pPr>
            <a:r>
              <a:rPr lang="en-US" altLang="zh-CN" sz="2000" dirty="0"/>
              <a:t>    case Line;</a:t>
            </a:r>
          </a:p>
          <a:p>
            <a:pPr marL="0" indent="0">
              <a:lnSpc>
                <a:spcPct val="80000"/>
              </a:lnSpc>
              <a:buNone/>
            </a:pPr>
            <a:r>
              <a:rPr lang="en-US" altLang="zh-CN" sz="2000" dirty="0"/>
              <a:t>      </a:t>
            </a:r>
            <a:r>
              <a:rPr lang="en-US" altLang="zh-CN" sz="2000" dirty="0" err="1"/>
              <a:t>drawLine</a:t>
            </a:r>
            <a:r>
              <a:rPr lang="en-US" altLang="zh-CN" sz="2000" dirty="0"/>
              <a:t>();</a:t>
            </a:r>
          </a:p>
          <a:p>
            <a:pPr marL="0" indent="0">
              <a:lnSpc>
                <a:spcPct val="80000"/>
              </a:lnSpc>
              <a:buNone/>
            </a:pPr>
            <a:r>
              <a:rPr lang="en-US" altLang="zh-CN" sz="2000" dirty="0"/>
              <a:t>      break;</a:t>
            </a:r>
          </a:p>
          <a:p>
            <a:pPr marL="0" indent="0">
              <a:lnSpc>
                <a:spcPct val="80000"/>
              </a:lnSpc>
              <a:buNone/>
            </a:pPr>
            <a:r>
              <a:rPr lang="en-US" altLang="zh-CN" sz="2000" dirty="0"/>
              <a:t>    case Rectangle;</a:t>
            </a:r>
          </a:p>
          <a:p>
            <a:pPr marL="0" indent="0">
              <a:lnSpc>
                <a:spcPct val="80000"/>
              </a:lnSpc>
              <a:buNone/>
            </a:pPr>
            <a:r>
              <a:rPr lang="en-US" altLang="zh-CN" sz="2000" dirty="0"/>
              <a:t>      </a:t>
            </a:r>
            <a:r>
              <a:rPr lang="en-US" altLang="zh-CN" sz="2000" dirty="0" err="1"/>
              <a:t>drawRectangle</a:t>
            </a:r>
            <a:r>
              <a:rPr lang="en-US" altLang="zh-CN" sz="2000" dirty="0"/>
              <a:t>();</a:t>
            </a:r>
          </a:p>
          <a:p>
            <a:pPr marL="0" indent="0">
              <a:lnSpc>
                <a:spcPct val="80000"/>
              </a:lnSpc>
              <a:buNone/>
            </a:pPr>
            <a:r>
              <a:rPr lang="en-US" altLang="zh-CN" sz="2000" dirty="0"/>
              <a:t>      break;</a:t>
            </a:r>
          </a:p>
          <a:p>
            <a:pPr marL="0" indent="0">
              <a:lnSpc>
                <a:spcPct val="80000"/>
              </a:lnSpc>
              <a:buNone/>
            </a:pPr>
            <a:r>
              <a:rPr lang="en-US" altLang="zh-CN" sz="2000" dirty="0"/>
              <a:t>    default;</a:t>
            </a:r>
          </a:p>
          <a:p>
            <a:pPr marL="0" indent="0">
              <a:lnSpc>
                <a:spcPct val="80000"/>
              </a:lnSpc>
              <a:buNone/>
            </a:pPr>
            <a:r>
              <a:rPr lang="en-US" altLang="zh-CN" sz="2000" dirty="0"/>
              <a:t>      </a:t>
            </a:r>
            <a:r>
              <a:rPr lang="en-US" altLang="zh-CN" sz="2000" dirty="0" err="1"/>
              <a:t>printf</a:t>
            </a:r>
            <a:r>
              <a:rPr lang="en-US" altLang="zh-CN" sz="2000" dirty="0"/>
              <a:t>("</a:t>
            </a:r>
            <a:r>
              <a:rPr lang="zh-CN" altLang="en-US" sz="2000" dirty="0"/>
              <a:t>输入的形状不存在</a:t>
            </a:r>
            <a:r>
              <a:rPr lang="en-US" altLang="zh-CN" sz="2000" dirty="0"/>
              <a:t>")</a:t>
            </a:r>
            <a:r>
              <a:rPr lang="zh-CN" altLang="en-US" sz="2000" dirty="0"/>
              <a:t>；</a:t>
            </a:r>
          </a:p>
          <a:p>
            <a:pPr marL="0" indent="0">
              <a:lnSpc>
                <a:spcPct val="80000"/>
              </a:lnSpc>
              <a:buNone/>
            </a:pPr>
            <a:r>
              <a:rPr lang="zh-CN" altLang="en-US" sz="2000" dirty="0"/>
              <a:t>      </a:t>
            </a:r>
            <a:r>
              <a:rPr lang="en-US" altLang="zh-CN" sz="2000" dirty="0"/>
              <a:t>break</a:t>
            </a:r>
            <a:r>
              <a:rPr lang="zh-CN" altLang="en-US" sz="2000" dirty="0"/>
              <a:t>； </a:t>
            </a:r>
          </a:p>
          <a:p>
            <a:pPr marL="0" indent="0">
              <a:lnSpc>
                <a:spcPct val="80000"/>
              </a:lnSpc>
              <a:buNone/>
            </a:pPr>
            <a:r>
              <a:rPr lang="zh-CN" altLang="en-US" sz="2000" dirty="0"/>
              <a:t>    </a:t>
            </a:r>
            <a:r>
              <a:rPr lang="en-US" altLang="zh-CN" sz="2000" dirty="0"/>
              <a:t>}</a:t>
            </a:r>
          </a:p>
          <a:p>
            <a:pPr marL="0" indent="0">
              <a:lnSpc>
                <a:spcPct val="80000"/>
              </a:lnSpc>
              <a:buNone/>
            </a:pPr>
            <a:r>
              <a:rPr lang="en-US" altLang="zh-CN" sz="2000" dirty="0"/>
              <a:t>}</a:t>
            </a:r>
          </a:p>
        </p:txBody>
      </p:sp>
    </p:spTree>
    <p:extLst>
      <p:ext uri="{BB962C8B-B14F-4D97-AF65-F5344CB8AC3E}">
        <p14:creationId xmlns:p14="http://schemas.microsoft.com/office/powerpoint/2010/main" val="1893193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endParaRPr lang="zh-CN" altLang="zh-CN"/>
          </a:p>
        </p:txBody>
      </p:sp>
      <p:sp>
        <p:nvSpPr>
          <p:cNvPr id="11267" name="Rectangle 3"/>
          <p:cNvSpPr>
            <a:spLocks noGrp="1" noChangeArrowheads="1"/>
          </p:cNvSpPr>
          <p:nvPr>
            <p:ph type="body" idx="1"/>
          </p:nvPr>
        </p:nvSpPr>
        <p:spPr/>
        <p:txBody>
          <a:bodyPr/>
          <a:lstStyle/>
          <a:p>
            <a:pPr eaLnBrk="1" hangingPunct="1">
              <a:lnSpc>
                <a:spcPct val="120000"/>
              </a:lnSpc>
            </a:pPr>
            <a:r>
              <a:rPr lang="zh-CN" altLang="en-US" dirty="0"/>
              <a:t>假定需求发生变化</a:t>
            </a:r>
          </a:p>
          <a:p>
            <a:pPr lvl="1" eaLnBrk="1" hangingPunct="1">
              <a:lnSpc>
                <a:spcPct val="120000"/>
              </a:lnSpc>
            </a:pPr>
            <a:r>
              <a:rPr lang="zh-CN" altLang="en-US" dirty="0"/>
              <a:t>要求增加一个画三角形的功能</a:t>
            </a:r>
          </a:p>
          <a:p>
            <a:pPr lvl="1" eaLnBrk="1" hangingPunct="1">
              <a:lnSpc>
                <a:spcPct val="120000"/>
              </a:lnSpc>
            </a:pPr>
            <a:r>
              <a:rPr lang="zh-CN" altLang="en-US" dirty="0"/>
              <a:t>需要对系统做多处改动</a:t>
            </a:r>
          </a:p>
          <a:p>
            <a:pPr lvl="2" eaLnBrk="1" hangingPunct="1">
              <a:lnSpc>
                <a:spcPct val="120000"/>
              </a:lnSpc>
            </a:pPr>
            <a:r>
              <a:rPr lang="zh-CN" altLang="en-US" dirty="0"/>
              <a:t>增加一个形状常量定义</a:t>
            </a:r>
          </a:p>
          <a:p>
            <a:pPr lvl="2" eaLnBrk="1" hangingPunct="1">
              <a:lnSpc>
                <a:spcPct val="120000"/>
              </a:lnSpc>
            </a:pPr>
            <a:r>
              <a:rPr lang="zh-CN" altLang="en-US" dirty="0"/>
              <a:t>增加一个画三角形的功能方法</a:t>
            </a:r>
          </a:p>
          <a:p>
            <a:pPr lvl="2" eaLnBrk="1" hangingPunct="1">
              <a:lnSpc>
                <a:spcPct val="120000"/>
              </a:lnSpc>
            </a:pPr>
            <a:r>
              <a:rPr lang="zh-CN" altLang="en-US" dirty="0"/>
              <a:t>在</a:t>
            </a:r>
            <a:r>
              <a:rPr lang="en-US" altLang="zh-CN" dirty="0" err="1"/>
              <a:t>selectShape</a:t>
            </a:r>
            <a:r>
              <a:rPr lang="zh-CN" altLang="en-US" dirty="0"/>
              <a:t>中增加一个分支逻辑</a:t>
            </a:r>
          </a:p>
        </p:txBody>
      </p:sp>
    </p:spTree>
    <p:extLst>
      <p:ext uri="{BB962C8B-B14F-4D97-AF65-F5344CB8AC3E}">
        <p14:creationId xmlns:p14="http://schemas.microsoft.com/office/powerpoint/2010/main" val="3444997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pPr>
              <a:defRPr/>
            </a:pPr>
            <a:r>
              <a:rPr lang="zh-CN" altLang="en-US" dirty="0">
                <a:solidFill>
                  <a:srgbClr val="000000"/>
                </a:solidFill>
              </a:rPr>
              <a:t>山东大学软件学院</a:t>
            </a:r>
            <a:endParaRPr lang="en-US" altLang="zh-CN" dirty="0">
              <a:solidFill>
                <a:srgbClr val="000000"/>
              </a:solidFill>
            </a:endParaRPr>
          </a:p>
        </p:txBody>
      </p:sp>
      <p:sp>
        <p:nvSpPr>
          <p:cNvPr id="5" name="灯片编号占位符 4"/>
          <p:cNvSpPr>
            <a:spLocks noGrp="1"/>
          </p:cNvSpPr>
          <p:nvPr>
            <p:ph type="sldNum" sz="quarter" idx="12"/>
          </p:nvPr>
        </p:nvSpPr>
        <p:spPr/>
        <p:txBody>
          <a:bodyPr/>
          <a:lstStyle/>
          <a:p>
            <a:pPr>
              <a:defRPr/>
            </a:pPr>
            <a:fld id="{A9831E6B-EB9A-4316-A298-DAC22DC5C627}" type="slidenum">
              <a:rPr lang="ko-KR" altLang="en-US" smtClean="0">
                <a:solidFill>
                  <a:srgbClr val="000000"/>
                </a:solidFill>
              </a:rPr>
              <a:pPr>
                <a:defRPr/>
              </a:pPr>
              <a:t>14</a:t>
            </a:fld>
            <a:endParaRPr lang="en-US" altLang="ko-KR">
              <a:solidFill>
                <a:srgbClr val="000000"/>
              </a:solidFill>
            </a:endParaRPr>
          </a:p>
        </p:txBody>
      </p:sp>
      <p:sp>
        <p:nvSpPr>
          <p:cNvPr id="6" name="Rectangle 3"/>
          <p:cNvSpPr txBox="1">
            <a:spLocks noChangeArrowheads="1"/>
          </p:cNvSpPr>
          <p:nvPr/>
        </p:nvSpPr>
        <p:spPr bwMode="auto">
          <a:xfrm>
            <a:off x="547688" y="404664"/>
            <a:ext cx="8280400" cy="527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a:solidFill>
                  <a:srgbClr val="000000"/>
                </a:solidFill>
                <a:latin typeface="+mn-lt"/>
                <a:ea typeface="+mn-ea"/>
                <a:cs typeface="+mn-cs"/>
              </a:defRPr>
            </a:lvl1pPr>
            <a:lvl2pPr marL="742950" indent="-285750" algn="l" rtl="0" eaLnBrk="0" fontAlgn="base" hangingPunct="0">
              <a:spcBef>
                <a:spcPct val="20000"/>
              </a:spcBef>
              <a:spcAft>
                <a:spcPct val="0"/>
              </a:spcAft>
              <a:buChar char="•"/>
              <a:defRPr kumimoji="1" sz="2400">
                <a:solidFill>
                  <a:srgbClr val="000000"/>
                </a:solidFill>
                <a:latin typeface="+mn-lt"/>
                <a:ea typeface="+mn-ea"/>
              </a:defRPr>
            </a:lvl2pPr>
            <a:lvl3pPr marL="1143000" indent="-228600" algn="l" rtl="0" eaLnBrk="0" fontAlgn="base" hangingPunct="0">
              <a:spcBef>
                <a:spcPct val="20000"/>
              </a:spcBef>
              <a:spcAft>
                <a:spcPct val="0"/>
              </a:spcAft>
              <a:buChar char="•"/>
              <a:defRPr sz="2000">
                <a:solidFill>
                  <a:srgbClr val="000000"/>
                </a:solidFill>
                <a:latin typeface="+mn-lt"/>
                <a:ea typeface="+mn-ea"/>
              </a:defRPr>
            </a:lvl3pPr>
            <a:lvl4pPr marL="1600200" indent="-228600" algn="l" rtl="0" eaLnBrk="0" fontAlgn="base" hangingPunct="0">
              <a:spcBef>
                <a:spcPct val="20000"/>
              </a:spcBef>
              <a:spcAft>
                <a:spcPct val="0"/>
              </a:spcAft>
              <a:buChar char="•"/>
              <a:defRPr kumimoji="1">
                <a:solidFill>
                  <a:srgbClr val="000000"/>
                </a:solidFill>
                <a:latin typeface="+mn-lt"/>
                <a:ea typeface="+mn-ea"/>
              </a:defRPr>
            </a:lvl4pPr>
            <a:lvl5pPr marL="2057400" indent="-228600" algn="l" rtl="0" eaLnBrk="0" fontAlgn="base" hangingPunct="0">
              <a:spcBef>
                <a:spcPct val="20000"/>
              </a:spcBef>
              <a:spcAft>
                <a:spcPct val="0"/>
              </a:spcAft>
              <a:buChar char="•"/>
              <a:defRPr kumimoji="1" sz="1600">
                <a:solidFill>
                  <a:srgbClr val="000000"/>
                </a:solidFill>
                <a:latin typeface="+mn-lt"/>
                <a:ea typeface="+mn-ea"/>
              </a:defRPr>
            </a:lvl5pPr>
            <a:lvl6pPr marL="2514600" indent="-228600" algn="l" rtl="0" fontAlgn="base">
              <a:spcBef>
                <a:spcPct val="20000"/>
              </a:spcBef>
              <a:spcAft>
                <a:spcPct val="0"/>
              </a:spcAft>
              <a:buChar char="•"/>
              <a:defRPr kumimoji="1" sz="1600">
                <a:solidFill>
                  <a:srgbClr val="000000"/>
                </a:solidFill>
                <a:latin typeface="+mn-lt"/>
                <a:ea typeface="+mn-ea"/>
              </a:defRPr>
            </a:lvl6pPr>
            <a:lvl7pPr marL="2971800" indent="-228600" algn="l" rtl="0" fontAlgn="base">
              <a:spcBef>
                <a:spcPct val="20000"/>
              </a:spcBef>
              <a:spcAft>
                <a:spcPct val="0"/>
              </a:spcAft>
              <a:buChar char="•"/>
              <a:defRPr kumimoji="1" sz="1600">
                <a:solidFill>
                  <a:srgbClr val="000000"/>
                </a:solidFill>
                <a:latin typeface="+mn-lt"/>
                <a:ea typeface="+mn-ea"/>
              </a:defRPr>
            </a:lvl7pPr>
            <a:lvl8pPr marL="3429000" indent="-228600" algn="l" rtl="0" fontAlgn="base">
              <a:spcBef>
                <a:spcPct val="20000"/>
              </a:spcBef>
              <a:spcAft>
                <a:spcPct val="0"/>
              </a:spcAft>
              <a:buChar char="•"/>
              <a:defRPr kumimoji="1" sz="1600">
                <a:solidFill>
                  <a:srgbClr val="000000"/>
                </a:solidFill>
                <a:latin typeface="+mn-lt"/>
                <a:ea typeface="+mn-ea"/>
              </a:defRPr>
            </a:lvl8pPr>
            <a:lvl9pPr marL="3886200" indent="-228600" algn="l" rtl="0" fontAlgn="base">
              <a:spcBef>
                <a:spcPct val="20000"/>
              </a:spcBef>
              <a:spcAft>
                <a:spcPct val="0"/>
              </a:spcAft>
              <a:buChar char="•"/>
              <a:defRPr kumimoji="1" sz="1600">
                <a:solidFill>
                  <a:srgbClr val="000000"/>
                </a:solidFill>
                <a:latin typeface="+mn-lt"/>
                <a:ea typeface="+mn-ea"/>
              </a:defRPr>
            </a:lvl9pPr>
          </a:lstStyle>
          <a:p>
            <a:pPr marL="0" indent="0">
              <a:lnSpc>
                <a:spcPct val="80000"/>
              </a:lnSpc>
              <a:buNone/>
            </a:pPr>
            <a:r>
              <a:rPr lang="en-US" altLang="zh-CN" sz="2000" dirty="0"/>
              <a:t>void </a:t>
            </a:r>
            <a:r>
              <a:rPr lang="en-US" altLang="zh-CN" sz="2000" dirty="0" err="1"/>
              <a:t>selectShape</a:t>
            </a:r>
            <a:r>
              <a:rPr lang="en-US" altLang="zh-CN" sz="2000" dirty="0"/>
              <a:t>() {</a:t>
            </a:r>
          </a:p>
          <a:p>
            <a:pPr marL="0" indent="0">
              <a:lnSpc>
                <a:spcPct val="80000"/>
              </a:lnSpc>
              <a:buNone/>
            </a:pPr>
            <a:r>
              <a:rPr lang="en-US" altLang="zh-CN" sz="2000" dirty="0"/>
              <a:t>  </a:t>
            </a:r>
            <a:r>
              <a:rPr lang="en-US" altLang="zh-CN" sz="2000" dirty="0" err="1"/>
              <a:t>int</a:t>
            </a:r>
            <a:r>
              <a:rPr lang="en-US" altLang="zh-CN" sz="2000" dirty="0"/>
              <a:t> shape;</a:t>
            </a:r>
          </a:p>
          <a:p>
            <a:pPr marL="0" indent="0">
              <a:lnSpc>
                <a:spcPct val="80000"/>
              </a:lnSpc>
              <a:buNone/>
            </a:pPr>
            <a:r>
              <a:rPr lang="en-US" altLang="zh-CN" sz="2000" dirty="0"/>
              <a:t>  </a:t>
            </a:r>
            <a:r>
              <a:rPr lang="en-US" altLang="zh-CN" sz="2000" dirty="0" err="1"/>
              <a:t>scanf</a:t>
            </a:r>
            <a:r>
              <a:rPr lang="en-US" altLang="zh-CN" sz="2000" dirty="0"/>
              <a:t>("%</a:t>
            </a:r>
            <a:r>
              <a:rPr lang="en-US" altLang="zh-CN" sz="2000" dirty="0" err="1"/>
              <a:t>d",&amp;shape</a:t>
            </a:r>
            <a:r>
              <a:rPr lang="en-US" altLang="zh-CN" sz="2000" dirty="0"/>
              <a:t>);</a:t>
            </a:r>
          </a:p>
          <a:p>
            <a:pPr marL="0" indent="0">
              <a:lnSpc>
                <a:spcPct val="80000"/>
              </a:lnSpc>
              <a:buNone/>
            </a:pPr>
            <a:r>
              <a:rPr lang="en-US" altLang="zh-CN" sz="2000" dirty="0"/>
              <a:t>  switch(shape){</a:t>
            </a:r>
          </a:p>
          <a:p>
            <a:pPr marL="0" indent="0">
              <a:lnSpc>
                <a:spcPct val="80000"/>
              </a:lnSpc>
              <a:buNone/>
            </a:pPr>
            <a:r>
              <a:rPr lang="en-US" altLang="zh-CN" sz="2000" dirty="0"/>
              <a:t>    case Circle;</a:t>
            </a:r>
          </a:p>
          <a:p>
            <a:pPr marL="0" indent="0">
              <a:lnSpc>
                <a:spcPct val="80000"/>
              </a:lnSpc>
              <a:buNone/>
            </a:pPr>
            <a:r>
              <a:rPr lang="en-US" altLang="zh-CN" sz="2000" dirty="0"/>
              <a:t>      </a:t>
            </a:r>
            <a:r>
              <a:rPr lang="en-US" altLang="zh-CN" sz="2000" dirty="0" err="1"/>
              <a:t>drawCircle</a:t>
            </a:r>
            <a:r>
              <a:rPr lang="en-US" altLang="zh-CN" sz="2000" dirty="0"/>
              <a:t>();</a:t>
            </a:r>
          </a:p>
          <a:p>
            <a:pPr marL="0" indent="0">
              <a:lnSpc>
                <a:spcPct val="80000"/>
              </a:lnSpc>
              <a:buNone/>
            </a:pPr>
            <a:r>
              <a:rPr lang="en-US" altLang="zh-CN" sz="2000" dirty="0"/>
              <a:t>      break;</a:t>
            </a:r>
          </a:p>
          <a:p>
            <a:pPr marL="0" indent="0">
              <a:lnSpc>
                <a:spcPct val="80000"/>
              </a:lnSpc>
              <a:buNone/>
            </a:pPr>
            <a:r>
              <a:rPr lang="en-US" altLang="zh-CN" sz="2000" dirty="0"/>
              <a:t>    case Line;</a:t>
            </a:r>
          </a:p>
          <a:p>
            <a:pPr marL="0" indent="0">
              <a:lnSpc>
                <a:spcPct val="80000"/>
              </a:lnSpc>
              <a:buNone/>
            </a:pPr>
            <a:r>
              <a:rPr lang="en-US" altLang="zh-CN" sz="2000" dirty="0"/>
              <a:t>      </a:t>
            </a:r>
            <a:r>
              <a:rPr lang="en-US" altLang="zh-CN" sz="2000" dirty="0" err="1"/>
              <a:t>drawLine</a:t>
            </a:r>
            <a:r>
              <a:rPr lang="en-US" altLang="zh-CN" sz="2000" dirty="0"/>
              <a:t>();</a:t>
            </a:r>
          </a:p>
          <a:p>
            <a:pPr marL="0" indent="0">
              <a:lnSpc>
                <a:spcPct val="80000"/>
              </a:lnSpc>
              <a:buNone/>
            </a:pPr>
            <a:r>
              <a:rPr lang="en-US" altLang="zh-CN" sz="2000" dirty="0"/>
              <a:t>      break;</a:t>
            </a:r>
          </a:p>
          <a:p>
            <a:pPr marL="0" indent="0">
              <a:lnSpc>
                <a:spcPct val="80000"/>
              </a:lnSpc>
              <a:buNone/>
            </a:pPr>
            <a:r>
              <a:rPr lang="en-US" altLang="zh-CN" sz="2000" dirty="0"/>
              <a:t>    case Rectangle;</a:t>
            </a:r>
          </a:p>
          <a:p>
            <a:pPr marL="0" indent="0">
              <a:lnSpc>
                <a:spcPct val="80000"/>
              </a:lnSpc>
              <a:buNone/>
            </a:pPr>
            <a:r>
              <a:rPr lang="en-US" altLang="zh-CN" sz="2000" dirty="0"/>
              <a:t>      </a:t>
            </a:r>
            <a:r>
              <a:rPr lang="en-US" altLang="zh-CN" sz="2000" dirty="0" err="1"/>
              <a:t>drawRectangle</a:t>
            </a:r>
            <a:r>
              <a:rPr lang="en-US" altLang="zh-CN" sz="2000" dirty="0"/>
              <a:t>();</a:t>
            </a:r>
          </a:p>
          <a:p>
            <a:pPr marL="0" indent="0">
              <a:lnSpc>
                <a:spcPct val="80000"/>
              </a:lnSpc>
              <a:buNone/>
            </a:pPr>
            <a:r>
              <a:rPr lang="en-US" altLang="zh-CN" sz="2000" dirty="0">
                <a:solidFill>
                  <a:srgbClr val="FF0000"/>
                </a:solidFill>
              </a:rPr>
              <a:t>    case Triangle</a:t>
            </a:r>
            <a:r>
              <a:rPr lang="zh-CN" altLang="en-US" sz="2000" dirty="0">
                <a:solidFill>
                  <a:srgbClr val="FF0000"/>
                </a:solidFill>
              </a:rPr>
              <a:t>；</a:t>
            </a:r>
            <a:endParaRPr lang="en-US" altLang="zh-CN" sz="2000" dirty="0">
              <a:solidFill>
                <a:srgbClr val="FF0000"/>
              </a:solidFill>
            </a:endParaRPr>
          </a:p>
          <a:p>
            <a:pPr marL="457200" lvl="1" indent="0">
              <a:lnSpc>
                <a:spcPct val="80000"/>
              </a:lnSpc>
              <a:buNone/>
            </a:pPr>
            <a:r>
              <a:rPr lang="en-US" altLang="zh-CN" sz="2000" dirty="0" err="1">
                <a:solidFill>
                  <a:srgbClr val="FF0000"/>
                </a:solidFill>
              </a:rPr>
              <a:t>drawTriAngle</a:t>
            </a:r>
            <a:r>
              <a:rPr lang="en-US" altLang="zh-CN" sz="2000" dirty="0">
                <a:solidFill>
                  <a:srgbClr val="FF0000"/>
                </a:solidFill>
              </a:rPr>
              <a:t>();</a:t>
            </a:r>
          </a:p>
          <a:p>
            <a:pPr marL="0" indent="0">
              <a:lnSpc>
                <a:spcPct val="80000"/>
              </a:lnSpc>
              <a:buNone/>
            </a:pPr>
            <a:r>
              <a:rPr lang="en-US" altLang="zh-CN" sz="2000" dirty="0"/>
              <a:t>      break;</a:t>
            </a:r>
          </a:p>
          <a:p>
            <a:pPr marL="0" indent="0">
              <a:lnSpc>
                <a:spcPct val="80000"/>
              </a:lnSpc>
              <a:buNone/>
            </a:pPr>
            <a:r>
              <a:rPr lang="en-US" altLang="zh-CN" sz="2000" dirty="0"/>
              <a:t>    default;</a:t>
            </a:r>
          </a:p>
          <a:p>
            <a:pPr marL="0" indent="0">
              <a:lnSpc>
                <a:spcPct val="80000"/>
              </a:lnSpc>
              <a:buNone/>
            </a:pPr>
            <a:r>
              <a:rPr lang="en-US" altLang="zh-CN" sz="2000" dirty="0"/>
              <a:t>      </a:t>
            </a:r>
            <a:r>
              <a:rPr lang="en-US" altLang="zh-CN" sz="2000" dirty="0" err="1"/>
              <a:t>printf</a:t>
            </a:r>
            <a:r>
              <a:rPr lang="en-US" altLang="zh-CN" sz="2000" dirty="0"/>
              <a:t>("</a:t>
            </a:r>
            <a:r>
              <a:rPr lang="zh-CN" altLang="en-US" sz="2000" dirty="0"/>
              <a:t>输入的形状不存在</a:t>
            </a:r>
            <a:r>
              <a:rPr lang="en-US" altLang="zh-CN" sz="2000" dirty="0"/>
              <a:t>")</a:t>
            </a:r>
            <a:r>
              <a:rPr lang="zh-CN" altLang="en-US" sz="2000" dirty="0"/>
              <a:t>；</a:t>
            </a:r>
          </a:p>
          <a:p>
            <a:pPr marL="0" indent="0">
              <a:lnSpc>
                <a:spcPct val="80000"/>
              </a:lnSpc>
              <a:buNone/>
            </a:pPr>
            <a:r>
              <a:rPr lang="zh-CN" altLang="en-US" sz="2000" dirty="0"/>
              <a:t>      </a:t>
            </a:r>
            <a:r>
              <a:rPr lang="en-US" altLang="zh-CN" sz="2000" dirty="0"/>
              <a:t>break</a:t>
            </a:r>
            <a:r>
              <a:rPr lang="zh-CN" altLang="en-US" sz="2000" dirty="0"/>
              <a:t>； </a:t>
            </a:r>
          </a:p>
          <a:p>
            <a:pPr marL="0" indent="0">
              <a:lnSpc>
                <a:spcPct val="80000"/>
              </a:lnSpc>
              <a:buNone/>
            </a:pPr>
            <a:r>
              <a:rPr lang="zh-CN" altLang="en-US" sz="2000" dirty="0"/>
              <a:t>    </a:t>
            </a:r>
            <a:r>
              <a:rPr lang="en-US" altLang="zh-CN" sz="2000" dirty="0"/>
              <a:t>}</a:t>
            </a:r>
          </a:p>
          <a:p>
            <a:pPr marL="0" indent="0">
              <a:lnSpc>
                <a:spcPct val="80000"/>
              </a:lnSpc>
              <a:buNone/>
            </a:pPr>
            <a:r>
              <a:rPr lang="en-US" altLang="zh-CN" sz="2000" dirty="0"/>
              <a:t>}</a:t>
            </a:r>
          </a:p>
        </p:txBody>
      </p:sp>
    </p:spTree>
    <p:extLst>
      <p:ext uri="{BB962C8B-B14F-4D97-AF65-F5344CB8AC3E}">
        <p14:creationId xmlns:p14="http://schemas.microsoft.com/office/powerpoint/2010/main" val="130353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endParaRPr lang="zh-CN" altLang="zh-CN"/>
          </a:p>
        </p:txBody>
      </p:sp>
      <p:sp>
        <p:nvSpPr>
          <p:cNvPr id="12291" name="Rectangle 3"/>
          <p:cNvSpPr>
            <a:spLocks noGrp="1" noChangeArrowheads="1"/>
          </p:cNvSpPr>
          <p:nvPr>
            <p:ph type="body" idx="1"/>
          </p:nvPr>
        </p:nvSpPr>
        <p:spPr/>
        <p:txBody>
          <a:bodyPr/>
          <a:lstStyle/>
          <a:p>
            <a:pPr eaLnBrk="1" hangingPunct="1"/>
            <a:r>
              <a:rPr lang="zh-CN" altLang="en-US" sz="2800" dirty="0"/>
              <a:t>结构化开发方法</a:t>
            </a:r>
          </a:p>
          <a:p>
            <a:pPr lvl="1" eaLnBrk="1" hangingPunct="1"/>
            <a:r>
              <a:rPr lang="zh-CN" altLang="en-US" sz="2300" dirty="0"/>
              <a:t>制约了软件的可维护性和可扩展性</a:t>
            </a:r>
          </a:p>
          <a:p>
            <a:pPr lvl="1" eaLnBrk="1" hangingPunct="1"/>
            <a:r>
              <a:rPr lang="zh-CN" altLang="en-US" sz="2300" dirty="0"/>
              <a:t>模块之间的松耦合性不高 </a:t>
            </a:r>
          </a:p>
          <a:p>
            <a:pPr lvl="1" eaLnBrk="1" hangingPunct="1"/>
            <a:r>
              <a:rPr lang="zh-CN" altLang="en-US" sz="2300" dirty="0"/>
              <a:t>修改或增加一个模块会影响到其他模块</a:t>
            </a:r>
          </a:p>
          <a:p>
            <a:pPr eaLnBrk="1" hangingPunct="1"/>
            <a:r>
              <a:rPr lang="zh-CN" altLang="en-US" sz="2800" dirty="0"/>
              <a:t>这些缺陷的根本原因在于：</a:t>
            </a:r>
          </a:p>
          <a:p>
            <a:pPr lvl="1" eaLnBrk="1" hangingPunct="1"/>
            <a:r>
              <a:rPr lang="zh-CN" altLang="en-US" sz="2300" dirty="0"/>
              <a:t>自顶向下地按照功能来划分。但是软件的功能不是一成不变的</a:t>
            </a:r>
          </a:p>
          <a:p>
            <a:pPr lvl="1" eaLnBrk="1" hangingPunct="1"/>
            <a:r>
              <a:rPr lang="zh-CN" altLang="en-US" sz="2300" dirty="0"/>
              <a:t>软件系统中最小的子系统是方法。方法和一部分与之相关的数据分离，全局变量和常量数据分散在系统的各个角落，削弱了各个系统之间的相对独立性。</a:t>
            </a:r>
          </a:p>
        </p:txBody>
      </p:sp>
    </p:spTree>
    <p:extLst>
      <p:ext uri="{BB962C8B-B14F-4D97-AF65-F5344CB8AC3E}">
        <p14:creationId xmlns:p14="http://schemas.microsoft.com/office/powerpoint/2010/main" val="1742781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4"/>
          <p:cNvSpPr>
            <a:spLocks noGrp="1"/>
          </p:cNvSpPr>
          <p:nvPr>
            <p:ph type="ftr" sz="quarter" idx="11"/>
          </p:nvPr>
        </p:nvSpPr>
        <p:spPr>
          <a:noFill/>
        </p:spPr>
        <p:txBody>
          <a:bodyPr/>
          <a:lstStyle>
            <a:lvl1pPr eaLnBrk="0" hangingPunct="0">
              <a:defRPr sz="2800" b="1">
                <a:solidFill>
                  <a:srgbClr val="000000"/>
                </a:solidFill>
                <a:latin typeface="微软雅黑" pitchFamily="34" charset="-122"/>
                <a:ea typeface="微软雅黑" pitchFamily="34" charset="-122"/>
              </a:defRPr>
            </a:lvl1pPr>
            <a:lvl2pPr marL="742950" indent="-285750" eaLnBrk="0" hangingPunct="0">
              <a:defRPr sz="2800" b="1">
                <a:solidFill>
                  <a:srgbClr val="000000"/>
                </a:solidFill>
                <a:latin typeface="微软雅黑" pitchFamily="34" charset="-122"/>
                <a:ea typeface="微软雅黑" pitchFamily="34" charset="-122"/>
              </a:defRPr>
            </a:lvl2pPr>
            <a:lvl3pPr marL="1143000" indent="-228600" eaLnBrk="0" hangingPunct="0">
              <a:defRPr sz="2800" b="1">
                <a:solidFill>
                  <a:srgbClr val="000000"/>
                </a:solidFill>
                <a:latin typeface="微软雅黑" pitchFamily="34" charset="-122"/>
                <a:ea typeface="微软雅黑" pitchFamily="34" charset="-122"/>
              </a:defRPr>
            </a:lvl3pPr>
            <a:lvl4pPr marL="1600200" indent="-228600" eaLnBrk="0" hangingPunct="0">
              <a:defRPr sz="2800" b="1">
                <a:solidFill>
                  <a:srgbClr val="000000"/>
                </a:solidFill>
                <a:latin typeface="微软雅黑" pitchFamily="34" charset="-122"/>
                <a:ea typeface="微软雅黑" pitchFamily="34" charset="-122"/>
              </a:defRPr>
            </a:lvl4pPr>
            <a:lvl5pPr marL="2057400" indent="-228600" eaLnBrk="0" hangingPunct="0">
              <a:defRPr sz="2800" b="1">
                <a:solidFill>
                  <a:srgbClr val="000000"/>
                </a:solidFill>
                <a:latin typeface="微软雅黑" pitchFamily="34" charset="-122"/>
                <a:ea typeface="微软雅黑" pitchFamily="34" charset="-122"/>
              </a:defRPr>
            </a:lvl5pPr>
            <a:lvl6pPr marL="25146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6pPr>
            <a:lvl7pPr marL="29718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7pPr>
            <a:lvl8pPr marL="34290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8pPr>
            <a:lvl9pPr marL="38862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9pPr>
          </a:lstStyle>
          <a:p>
            <a:pPr eaLnBrk="1" hangingPunct="1"/>
            <a:r>
              <a:rPr lang="zh-CN" altLang="en-US" sz="1400" b="0" dirty="0">
                <a:latin typeface="-쉬리B" pitchFamily="18" charset="-127"/>
              </a:rPr>
              <a:t>山东大学软件学院</a:t>
            </a:r>
            <a:endParaRPr lang="en-US" altLang="zh-CN" sz="1400" b="0" dirty="0">
              <a:latin typeface="-쉬리B" pitchFamily="18" charset="-127"/>
            </a:endParaRPr>
          </a:p>
        </p:txBody>
      </p:sp>
      <p:sp>
        <p:nvSpPr>
          <p:cNvPr id="13315" name="灯片编号占位符 5"/>
          <p:cNvSpPr>
            <a:spLocks noGrp="1"/>
          </p:cNvSpPr>
          <p:nvPr>
            <p:ph type="sldNum" sz="quarter" idx="12"/>
          </p:nvPr>
        </p:nvSpPr>
        <p:spPr>
          <a:noFill/>
        </p:spPr>
        <p:txBody>
          <a:bodyPr/>
          <a:lstStyle>
            <a:lvl1pPr eaLnBrk="0" hangingPunct="0">
              <a:defRPr sz="2800" b="1">
                <a:solidFill>
                  <a:srgbClr val="000000"/>
                </a:solidFill>
                <a:latin typeface="微软雅黑" pitchFamily="34" charset="-122"/>
                <a:ea typeface="微软雅黑" pitchFamily="34" charset="-122"/>
              </a:defRPr>
            </a:lvl1pPr>
            <a:lvl2pPr marL="742950" indent="-285750" eaLnBrk="0" hangingPunct="0">
              <a:defRPr sz="2800" b="1">
                <a:solidFill>
                  <a:srgbClr val="000000"/>
                </a:solidFill>
                <a:latin typeface="微软雅黑" pitchFamily="34" charset="-122"/>
                <a:ea typeface="微软雅黑" pitchFamily="34" charset="-122"/>
              </a:defRPr>
            </a:lvl2pPr>
            <a:lvl3pPr marL="1143000" indent="-228600" eaLnBrk="0" hangingPunct="0">
              <a:defRPr sz="2800" b="1">
                <a:solidFill>
                  <a:srgbClr val="000000"/>
                </a:solidFill>
                <a:latin typeface="微软雅黑" pitchFamily="34" charset="-122"/>
                <a:ea typeface="微软雅黑" pitchFamily="34" charset="-122"/>
              </a:defRPr>
            </a:lvl3pPr>
            <a:lvl4pPr marL="1600200" indent="-228600" eaLnBrk="0" hangingPunct="0">
              <a:defRPr sz="2800" b="1">
                <a:solidFill>
                  <a:srgbClr val="000000"/>
                </a:solidFill>
                <a:latin typeface="微软雅黑" pitchFamily="34" charset="-122"/>
                <a:ea typeface="微软雅黑" pitchFamily="34" charset="-122"/>
              </a:defRPr>
            </a:lvl4pPr>
            <a:lvl5pPr marL="2057400" indent="-228600" eaLnBrk="0" hangingPunct="0">
              <a:defRPr sz="2800" b="1">
                <a:solidFill>
                  <a:srgbClr val="000000"/>
                </a:solidFill>
                <a:latin typeface="微软雅黑" pitchFamily="34" charset="-122"/>
                <a:ea typeface="微软雅黑" pitchFamily="34" charset="-122"/>
              </a:defRPr>
            </a:lvl5pPr>
            <a:lvl6pPr marL="25146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6pPr>
            <a:lvl7pPr marL="29718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7pPr>
            <a:lvl8pPr marL="34290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8pPr>
            <a:lvl9pPr marL="38862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9pPr>
          </a:lstStyle>
          <a:p>
            <a:pPr eaLnBrk="1" hangingPunct="1"/>
            <a:fld id="{728D5424-1BCD-42B3-83A2-70ECFD063777}" type="slidenum">
              <a:rPr lang="ko-KR" altLang="en-US" sz="1400" b="0" smtClean="0">
                <a:latin typeface="-쉬리B" pitchFamily="18" charset="-127"/>
                <a:ea typeface="-쉬리B" pitchFamily="18" charset="-127"/>
              </a:rPr>
              <a:pPr eaLnBrk="1" hangingPunct="1"/>
              <a:t>16</a:t>
            </a:fld>
            <a:endParaRPr lang="en-US" altLang="ko-KR" sz="1400" b="0">
              <a:latin typeface="-쉬리B" pitchFamily="18" charset="-127"/>
              <a:ea typeface="-쉬리B" pitchFamily="18" charset="-127"/>
            </a:endParaRPr>
          </a:p>
        </p:txBody>
      </p:sp>
      <p:sp>
        <p:nvSpPr>
          <p:cNvPr id="253954" name="Rectangle 2"/>
          <p:cNvSpPr>
            <a:spLocks noGrp="1" noChangeArrowheads="1"/>
          </p:cNvSpPr>
          <p:nvPr>
            <p:ph type="title"/>
          </p:nvPr>
        </p:nvSpPr>
        <p:spPr/>
        <p:txBody>
          <a:bodyPr/>
          <a:lstStyle/>
          <a:p>
            <a:pPr eaLnBrk="1" hangingPunct="1">
              <a:defRPr/>
            </a:pPr>
            <a:endParaRPr lang="zh-CN" altLang="zh-CN"/>
          </a:p>
        </p:txBody>
      </p:sp>
      <p:sp>
        <p:nvSpPr>
          <p:cNvPr id="13317" name="Rectangle 3"/>
          <p:cNvSpPr>
            <a:spLocks noGrp="1" noChangeArrowheads="1"/>
          </p:cNvSpPr>
          <p:nvPr>
            <p:ph type="body" idx="1"/>
          </p:nvPr>
        </p:nvSpPr>
        <p:spPr/>
        <p:txBody>
          <a:bodyPr/>
          <a:lstStyle/>
          <a:p>
            <a:pPr eaLnBrk="1" hangingPunct="1">
              <a:lnSpc>
                <a:spcPct val="120000"/>
              </a:lnSpc>
            </a:pPr>
            <a:r>
              <a:rPr lang="zh-CN" altLang="en-US" dirty="0">
                <a:latin typeface="微软雅黑" pitchFamily="34" charset="-122"/>
              </a:rPr>
              <a:t>非面向对象编程</a:t>
            </a:r>
          </a:p>
          <a:p>
            <a:pPr lvl="1" eaLnBrk="1" hangingPunct="1">
              <a:lnSpc>
                <a:spcPct val="120000"/>
              </a:lnSpc>
            </a:pPr>
            <a:r>
              <a:rPr lang="zh-CN" altLang="en-US" dirty="0">
                <a:latin typeface="微软雅黑" pitchFamily="34" charset="-122"/>
              </a:rPr>
              <a:t>对于非面向对象编程，程序往往是面向过程或者面向数据的。</a:t>
            </a:r>
          </a:p>
          <a:p>
            <a:pPr lvl="1" eaLnBrk="1" hangingPunct="1">
              <a:lnSpc>
                <a:spcPct val="120000"/>
              </a:lnSpc>
            </a:pPr>
            <a:r>
              <a:rPr lang="zh-CN" altLang="en-US" dirty="0">
                <a:latin typeface="微软雅黑" pitchFamily="34" charset="-122"/>
              </a:rPr>
              <a:t>这些程序中通常有</a:t>
            </a:r>
            <a:r>
              <a:rPr lang="zh-CN" altLang="en-US" dirty="0">
                <a:solidFill>
                  <a:srgbClr val="FF0000"/>
                </a:solidFill>
                <a:latin typeface="微软雅黑" pitchFamily="34" charset="-122"/>
              </a:rPr>
              <a:t>可全局访问的数据及过程</a:t>
            </a:r>
            <a:r>
              <a:rPr lang="zh-CN" altLang="en-US" dirty="0">
                <a:latin typeface="微软雅黑" pitchFamily="34" charset="-122"/>
              </a:rPr>
              <a:t>，由主程序或其子程序来控制及操作这些数据。</a:t>
            </a:r>
          </a:p>
          <a:p>
            <a:pPr lvl="1" eaLnBrk="1" hangingPunct="1">
              <a:lnSpc>
                <a:spcPct val="120000"/>
              </a:lnSpc>
            </a:pPr>
            <a:r>
              <a:rPr lang="zh-CN" altLang="en-US" dirty="0">
                <a:latin typeface="微软雅黑" pitchFamily="34" charset="-122"/>
              </a:rPr>
              <a:t>程序的每个部分都可以访问全局数据，得到数据的一部分，操作这些数据，然后在需要时，保存对数据的更改。</a:t>
            </a:r>
          </a:p>
          <a:p>
            <a:pPr eaLnBrk="1" hangingPunct="1"/>
            <a:endParaRPr lang="en-US" altLang="zh-CN" dirty="0"/>
          </a:p>
        </p:txBody>
      </p:sp>
    </p:spTree>
    <p:extLst>
      <p:ext uri="{BB962C8B-B14F-4D97-AF65-F5344CB8AC3E}">
        <p14:creationId xmlns:p14="http://schemas.microsoft.com/office/powerpoint/2010/main" val="123937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4"/>
          <p:cNvSpPr>
            <a:spLocks noGrp="1"/>
          </p:cNvSpPr>
          <p:nvPr>
            <p:ph type="ftr" sz="quarter" idx="11"/>
          </p:nvPr>
        </p:nvSpPr>
        <p:spPr>
          <a:noFill/>
        </p:spPr>
        <p:txBody>
          <a:bodyPr/>
          <a:lstStyle>
            <a:lvl1pPr eaLnBrk="0" hangingPunct="0">
              <a:defRPr sz="2800" b="1">
                <a:solidFill>
                  <a:srgbClr val="000000"/>
                </a:solidFill>
                <a:latin typeface="微软雅黑" pitchFamily="34" charset="-122"/>
                <a:ea typeface="微软雅黑" pitchFamily="34" charset="-122"/>
              </a:defRPr>
            </a:lvl1pPr>
            <a:lvl2pPr marL="742950" indent="-285750" eaLnBrk="0" hangingPunct="0">
              <a:defRPr sz="2800" b="1">
                <a:solidFill>
                  <a:srgbClr val="000000"/>
                </a:solidFill>
                <a:latin typeface="微软雅黑" pitchFamily="34" charset="-122"/>
                <a:ea typeface="微软雅黑" pitchFamily="34" charset="-122"/>
              </a:defRPr>
            </a:lvl2pPr>
            <a:lvl3pPr marL="1143000" indent="-228600" eaLnBrk="0" hangingPunct="0">
              <a:defRPr sz="2800" b="1">
                <a:solidFill>
                  <a:srgbClr val="000000"/>
                </a:solidFill>
                <a:latin typeface="微软雅黑" pitchFamily="34" charset="-122"/>
                <a:ea typeface="微软雅黑" pitchFamily="34" charset="-122"/>
              </a:defRPr>
            </a:lvl3pPr>
            <a:lvl4pPr marL="1600200" indent="-228600" eaLnBrk="0" hangingPunct="0">
              <a:defRPr sz="2800" b="1">
                <a:solidFill>
                  <a:srgbClr val="000000"/>
                </a:solidFill>
                <a:latin typeface="微软雅黑" pitchFamily="34" charset="-122"/>
                <a:ea typeface="微软雅黑" pitchFamily="34" charset="-122"/>
              </a:defRPr>
            </a:lvl4pPr>
            <a:lvl5pPr marL="2057400" indent="-228600" eaLnBrk="0" hangingPunct="0">
              <a:defRPr sz="2800" b="1">
                <a:solidFill>
                  <a:srgbClr val="000000"/>
                </a:solidFill>
                <a:latin typeface="微软雅黑" pitchFamily="34" charset="-122"/>
                <a:ea typeface="微软雅黑" pitchFamily="34" charset="-122"/>
              </a:defRPr>
            </a:lvl5pPr>
            <a:lvl6pPr marL="25146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6pPr>
            <a:lvl7pPr marL="29718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7pPr>
            <a:lvl8pPr marL="34290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8pPr>
            <a:lvl9pPr marL="38862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9pPr>
          </a:lstStyle>
          <a:p>
            <a:pPr eaLnBrk="1" hangingPunct="1"/>
            <a:r>
              <a:rPr lang="zh-CN" altLang="en-US" sz="1400" b="0" dirty="0">
                <a:latin typeface="-쉬리B" pitchFamily="18" charset="-127"/>
              </a:rPr>
              <a:t>山东大学软件学院</a:t>
            </a:r>
            <a:endParaRPr lang="en-US" altLang="zh-CN" sz="1400" b="0" dirty="0">
              <a:latin typeface="-쉬리B" pitchFamily="18" charset="-127"/>
            </a:endParaRPr>
          </a:p>
        </p:txBody>
      </p:sp>
      <p:sp>
        <p:nvSpPr>
          <p:cNvPr id="14339" name="灯片编号占位符 5"/>
          <p:cNvSpPr>
            <a:spLocks noGrp="1"/>
          </p:cNvSpPr>
          <p:nvPr>
            <p:ph type="sldNum" sz="quarter" idx="12"/>
          </p:nvPr>
        </p:nvSpPr>
        <p:spPr>
          <a:noFill/>
        </p:spPr>
        <p:txBody>
          <a:bodyPr/>
          <a:lstStyle>
            <a:lvl1pPr eaLnBrk="0" hangingPunct="0">
              <a:defRPr sz="2800" b="1">
                <a:solidFill>
                  <a:srgbClr val="000000"/>
                </a:solidFill>
                <a:latin typeface="微软雅黑" pitchFamily="34" charset="-122"/>
                <a:ea typeface="微软雅黑" pitchFamily="34" charset="-122"/>
              </a:defRPr>
            </a:lvl1pPr>
            <a:lvl2pPr marL="742950" indent="-285750" eaLnBrk="0" hangingPunct="0">
              <a:defRPr sz="2800" b="1">
                <a:solidFill>
                  <a:srgbClr val="000000"/>
                </a:solidFill>
                <a:latin typeface="微软雅黑" pitchFamily="34" charset="-122"/>
                <a:ea typeface="微软雅黑" pitchFamily="34" charset="-122"/>
              </a:defRPr>
            </a:lvl2pPr>
            <a:lvl3pPr marL="1143000" indent="-228600" eaLnBrk="0" hangingPunct="0">
              <a:defRPr sz="2800" b="1">
                <a:solidFill>
                  <a:srgbClr val="000000"/>
                </a:solidFill>
                <a:latin typeface="微软雅黑" pitchFamily="34" charset="-122"/>
                <a:ea typeface="微软雅黑" pitchFamily="34" charset="-122"/>
              </a:defRPr>
            </a:lvl3pPr>
            <a:lvl4pPr marL="1600200" indent="-228600" eaLnBrk="0" hangingPunct="0">
              <a:defRPr sz="2800" b="1">
                <a:solidFill>
                  <a:srgbClr val="000000"/>
                </a:solidFill>
                <a:latin typeface="微软雅黑" pitchFamily="34" charset="-122"/>
                <a:ea typeface="微软雅黑" pitchFamily="34" charset="-122"/>
              </a:defRPr>
            </a:lvl4pPr>
            <a:lvl5pPr marL="2057400" indent="-228600" eaLnBrk="0" hangingPunct="0">
              <a:defRPr sz="2800" b="1">
                <a:solidFill>
                  <a:srgbClr val="000000"/>
                </a:solidFill>
                <a:latin typeface="微软雅黑" pitchFamily="34" charset="-122"/>
                <a:ea typeface="微软雅黑" pitchFamily="34" charset="-122"/>
              </a:defRPr>
            </a:lvl5pPr>
            <a:lvl6pPr marL="25146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6pPr>
            <a:lvl7pPr marL="29718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7pPr>
            <a:lvl8pPr marL="34290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8pPr>
            <a:lvl9pPr marL="38862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9pPr>
          </a:lstStyle>
          <a:p>
            <a:pPr eaLnBrk="1" hangingPunct="1"/>
            <a:fld id="{A4E4D2BF-C8E0-4449-BCC6-38DEF40B965C}" type="slidenum">
              <a:rPr lang="ko-KR" altLang="en-US" sz="1400" b="0" smtClean="0">
                <a:latin typeface="-쉬리B" pitchFamily="18" charset="-127"/>
                <a:ea typeface="-쉬리B" pitchFamily="18" charset="-127"/>
              </a:rPr>
              <a:pPr eaLnBrk="1" hangingPunct="1"/>
              <a:t>17</a:t>
            </a:fld>
            <a:endParaRPr lang="en-US" altLang="ko-KR" sz="1400" b="0">
              <a:latin typeface="-쉬리B" pitchFamily="18" charset="-127"/>
              <a:ea typeface="-쉬리B" pitchFamily="18" charset="-127"/>
            </a:endParaRPr>
          </a:p>
        </p:txBody>
      </p:sp>
      <p:sp>
        <p:nvSpPr>
          <p:cNvPr id="230402" name="Rectangle 2"/>
          <p:cNvSpPr>
            <a:spLocks noGrp="1" noChangeArrowheads="1"/>
          </p:cNvSpPr>
          <p:nvPr>
            <p:ph type="title"/>
          </p:nvPr>
        </p:nvSpPr>
        <p:spPr/>
        <p:txBody>
          <a:bodyPr/>
          <a:lstStyle/>
          <a:p>
            <a:pPr eaLnBrk="1" hangingPunct="1">
              <a:defRPr/>
            </a:pPr>
            <a:endParaRPr lang="zh-CN" altLang="zh-CN"/>
          </a:p>
        </p:txBody>
      </p:sp>
      <p:sp>
        <p:nvSpPr>
          <p:cNvPr id="14341" name="Rectangle 3"/>
          <p:cNvSpPr>
            <a:spLocks noGrp="1" noChangeArrowheads="1"/>
          </p:cNvSpPr>
          <p:nvPr>
            <p:ph type="body" idx="1"/>
          </p:nvPr>
        </p:nvSpPr>
        <p:spPr/>
        <p:txBody>
          <a:bodyPr/>
          <a:lstStyle/>
          <a:p>
            <a:pPr eaLnBrk="1" hangingPunct="1">
              <a:lnSpc>
                <a:spcPct val="120000"/>
              </a:lnSpc>
            </a:pPr>
            <a:r>
              <a:rPr lang="zh-CN" altLang="en-US" dirty="0"/>
              <a:t>对于面向对象编程</a:t>
            </a:r>
          </a:p>
          <a:p>
            <a:pPr lvl="1" eaLnBrk="1" hangingPunct="1">
              <a:lnSpc>
                <a:spcPct val="120000"/>
              </a:lnSpc>
            </a:pPr>
            <a:r>
              <a:rPr lang="zh-CN" altLang="en-US" dirty="0"/>
              <a:t>程序被划分为一组通信的对象。</a:t>
            </a:r>
          </a:p>
          <a:p>
            <a:pPr lvl="1" eaLnBrk="1" hangingPunct="1">
              <a:lnSpc>
                <a:spcPct val="120000"/>
              </a:lnSpc>
            </a:pPr>
            <a:r>
              <a:rPr lang="zh-CN" altLang="en-US" dirty="0"/>
              <a:t>每个对象均封装了关于某个概念所有行为和信息</a:t>
            </a:r>
          </a:p>
          <a:p>
            <a:pPr lvl="1" eaLnBrk="1" hangingPunct="1">
              <a:lnSpc>
                <a:spcPct val="120000"/>
              </a:lnSpc>
            </a:pPr>
            <a:r>
              <a:rPr lang="zh-CN" altLang="en-US" dirty="0"/>
              <a:t>实现功能的</a:t>
            </a:r>
            <a:r>
              <a:rPr lang="zh-CN" altLang="en-US" dirty="0">
                <a:solidFill>
                  <a:srgbClr val="FF0000"/>
                </a:solidFill>
              </a:rPr>
              <a:t>能力</a:t>
            </a:r>
            <a:r>
              <a:rPr lang="zh-CN" altLang="en-US" dirty="0"/>
              <a:t>、实现功能所需的</a:t>
            </a:r>
            <a:r>
              <a:rPr lang="zh-CN" altLang="en-US" dirty="0">
                <a:solidFill>
                  <a:srgbClr val="FF0000"/>
                </a:solidFill>
                <a:latin typeface="微软雅黑" pitchFamily="34" charset="-122"/>
              </a:rPr>
              <a:t>“</a:t>
            </a:r>
            <a:r>
              <a:rPr lang="zh-CN" altLang="en-US" dirty="0">
                <a:solidFill>
                  <a:srgbClr val="FF0000"/>
                </a:solidFill>
              </a:rPr>
              <a:t>知识</a:t>
            </a:r>
            <a:r>
              <a:rPr lang="zh-CN" altLang="en-US" dirty="0">
                <a:solidFill>
                  <a:srgbClr val="FF0000"/>
                </a:solidFill>
                <a:latin typeface="微软雅黑" pitchFamily="34" charset="-122"/>
              </a:rPr>
              <a:t>”</a:t>
            </a:r>
            <a:r>
              <a:rPr lang="zh-CN" altLang="en-US" dirty="0">
                <a:solidFill>
                  <a:srgbClr val="FF0000"/>
                </a:solidFill>
              </a:rPr>
              <a:t>或数据</a:t>
            </a:r>
            <a:r>
              <a:rPr lang="zh-CN" altLang="en-US" dirty="0"/>
              <a:t>被分布在对象之中。当一个对象对其他对象有需求时，就向该对象发出消息，这个对象接受到此消息后做出相应的动作并很有可能返回值给调用者。</a:t>
            </a:r>
          </a:p>
          <a:p>
            <a:pPr lvl="1" eaLnBrk="1" hangingPunct="1">
              <a:lnSpc>
                <a:spcPct val="120000"/>
              </a:lnSpc>
            </a:pPr>
            <a:r>
              <a:rPr lang="zh-CN" altLang="en-US" dirty="0"/>
              <a:t>第一个对象甚至可以在第二个对象不存在的情况下创建该对象</a:t>
            </a:r>
          </a:p>
        </p:txBody>
      </p:sp>
    </p:spTree>
    <p:extLst>
      <p:ext uri="{BB962C8B-B14F-4D97-AF65-F5344CB8AC3E}">
        <p14:creationId xmlns:p14="http://schemas.microsoft.com/office/powerpoint/2010/main" val="1191337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页脚占位符 4"/>
          <p:cNvSpPr>
            <a:spLocks noGrp="1"/>
          </p:cNvSpPr>
          <p:nvPr>
            <p:ph type="ftr" sz="quarter" idx="11"/>
          </p:nvPr>
        </p:nvSpPr>
        <p:spPr>
          <a:noFill/>
        </p:spPr>
        <p:txBody>
          <a:bodyPr/>
          <a:lstStyle>
            <a:lvl1pPr eaLnBrk="0" hangingPunct="0">
              <a:defRPr sz="2800" b="1">
                <a:solidFill>
                  <a:srgbClr val="000000"/>
                </a:solidFill>
                <a:latin typeface="微软雅黑" pitchFamily="34" charset="-122"/>
                <a:ea typeface="微软雅黑" pitchFamily="34" charset="-122"/>
              </a:defRPr>
            </a:lvl1pPr>
            <a:lvl2pPr marL="742950" indent="-285750" eaLnBrk="0" hangingPunct="0">
              <a:defRPr sz="2800" b="1">
                <a:solidFill>
                  <a:srgbClr val="000000"/>
                </a:solidFill>
                <a:latin typeface="微软雅黑" pitchFamily="34" charset="-122"/>
                <a:ea typeface="微软雅黑" pitchFamily="34" charset="-122"/>
              </a:defRPr>
            </a:lvl2pPr>
            <a:lvl3pPr marL="1143000" indent="-228600" eaLnBrk="0" hangingPunct="0">
              <a:defRPr sz="2800" b="1">
                <a:solidFill>
                  <a:srgbClr val="000000"/>
                </a:solidFill>
                <a:latin typeface="微软雅黑" pitchFamily="34" charset="-122"/>
                <a:ea typeface="微软雅黑" pitchFamily="34" charset="-122"/>
              </a:defRPr>
            </a:lvl3pPr>
            <a:lvl4pPr marL="1600200" indent="-228600" eaLnBrk="0" hangingPunct="0">
              <a:defRPr sz="2800" b="1">
                <a:solidFill>
                  <a:srgbClr val="000000"/>
                </a:solidFill>
                <a:latin typeface="微软雅黑" pitchFamily="34" charset="-122"/>
                <a:ea typeface="微软雅黑" pitchFamily="34" charset="-122"/>
              </a:defRPr>
            </a:lvl4pPr>
            <a:lvl5pPr marL="2057400" indent="-228600" eaLnBrk="0" hangingPunct="0">
              <a:defRPr sz="2800" b="1">
                <a:solidFill>
                  <a:srgbClr val="000000"/>
                </a:solidFill>
                <a:latin typeface="微软雅黑" pitchFamily="34" charset="-122"/>
                <a:ea typeface="微软雅黑" pitchFamily="34" charset="-122"/>
              </a:defRPr>
            </a:lvl5pPr>
            <a:lvl6pPr marL="25146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6pPr>
            <a:lvl7pPr marL="29718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7pPr>
            <a:lvl8pPr marL="34290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8pPr>
            <a:lvl9pPr marL="38862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9pPr>
          </a:lstStyle>
          <a:p>
            <a:pPr eaLnBrk="1" hangingPunct="1"/>
            <a:r>
              <a:rPr lang="zh-CN" altLang="en-US" sz="1400" b="0" dirty="0">
                <a:latin typeface="-쉬리B" pitchFamily="18" charset="-127"/>
              </a:rPr>
              <a:t>山东大学软件学院</a:t>
            </a:r>
            <a:endParaRPr lang="en-US" altLang="zh-CN" sz="1400" b="0" dirty="0">
              <a:latin typeface="-쉬리B" pitchFamily="18" charset="-127"/>
            </a:endParaRPr>
          </a:p>
        </p:txBody>
      </p:sp>
      <p:sp>
        <p:nvSpPr>
          <p:cNvPr id="15363" name="灯片编号占位符 5"/>
          <p:cNvSpPr>
            <a:spLocks noGrp="1"/>
          </p:cNvSpPr>
          <p:nvPr>
            <p:ph type="sldNum" sz="quarter" idx="12"/>
          </p:nvPr>
        </p:nvSpPr>
        <p:spPr>
          <a:noFill/>
        </p:spPr>
        <p:txBody>
          <a:bodyPr/>
          <a:lstStyle>
            <a:lvl1pPr eaLnBrk="0" hangingPunct="0">
              <a:defRPr sz="2800" b="1">
                <a:solidFill>
                  <a:srgbClr val="000000"/>
                </a:solidFill>
                <a:latin typeface="微软雅黑" pitchFamily="34" charset="-122"/>
                <a:ea typeface="微软雅黑" pitchFamily="34" charset="-122"/>
              </a:defRPr>
            </a:lvl1pPr>
            <a:lvl2pPr marL="742950" indent="-285750" eaLnBrk="0" hangingPunct="0">
              <a:defRPr sz="2800" b="1">
                <a:solidFill>
                  <a:srgbClr val="000000"/>
                </a:solidFill>
                <a:latin typeface="微软雅黑" pitchFamily="34" charset="-122"/>
                <a:ea typeface="微软雅黑" pitchFamily="34" charset="-122"/>
              </a:defRPr>
            </a:lvl2pPr>
            <a:lvl3pPr marL="1143000" indent="-228600" eaLnBrk="0" hangingPunct="0">
              <a:defRPr sz="2800" b="1">
                <a:solidFill>
                  <a:srgbClr val="000000"/>
                </a:solidFill>
                <a:latin typeface="微软雅黑" pitchFamily="34" charset="-122"/>
                <a:ea typeface="微软雅黑" pitchFamily="34" charset="-122"/>
              </a:defRPr>
            </a:lvl3pPr>
            <a:lvl4pPr marL="1600200" indent="-228600" eaLnBrk="0" hangingPunct="0">
              <a:defRPr sz="2800" b="1">
                <a:solidFill>
                  <a:srgbClr val="000000"/>
                </a:solidFill>
                <a:latin typeface="微软雅黑" pitchFamily="34" charset="-122"/>
                <a:ea typeface="微软雅黑" pitchFamily="34" charset="-122"/>
              </a:defRPr>
            </a:lvl4pPr>
            <a:lvl5pPr marL="2057400" indent="-228600" eaLnBrk="0" hangingPunct="0">
              <a:defRPr sz="2800" b="1">
                <a:solidFill>
                  <a:srgbClr val="000000"/>
                </a:solidFill>
                <a:latin typeface="微软雅黑" pitchFamily="34" charset="-122"/>
                <a:ea typeface="微软雅黑" pitchFamily="34" charset="-122"/>
              </a:defRPr>
            </a:lvl5pPr>
            <a:lvl6pPr marL="25146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6pPr>
            <a:lvl7pPr marL="29718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7pPr>
            <a:lvl8pPr marL="34290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8pPr>
            <a:lvl9pPr marL="38862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9pPr>
          </a:lstStyle>
          <a:p>
            <a:pPr eaLnBrk="1" hangingPunct="1"/>
            <a:fld id="{0EE35157-CB24-4AA4-A269-79E416B1B31D}" type="slidenum">
              <a:rPr lang="ko-KR" altLang="en-US" sz="1400" b="0" smtClean="0">
                <a:latin typeface="-쉬리B" pitchFamily="18" charset="-127"/>
                <a:ea typeface="-쉬리B" pitchFamily="18" charset="-127"/>
              </a:rPr>
              <a:pPr eaLnBrk="1" hangingPunct="1"/>
              <a:t>18</a:t>
            </a:fld>
            <a:endParaRPr lang="en-US" altLang="ko-KR" sz="1400" b="0">
              <a:latin typeface="-쉬리B" pitchFamily="18" charset="-127"/>
              <a:ea typeface="-쉬리B" pitchFamily="18" charset="-127"/>
            </a:endParaRPr>
          </a:p>
        </p:txBody>
      </p:sp>
      <p:sp>
        <p:nvSpPr>
          <p:cNvPr id="780290" name="Rectangle 2"/>
          <p:cNvSpPr>
            <a:spLocks noGrp="1" noChangeArrowheads="1"/>
          </p:cNvSpPr>
          <p:nvPr>
            <p:ph type="title"/>
          </p:nvPr>
        </p:nvSpPr>
        <p:spPr/>
        <p:txBody>
          <a:bodyPr/>
          <a:lstStyle/>
          <a:p>
            <a:pPr eaLnBrk="1" hangingPunct="1">
              <a:defRPr/>
            </a:pPr>
            <a:endParaRPr lang="zh-CN" altLang="zh-CN"/>
          </a:p>
        </p:txBody>
      </p:sp>
      <p:sp>
        <p:nvSpPr>
          <p:cNvPr id="15365" name="Rectangle 3"/>
          <p:cNvSpPr>
            <a:spLocks noGrp="1" noChangeArrowheads="1"/>
          </p:cNvSpPr>
          <p:nvPr>
            <p:ph type="body" idx="1"/>
          </p:nvPr>
        </p:nvSpPr>
        <p:spPr>
          <a:xfrm>
            <a:off x="251520" y="1124744"/>
            <a:ext cx="8424168" cy="4983832"/>
          </a:xfrm>
        </p:spPr>
        <p:txBody>
          <a:bodyPr>
            <a:normAutofit fontScale="92500"/>
          </a:bodyPr>
          <a:lstStyle/>
          <a:p>
            <a:pPr lvl="1" eaLnBrk="1" hangingPunct="1">
              <a:lnSpc>
                <a:spcPct val="130000"/>
              </a:lnSpc>
            </a:pPr>
            <a:r>
              <a:rPr lang="zh-CN" altLang="en-US" sz="2200" dirty="0"/>
              <a:t>因此，要开始进行面向对象编程时，通常就是先创建几个对象，然后让这些对象开始通信。</a:t>
            </a:r>
          </a:p>
          <a:p>
            <a:pPr lvl="1" eaLnBrk="1" hangingPunct="1">
              <a:lnSpc>
                <a:spcPct val="130000"/>
              </a:lnSpc>
            </a:pPr>
            <a:r>
              <a:rPr lang="zh-CN" altLang="en-US" sz="2200" dirty="0"/>
              <a:t>这种面向对象编程的观点，即对象分摊工作和责任，对我们而言是十分熟悉的，因为现实中人类也采用这样的交互方式。</a:t>
            </a:r>
          </a:p>
          <a:p>
            <a:pPr lvl="1" eaLnBrk="1" hangingPunct="1">
              <a:lnSpc>
                <a:spcPct val="130000"/>
              </a:lnSpc>
            </a:pPr>
            <a:r>
              <a:rPr lang="zh-CN" altLang="en-US" sz="2200" dirty="0"/>
              <a:t>例如一位企业主，并不需要对所有的事亲历亲为，事实上，该企业主只需要将任务分配给雇员。每位雇员不仅要完成给定的</a:t>
            </a:r>
            <a:r>
              <a:rPr lang="zh-CN" altLang="en-US" sz="2200" dirty="0">
                <a:solidFill>
                  <a:srgbClr val="FF0000"/>
                </a:solidFill>
              </a:rPr>
              <a:t>任务</a:t>
            </a:r>
            <a:r>
              <a:rPr lang="zh-CN" altLang="en-US" sz="2200" dirty="0"/>
              <a:t>，并且还得</a:t>
            </a:r>
            <a:r>
              <a:rPr lang="zh-CN" altLang="en-US" sz="2200" dirty="0">
                <a:solidFill>
                  <a:srgbClr val="FF0000"/>
                </a:solidFill>
              </a:rPr>
              <a:t>负责维护</a:t>
            </a:r>
            <a:r>
              <a:rPr lang="zh-CN" altLang="en-US" sz="2200" dirty="0"/>
              <a:t>和该任务相关的</a:t>
            </a:r>
            <a:r>
              <a:rPr lang="zh-CN" altLang="en-US" sz="2200" dirty="0">
                <a:solidFill>
                  <a:srgbClr val="FF0000"/>
                </a:solidFill>
              </a:rPr>
              <a:t>数据</a:t>
            </a:r>
            <a:r>
              <a:rPr lang="zh-CN" altLang="en-US" sz="2200" dirty="0"/>
              <a:t>。比如，秘书不仅需要负责打印文件，也要负责将文件存放在适合的档案柜中；并且，如果文件中存放的是机密数据，秘书也要负责保护这些文件，并且负责允许或拒绝他人对文件的查看。在秘书的工作过程中，他可能还需要办公室内外其他人员的帮助。</a:t>
            </a:r>
          </a:p>
        </p:txBody>
      </p:sp>
    </p:spTree>
    <p:extLst>
      <p:ext uri="{BB962C8B-B14F-4D97-AF65-F5344CB8AC3E}">
        <p14:creationId xmlns:p14="http://schemas.microsoft.com/office/powerpoint/2010/main" val="2043517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4"/>
          <p:cNvSpPr>
            <a:spLocks noGrp="1"/>
          </p:cNvSpPr>
          <p:nvPr>
            <p:ph type="ftr" sz="quarter" idx="11"/>
          </p:nvPr>
        </p:nvSpPr>
        <p:spPr>
          <a:noFill/>
        </p:spPr>
        <p:txBody>
          <a:bodyPr/>
          <a:lstStyle>
            <a:lvl1pPr eaLnBrk="0" hangingPunct="0">
              <a:defRPr sz="2800" b="1">
                <a:solidFill>
                  <a:srgbClr val="000000"/>
                </a:solidFill>
                <a:latin typeface="微软雅黑" pitchFamily="34" charset="-122"/>
                <a:ea typeface="微软雅黑" pitchFamily="34" charset="-122"/>
              </a:defRPr>
            </a:lvl1pPr>
            <a:lvl2pPr marL="742950" indent="-285750" eaLnBrk="0" hangingPunct="0">
              <a:defRPr sz="2800" b="1">
                <a:solidFill>
                  <a:srgbClr val="000000"/>
                </a:solidFill>
                <a:latin typeface="微软雅黑" pitchFamily="34" charset="-122"/>
                <a:ea typeface="微软雅黑" pitchFamily="34" charset="-122"/>
              </a:defRPr>
            </a:lvl2pPr>
            <a:lvl3pPr marL="1143000" indent="-228600" eaLnBrk="0" hangingPunct="0">
              <a:defRPr sz="2800" b="1">
                <a:solidFill>
                  <a:srgbClr val="000000"/>
                </a:solidFill>
                <a:latin typeface="微软雅黑" pitchFamily="34" charset="-122"/>
                <a:ea typeface="微软雅黑" pitchFamily="34" charset="-122"/>
              </a:defRPr>
            </a:lvl3pPr>
            <a:lvl4pPr marL="1600200" indent="-228600" eaLnBrk="0" hangingPunct="0">
              <a:defRPr sz="2800" b="1">
                <a:solidFill>
                  <a:srgbClr val="000000"/>
                </a:solidFill>
                <a:latin typeface="微软雅黑" pitchFamily="34" charset="-122"/>
                <a:ea typeface="微软雅黑" pitchFamily="34" charset="-122"/>
              </a:defRPr>
            </a:lvl4pPr>
            <a:lvl5pPr marL="2057400" indent="-228600" eaLnBrk="0" hangingPunct="0">
              <a:defRPr sz="2800" b="1">
                <a:solidFill>
                  <a:srgbClr val="000000"/>
                </a:solidFill>
                <a:latin typeface="微软雅黑" pitchFamily="34" charset="-122"/>
                <a:ea typeface="微软雅黑" pitchFamily="34" charset="-122"/>
              </a:defRPr>
            </a:lvl5pPr>
            <a:lvl6pPr marL="25146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6pPr>
            <a:lvl7pPr marL="29718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7pPr>
            <a:lvl8pPr marL="34290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8pPr>
            <a:lvl9pPr marL="38862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9pPr>
          </a:lstStyle>
          <a:p>
            <a:pPr eaLnBrk="1" hangingPunct="1"/>
            <a:r>
              <a:rPr lang="zh-CN" altLang="en-US" sz="1400" b="0" dirty="0">
                <a:latin typeface="-쉬리B" pitchFamily="18" charset="-127"/>
              </a:rPr>
              <a:t>山东大学软件学院</a:t>
            </a:r>
            <a:endParaRPr lang="en-US" altLang="zh-CN" sz="1400" b="0" dirty="0">
              <a:latin typeface="-쉬리B" pitchFamily="18" charset="-127"/>
            </a:endParaRPr>
          </a:p>
        </p:txBody>
      </p:sp>
      <p:sp>
        <p:nvSpPr>
          <p:cNvPr id="16387" name="灯片编号占位符 5"/>
          <p:cNvSpPr>
            <a:spLocks noGrp="1"/>
          </p:cNvSpPr>
          <p:nvPr>
            <p:ph type="sldNum" sz="quarter" idx="12"/>
          </p:nvPr>
        </p:nvSpPr>
        <p:spPr>
          <a:noFill/>
        </p:spPr>
        <p:txBody>
          <a:bodyPr/>
          <a:lstStyle>
            <a:lvl1pPr eaLnBrk="0" hangingPunct="0">
              <a:defRPr sz="2800" b="1">
                <a:solidFill>
                  <a:srgbClr val="000000"/>
                </a:solidFill>
                <a:latin typeface="微软雅黑" pitchFamily="34" charset="-122"/>
                <a:ea typeface="微软雅黑" pitchFamily="34" charset="-122"/>
              </a:defRPr>
            </a:lvl1pPr>
            <a:lvl2pPr marL="742950" indent="-285750" eaLnBrk="0" hangingPunct="0">
              <a:defRPr sz="2800" b="1">
                <a:solidFill>
                  <a:srgbClr val="000000"/>
                </a:solidFill>
                <a:latin typeface="微软雅黑" pitchFamily="34" charset="-122"/>
                <a:ea typeface="微软雅黑" pitchFamily="34" charset="-122"/>
              </a:defRPr>
            </a:lvl2pPr>
            <a:lvl3pPr marL="1143000" indent="-228600" eaLnBrk="0" hangingPunct="0">
              <a:defRPr sz="2800" b="1">
                <a:solidFill>
                  <a:srgbClr val="000000"/>
                </a:solidFill>
                <a:latin typeface="微软雅黑" pitchFamily="34" charset="-122"/>
                <a:ea typeface="微软雅黑" pitchFamily="34" charset="-122"/>
              </a:defRPr>
            </a:lvl3pPr>
            <a:lvl4pPr marL="1600200" indent="-228600" eaLnBrk="0" hangingPunct="0">
              <a:defRPr sz="2800" b="1">
                <a:solidFill>
                  <a:srgbClr val="000000"/>
                </a:solidFill>
                <a:latin typeface="微软雅黑" pitchFamily="34" charset="-122"/>
                <a:ea typeface="微软雅黑" pitchFamily="34" charset="-122"/>
              </a:defRPr>
            </a:lvl4pPr>
            <a:lvl5pPr marL="2057400" indent="-228600" eaLnBrk="0" hangingPunct="0">
              <a:defRPr sz="2800" b="1">
                <a:solidFill>
                  <a:srgbClr val="000000"/>
                </a:solidFill>
                <a:latin typeface="微软雅黑" pitchFamily="34" charset="-122"/>
                <a:ea typeface="微软雅黑" pitchFamily="34" charset="-122"/>
              </a:defRPr>
            </a:lvl5pPr>
            <a:lvl6pPr marL="25146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6pPr>
            <a:lvl7pPr marL="29718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7pPr>
            <a:lvl8pPr marL="34290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8pPr>
            <a:lvl9pPr marL="38862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9pPr>
          </a:lstStyle>
          <a:p>
            <a:pPr eaLnBrk="1" hangingPunct="1"/>
            <a:fld id="{CC320FD1-1FCE-4399-8DF8-D654EF022BF3}" type="slidenum">
              <a:rPr lang="ko-KR" altLang="en-US" sz="1400" b="0" smtClean="0">
                <a:latin typeface="-쉬리B" pitchFamily="18" charset="-127"/>
                <a:ea typeface="-쉬리B" pitchFamily="18" charset="-127"/>
              </a:rPr>
              <a:pPr eaLnBrk="1" hangingPunct="1"/>
              <a:t>19</a:t>
            </a:fld>
            <a:endParaRPr lang="en-US" altLang="ko-KR" sz="1400" b="0">
              <a:latin typeface="-쉬리B" pitchFamily="18" charset="-127"/>
              <a:ea typeface="-쉬리B" pitchFamily="18" charset="-127"/>
            </a:endParaRPr>
          </a:p>
        </p:txBody>
      </p:sp>
      <p:sp>
        <p:nvSpPr>
          <p:cNvPr id="231426" name="Rectangle 2"/>
          <p:cNvSpPr>
            <a:spLocks noGrp="1" noChangeArrowheads="1"/>
          </p:cNvSpPr>
          <p:nvPr>
            <p:ph type="title"/>
          </p:nvPr>
        </p:nvSpPr>
        <p:spPr/>
        <p:txBody>
          <a:bodyPr/>
          <a:lstStyle/>
          <a:p>
            <a:pPr eaLnBrk="1" hangingPunct="1">
              <a:defRPr/>
            </a:pPr>
            <a:endParaRPr lang="zh-CN" altLang="zh-CN"/>
          </a:p>
        </p:txBody>
      </p:sp>
      <p:sp>
        <p:nvSpPr>
          <p:cNvPr id="16389" name="Rectangle 3"/>
          <p:cNvSpPr>
            <a:spLocks noGrp="1" noChangeArrowheads="1"/>
          </p:cNvSpPr>
          <p:nvPr>
            <p:ph type="body" idx="1"/>
          </p:nvPr>
        </p:nvSpPr>
        <p:spPr/>
        <p:txBody>
          <a:bodyPr>
            <a:normAutofit fontScale="92500"/>
          </a:bodyPr>
          <a:lstStyle/>
          <a:p>
            <a:pPr eaLnBrk="1" hangingPunct="1">
              <a:lnSpc>
                <a:spcPct val="120000"/>
              </a:lnSpc>
            </a:pPr>
            <a:r>
              <a:rPr lang="zh-CN" altLang="en-US" dirty="0">
                <a:latin typeface="微软雅黑" pitchFamily="34" charset="-122"/>
              </a:rPr>
              <a:t>面向对象语言</a:t>
            </a:r>
          </a:p>
          <a:p>
            <a:pPr lvl="1" eaLnBrk="1" hangingPunct="1">
              <a:lnSpc>
                <a:spcPct val="120000"/>
              </a:lnSpc>
            </a:pPr>
            <a:r>
              <a:rPr lang="zh-CN" altLang="en-US" dirty="0">
                <a:latin typeface="微软雅黑" pitchFamily="34" charset="-122"/>
              </a:rPr>
              <a:t>类</a:t>
            </a:r>
            <a:r>
              <a:rPr lang="en-US" altLang="zh-CN" dirty="0">
                <a:latin typeface="微软雅黑" pitchFamily="34" charset="-122"/>
              </a:rPr>
              <a:t>(class)</a:t>
            </a:r>
            <a:r>
              <a:rPr lang="zh-CN" altLang="en-US" dirty="0">
                <a:latin typeface="微软雅黑" pitchFamily="34" charset="-122"/>
              </a:rPr>
              <a:t>的概念可以从建模角度及编程语言的角度来理解。</a:t>
            </a:r>
          </a:p>
          <a:p>
            <a:pPr lvl="1" eaLnBrk="1" hangingPunct="1">
              <a:lnSpc>
                <a:spcPct val="120000"/>
              </a:lnSpc>
            </a:pPr>
            <a:r>
              <a:rPr lang="zh-CN" altLang="en-US" dirty="0">
                <a:latin typeface="微软雅黑" pitchFamily="34" charset="-122"/>
              </a:rPr>
              <a:t>在设计软件应用的时候，类模型将对系统中重要的概念进行抽象处理，建立良好定义的责任及与其他类的良好关系。</a:t>
            </a:r>
          </a:p>
          <a:p>
            <a:pPr lvl="1" eaLnBrk="1" hangingPunct="1">
              <a:lnSpc>
                <a:spcPct val="120000"/>
              </a:lnSpc>
            </a:pPr>
            <a:r>
              <a:rPr lang="zh-CN" altLang="en-US" dirty="0">
                <a:latin typeface="微软雅黑" pitchFamily="34" charset="-122"/>
              </a:rPr>
              <a:t>在面向对象编程语言中，类可以被视为</a:t>
            </a:r>
            <a:r>
              <a:rPr lang="zh-CN" altLang="en-US" dirty="0">
                <a:solidFill>
                  <a:srgbClr val="FF0000"/>
                </a:solidFill>
                <a:latin typeface="微软雅黑" pitchFamily="34" charset="-122"/>
              </a:rPr>
              <a:t>对象的模板</a:t>
            </a:r>
            <a:r>
              <a:rPr lang="zh-CN" altLang="en-US" dirty="0">
                <a:latin typeface="微软雅黑" pitchFamily="34" charset="-122"/>
              </a:rPr>
              <a:t>，而这些对象</a:t>
            </a:r>
            <a:r>
              <a:rPr lang="zh-CN" altLang="en-US" dirty="0">
                <a:solidFill>
                  <a:srgbClr val="FF0000"/>
                </a:solidFill>
                <a:latin typeface="微软雅黑" pitchFamily="34" charset="-122"/>
              </a:rPr>
              <a:t>描述了某种行为、某些责任以及某些相关数据</a:t>
            </a:r>
          </a:p>
          <a:p>
            <a:pPr lvl="1" eaLnBrk="1" hangingPunct="1">
              <a:lnSpc>
                <a:spcPct val="120000"/>
              </a:lnSpc>
            </a:pPr>
            <a:r>
              <a:rPr lang="zh-CN" altLang="en-US" dirty="0">
                <a:latin typeface="微软雅黑" pitchFamily="34" charset="-122"/>
              </a:rPr>
              <a:t>对象</a:t>
            </a:r>
            <a:r>
              <a:rPr lang="en-US" altLang="zh-CN" dirty="0">
                <a:latin typeface="微软雅黑" pitchFamily="34" charset="-122"/>
              </a:rPr>
              <a:t>(object)</a:t>
            </a:r>
            <a:r>
              <a:rPr lang="zh-CN" altLang="en-US" dirty="0">
                <a:latin typeface="微软雅黑" pitchFamily="34" charset="-122"/>
              </a:rPr>
              <a:t>是类的实例。一个对象就类似于一位秘书或一位警察。</a:t>
            </a:r>
          </a:p>
          <a:p>
            <a:pPr lvl="1" eaLnBrk="1" hangingPunct="1">
              <a:lnSpc>
                <a:spcPct val="120000"/>
              </a:lnSpc>
            </a:pPr>
            <a:r>
              <a:rPr lang="zh-CN" altLang="en-US" dirty="0">
                <a:latin typeface="微软雅黑" pitchFamily="34" charset="-122"/>
              </a:rPr>
              <a:t>对象所属的类定义了该对象拥有的</a:t>
            </a:r>
            <a:r>
              <a:rPr lang="zh-CN" altLang="en-US" dirty="0">
                <a:solidFill>
                  <a:srgbClr val="FF0000"/>
                </a:solidFill>
                <a:latin typeface="微软雅黑" pitchFamily="34" charset="-122"/>
              </a:rPr>
              <a:t>数据类型</a:t>
            </a:r>
            <a:r>
              <a:rPr lang="zh-CN" altLang="en-US" dirty="0">
                <a:latin typeface="微软雅黑" pitchFamily="34" charset="-122"/>
              </a:rPr>
              <a:t>、该对象的</a:t>
            </a:r>
            <a:r>
              <a:rPr lang="zh-CN" altLang="en-US" dirty="0">
                <a:solidFill>
                  <a:srgbClr val="FF0000"/>
                </a:solidFill>
                <a:latin typeface="微软雅黑" pitchFamily="34" charset="-122"/>
              </a:rPr>
              <a:t>行为</a:t>
            </a:r>
            <a:r>
              <a:rPr lang="zh-CN" altLang="en-US" dirty="0">
                <a:latin typeface="微软雅黑" pitchFamily="34" charset="-122"/>
              </a:rPr>
              <a:t>及该对象对这些</a:t>
            </a:r>
            <a:r>
              <a:rPr lang="zh-CN" altLang="en-US" dirty="0">
                <a:solidFill>
                  <a:srgbClr val="FF0000"/>
                </a:solidFill>
                <a:latin typeface="微软雅黑" pitchFamily="34" charset="-122"/>
              </a:rPr>
              <a:t>数据的责任</a:t>
            </a:r>
            <a:r>
              <a:rPr lang="zh-CN" altLang="en-US" dirty="0">
                <a:latin typeface="微软雅黑" pitchFamily="34" charset="-122"/>
              </a:rPr>
              <a:t>。但对于一位秘书而言，个人拥有各自需要维护的数据（各自的状态）。</a:t>
            </a:r>
          </a:p>
        </p:txBody>
      </p:sp>
    </p:spTree>
    <p:extLst>
      <p:ext uri="{BB962C8B-B14F-4D97-AF65-F5344CB8AC3E}">
        <p14:creationId xmlns:p14="http://schemas.microsoft.com/office/powerpoint/2010/main" val="1592351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95288" y="1412776"/>
            <a:ext cx="8280400" cy="4911824"/>
          </a:xfrm>
        </p:spPr>
        <p:txBody>
          <a:bodyPr/>
          <a:lstStyle/>
          <a:p>
            <a:r>
              <a:rPr lang="zh-CN" altLang="en-US" dirty="0">
                <a:solidFill>
                  <a:srgbClr val="008000"/>
                </a:solidFill>
                <a:latin typeface="隶书" pitchFamily="49" charset="-122"/>
                <a:ea typeface="隶书" pitchFamily="49" charset="-122"/>
              </a:rPr>
              <a:t>复杂性是软件开发过程中所固有的特质。</a:t>
            </a:r>
            <a:r>
              <a:rPr lang="en-US" altLang="zh-CN" dirty="0">
                <a:solidFill>
                  <a:srgbClr val="008000"/>
                </a:solidFill>
                <a:latin typeface="隶书" pitchFamily="49" charset="-122"/>
                <a:ea typeface="隶书" pitchFamily="49" charset="-122"/>
              </a:rPr>
              <a:t>[Booch94]</a:t>
            </a:r>
          </a:p>
          <a:p>
            <a:r>
              <a:rPr lang="zh-CN" altLang="en-US" dirty="0"/>
              <a:t>应对复杂性的基本途径</a:t>
            </a:r>
            <a:endParaRPr lang="en-US" altLang="zh-CN" dirty="0"/>
          </a:p>
          <a:p>
            <a:pPr lvl="1" eaLnBrk="1" hangingPunct="1"/>
            <a:r>
              <a:rPr kumimoji="0" lang="zh-CN" altLang="en-US" dirty="0"/>
              <a:t>分解</a:t>
            </a:r>
            <a:r>
              <a:rPr kumimoji="0" lang="en-US" altLang="zh-CN" dirty="0"/>
              <a:t>Decomposition   </a:t>
            </a:r>
            <a:r>
              <a:rPr kumimoji="0" lang="zh-CN" altLang="en-US" dirty="0"/>
              <a:t>分而治之</a:t>
            </a:r>
          </a:p>
          <a:p>
            <a:pPr lvl="1" eaLnBrk="1" hangingPunct="1"/>
            <a:r>
              <a:rPr kumimoji="0" lang="zh-CN" altLang="en-US" dirty="0"/>
              <a:t>抽象</a:t>
            </a:r>
            <a:r>
              <a:rPr kumimoji="0" lang="en-US" altLang="zh-CN" dirty="0"/>
              <a:t>Abstraction	</a:t>
            </a:r>
            <a:r>
              <a:rPr kumimoji="0" lang="zh-CN" altLang="en-US" dirty="0"/>
              <a:t>抓本质，抓重点</a:t>
            </a:r>
          </a:p>
          <a:p>
            <a:pPr lvl="1" eaLnBrk="1" hangingPunct="1"/>
            <a:r>
              <a:rPr kumimoji="0" lang="zh-CN" altLang="en-US" dirty="0"/>
              <a:t>层次化</a:t>
            </a:r>
            <a:r>
              <a:rPr kumimoji="0" lang="en-US" altLang="zh-CN" dirty="0"/>
              <a:t>Hierarchy 	</a:t>
            </a:r>
            <a:r>
              <a:rPr kumimoji="0" lang="zh-CN" altLang="en-US" dirty="0"/>
              <a:t>应对大系统，纲举目张</a:t>
            </a:r>
          </a:p>
          <a:p>
            <a:pPr lvl="1"/>
            <a:endParaRPr lang="zh-CN" altLang="en-US" dirty="0"/>
          </a:p>
        </p:txBody>
      </p:sp>
      <p:sp>
        <p:nvSpPr>
          <p:cNvPr id="4" name="页脚占位符 3"/>
          <p:cNvSpPr>
            <a:spLocks noGrp="1"/>
          </p:cNvSpPr>
          <p:nvPr>
            <p:ph type="ftr" sz="quarter" idx="11"/>
          </p:nvPr>
        </p:nvSpPr>
        <p:spPr/>
        <p:txBody>
          <a:bodyPr/>
          <a:lstStyle/>
          <a:p>
            <a:pPr>
              <a:defRPr/>
            </a:pPr>
            <a:r>
              <a:rPr lang="en-US" altLang="zh-CN" dirty="0" err="1">
                <a:solidFill>
                  <a:srgbClr val="000000"/>
                </a:solidFill>
              </a:rPr>
              <a:t>山东大学</a:t>
            </a:r>
            <a:r>
              <a:rPr lang="zh-CN" altLang="en-US" dirty="0">
                <a:solidFill>
                  <a:srgbClr val="000000"/>
                </a:solidFill>
              </a:rPr>
              <a:t>软件</a:t>
            </a:r>
            <a:r>
              <a:rPr lang="en-US" altLang="zh-CN" dirty="0" err="1">
                <a:solidFill>
                  <a:srgbClr val="000000"/>
                </a:solidFill>
              </a:rPr>
              <a:t>学院</a:t>
            </a:r>
            <a:endParaRPr lang="en-US" altLang="zh-CN" dirty="0">
              <a:solidFill>
                <a:srgbClr val="000000"/>
              </a:solidFill>
            </a:endParaRPr>
          </a:p>
        </p:txBody>
      </p:sp>
      <p:sp>
        <p:nvSpPr>
          <p:cNvPr id="5" name="灯片编号占位符 4"/>
          <p:cNvSpPr>
            <a:spLocks noGrp="1"/>
          </p:cNvSpPr>
          <p:nvPr>
            <p:ph type="sldNum" sz="quarter" idx="12"/>
          </p:nvPr>
        </p:nvSpPr>
        <p:spPr/>
        <p:txBody>
          <a:bodyPr/>
          <a:lstStyle/>
          <a:p>
            <a:pPr>
              <a:defRPr/>
            </a:pPr>
            <a:fld id="{A9831E6B-EB9A-4316-A298-DAC22DC5C627}" type="slidenum">
              <a:rPr lang="ko-KR" altLang="en-US" smtClean="0">
                <a:solidFill>
                  <a:srgbClr val="000000"/>
                </a:solidFill>
              </a:rPr>
              <a:pPr>
                <a:defRPr/>
              </a:pPr>
              <a:t>2</a:t>
            </a:fld>
            <a:endParaRPr lang="en-US" altLang="ko-KR">
              <a:solidFill>
                <a:srgbClr val="000000"/>
              </a:solidFill>
            </a:endParaRPr>
          </a:p>
        </p:txBody>
      </p:sp>
    </p:spTree>
    <p:extLst>
      <p:ext uri="{BB962C8B-B14F-4D97-AF65-F5344CB8AC3E}">
        <p14:creationId xmlns:p14="http://schemas.microsoft.com/office/powerpoint/2010/main" val="1798713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页脚占位符 4"/>
          <p:cNvSpPr>
            <a:spLocks noGrp="1"/>
          </p:cNvSpPr>
          <p:nvPr>
            <p:ph type="ftr" sz="quarter" idx="11"/>
          </p:nvPr>
        </p:nvSpPr>
        <p:spPr>
          <a:noFill/>
        </p:spPr>
        <p:txBody>
          <a:bodyPr/>
          <a:lstStyle>
            <a:lvl1pPr eaLnBrk="0" hangingPunct="0">
              <a:defRPr sz="2800" b="1">
                <a:solidFill>
                  <a:srgbClr val="000000"/>
                </a:solidFill>
                <a:latin typeface="微软雅黑" pitchFamily="34" charset="-122"/>
                <a:ea typeface="微软雅黑" pitchFamily="34" charset="-122"/>
              </a:defRPr>
            </a:lvl1pPr>
            <a:lvl2pPr marL="742950" indent="-285750" eaLnBrk="0" hangingPunct="0">
              <a:defRPr sz="2800" b="1">
                <a:solidFill>
                  <a:srgbClr val="000000"/>
                </a:solidFill>
                <a:latin typeface="微软雅黑" pitchFamily="34" charset="-122"/>
                <a:ea typeface="微软雅黑" pitchFamily="34" charset="-122"/>
              </a:defRPr>
            </a:lvl2pPr>
            <a:lvl3pPr marL="1143000" indent="-228600" eaLnBrk="0" hangingPunct="0">
              <a:defRPr sz="2800" b="1">
                <a:solidFill>
                  <a:srgbClr val="000000"/>
                </a:solidFill>
                <a:latin typeface="微软雅黑" pitchFamily="34" charset="-122"/>
                <a:ea typeface="微软雅黑" pitchFamily="34" charset="-122"/>
              </a:defRPr>
            </a:lvl3pPr>
            <a:lvl4pPr marL="1600200" indent="-228600" eaLnBrk="0" hangingPunct="0">
              <a:defRPr sz="2800" b="1">
                <a:solidFill>
                  <a:srgbClr val="000000"/>
                </a:solidFill>
                <a:latin typeface="微软雅黑" pitchFamily="34" charset="-122"/>
                <a:ea typeface="微软雅黑" pitchFamily="34" charset="-122"/>
              </a:defRPr>
            </a:lvl4pPr>
            <a:lvl5pPr marL="2057400" indent="-228600" eaLnBrk="0" hangingPunct="0">
              <a:defRPr sz="2800" b="1">
                <a:solidFill>
                  <a:srgbClr val="000000"/>
                </a:solidFill>
                <a:latin typeface="微软雅黑" pitchFamily="34" charset="-122"/>
                <a:ea typeface="微软雅黑" pitchFamily="34" charset="-122"/>
              </a:defRPr>
            </a:lvl5pPr>
            <a:lvl6pPr marL="25146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6pPr>
            <a:lvl7pPr marL="29718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7pPr>
            <a:lvl8pPr marL="34290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8pPr>
            <a:lvl9pPr marL="38862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9pPr>
          </a:lstStyle>
          <a:p>
            <a:pPr eaLnBrk="1" hangingPunct="1"/>
            <a:r>
              <a:rPr lang="zh-CN" altLang="en-US" sz="1400" b="0" dirty="0">
                <a:latin typeface="-쉬리B" pitchFamily="18" charset="-127"/>
              </a:rPr>
              <a:t>山东大学软件学院</a:t>
            </a:r>
            <a:endParaRPr lang="en-US" altLang="zh-CN" sz="1400" b="0" dirty="0">
              <a:latin typeface="-쉬리B" pitchFamily="18" charset="-127"/>
            </a:endParaRPr>
          </a:p>
        </p:txBody>
      </p:sp>
      <p:sp>
        <p:nvSpPr>
          <p:cNvPr id="17411" name="灯片编号占位符 5"/>
          <p:cNvSpPr>
            <a:spLocks noGrp="1"/>
          </p:cNvSpPr>
          <p:nvPr>
            <p:ph type="sldNum" sz="quarter" idx="12"/>
          </p:nvPr>
        </p:nvSpPr>
        <p:spPr>
          <a:noFill/>
        </p:spPr>
        <p:txBody>
          <a:bodyPr/>
          <a:lstStyle>
            <a:lvl1pPr eaLnBrk="0" hangingPunct="0">
              <a:defRPr sz="2800" b="1">
                <a:solidFill>
                  <a:srgbClr val="000000"/>
                </a:solidFill>
                <a:latin typeface="微软雅黑" pitchFamily="34" charset="-122"/>
                <a:ea typeface="微软雅黑" pitchFamily="34" charset="-122"/>
              </a:defRPr>
            </a:lvl1pPr>
            <a:lvl2pPr marL="742950" indent="-285750" eaLnBrk="0" hangingPunct="0">
              <a:defRPr sz="2800" b="1">
                <a:solidFill>
                  <a:srgbClr val="000000"/>
                </a:solidFill>
                <a:latin typeface="微软雅黑" pitchFamily="34" charset="-122"/>
                <a:ea typeface="微软雅黑" pitchFamily="34" charset="-122"/>
              </a:defRPr>
            </a:lvl2pPr>
            <a:lvl3pPr marL="1143000" indent="-228600" eaLnBrk="0" hangingPunct="0">
              <a:defRPr sz="2800" b="1">
                <a:solidFill>
                  <a:srgbClr val="000000"/>
                </a:solidFill>
                <a:latin typeface="微软雅黑" pitchFamily="34" charset="-122"/>
                <a:ea typeface="微软雅黑" pitchFamily="34" charset="-122"/>
              </a:defRPr>
            </a:lvl3pPr>
            <a:lvl4pPr marL="1600200" indent="-228600" eaLnBrk="0" hangingPunct="0">
              <a:defRPr sz="2800" b="1">
                <a:solidFill>
                  <a:srgbClr val="000000"/>
                </a:solidFill>
                <a:latin typeface="微软雅黑" pitchFamily="34" charset="-122"/>
                <a:ea typeface="微软雅黑" pitchFamily="34" charset="-122"/>
              </a:defRPr>
            </a:lvl4pPr>
            <a:lvl5pPr marL="2057400" indent="-228600" eaLnBrk="0" hangingPunct="0">
              <a:defRPr sz="2800" b="1">
                <a:solidFill>
                  <a:srgbClr val="000000"/>
                </a:solidFill>
                <a:latin typeface="微软雅黑" pitchFamily="34" charset="-122"/>
                <a:ea typeface="微软雅黑" pitchFamily="34" charset="-122"/>
              </a:defRPr>
            </a:lvl5pPr>
            <a:lvl6pPr marL="25146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6pPr>
            <a:lvl7pPr marL="29718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7pPr>
            <a:lvl8pPr marL="34290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8pPr>
            <a:lvl9pPr marL="38862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9pPr>
          </a:lstStyle>
          <a:p>
            <a:pPr eaLnBrk="1" hangingPunct="1"/>
            <a:fld id="{9A507674-C313-4315-B696-E8078A1547E3}" type="slidenum">
              <a:rPr lang="ko-KR" altLang="en-US" sz="1400" b="0" smtClean="0">
                <a:latin typeface="-쉬리B" pitchFamily="18" charset="-127"/>
                <a:ea typeface="-쉬리B" pitchFamily="18" charset="-127"/>
              </a:rPr>
              <a:pPr eaLnBrk="1" hangingPunct="1"/>
              <a:t>20</a:t>
            </a:fld>
            <a:endParaRPr lang="en-US" altLang="ko-KR" sz="1400" b="0">
              <a:latin typeface="-쉬리B" pitchFamily="18" charset="-127"/>
              <a:ea typeface="-쉬리B" pitchFamily="18" charset="-127"/>
            </a:endParaRPr>
          </a:p>
        </p:txBody>
      </p:sp>
      <p:sp>
        <p:nvSpPr>
          <p:cNvPr id="232450" name="Rectangle 2"/>
          <p:cNvSpPr>
            <a:spLocks noGrp="1" noChangeArrowheads="1"/>
          </p:cNvSpPr>
          <p:nvPr>
            <p:ph type="title"/>
          </p:nvPr>
        </p:nvSpPr>
        <p:spPr/>
        <p:txBody>
          <a:bodyPr/>
          <a:lstStyle/>
          <a:p>
            <a:pPr eaLnBrk="1" hangingPunct="1">
              <a:defRPr/>
            </a:pPr>
            <a:endParaRPr lang="zh-CN" altLang="zh-CN"/>
          </a:p>
        </p:txBody>
      </p:sp>
      <p:sp>
        <p:nvSpPr>
          <p:cNvPr id="17413" name="Rectangle 3"/>
          <p:cNvSpPr>
            <a:spLocks noGrp="1" noChangeArrowheads="1"/>
          </p:cNvSpPr>
          <p:nvPr>
            <p:ph type="body" idx="1"/>
          </p:nvPr>
        </p:nvSpPr>
        <p:spPr/>
        <p:txBody>
          <a:bodyPr>
            <a:normAutofit/>
          </a:bodyPr>
          <a:lstStyle/>
          <a:p>
            <a:pPr eaLnBrk="1" hangingPunct="1">
              <a:lnSpc>
                <a:spcPct val="110000"/>
              </a:lnSpc>
            </a:pPr>
            <a:r>
              <a:rPr lang="zh-CN" altLang="en-US" sz="2600" dirty="0">
                <a:latin typeface="微软雅黑" pitchFamily="34" charset="-122"/>
              </a:rPr>
              <a:t>对象之间通过消息传递的方式通信并命令彼此进行动作。</a:t>
            </a:r>
          </a:p>
          <a:p>
            <a:pPr eaLnBrk="1" hangingPunct="1">
              <a:lnSpc>
                <a:spcPct val="110000"/>
              </a:lnSpc>
            </a:pPr>
            <a:r>
              <a:rPr lang="zh-CN" altLang="en-US" sz="2600" dirty="0">
                <a:latin typeface="微软雅黑" pitchFamily="34" charset="-122"/>
              </a:rPr>
              <a:t>通过向其他对象传递消息，第一个对象让第二个对象执行某些代码。这些代码实际上就是一个过程</a:t>
            </a:r>
            <a:r>
              <a:rPr lang="en-US" altLang="zh-CN" sz="2600" dirty="0">
                <a:latin typeface="微软雅黑" pitchFamily="34" charset="-122"/>
              </a:rPr>
              <a:t>, </a:t>
            </a:r>
            <a:r>
              <a:rPr lang="zh-CN" altLang="en-US" sz="2600" dirty="0">
                <a:latin typeface="微软雅黑" pitchFamily="34" charset="-122"/>
              </a:rPr>
              <a:t>在面向对象语言中称为方法</a:t>
            </a:r>
            <a:r>
              <a:rPr lang="en-US" altLang="zh-CN" sz="2600" dirty="0">
                <a:latin typeface="微软雅黑" pitchFamily="34" charset="-122"/>
              </a:rPr>
              <a:t>(method</a:t>
            </a:r>
            <a:r>
              <a:rPr lang="zh-CN" altLang="en-US" sz="2600" dirty="0">
                <a:latin typeface="微软雅黑" pitchFamily="34" charset="-122"/>
              </a:rPr>
              <a:t>），该过程与第二个对象关联。</a:t>
            </a:r>
          </a:p>
          <a:p>
            <a:pPr eaLnBrk="1" hangingPunct="1">
              <a:lnSpc>
                <a:spcPct val="110000"/>
              </a:lnSpc>
            </a:pPr>
            <a:r>
              <a:rPr lang="zh-CN" altLang="en-US" sz="2600" dirty="0">
                <a:latin typeface="微软雅黑" pitchFamily="34" charset="-122"/>
              </a:rPr>
              <a:t>因此，消息传递实际上就是</a:t>
            </a:r>
            <a:r>
              <a:rPr lang="zh-CN" altLang="en-US" sz="2600" dirty="0">
                <a:solidFill>
                  <a:srgbClr val="FF0000"/>
                </a:solidFill>
                <a:latin typeface="微软雅黑" pitchFamily="34" charset="-122"/>
              </a:rPr>
              <a:t>一个对象向另一个对象发出的要求执行其某个方法的要求（或命令）</a:t>
            </a:r>
            <a:r>
              <a:rPr lang="zh-CN" altLang="en-US" sz="2600" dirty="0">
                <a:latin typeface="微软雅黑" pitchFamily="34" charset="-122"/>
              </a:rPr>
              <a:t>。通过这个机制，对象可以被视为能对发出请求的任何客户端提供服务的服务器（通过消息的接受）。</a:t>
            </a:r>
          </a:p>
        </p:txBody>
      </p:sp>
    </p:spTree>
    <p:extLst>
      <p:ext uri="{BB962C8B-B14F-4D97-AF65-F5344CB8AC3E}">
        <p14:creationId xmlns:p14="http://schemas.microsoft.com/office/powerpoint/2010/main" val="3464322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4"/>
          <p:cNvSpPr>
            <a:spLocks noGrp="1"/>
          </p:cNvSpPr>
          <p:nvPr>
            <p:ph type="ftr" sz="quarter" idx="11"/>
          </p:nvPr>
        </p:nvSpPr>
        <p:spPr>
          <a:noFill/>
        </p:spPr>
        <p:txBody>
          <a:bodyPr/>
          <a:lstStyle>
            <a:lvl1pPr eaLnBrk="0" hangingPunct="0">
              <a:defRPr sz="2800" b="1">
                <a:solidFill>
                  <a:srgbClr val="000000"/>
                </a:solidFill>
                <a:latin typeface="微软雅黑" pitchFamily="34" charset="-122"/>
                <a:ea typeface="微软雅黑" pitchFamily="34" charset="-122"/>
              </a:defRPr>
            </a:lvl1pPr>
            <a:lvl2pPr marL="742950" indent="-285750" eaLnBrk="0" hangingPunct="0">
              <a:defRPr sz="2800" b="1">
                <a:solidFill>
                  <a:srgbClr val="000000"/>
                </a:solidFill>
                <a:latin typeface="微软雅黑" pitchFamily="34" charset="-122"/>
                <a:ea typeface="微软雅黑" pitchFamily="34" charset="-122"/>
              </a:defRPr>
            </a:lvl2pPr>
            <a:lvl3pPr marL="1143000" indent="-228600" eaLnBrk="0" hangingPunct="0">
              <a:defRPr sz="2800" b="1">
                <a:solidFill>
                  <a:srgbClr val="000000"/>
                </a:solidFill>
                <a:latin typeface="微软雅黑" pitchFamily="34" charset="-122"/>
                <a:ea typeface="微软雅黑" pitchFamily="34" charset="-122"/>
              </a:defRPr>
            </a:lvl3pPr>
            <a:lvl4pPr marL="1600200" indent="-228600" eaLnBrk="0" hangingPunct="0">
              <a:defRPr sz="2800" b="1">
                <a:solidFill>
                  <a:srgbClr val="000000"/>
                </a:solidFill>
                <a:latin typeface="微软雅黑" pitchFamily="34" charset="-122"/>
                <a:ea typeface="微软雅黑" pitchFamily="34" charset="-122"/>
              </a:defRPr>
            </a:lvl4pPr>
            <a:lvl5pPr marL="2057400" indent="-228600" eaLnBrk="0" hangingPunct="0">
              <a:defRPr sz="2800" b="1">
                <a:solidFill>
                  <a:srgbClr val="000000"/>
                </a:solidFill>
                <a:latin typeface="微软雅黑" pitchFamily="34" charset="-122"/>
                <a:ea typeface="微软雅黑" pitchFamily="34" charset="-122"/>
              </a:defRPr>
            </a:lvl5pPr>
            <a:lvl6pPr marL="25146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6pPr>
            <a:lvl7pPr marL="29718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7pPr>
            <a:lvl8pPr marL="34290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8pPr>
            <a:lvl9pPr marL="38862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9pPr>
          </a:lstStyle>
          <a:p>
            <a:pPr eaLnBrk="1" hangingPunct="1"/>
            <a:r>
              <a:rPr lang="zh-CN" altLang="en-US" sz="1400" b="0" dirty="0">
                <a:latin typeface="-쉬리B" pitchFamily="18" charset="-127"/>
              </a:rPr>
              <a:t>山东大学软件学院</a:t>
            </a:r>
            <a:endParaRPr lang="en-US" altLang="zh-CN" sz="1400" b="0" dirty="0">
              <a:latin typeface="-쉬리B" pitchFamily="18" charset="-127"/>
            </a:endParaRPr>
          </a:p>
        </p:txBody>
      </p:sp>
      <p:sp>
        <p:nvSpPr>
          <p:cNvPr id="18435" name="灯片编号占位符 5"/>
          <p:cNvSpPr>
            <a:spLocks noGrp="1"/>
          </p:cNvSpPr>
          <p:nvPr>
            <p:ph type="sldNum" sz="quarter" idx="12"/>
          </p:nvPr>
        </p:nvSpPr>
        <p:spPr>
          <a:noFill/>
        </p:spPr>
        <p:txBody>
          <a:bodyPr/>
          <a:lstStyle>
            <a:lvl1pPr eaLnBrk="0" hangingPunct="0">
              <a:defRPr sz="2800" b="1">
                <a:solidFill>
                  <a:srgbClr val="000000"/>
                </a:solidFill>
                <a:latin typeface="微软雅黑" pitchFamily="34" charset="-122"/>
                <a:ea typeface="微软雅黑" pitchFamily="34" charset="-122"/>
              </a:defRPr>
            </a:lvl1pPr>
            <a:lvl2pPr marL="742950" indent="-285750" eaLnBrk="0" hangingPunct="0">
              <a:defRPr sz="2800" b="1">
                <a:solidFill>
                  <a:srgbClr val="000000"/>
                </a:solidFill>
                <a:latin typeface="微软雅黑" pitchFamily="34" charset="-122"/>
                <a:ea typeface="微软雅黑" pitchFamily="34" charset="-122"/>
              </a:defRPr>
            </a:lvl2pPr>
            <a:lvl3pPr marL="1143000" indent="-228600" eaLnBrk="0" hangingPunct="0">
              <a:defRPr sz="2800" b="1">
                <a:solidFill>
                  <a:srgbClr val="000000"/>
                </a:solidFill>
                <a:latin typeface="微软雅黑" pitchFamily="34" charset="-122"/>
                <a:ea typeface="微软雅黑" pitchFamily="34" charset="-122"/>
              </a:defRPr>
            </a:lvl3pPr>
            <a:lvl4pPr marL="1600200" indent="-228600" eaLnBrk="0" hangingPunct="0">
              <a:defRPr sz="2800" b="1">
                <a:solidFill>
                  <a:srgbClr val="000000"/>
                </a:solidFill>
                <a:latin typeface="微软雅黑" pitchFamily="34" charset="-122"/>
                <a:ea typeface="微软雅黑" pitchFamily="34" charset="-122"/>
              </a:defRPr>
            </a:lvl4pPr>
            <a:lvl5pPr marL="2057400" indent="-228600" eaLnBrk="0" hangingPunct="0">
              <a:defRPr sz="2800" b="1">
                <a:solidFill>
                  <a:srgbClr val="000000"/>
                </a:solidFill>
                <a:latin typeface="微软雅黑" pitchFamily="34" charset="-122"/>
                <a:ea typeface="微软雅黑" pitchFamily="34" charset="-122"/>
              </a:defRPr>
            </a:lvl5pPr>
            <a:lvl6pPr marL="25146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6pPr>
            <a:lvl7pPr marL="29718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7pPr>
            <a:lvl8pPr marL="34290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8pPr>
            <a:lvl9pPr marL="38862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9pPr>
          </a:lstStyle>
          <a:p>
            <a:pPr eaLnBrk="1" hangingPunct="1"/>
            <a:fld id="{9AEAC6E1-6230-4685-9685-CEA8A5D32309}" type="slidenum">
              <a:rPr lang="ko-KR" altLang="en-US" sz="1400" b="0" smtClean="0">
                <a:latin typeface="-쉬리B" pitchFamily="18" charset="-127"/>
                <a:ea typeface="-쉬리B" pitchFamily="18" charset="-127"/>
              </a:rPr>
              <a:pPr eaLnBrk="1" hangingPunct="1"/>
              <a:t>21</a:t>
            </a:fld>
            <a:endParaRPr lang="en-US" altLang="ko-KR" sz="1400" b="0">
              <a:latin typeface="-쉬리B" pitchFamily="18" charset="-127"/>
              <a:ea typeface="-쉬리B" pitchFamily="18" charset="-127"/>
            </a:endParaRPr>
          </a:p>
        </p:txBody>
      </p:sp>
      <p:sp>
        <p:nvSpPr>
          <p:cNvPr id="235522" name="Rectangle 2"/>
          <p:cNvSpPr>
            <a:spLocks noGrp="1" noChangeArrowheads="1"/>
          </p:cNvSpPr>
          <p:nvPr>
            <p:ph type="title"/>
          </p:nvPr>
        </p:nvSpPr>
        <p:spPr/>
        <p:txBody>
          <a:bodyPr/>
          <a:lstStyle/>
          <a:p>
            <a:pPr eaLnBrk="1" hangingPunct="1">
              <a:defRPr/>
            </a:pPr>
            <a:endParaRPr lang="zh-CN" altLang="zh-CN"/>
          </a:p>
        </p:txBody>
      </p:sp>
      <p:sp>
        <p:nvSpPr>
          <p:cNvPr id="18437" name="Rectangle 3"/>
          <p:cNvSpPr>
            <a:spLocks noGrp="1" noChangeArrowheads="1"/>
          </p:cNvSpPr>
          <p:nvPr>
            <p:ph type="body" idx="1"/>
          </p:nvPr>
        </p:nvSpPr>
        <p:spPr/>
        <p:txBody>
          <a:bodyPr/>
          <a:lstStyle/>
          <a:p>
            <a:pPr eaLnBrk="1" hangingPunct="1">
              <a:lnSpc>
                <a:spcPct val="110000"/>
              </a:lnSpc>
            </a:pPr>
            <a:r>
              <a:rPr lang="zh-CN" altLang="en-US" sz="2200" dirty="0">
                <a:latin typeface="微软雅黑" pitchFamily="34" charset="-122"/>
              </a:rPr>
              <a:t>面向对象编程的优点</a:t>
            </a:r>
          </a:p>
          <a:p>
            <a:pPr lvl="1" eaLnBrk="1" hangingPunct="1">
              <a:lnSpc>
                <a:spcPct val="110000"/>
              </a:lnSpc>
            </a:pPr>
            <a:r>
              <a:rPr lang="zh-CN" altLang="en-US" sz="2200" dirty="0">
                <a:latin typeface="微软雅黑" pitchFamily="34" charset="-122"/>
              </a:rPr>
              <a:t>面向对象的方式与非面向对象的方式相比</a:t>
            </a:r>
          </a:p>
          <a:p>
            <a:pPr lvl="2" eaLnBrk="1" hangingPunct="1">
              <a:lnSpc>
                <a:spcPct val="110000"/>
              </a:lnSpc>
            </a:pPr>
            <a:r>
              <a:rPr lang="zh-CN" altLang="en-US" sz="2200" dirty="0">
                <a:latin typeface="微软雅黑" pitchFamily="34" charset="-122"/>
              </a:rPr>
              <a:t>由于所谓的“智能”被分布在了各个对象之中，每个对象都维护了各自实现任务所需的数据，将数据保存于较小的可管理单元就相对比较容易，</a:t>
            </a:r>
          </a:p>
          <a:p>
            <a:pPr lvl="2" eaLnBrk="1" hangingPunct="1">
              <a:lnSpc>
                <a:spcPct val="110000"/>
              </a:lnSpc>
            </a:pPr>
            <a:r>
              <a:rPr lang="zh-CN" altLang="en-US" sz="2200" dirty="0">
                <a:latin typeface="微软雅黑" pitchFamily="34" charset="-122"/>
              </a:rPr>
              <a:t>这种方式也便于理解这些单元是如何互相影响的。面向对象编程的分布性可以增加代码的可读性。</a:t>
            </a:r>
          </a:p>
          <a:p>
            <a:pPr lvl="2" eaLnBrk="1" hangingPunct="1">
              <a:lnSpc>
                <a:spcPct val="110000"/>
              </a:lnSpc>
            </a:pPr>
            <a:r>
              <a:rPr lang="zh-CN" altLang="en-US" sz="2200" dirty="0">
                <a:latin typeface="微软雅黑" pitchFamily="34" charset="-122"/>
              </a:rPr>
              <a:t>对于非面向对象程序而言，在全局数据结构上的一次小改动将有可能迫使所有访问该数据的过程进行相应的改变。</a:t>
            </a:r>
          </a:p>
          <a:p>
            <a:pPr lvl="2" eaLnBrk="1" hangingPunct="1">
              <a:lnSpc>
                <a:spcPct val="110000"/>
              </a:lnSpc>
            </a:pPr>
            <a:r>
              <a:rPr lang="zh-CN" altLang="en-US" sz="2200" dirty="0">
                <a:latin typeface="微软雅黑" pitchFamily="34" charset="-122"/>
              </a:rPr>
              <a:t>设计良好的面向对象程序只有少量的全局数据，而将大部分数据存储于对象中进行内部使用。</a:t>
            </a:r>
          </a:p>
        </p:txBody>
      </p:sp>
    </p:spTree>
    <p:extLst>
      <p:ext uri="{BB962C8B-B14F-4D97-AF65-F5344CB8AC3E}">
        <p14:creationId xmlns:p14="http://schemas.microsoft.com/office/powerpoint/2010/main" val="1333221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4"/>
          <p:cNvSpPr>
            <a:spLocks noGrp="1"/>
          </p:cNvSpPr>
          <p:nvPr>
            <p:ph type="ftr" sz="quarter" idx="11"/>
          </p:nvPr>
        </p:nvSpPr>
        <p:spPr>
          <a:noFill/>
        </p:spPr>
        <p:txBody>
          <a:bodyPr/>
          <a:lstStyle>
            <a:lvl1pPr eaLnBrk="0" hangingPunct="0">
              <a:defRPr sz="2800" b="1">
                <a:solidFill>
                  <a:srgbClr val="000000"/>
                </a:solidFill>
                <a:latin typeface="微软雅黑" pitchFamily="34" charset="-122"/>
                <a:ea typeface="微软雅黑" pitchFamily="34" charset="-122"/>
              </a:defRPr>
            </a:lvl1pPr>
            <a:lvl2pPr marL="742950" indent="-285750" eaLnBrk="0" hangingPunct="0">
              <a:defRPr sz="2800" b="1">
                <a:solidFill>
                  <a:srgbClr val="000000"/>
                </a:solidFill>
                <a:latin typeface="微软雅黑" pitchFamily="34" charset="-122"/>
                <a:ea typeface="微软雅黑" pitchFamily="34" charset="-122"/>
              </a:defRPr>
            </a:lvl2pPr>
            <a:lvl3pPr marL="1143000" indent="-228600" eaLnBrk="0" hangingPunct="0">
              <a:defRPr sz="2800" b="1">
                <a:solidFill>
                  <a:srgbClr val="000000"/>
                </a:solidFill>
                <a:latin typeface="微软雅黑" pitchFamily="34" charset="-122"/>
                <a:ea typeface="微软雅黑" pitchFamily="34" charset="-122"/>
              </a:defRPr>
            </a:lvl3pPr>
            <a:lvl4pPr marL="1600200" indent="-228600" eaLnBrk="0" hangingPunct="0">
              <a:defRPr sz="2800" b="1">
                <a:solidFill>
                  <a:srgbClr val="000000"/>
                </a:solidFill>
                <a:latin typeface="微软雅黑" pitchFamily="34" charset="-122"/>
                <a:ea typeface="微软雅黑" pitchFamily="34" charset="-122"/>
              </a:defRPr>
            </a:lvl4pPr>
            <a:lvl5pPr marL="2057400" indent="-228600" eaLnBrk="0" hangingPunct="0">
              <a:defRPr sz="2800" b="1">
                <a:solidFill>
                  <a:srgbClr val="000000"/>
                </a:solidFill>
                <a:latin typeface="微软雅黑" pitchFamily="34" charset="-122"/>
                <a:ea typeface="微软雅黑" pitchFamily="34" charset="-122"/>
              </a:defRPr>
            </a:lvl5pPr>
            <a:lvl6pPr marL="25146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6pPr>
            <a:lvl7pPr marL="29718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7pPr>
            <a:lvl8pPr marL="34290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8pPr>
            <a:lvl9pPr marL="38862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9pPr>
          </a:lstStyle>
          <a:p>
            <a:pPr eaLnBrk="1" hangingPunct="1"/>
            <a:r>
              <a:rPr lang="zh-CN" altLang="en-US" sz="1400" b="0" dirty="0">
                <a:latin typeface="-쉬리B" pitchFamily="18" charset="-127"/>
              </a:rPr>
              <a:t>山东大学软件学院</a:t>
            </a:r>
            <a:endParaRPr lang="en-US" altLang="zh-CN" sz="1400" b="0" dirty="0">
              <a:latin typeface="-쉬리B" pitchFamily="18" charset="-127"/>
            </a:endParaRPr>
          </a:p>
        </p:txBody>
      </p:sp>
      <p:sp>
        <p:nvSpPr>
          <p:cNvPr id="19459" name="灯片编号占位符 5"/>
          <p:cNvSpPr>
            <a:spLocks noGrp="1"/>
          </p:cNvSpPr>
          <p:nvPr>
            <p:ph type="sldNum" sz="quarter" idx="12"/>
          </p:nvPr>
        </p:nvSpPr>
        <p:spPr>
          <a:noFill/>
        </p:spPr>
        <p:txBody>
          <a:bodyPr/>
          <a:lstStyle>
            <a:lvl1pPr eaLnBrk="0" hangingPunct="0">
              <a:defRPr sz="2800" b="1">
                <a:solidFill>
                  <a:srgbClr val="000000"/>
                </a:solidFill>
                <a:latin typeface="微软雅黑" pitchFamily="34" charset="-122"/>
                <a:ea typeface="微软雅黑" pitchFamily="34" charset="-122"/>
              </a:defRPr>
            </a:lvl1pPr>
            <a:lvl2pPr marL="742950" indent="-285750" eaLnBrk="0" hangingPunct="0">
              <a:defRPr sz="2800" b="1">
                <a:solidFill>
                  <a:srgbClr val="000000"/>
                </a:solidFill>
                <a:latin typeface="微软雅黑" pitchFamily="34" charset="-122"/>
                <a:ea typeface="微软雅黑" pitchFamily="34" charset="-122"/>
              </a:defRPr>
            </a:lvl2pPr>
            <a:lvl3pPr marL="1143000" indent="-228600" eaLnBrk="0" hangingPunct="0">
              <a:defRPr sz="2800" b="1">
                <a:solidFill>
                  <a:srgbClr val="000000"/>
                </a:solidFill>
                <a:latin typeface="微软雅黑" pitchFamily="34" charset="-122"/>
                <a:ea typeface="微软雅黑" pitchFamily="34" charset="-122"/>
              </a:defRPr>
            </a:lvl3pPr>
            <a:lvl4pPr marL="1600200" indent="-228600" eaLnBrk="0" hangingPunct="0">
              <a:defRPr sz="2800" b="1">
                <a:solidFill>
                  <a:srgbClr val="000000"/>
                </a:solidFill>
                <a:latin typeface="微软雅黑" pitchFamily="34" charset="-122"/>
                <a:ea typeface="微软雅黑" pitchFamily="34" charset="-122"/>
              </a:defRPr>
            </a:lvl4pPr>
            <a:lvl5pPr marL="2057400" indent="-228600" eaLnBrk="0" hangingPunct="0">
              <a:defRPr sz="2800" b="1">
                <a:solidFill>
                  <a:srgbClr val="000000"/>
                </a:solidFill>
                <a:latin typeface="微软雅黑" pitchFamily="34" charset="-122"/>
                <a:ea typeface="微软雅黑" pitchFamily="34" charset="-122"/>
              </a:defRPr>
            </a:lvl5pPr>
            <a:lvl6pPr marL="25146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6pPr>
            <a:lvl7pPr marL="29718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7pPr>
            <a:lvl8pPr marL="34290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8pPr>
            <a:lvl9pPr marL="3886200" indent="-228600" eaLnBrk="0" fontAlgn="base" hangingPunct="0">
              <a:spcBef>
                <a:spcPct val="0"/>
              </a:spcBef>
              <a:spcAft>
                <a:spcPct val="0"/>
              </a:spcAft>
              <a:defRPr sz="2800" b="1">
                <a:solidFill>
                  <a:srgbClr val="000000"/>
                </a:solidFill>
                <a:latin typeface="微软雅黑" pitchFamily="34" charset="-122"/>
                <a:ea typeface="微软雅黑" pitchFamily="34" charset="-122"/>
              </a:defRPr>
            </a:lvl9pPr>
          </a:lstStyle>
          <a:p>
            <a:pPr eaLnBrk="1" hangingPunct="1"/>
            <a:fld id="{5ABDEEA4-25F2-4F26-A493-344E6C171A82}" type="slidenum">
              <a:rPr lang="ko-KR" altLang="en-US" sz="1400" b="0" smtClean="0">
                <a:latin typeface="-쉬리B" pitchFamily="18" charset="-127"/>
                <a:ea typeface="-쉬리B" pitchFamily="18" charset="-127"/>
              </a:rPr>
              <a:pPr eaLnBrk="1" hangingPunct="1"/>
              <a:t>22</a:t>
            </a:fld>
            <a:endParaRPr lang="en-US" altLang="ko-KR" sz="1400" b="0">
              <a:latin typeface="-쉬리B" pitchFamily="18" charset="-127"/>
              <a:ea typeface="-쉬리B" pitchFamily="18" charset="-127"/>
            </a:endParaRPr>
          </a:p>
        </p:txBody>
      </p:sp>
      <p:sp>
        <p:nvSpPr>
          <p:cNvPr id="781314" name="Rectangle 2"/>
          <p:cNvSpPr>
            <a:spLocks noGrp="1" noChangeArrowheads="1"/>
          </p:cNvSpPr>
          <p:nvPr>
            <p:ph type="title"/>
          </p:nvPr>
        </p:nvSpPr>
        <p:spPr/>
        <p:txBody>
          <a:bodyPr/>
          <a:lstStyle/>
          <a:p>
            <a:pPr eaLnBrk="1" hangingPunct="1">
              <a:defRPr/>
            </a:pPr>
            <a:endParaRPr lang="zh-CN" altLang="zh-CN"/>
          </a:p>
        </p:txBody>
      </p:sp>
      <p:sp>
        <p:nvSpPr>
          <p:cNvPr id="19461" name="Rectangle 3"/>
          <p:cNvSpPr>
            <a:spLocks noGrp="1" noChangeArrowheads="1"/>
          </p:cNvSpPr>
          <p:nvPr>
            <p:ph type="body" idx="1"/>
          </p:nvPr>
        </p:nvSpPr>
        <p:spPr>
          <a:xfrm>
            <a:off x="-290264" y="1325563"/>
            <a:ext cx="8965952" cy="5272087"/>
          </a:xfrm>
        </p:spPr>
        <p:txBody>
          <a:bodyPr/>
          <a:lstStyle/>
          <a:p>
            <a:pPr lvl="2" eaLnBrk="1" hangingPunct="1">
              <a:lnSpc>
                <a:spcPct val="120000"/>
              </a:lnSpc>
            </a:pPr>
            <a:r>
              <a:rPr lang="zh-CN" altLang="en-US" sz="2400" dirty="0">
                <a:latin typeface="微软雅黑" pitchFamily="34" charset="-122"/>
              </a:rPr>
              <a:t>对象所属的类中的数据存储方式的改变通常意味着，程序中需要改变的部分只有该类内部的代码而已。</a:t>
            </a:r>
          </a:p>
          <a:p>
            <a:pPr lvl="2" eaLnBrk="1" hangingPunct="1">
              <a:lnSpc>
                <a:spcPct val="120000"/>
              </a:lnSpc>
            </a:pPr>
            <a:r>
              <a:rPr lang="zh-CN" altLang="en-US" sz="2400" dirty="0">
                <a:latin typeface="微软雅黑" pitchFamily="34" charset="-122"/>
              </a:rPr>
              <a:t>如果编程人员认为某个对象工作过于低效，就可以在不对系统的其他部分产生影响的情况下，重新设计该对象使其变得高效，从而支持了软件的可维护性。</a:t>
            </a:r>
          </a:p>
          <a:p>
            <a:pPr lvl="2" eaLnBrk="1" hangingPunct="1">
              <a:lnSpc>
                <a:spcPct val="120000"/>
              </a:lnSpc>
            </a:pPr>
            <a:r>
              <a:rPr lang="zh-CN" altLang="en-US" sz="2400" dirty="0">
                <a:latin typeface="微软雅黑" pitchFamily="34" charset="-122"/>
              </a:rPr>
              <a:t>由于每个对象都具有一个小的良好设计的角色，并独自包含所需的数据，在其他情况下重用该对象就会十分容易。</a:t>
            </a:r>
          </a:p>
          <a:p>
            <a:pPr eaLnBrk="1" hangingPunct="1">
              <a:lnSpc>
                <a:spcPct val="105000"/>
              </a:lnSpc>
            </a:pPr>
            <a:endParaRPr lang="en-US" altLang="zh-CN" sz="2400" dirty="0"/>
          </a:p>
        </p:txBody>
      </p:sp>
    </p:spTree>
    <p:extLst>
      <p:ext uri="{BB962C8B-B14F-4D97-AF65-F5344CB8AC3E}">
        <p14:creationId xmlns:p14="http://schemas.microsoft.com/office/powerpoint/2010/main" val="1888632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effectLst/>
              </a:rPr>
              <a:t>软件开发方法</a:t>
            </a:r>
          </a:p>
        </p:txBody>
      </p:sp>
      <p:sp>
        <p:nvSpPr>
          <p:cNvPr id="3" name="内容占位符 2"/>
          <p:cNvSpPr>
            <a:spLocks noGrp="1"/>
          </p:cNvSpPr>
          <p:nvPr>
            <p:ph idx="1"/>
          </p:nvPr>
        </p:nvSpPr>
        <p:spPr>
          <a:xfrm>
            <a:off x="395288" y="1412776"/>
            <a:ext cx="8280400" cy="4911824"/>
          </a:xfrm>
        </p:spPr>
        <p:txBody>
          <a:bodyPr/>
          <a:lstStyle/>
          <a:p>
            <a:r>
              <a:rPr lang="zh-CN" altLang="en-US" dirty="0">
                <a:solidFill>
                  <a:schemeClr val="tx1"/>
                </a:solidFill>
              </a:rPr>
              <a:t>软件工程所采用的方法不是唯一的</a:t>
            </a:r>
            <a:endParaRPr lang="en-US" altLang="zh-CN" dirty="0">
              <a:solidFill>
                <a:schemeClr val="tx1"/>
              </a:solidFill>
            </a:endParaRPr>
          </a:p>
          <a:p>
            <a:r>
              <a:rPr lang="zh-CN" altLang="en-US" dirty="0">
                <a:solidFill>
                  <a:schemeClr val="tx1"/>
                </a:solidFill>
              </a:rPr>
              <a:t>自软件工程出现以来，人们已经提出了多种软件开发方法，例如：</a:t>
            </a:r>
          </a:p>
          <a:p>
            <a:pPr lvl="2"/>
            <a:r>
              <a:rPr kumimoji="1" lang="zh-CN" altLang="en-US" dirty="0">
                <a:solidFill>
                  <a:schemeClr val="tx1"/>
                </a:solidFill>
              </a:rPr>
              <a:t>功能分解法、</a:t>
            </a:r>
          </a:p>
          <a:p>
            <a:pPr lvl="2"/>
            <a:r>
              <a:rPr kumimoji="1" lang="zh-CN" altLang="en-US" dirty="0">
                <a:solidFill>
                  <a:schemeClr val="tx1"/>
                </a:solidFill>
              </a:rPr>
              <a:t>数据流法（结构化方法）、</a:t>
            </a:r>
          </a:p>
          <a:p>
            <a:pPr lvl="2"/>
            <a:r>
              <a:rPr kumimoji="1" lang="zh-CN" altLang="en-US" dirty="0">
                <a:solidFill>
                  <a:schemeClr val="tx1"/>
                </a:solidFill>
              </a:rPr>
              <a:t>快速原型法、</a:t>
            </a:r>
          </a:p>
          <a:p>
            <a:pPr lvl="2"/>
            <a:r>
              <a:rPr kumimoji="1" lang="zh-CN" altLang="en-US" dirty="0">
                <a:solidFill>
                  <a:schemeClr val="tx1"/>
                </a:solidFill>
              </a:rPr>
              <a:t>信息模型法、</a:t>
            </a:r>
          </a:p>
          <a:p>
            <a:pPr lvl="2"/>
            <a:r>
              <a:rPr kumimoji="1" lang="zh-CN" altLang="en-US" dirty="0">
                <a:solidFill>
                  <a:schemeClr val="tx1"/>
                </a:solidFill>
              </a:rPr>
              <a:t>面向对象方法。</a:t>
            </a:r>
          </a:p>
          <a:p>
            <a:endParaRPr lang="zh-CN" altLang="en-US" dirty="0">
              <a:solidFill>
                <a:schemeClr val="tx1"/>
              </a:solidFill>
            </a:endParaRPr>
          </a:p>
        </p:txBody>
      </p:sp>
      <p:sp>
        <p:nvSpPr>
          <p:cNvPr id="5" name="灯片编号占位符 4"/>
          <p:cNvSpPr>
            <a:spLocks noGrp="1"/>
          </p:cNvSpPr>
          <p:nvPr>
            <p:ph type="sldNum" sz="quarter" idx="12"/>
          </p:nvPr>
        </p:nvSpPr>
        <p:spPr/>
        <p:txBody>
          <a:bodyPr/>
          <a:lstStyle/>
          <a:p>
            <a:pPr>
              <a:defRPr/>
            </a:pPr>
            <a:fld id="{A9831E6B-EB9A-4316-A298-DAC22DC5C627}" type="slidenum">
              <a:rPr lang="ko-KR" altLang="en-US" smtClean="0">
                <a:solidFill>
                  <a:srgbClr val="000000"/>
                </a:solidFill>
              </a:rPr>
              <a:pPr>
                <a:defRPr/>
              </a:pPr>
              <a:t>3</a:t>
            </a:fld>
            <a:endParaRPr lang="en-US" altLang="ko-KR">
              <a:solidFill>
                <a:srgbClr val="000000"/>
              </a:solidFill>
            </a:endParaRPr>
          </a:p>
        </p:txBody>
      </p:sp>
    </p:spTree>
    <p:extLst>
      <p:ext uri="{BB962C8B-B14F-4D97-AF65-F5344CB8AC3E}">
        <p14:creationId xmlns:p14="http://schemas.microsoft.com/office/powerpoint/2010/main" val="1528654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67544" y="116632"/>
            <a:ext cx="7866062" cy="990600"/>
          </a:xfrm>
        </p:spPr>
        <p:txBody>
          <a:bodyPr/>
          <a:lstStyle/>
          <a:p>
            <a:pPr eaLnBrk="1" hangingPunct="1"/>
            <a:r>
              <a:rPr kumimoji="0" lang="zh-CN" altLang="en-US" sz="3600" dirty="0">
                <a:effectLst/>
              </a:rPr>
              <a:t>结构化开发方法</a:t>
            </a:r>
          </a:p>
        </p:txBody>
      </p:sp>
      <p:sp>
        <p:nvSpPr>
          <p:cNvPr id="43011" name="Rectangle 3"/>
          <p:cNvSpPr>
            <a:spLocks noGrp="1" noChangeArrowheads="1"/>
          </p:cNvSpPr>
          <p:nvPr>
            <p:ph sz="quarter" idx="1"/>
          </p:nvPr>
        </p:nvSpPr>
        <p:spPr>
          <a:xfrm>
            <a:off x="495300" y="1196752"/>
            <a:ext cx="8153400" cy="4997450"/>
          </a:xfrm>
        </p:spPr>
        <p:txBody>
          <a:bodyPr>
            <a:normAutofit fontScale="92500" lnSpcReduction="20000"/>
          </a:bodyPr>
          <a:lstStyle/>
          <a:p>
            <a:pPr eaLnBrk="1" hangingPunct="1">
              <a:lnSpc>
                <a:spcPct val="120000"/>
              </a:lnSpc>
            </a:pPr>
            <a:r>
              <a:rPr kumimoji="0" lang="zh-CN" altLang="en-US" dirty="0"/>
              <a:t>何谓“结构化”？</a:t>
            </a:r>
            <a:endParaRPr kumimoji="0" lang="en-US" altLang="zh-CN" dirty="0"/>
          </a:p>
          <a:p>
            <a:pPr lvl="1" eaLnBrk="1" hangingPunct="1">
              <a:lnSpc>
                <a:spcPct val="120000"/>
              </a:lnSpc>
            </a:pPr>
            <a:r>
              <a:rPr kumimoji="0" lang="zh-CN" altLang="en-US" dirty="0"/>
              <a:t>结构程序设计就是一种进行程序设计的原则和方法</a:t>
            </a:r>
            <a:r>
              <a:rPr kumimoji="0" lang="en-US" altLang="zh-CN" dirty="0"/>
              <a:t>,</a:t>
            </a:r>
            <a:r>
              <a:rPr kumimoji="0" lang="zh-CN" altLang="en-US" dirty="0"/>
              <a:t>按照这种原则和方法可设计出结构清晰</a:t>
            </a:r>
            <a:r>
              <a:rPr kumimoji="0" lang="en-US" altLang="zh-CN" dirty="0"/>
              <a:t>,</a:t>
            </a:r>
            <a:r>
              <a:rPr kumimoji="0" lang="zh-CN" altLang="en-US" dirty="0"/>
              <a:t>容易理解</a:t>
            </a:r>
            <a:r>
              <a:rPr kumimoji="0" lang="en-US" altLang="zh-CN" dirty="0"/>
              <a:t>,</a:t>
            </a:r>
            <a:r>
              <a:rPr kumimoji="0" lang="zh-CN" altLang="en-US" dirty="0"/>
              <a:t>容易修改</a:t>
            </a:r>
            <a:r>
              <a:rPr kumimoji="0" lang="en-US" altLang="zh-CN" dirty="0"/>
              <a:t>,</a:t>
            </a:r>
            <a:r>
              <a:rPr kumimoji="0" lang="zh-CN" altLang="en-US" dirty="0"/>
              <a:t>容易验证的程序</a:t>
            </a:r>
            <a:r>
              <a:rPr kumimoji="0" lang="en-US" altLang="zh-CN" dirty="0"/>
              <a:t>.</a:t>
            </a:r>
            <a:r>
              <a:rPr kumimoji="0" lang="zh-CN" altLang="en-US" dirty="0"/>
              <a:t>即</a:t>
            </a:r>
            <a:r>
              <a:rPr kumimoji="0" lang="en-US" altLang="zh-CN" dirty="0"/>
              <a:t>:</a:t>
            </a:r>
            <a:r>
              <a:rPr kumimoji="0" lang="zh-CN" altLang="en-US" dirty="0"/>
              <a:t>结构化程序设计是按照一定的原则与原理</a:t>
            </a:r>
            <a:r>
              <a:rPr kumimoji="0" lang="en-US" altLang="zh-CN" dirty="0"/>
              <a:t>,</a:t>
            </a:r>
            <a:r>
              <a:rPr kumimoji="0" lang="zh-CN" altLang="en-US" dirty="0"/>
              <a:t>组织和编写正确且易读的程序的软件技术</a:t>
            </a:r>
            <a:r>
              <a:rPr kumimoji="0" lang="en-US" altLang="zh-CN" dirty="0"/>
              <a:t>.</a:t>
            </a:r>
            <a:r>
              <a:rPr kumimoji="0" lang="zh-CN" altLang="en-US" dirty="0"/>
              <a:t>结构化程序设计的目标在于使程序具有一个合理结构</a:t>
            </a:r>
            <a:r>
              <a:rPr kumimoji="0" lang="en-US" altLang="zh-CN" dirty="0"/>
              <a:t>,</a:t>
            </a:r>
            <a:r>
              <a:rPr kumimoji="0" lang="zh-CN" altLang="en-US" dirty="0"/>
              <a:t>以保证和验证程序的正确性</a:t>
            </a:r>
            <a:r>
              <a:rPr kumimoji="0" lang="en-US" altLang="zh-CN" dirty="0"/>
              <a:t>,</a:t>
            </a:r>
            <a:r>
              <a:rPr kumimoji="0" lang="zh-CN" altLang="en-US" dirty="0"/>
              <a:t>从而开发出正确</a:t>
            </a:r>
            <a:r>
              <a:rPr kumimoji="0" lang="en-US" altLang="zh-CN" dirty="0"/>
              <a:t>,</a:t>
            </a:r>
            <a:r>
              <a:rPr kumimoji="0" lang="zh-CN" altLang="en-US" dirty="0"/>
              <a:t>合理的程序</a:t>
            </a:r>
            <a:r>
              <a:rPr kumimoji="0" lang="en-US" altLang="zh-CN" dirty="0"/>
              <a:t>.</a:t>
            </a:r>
            <a:endParaRPr kumimoji="0" lang="zh-CN" altLang="en-US" dirty="0"/>
          </a:p>
          <a:p>
            <a:pPr lvl="1" eaLnBrk="1" hangingPunct="1">
              <a:lnSpc>
                <a:spcPct val="120000"/>
              </a:lnSpc>
            </a:pPr>
            <a:r>
              <a:rPr kumimoji="0" lang="zh-CN" altLang="en-US" dirty="0"/>
              <a:t>结构化程序设计</a:t>
            </a:r>
          </a:p>
          <a:p>
            <a:pPr lvl="2" eaLnBrk="1" hangingPunct="1">
              <a:lnSpc>
                <a:spcPct val="120000"/>
              </a:lnSpc>
            </a:pPr>
            <a:r>
              <a:rPr kumimoji="0" lang="zh-CN" altLang="en-US" dirty="0"/>
              <a:t>设计过程 程序组织 语句构造 结构化 </a:t>
            </a:r>
          </a:p>
          <a:p>
            <a:pPr lvl="1" eaLnBrk="1" hangingPunct="1">
              <a:lnSpc>
                <a:spcPct val="120000"/>
              </a:lnSpc>
            </a:pPr>
            <a:r>
              <a:rPr kumimoji="0" lang="zh-CN" altLang="en-US" dirty="0"/>
              <a:t>结构化分析设计</a:t>
            </a:r>
          </a:p>
          <a:p>
            <a:pPr lvl="2" eaLnBrk="1" hangingPunct="1">
              <a:lnSpc>
                <a:spcPct val="120000"/>
              </a:lnSpc>
            </a:pPr>
            <a:r>
              <a:rPr kumimoji="0" lang="zh-CN" altLang="en-US" dirty="0"/>
              <a:t>数据流图 数据字典 模块结构图</a:t>
            </a:r>
          </a:p>
          <a:p>
            <a:pPr eaLnBrk="1" hangingPunct="1">
              <a:lnSpc>
                <a:spcPct val="120000"/>
              </a:lnSpc>
            </a:pPr>
            <a:r>
              <a:rPr kumimoji="0" lang="zh-CN" altLang="en-US" dirty="0"/>
              <a:t>结构化的好处</a:t>
            </a:r>
          </a:p>
          <a:p>
            <a:pPr lvl="1" eaLnBrk="1" hangingPunct="1">
              <a:lnSpc>
                <a:spcPct val="120000"/>
              </a:lnSpc>
            </a:pPr>
            <a:r>
              <a:rPr kumimoji="0" lang="zh-CN" altLang="en-US" dirty="0"/>
              <a:t>科学化 可读性 </a:t>
            </a:r>
            <a:r>
              <a:rPr kumimoji="0" lang="zh-CN" altLang="en-US" b="1" dirty="0">
                <a:solidFill>
                  <a:srgbClr val="FF9933"/>
                </a:solidFill>
              </a:rPr>
              <a:t>模块化</a:t>
            </a:r>
            <a:r>
              <a:rPr kumimoji="0" lang="zh-CN" altLang="en-US" b="1" dirty="0"/>
              <a:t> </a:t>
            </a:r>
            <a:r>
              <a:rPr kumimoji="0" lang="zh-CN" altLang="en-US" dirty="0"/>
              <a:t> 信息隐蔽</a:t>
            </a:r>
            <a:r>
              <a:rPr kumimoji="0" lang="en-US" altLang="zh-CN" dirty="0"/>
              <a:t>...</a:t>
            </a:r>
          </a:p>
        </p:txBody>
      </p:sp>
      <p:sp>
        <p:nvSpPr>
          <p:cNvPr id="43012"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fld id="{2AE422E7-3F85-4B7E-BE75-D671980C2796}" type="datetime1">
              <a:rPr lang="zh-CN" altLang="en-US" sz="1400">
                <a:solidFill>
                  <a:schemeClr val="tx2"/>
                </a:solidFill>
                <a:ea typeface="微软雅黑" panose="020B0503020204020204" pitchFamily="34" charset="-122"/>
              </a:rPr>
              <a:pPr eaLnBrk="1" hangingPunct="1"/>
              <a:t>2022/2/28</a:t>
            </a:fld>
            <a:endParaRPr lang="zh-CN" altLang="zh-CN" sz="1400" dirty="0">
              <a:solidFill>
                <a:schemeClr val="tx2"/>
              </a:solidFill>
              <a:ea typeface="微软雅黑" panose="020B0503020204020204" pitchFamily="34" charset="-122"/>
            </a:endParaRPr>
          </a:p>
        </p:txBody>
      </p:sp>
      <p:sp>
        <p:nvSpPr>
          <p:cNvPr id="4301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lnSpc>
                <a:spcPct val="80000"/>
              </a:lnSpc>
            </a:pPr>
            <a:fld id="{B625DF0B-2601-40ED-8839-3092D87DE78F}" type="slidenum">
              <a:rPr lang="en-US" altLang="zh-CN" sz="1200">
                <a:solidFill>
                  <a:srgbClr val="FFFFFF"/>
                </a:solidFill>
                <a:ea typeface="微软雅黑" panose="020B0503020204020204" pitchFamily="34" charset="-122"/>
              </a:rPr>
              <a:pPr eaLnBrk="1" hangingPunct="1">
                <a:lnSpc>
                  <a:spcPct val="80000"/>
                </a:lnSpc>
              </a:pPr>
              <a:t>4</a:t>
            </a:fld>
            <a:endParaRPr lang="en-US" altLang="zh-CN" sz="1200" dirty="0">
              <a:solidFill>
                <a:srgbClr val="FFFFFF"/>
              </a:solidFill>
              <a:ea typeface="微软雅黑" panose="020B0503020204020204" pitchFamily="34" charset="-122"/>
            </a:endParaRPr>
          </a:p>
        </p:txBody>
      </p:sp>
    </p:spTree>
    <p:extLst>
      <p:ext uri="{BB962C8B-B14F-4D97-AF65-F5344CB8AC3E}">
        <p14:creationId xmlns:p14="http://schemas.microsoft.com/office/powerpoint/2010/main" val="345065800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dirty="0">
                <a:effectLst/>
              </a:rPr>
              <a:t>结构化软件开发方法简介</a:t>
            </a:r>
          </a:p>
        </p:txBody>
      </p:sp>
      <p:sp>
        <p:nvSpPr>
          <p:cNvPr id="4099" name="Rectangle 3"/>
          <p:cNvSpPr>
            <a:spLocks noGrp="1" noChangeArrowheads="1"/>
          </p:cNvSpPr>
          <p:nvPr>
            <p:ph type="body" idx="1"/>
          </p:nvPr>
        </p:nvSpPr>
        <p:spPr>
          <a:xfrm>
            <a:off x="395288" y="1052514"/>
            <a:ext cx="8280400" cy="2808336"/>
          </a:xfrm>
        </p:spPr>
        <p:txBody>
          <a:bodyPr>
            <a:normAutofit fontScale="92500"/>
          </a:bodyPr>
          <a:lstStyle/>
          <a:p>
            <a:pPr eaLnBrk="1" hangingPunct="1">
              <a:lnSpc>
                <a:spcPct val="120000"/>
              </a:lnSpc>
            </a:pPr>
            <a:r>
              <a:rPr lang="en-US" altLang="zh-CN" dirty="0"/>
              <a:t>1978</a:t>
            </a:r>
            <a:r>
              <a:rPr lang="zh-CN" altLang="en-US" dirty="0"/>
              <a:t>年，</a:t>
            </a:r>
            <a:r>
              <a:rPr lang="en-US" altLang="zh-CN" dirty="0" err="1"/>
              <a:t>E.Yourdon</a:t>
            </a:r>
            <a:r>
              <a:rPr lang="zh-CN" altLang="en-US" dirty="0"/>
              <a:t>和</a:t>
            </a:r>
            <a:r>
              <a:rPr lang="en-US" altLang="zh-CN" dirty="0" err="1"/>
              <a:t>L.L.Constantine</a:t>
            </a:r>
            <a:r>
              <a:rPr lang="zh-CN" altLang="en-US" dirty="0"/>
              <a:t>提出了结构化开发方法</a:t>
            </a:r>
            <a:r>
              <a:rPr lang="en-US" altLang="zh-CN" dirty="0"/>
              <a:t>SASD(Structure Analysis Structure Design)</a:t>
            </a:r>
          </a:p>
          <a:p>
            <a:pPr eaLnBrk="1" hangingPunct="1">
              <a:lnSpc>
                <a:spcPct val="120000"/>
              </a:lnSpc>
            </a:pPr>
            <a:r>
              <a:rPr lang="zh-CN" altLang="en-US" dirty="0"/>
              <a:t>也称面向数据流的软件开发方法</a:t>
            </a:r>
          </a:p>
          <a:p>
            <a:pPr eaLnBrk="1" hangingPunct="1">
              <a:lnSpc>
                <a:spcPct val="120000"/>
              </a:lnSpc>
            </a:pPr>
            <a:r>
              <a:rPr lang="zh-CN" altLang="en-US" dirty="0"/>
              <a:t>把软件系统的功能看做是根据给定的输入数据，进行相应的运算，然后输出结果。</a:t>
            </a:r>
          </a:p>
        </p:txBody>
      </p:sp>
      <p:sp>
        <p:nvSpPr>
          <p:cNvPr id="4100" name="Oval 4"/>
          <p:cNvSpPr>
            <a:spLocks noChangeArrowheads="1"/>
          </p:cNvSpPr>
          <p:nvPr/>
        </p:nvSpPr>
        <p:spPr bwMode="auto">
          <a:xfrm>
            <a:off x="3348038" y="3933056"/>
            <a:ext cx="1944687" cy="1008062"/>
          </a:xfrm>
          <a:prstGeom prst="ellipse">
            <a:avLst/>
          </a:prstGeom>
          <a:solidFill>
            <a:schemeClr val="accent1"/>
          </a:solidFill>
          <a:ln w="9525">
            <a:solidFill>
              <a:schemeClr val="tx1"/>
            </a:solidFill>
            <a:round/>
            <a:headEnd/>
            <a:tailEnd/>
          </a:ln>
        </p:spPr>
        <p:txBody>
          <a:bodyPr wrap="none" anchor="ctr"/>
          <a:lstStyle/>
          <a:p>
            <a:pPr algn="ctr"/>
            <a:r>
              <a:rPr lang="zh-CN" altLang="en-US"/>
              <a:t>功能</a:t>
            </a:r>
          </a:p>
        </p:txBody>
      </p:sp>
      <p:sp>
        <p:nvSpPr>
          <p:cNvPr id="4101" name="Line 5"/>
          <p:cNvSpPr>
            <a:spLocks noChangeShapeType="1"/>
          </p:cNvSpPr>
          <p:nvPr/>
        </p:nvSpPr>
        <p:spPr bwMode="auto">
          <a:xfrm>
            <a:off x="1403350" y="4509318"/>
            <a:ext cx="19446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2" name="Line 6"/>
          <p:cNvSpPr>
            <a:spLocks noChangeShapeType="1"/>
          </p:cNvSpPr>
          <p:nvPr/>
        </p:nvSpPr>
        <p:spPr bwMode="auto">
          <a:xfrm>
            <a:off x="5292725" y="4509318"/>
            <a:ext cx="16557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3" name="Text Box 7"/>
          <p:cNvSpPr txBox="1">
            <a:spLocks noChangeArrowheads="1"/>
          </p:cNvSpPr>
          <p:nvPr/>
        </p:nvSpPr>
        <p:spPr bwMode="auto">
          <a:xfrm>
            <a:off x="1763713" y="4075931"/>
            <a:ext cx="15128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dirty="0">
                <a:ea typeface="微软雅黑" panose="020B0503020204020204" pitchFamily="34" charset="-122"/>
              </a:rPr>
              <a:t>输入数据</a:t>
            </a:r>
          </a:p>
        </p:txBody>
      </p:sp>
      <p:sp>
        <p:nvSpPr>
          <p:cNvPr id="4104" name="Text Box 8"/>
          <p:cNvSpPr txBox="1">
            <a:spLocks noChangeArrowheads="1"/>
          </p:cNvSpPr>
          <p:nvPr/>
        </p:nvSpPr>
        <p:spPr bwMode="auto">
          <a:xfrm>
            <a:off x="5508625" y="4148956"/>
            <a:ext cx="1295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dirty="0">
                <a:ea typeface="微软雅黑" panose="020B0503020204020204" pitchFamily="34" charset="-122"/>
              </a:rPr>
              <a:t>输出数据</a:t>
            </a:r>
          </a:p>
        </p:txBody>
      </p:sp>
      <p:sp>
        <p:nvSpPr>
          <p:cNvPr id="9" name="Oval 4"/>
          <p:cNvSpPr>
            <a:spLocks noChangeArrowheads="1"/>
          </p:cNvSpPr>
          <p:nvPr/>
        </p:nvSpPr>
        <p:spPr bwMode="auto">
          <a:xfrm>
            <a:off x="3348038" y="5157788"/>
            <a:ext cx="1944687" cy="1008062"/>
          </a:xfrm>
          <a:prstGeom prst="ellipse">
            <a:avLst/>
          </a:prstGeom>
          <a:solidFill>
            <a:schemeClr val="accent1"/>
          </a:solidFill>
          <a:ln w="9525">
            <a:solidFill>
              <a:schemeClr val="tx1"/>
            </a:solidFill>
            <a:round/>
            <a:headEnd/>
            <a:tailEnd/>
          </a:ln>
        </p:spPr>
        <p:txBody>
          <a:bodyPr wrap="none" anchor="ctr"/>
          <a:lstStyle/>
          <a:p>
            <a:pPr algn="ctr"/>
            <a:r>
              <a:rPr lang="zh-CN" altLang="en-US" dirty="0"/>
              <a:t>系统</a:t>
            </a:r>
          </a:p>
        </p:txBody>
      </p:sp>
      <p:sp>
        <p:nvSpPr>
          <p:cNvPr id="10" name="Line 5"/>
          <p:cNvSpPr>
            <a:spLocks noChangeShapeType="1"/>
          </p:cNvSpPr>
          <p:nvPr/>
        </p:nvSpPr>
        <p:spPr bwMode="auto">
          <a:xfrm>
            <a:off x="1403350" y="5734050"/>
            <a:ext cx="19446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Line 6"/>
          <p:cNvSpPr>
            <a:spLocks noChangeShapeType="1"/>
          </p:cNvSpPr>
          <p:nvPr/>
        </p:nvSpPr>
        <p:spPr bwMode="auto">
          <a:xfrm>
            <a:off x="5292725" y="5734050"/>
            <a:ext cx="16557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Text Box 7"/>
          <p:cNvSpPr txBox="1">
            <a:spLocks noChangeArrowheads="1"/>
          </p:cNvSpPr>
          <p:nvPr/>
        </p:nvSpPr>
        <p:spPr bwMode="auto">
          <a:xfrm>
            <a:off x="1763713" y="5300663"/>
            <a:ext cx="15128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dirty="0">
                <a:ea typeface="微软雅黑" panose="020B0503020204020204" pitchFamily="34" charset="-122"/>
              </a:rPr>
              <a:t>输入数据</a:t>
            </a:r>
          </a:p>
        </p:txBody>
      </p:sp>
      <p:sp>
        <p:nvSpPr>
          <p:cNvPr id="13" name="Text Box 8"/>
          <p:cNvSpPr txBox="1">
            <a:spLocks noChangeArrowheads="1"/>
          </p:cNvSpPr>
          <p:nvPr/>
        </p:nvSpPr>
        <p:spPr bwMode="auto">
          <a:xfrm>
            <a:off x="5508625" y="5373688"/>
            <a:ext cx="1295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dirty="0">
                <a:ea typeface="微软雅黑" panose="020B0503020204020204" pitchFamily="34" charset="-122"/>
              </a:rPr>
              <a:t>输出数据</a:t>
            </a:r>
          </a:p>
        </p:txBody>
      </p:sp>
      <p:sp>
        <p:nvSpPr>
          <p:cNvPr id="14" name="Text Box 8"/>
          <p:cNvSpPr txBox="1">
            <a:spLocks noChangeArrowheads="1"/>
          </p:cNvSpPr>
          <p:nvPr/>
        </p:nvSpPr>
        <p:spPr bwMode="auto">
          <a:xfrm>
            <a:off x="7020272" y="5387349"/>
            <a:ext cx="1295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dirty="0">
                <a:ea typeface="微软雅黑" panose="020B0503020204020204" pitchFamily="34" charset="-122"/>
              </a:rPr>
              <a:t>面向对象</a:t>
            </a:r>
          </a:p>
        </p:txBody>
      </p:sp>
      <p:sp>
        <p:nvSpPr>
          <p:cNvPr id="15" name="Text Box 8"/>
          <p:cNvSpPr txBox="1">
            <a:spLocks noChangeArrowheads="1"/>
          </p:cNvSpPr>
          <p:nvPr/>
        </p:nvSpPr>
        <p:spPr bwMode="auto">
          <a:xfrm>
            <a:off x="6956425" y="4259287"/>
            <a:ext cx="1295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dirty="0">
                <a:ea typeface="微软雅黑" panose="020B0503020204020204" pitchFamily="34" charset="-122"/>
              </a:rPr>
              <a:t>面向结构</a:t>
            </a:r>
          </a:p>
        </p:txBody>
      </p:sp>
    </p:spTree>
    <p:extLst>
      <p:ext uri="{BB962C8B-B14F-4D97-AF65-F5344CB8AC3E}">
        <p14:creationId xmlns:p14="http://schemas.microsoft.com/office/powerpoint/2010/main" val="2139840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endParaRPr lang="zh-CN" altLang="zh-CN"/>
          </a:p>
        </p:txBody>
      </p:sp>
      <p:sp>
        <p:nvSpPr>
          <p:cNvPr id="5123" name="Rectangle 3"/>
          <p:cNvSpPr>
            <a:spLocks noGrp="1" noChangeArrowheads="1"/>
          </p:cNvSpPr>
          <p:nvPr>
            <p:ph type="body" idx="1"/>
          </p:nvPr>
        </p:nvSpPr>
        <p:spPr>
          <a:xfrm>
            <a:off x="395288" y="1340768"/>
            <a:ext cx="8280400" cy="4983832"/>
          </a:xfrm>
        </p:spPr>
        <p:txBody>
          <a:bodyPr/>
          <a:lstStyle/>
          <a:p>
            <a:pPr eaLnBrk="1" hangingPunct="1">
              <a:lnSpc>
                <a:spcPct val="120000"/>
              </a:lnSpc>
            </a:pPr>
            <a:r>
              <a:rPr lang="zh-CN" altLang="en-US" dirty="0"/>
              <a:t>结构化设计是属于自顶向下的设计，在设计阶段就不得不考虑如何实现系统的功能，因为分解的过程其实就是实现功能的过程。</a:t>
            </a:r>
          </a:p>
          <a:p>
            <a:pPr eaLnBrk="1" hangingPunct="1">
              <a:lnSpc>
                <a:spcPct val="120000"/>
              </a:lnSpc>
            </a:pPr>
            <a:r>
              <a:rPr lang="zh-CN" altLang="en-US" dirty="0"/>
              <a:t>局限性</a:t>
            </a:r>
          </a:p>
          <a:p>
            <a:pPr lvl="1" eaLnBrk="1" hangingPunct="1">
              <a:lnSpc>
                <a:spcPct val="120000"/>
              </a:lnSpc>
            </a:pPr>
            <a:r>
              <a:rPr lang="zh-CN" altLang="en-US" dirty="0"/>
              <a:t>不能灵活地适应用户不断变化的需求</a:t>
            </a:r>
          </a:p>
          <a:p>
            <a:pPr lvl="1" eaLnBrk="1" hangingPunct="1">
              <a:lnSpc>
                <a:spcPct val="120000"/>
              </a:lnSpc>
            </a:pPr>
            <a:r>
              <a:rPr lang="zh-CN" altLang="en-US" dirty="0"/>
              <a:t>比如要求修改现有软件的实现方式或追加新功能时</a:t>
            </a:r>
          </a:p>
          <a:p>
            <a:pPr lvl="1" eaLnBrk="1" hangingPunct="1">
              <a:lnSpc>
                <a:spcPct val="120000"/>
              </a:lnSpc>
            </a:pPr>
            <a:r>
              <a:rPr lang="zh-CN" altLang="en-US" dirty="0"/>
              <a:t>需要自顶向下地修改模块的结构，有时甚至整个软件系统的设计被推翻。</a:t>
            </a:r>
          </a:p>
        </p:txBody>
      </p:sp>
    </p:spTree>
    <p:extLst>
      <p:ext uri="{BB962C8B-B14F-4D97-AF65-F5344CB8AC3E}">
        <p14:creationId xmlns:p14="http://schemas.microsoft.com/office/powerpoint/2010/main" val="3029938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endParaRPr lang="zh-CN" altLang="zh-CN"/>
          </a:p>
        </p:txBody>
      </p:sp>
      <p:sp>
        <p:nvSpPr>
          <p:cNvPr id="6147" name="Rectangle 3"/>
          <p:cNvSpPr>
            <a:spLocks noGrp="1" noChangeArrowheads="1"/>
          </p:cNvSpPr>
          <p:nvPr>
            <p:ph type="body" idx="1"/>
          </p:nvPr>
        </p:nvSpPr>
        <p:spPr>
          <a:xfrm>
            <a:off x="379522" y="1196752"/>
            <a:ext cx="8280400" cy="5272087"/>
          </a:xfrm>
        </p:spPr>
        <p:txBody>
          <a:bodyPr/>
          <a:lstStyle/>
          <a:p>
            <a:pPr eaLnBrk="1" hangingPunct="1">
              <a:lnSpc>
                <a:spcPct val="120000"/>
              </a:lnSpc>
            </a:pPr>
            <a:r>
              <a:rPr lang="zh-CN" altLang="en-US" dirty="0"/>
              <a:t>结构化编程</a:t>
            </a:r>
            <a:r>
              <a:rPr lang="en-US" altLang="zh-CN" dirty="0"/>
              <a:t>SP(Structure Programming)</a:t>
            </a:r>
          </a:p>
          <a:p>
            <a:pPr lvl="1" eaLnBrk="1" hangingPunct="1">
              <a:lnSpc>
                <a:spcPct val="120000"/>
              </a:lnSpc>
            </a:pPr>
            <a:r>
              <a:rPr lang="zh-CN" altLang="en-US" dirty="0"/>
              <a:t>程序的主体是方法</a:t>
            </a:r>
          </a:p>
          <a:p>
            <a:pPr lvl="1" eaLnBrk="1" hangingPunct="1">
              <a:lnSpc>
                <a:spcPct val="120000"/>
              </a:lnSpc>
            </a:pPr>
            <a:r>
              <a:rPr lang="zh-CN" altLang="en-US" dirty="0"/>
              <a:t>方法是最小的功能模块</a:t>
            </a:r>
          </a:p>
          <a:p>
            <a:pPr lvl="1" eaLnBrk="1" hangingPunct="1">
              <a:lnSpc>
                <a:spcPct val="120000"/>
              </a:lnSpc>
            </a:pPr>
            <a:r>
              <a:rPr lang="zh-CN" altLang="en-US" dirty="0"/>
              <a:t>一组相关的方法组合成一个大的功能模块</a:t>
            </a:r>
          </a:p>
        </p:txBody>
      </p:sp>
    </p:spTree>
    <p:extLst>
      <p:ext uri="{BB962C8B-B14F-4D97-AF65-F5344CB8AC3E}">
        <p14:creationId xmlns:p14="http://schemas.microsoft.com/office/powerpoint/2010/main" val="1118351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endParaRPr lang="zh-CN" altLang="zh-CN"/>
          </a:p>
        </p:txBody>
      </p:sp>
      <p:sp>
        <p:nvSpPr>
          <p:cNvPr id="7171" name="Rectangle 3"/>
          <p:cNvSpPr>
            <a:spLocks noGrp="1" noChangeArrowheads="1"/>
          </p:cNvSpPr>
          <p:nvPr>
            <p:ph type="body" idx="1"/>
          </p:nvPr>
        </p:nvSpPr>
        <p:spPr/>
        <p:txBody>
          <a:bodyPr/>
          <a:lstStyle/>
          <a:p>
            <a:pPr eaLnBrk="1" hangingPunct="1">
              <a:lnSpc>
                <a:spcPct val="120000"/>
              </a:lnSpc>
            </a:pPr>
            <a:r>
              <a:rPr lang="zh-CN" altLang="en-US" dirty="0"/>
              <a:t>结构化开发过程举例</a:t>
            </a:r>
          </a:p>
          <a:p>
            <a:pPr lvl="1" eaLnBrk="1" hangingPunct="1">
              <a:lnSpc>
                <a:spcPct val="120000"/>
              </a:lnSpc>
            </a:pPr>
            <a:r>
              <a:rPr lang="zh-CN" altLang="en-US" dirty="0"/>
              <a:t>一个画板系统</a:t>
            </a:r>
            <a:r>
              <a:rPr lang="en-US" altLang="zh-CN" dirty="0"/>
              <a:t>Panel</a:t>
            </a:r>
          </a:p>
          <a:p>
            <a:pPr lvl="1" eaLnBrk="1" hangingPunct="1">
              <a:lnSpc>
                <a:spcPct val="120000"/>
              </a:lnSpc>
            </a:pPr>
            <a:r>
              <a:rPr lang="zh-CN" altLang="en-US" dirty="0"/>
              <a:t>包括</a:t>
            </a:r>
            <a:r>
              <a:rPr lang="en-US" altLang="zh-CN" dirty="0"/>
              <a:t>4</a:t>
            </a:r>
            <a:r>
              <a:rPr lang="zh-CN" altLang="en-US" dirty="0"/>
              <a:t>个功能</a:t>
            </a:r>
          </a:p>
          <a:p>
            <a:pPr lvl="2" eaLnBrk="1" hangingPunct="1">
              <a:lnSpc>
                <a:spcPct val="120000"/>
              </a:lnSpc>
            </a:pPr>
            <a:r>
              <a:rPr lang="zh-CN" altLang="en-US" dirty="0"/>
              <a:t>选择形状</a:t>
            </a:r>
          </a:p>
          <a:p>
            <a:pPr lvl="2" eaLnBrk="1" hangingPunct="1">
              <a:lnSpc>
                <a:spcPct val="120000"/>
              </a:lnSpc>
            </a:pPr>
            <a:r>
              <a:rPr lang="zh-CN" altLang="en-US" dirty="0"/>
              <a:t>画长方形</a:t>
            </a:r>
          </a:p>
          <a:p>
            <a:pPr lvl="2" eaLnBrk="1" hangingPunct="1">
              <a:lnSpc>
                <a:spcPct val="120000"/>
              </a:lnSpc>
            </a:pPr>
            <a:r>
              <a:rPr lang="zh-CN" altLang="en-US" dirty="0"/>
              <a:t>画圆</a:t>
            </a:r>
          </a:p>
          <a:p>
            <a:pPr lvl="2" eaLnBrk="1" hangingPunct="1">
              <a:lnSpc>
                <a:spcPct val="120000"/>
              </a:lnSpc>
            </a:pPr>
            <a:r>
              <a:rPr lang="zh-CN" altLang="en-US" dirty="0"/>
              <a:t>画直线</a:t>
            </a:r>
          </a:p>
        </p:txBody>
      </p:sp>
    </p:spTree>
    <p:extLst>
      <p:ext uri="{BB962C8B-B14F-4D97-AF65-F5344CB8AC3E}">
        <p14:creationId xmlns:p14="http://schemas.microsoft.com/office/powerpoint/2010/main" val="3089326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1ECE08B7-9D8A-4E01-9ECD-FDB394F2ACE0}"/>
              </a:ext>
            </a:extLst>
          </p:cNvPr>
          <p:cNvSpPr/>
          <p:nvPr/>
        </p:nvSpPr>
        <p:spPr bwMode="auto">
          <a:xfrm>
            <a:off x="1115616" y="2420888"/>
            <a:ext cx="5472608" cy="2732881"/>
          </a:xfrm>
          <a:prstGeom prst="ellipse">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rgbClr val="000000"/>
              </a:solidFill>
              <a:effectLst/>
              <a:latin typeface="微软雅黑" pitchFamily="34" charset="-122"/>
              <a:ea typeface="微软雅黑" pitchFamily="34" charset="-122"/>
            </a:endParaRPr>
          </a:p>
        </p:txBody>
      </p:sp>
      <p:sp>
        <p:nvSpPr>
          <p:cNvPr id="8194" name="Rectangle 2"/>
          <p:cNvSpPr>
            <a:spLocks noGrp="1" noChangeArrowheads="1"/>
          </p:cNvSpPr>
          <p:nvPr>
            <p:ph type="title"/>
          </p:nvPr>
        </p:nvSpPr>
        <p:spPr/>
        <p:txBody>
          <a:bodyPr/>
          <a:lstStyle/>
          <a:p>
            <a:pPr eaLnBrk="1" hangingPunct="1"/>
            <a:endParaRPr lang="zh-CN" altLang="zh-CN"/>
          </a:p>
        </p:txBody>
      </p:sp>
      <p:sp>
        <p:nvSpPr>
          <p:cNvPr id="8195" name="Rectangle 3"/>
          <p:cNvSpPr>
            <a:spLocks noGrp="1" noChangeArrowheads="1"/>
          </p:cNvSpPr>
          <p:nvPr>
            <p:ph type="body" idx="1"/>
          </p:nvPr>
        </p:nvSpPr>
        <p:spPr/>
        <p:txBody>
          <a:bodyPr/>
          <a:lstStyle/>
          <a:p>
            <a:pPr eaLnBrk="1" hangingPunct="1">
              <a:lnSpc>
                <a:spcPct val="120000"/>
              </a:lnSpc>
            </a:pPr>
            <a:r>
              <a:rPr lang="zh-CN" altLang="en-US" dirty="0"/>
              <a:t>自顶向下结构化分析设计</a:t>
            </a:r>
          </a:p>
          <a:p>
            <a:pPr eaLnBrk="1" hangingPunct="1">
              <a:lnSpc>
                <a:spcPct val="120000"/>
              </a:lnSpc>
            </a:pPr>
            <a:r>
              <a:rPr lang="zh-CN" altLang="en-US" dirty="0"/>
              <a:t>工具：数据流图</a:t>
            </a:r>
            <a:r>
              <a:rPr lang="en-US" altLang="zh-CN" dirty="0"/>
              <a:t>DFD</a:t>
            </a:r>
          </a:p>
        </p:txBody>
      </p:sp>
      <p:sp>
        <p:nvSpPr>
          <p:cNvPr id="5" name="椭圆 4">
            <a:extLst>
              <a:ext uri="{FF2B5EF4-FFF2-40B4-BE49-F238E27FC236}">
                <a16:creationId xmlns:a16="http://schemas.microsoft.com/office/drawing/2014/main" id="{86F48B56-4A5C-41EA-AAE0-CA9A638A2DD7}"/>
              </a:ext>
            </a:extLst>
          </p:cNvPr>
          <p:cNvSpPr/>
          <p:nvPr/>
        </p:nvSpPr>
        <p:spPr bwMode="auto">
          <a:xfrm>
            <a:off x="1379672" y="3292512"/>
            <a:ext cx="1332552" cy="792088"/>
          </a:xfrm>
          <a:prstGeom prst="ellipse">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i="0" u="none" strike="noStrike" cap="none" normalizeH="0" baseline="0" dirty="0">
                <a:ln>
                  <a:noFill/>
                </a:ln>
                <a:solidFill>
                  <a:srgbClr val="000000"/>
                </a:solidFill>
                <a:effectLst/>
                <a:latin typeface="微软雅黑" pitchFamily="34" charset="-122"/>
                <a:ea typeface="微软雅黑" pitchFamily="34" charset="-122"/>
              </a:rPr>
              <a:t>选择形状</a:t>
            </a:r>
          </a:p>
        </p:txBody>
      </p:sp>
      <p:sp>
        <p:nvSpPr>
          <p:cNvPr id="6" name="椭圆 5">
            <a:extLst>
              <a:ext uri="{FF2B5EF4-FFF2-40B4-BE49-F238E27FC236}">
                <a16:creationId xmlns:a16="http://schemas.microsoft.com/office/drawing/2014/main" id="{1CD23448-91ED-45A7-8F03-127E0ABF0C30}"/>
              </a:ext>
            </a:extLst>
          </p:cNvPr>
          <p:cNvSpPr/>
          <p:nvPr/>
        </p:nvSpPr>
        <p:spPr bwMode="auto">
          <a:xfrm>
            <a:off x="3055648" y="2708809"/>
            <a:ext cx="1332552" cy="792088"/>
          </a:xfrm>
          <a:prstGeom prst="ellipse">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i="0" u="none" strike="noStrike" cap="none" normalizeH="0" baseline="0" dirty="0">
                <a:ln>
                  <a:noFill/>
                </a:ln>
                <a:solidFill>
                  <a:srgbClr val="000000"/>
                </a:solidFill>
                <a:effectLst/>
                <a:latin typeface="微软雅黑" pitchFamily="34" charset="-122"/>
                <a:ea typeface="微软雅黑" pitchFamily="34" charset="-122"/>
              </a:rPr>
              <a:t>画圆</a:t>
            </a:r>
          </a:p>
        </p:txBody>
      </p:sp>
      <p:sp>
        <p:nvSpPr>
          <p:cNvPr id="7" name="椭圆 6">
            <a:extLst>
              <a:ext uri="{FF2B5EF4-FFF2-40B4-BE49-F238E27FC236}">
                <a16:creationId xmlns:a16="http://schemas.microsoft.com/office/drawing/2014/main" id="{6FE34A93-922E-4C66-A540-76FEB97E9702}"/>
              </a:ext>
            </a:extLst>
          </p:cNvPr>
          <p:cNvSpPr/>
          <p:nvPr/>
        </p:nvSpPr>
        <p:spPr bwMode="auto">
          <a:xfrm>
            <a:off x="3119132" y="3931289"/>
            <a:ext cx="1332552" cy="792088"/>
          </a:xfrm>
          <a:prstGeom prst="ellipse">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i="0" u="none" strike="noStrike" cap="none" normalizeH="0" baseline="0" dirty="0">
                <a:ln>
                  <a:noFill/>
                </a:ln>
                <a:solidFill>
                  <a:srgbClr val="000000"/>
                </a:solidFill>
                <a:effectLst/>
                <a:latin typeface="微软雅黑" pitchFamily="34" charset="-122"/>
                <a:ea typeface="微软雅黑" pitchFamily="34" charset="-122"/>
              </a:rPr>
              <a:t>画直线</a:t>
            </a:r>
          </a:p>
        </p:txBody>
      </p:sp>
      <p:sp>
        <p:nvSpPr>
          <p:cNvPr id="8" name="椭圆 7">
            <a:extLst>
              <a:ext uri="{FF2B5EF4-FFF2-40B4-BE49-F238E27FC236}">
                <a16:creationId xmlns:a16="http://schemas.microsoft.com/office/drawing/2014/main" id="{AA2F6249-7842-4289-9CD0-9C59C7D9F153}"/>
              </a:ext>
            </a:extLst>
          </p:cNvPr>
          <p:cNvSpPr/>
          <p:nvPr/>
        </p:nvSpPr>
        <p:spPr bwMode="auto">
          <a:xfrm>
            <a:off x="4858592" y="3292512"/>
            <a:ext cx="1332552" cy="792088"/>
          </a:xfrm>
          <a:prstGeom prst="ellipse">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2000" dirty="0">
                <a:solidFill>
                  <a:srgbClr val="000000"/>
                </a:solidFill>
                <a:latin typeface="微软雅黑" pitchFamily="34" charset="-122"/>
                <a:ea typeface="微软雅黑" pitchFamily="34" charset="-122"/>
              </a:rPr>
              <a:t>画长方</a:t>
            </a:r>
            <a:r>
              <a:rPr kumimoji="0" lang="zh-CN" altLang="en-US" sz="2000" i="0" u="none" strike="noStrike" cap="none" normalizeH="0" baseline="0" dirty="0">
                <a:ln>
                  <a:noFill/>
                </a:ln>
                <a:solidFill>
                  <a:srgbClr val="000000"/>
                </a:solidFill>
                <a:effectLst/>
                <a:latin typeface="微软雅黑" pitchFamily="34" charset="-122"/>
                <a:ea typeface="微软雅黑" pitchFamily="34" charset="-122"/>
              </a:rPr>
              <a:t>形</a:t>
            </a:r>
          </a:p>
        </p:txBody>
      </p:sp>
    </p:spTree>
    <p:extLst>
      <p:ext uri="{BB962C8B-B14F-4D97-AF65-F5344CB8AC3E}">
        <p14:creationId xmlns:p14="http://schemas.microsoft.com/office/powerpoint/2010/main" val="2706477872"/>
      </p:ext>
    </p:extLst>
  </p:cSld>
  <p:clrMapOvr>
    <a:masterClrMapping/>
  </p:clrMapOvr>
</p:sld>
</file>

<file path=ppt/theme/theme1.xml><?xml version="1.0" encoding="utf-8"?>
<a:theme xmlns:a="http://schemas.openxmlformats.org/drawingml/2006/main" name="1_精品课程ppt模板(窄标题)">
  <a:themeElements>
    <a:clrScheme name="1_精品课程ppt模板(窄标题)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000000"/>
            </a:solidFill>
            <a:effectLst/>
            <a:latin typeface="微软雅黑" pitchFamily="34" charset="-122"/>
            <a:ea typeface="微软雅黑"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000000"/>
            </a:solidFill>
            <a:effectLst/>
            <a:latin typeface="微软雅黑" pitchFamily="34" charset="-122"/>
            <a:ea typeface="微软雅黑" pitchFamily="34" charset="-122"/>
          </a:defRPr>
        </a:defPPr>
      </a:lstStyle>
    </a:lnDef>
  </a:objectDefaults>
  <a:extraClrSchemeLst>
    <a:extraClrScheme>
      <a:clrScheme name="1_精品课程ppt模板(窄标题)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精品课程ppt模板(窄标题)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精品课程ppt模板(窄标题)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精品课程ppt模板(窄标题)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精品课程ppt模板(窄标题)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精品课程ppt模板(窄标题)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精品课程ppt模板(窄标题)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695</TotalTime>
  <Words>2087</Words>
  <Application>Microsoft Office PowerPoint</Application>
  <PresentationFormat>全屏显示(4:3)</PresentationFormat>
  <Paragraphs>189</Paragraphs>
  <Slides>22</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黑体</vt:lpstr>
      <vt:lpstr>隶书</vt:lpstr>
      <vt:lpstr>微软雅黑</vt:lpstr>
      <vt:lpstr>-쉬리B</vt:lpstr>
      <vt:lpstr>Arial</vt:lpstr>
      <vt:lpstr>Calibri</vt:lpstr>
      <vt:lpstr>1_精品课程ppt模板(窄标题)</vt:lpstr>
      <vt:lpstr>PowerPoint 演示文稿</vt:lpstr>
      <vt:lpstr>PowerPoint 演示文稿</vt:lpstr>
      <vt:lpstr>软件开发方法</vt:lpstr>
      <vt:lpstr>结构化开发方法</vt:lpstr>
      <vt:lpstr>结构化软件开发方法简介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WwW.YlmF.CoM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面向对象编程与非面向对象编程</dc:title>
  <dc:creator>clz</dc:creator>
  <cp:lastModifiedBy>PL</cp:lastModifiedBy>
  <cp:revision>48</cp:revision>
  <dcterms:created xsi:type="dcterms:W3CDTF">2011-09-14T14:56:34Z</dcterms:created>
  <dcterms:modified xsi:type="dcterms:W3CDTF">2022-02-28T14:46:26Z</dcterms:modified>
</cp:coreProperties>
</file>