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7"/>
  </p:notesMasterIdLst>
  <p:handoutMasterIdLst>
    <p:handoutMasterId r:id="rId58"/>
  </p:handoutMasterIdLst>
  <p:sldIdLst>
    <p:sldId id="893" r:id="rId2"/>
    <p:sldId id="741" r:id="rId3"/>
    <p:sldId id="742" r:id="rId4"/>
    <p:sldId id="743" r:id="rId5"/>
    <p:sldId id="745" r:id="rId6"/>
    <p:sldId id="837" r:id="rId7"/>
    <p:sldId id="838" r:id="rId8"/>
    <p:sldId id="761" r:id="rId9"/>
    <p:sldId id="839" r:id="rId10"/>
    <p:sldId id="840" r:id="rId11"/>
    <p:sldId id="928" r:id="rId12"/>
    <p:sldId id="841" r:id="rId13"/>
    <p:sldId id="747" r:id="rId14"/>
    <p:sldId id="842" r:id="rId15"/>
    <p:sldId id="844" r:id="rId16"/>
    <p:sldId id="847" r:id="rId17"/>
    <p:sldId id="748" r:id="rId18"/>
    <p:sldId id="851" r:id="rId19"/>
    <p:sldId id="852" r:id="rId20"/>
    <p:sldId id="750" r:id="rId21"/>
    <p:sldId id="896" r:id="rId22"/>
    <p:sldId id="894" r:id="rId23"/>
    <p:sldId id="751" r:id="rId24"/>
    <p:sldId id="895" r:id="rId25"/>
    <p:sldId id="880" r:id="rId26"/>
    <p:sldId id="854" r:id="rId27"/>
    <p:sldId id="897" r:id="rId28"/>
    <p:sldId id="881" r:id="rId29"/>
    <p:sldId id="757" r:id="rId30"/>
    <p:sldId id="855" r:id="rId31"/>
    <p:sldId id="882" r:id="rId32"/>
    <p:sldId id="898" r:id="rId33"/>
    <p:sldId id="929" r:id="rId34"/>
    <p:sldId id="759" r:id="rId35"/>
    <p:sldId id="900" r:id="rId36"/>
    <p:sldId id="924" r:id="rId37"/>
    <p:sldId id="925" r:id="rId38"/>
    <p:sldId id="926" r:id="rId39"/>
    <p:sldId id="901" r:id="rId40"/>
    <p:sldId id="902" r:id="rId41"/>
    <p:sldId id="904" r:id="rId42"/>
    <p:sldId id="905" r:id="rId43"/>
    <p:sldId id="907" r:id="rId44"/>
    <p:sldId id="908" r:id="rId45"/>
    <p:sldId id="909" r:id="rId46"/>
    <p:sldId id="910" r:id="rId47"/>
    <p:sldId id="911" r:id="rId48"/>
    <p:sldId id="912" r:id="rId49"/>
    <p:sldId id="927" r:id="rId50"/>
    <p:sldId id="914" r:id="rId51"/>
    <p:sldId id="918" r:id="rId52"/>
    <p:sldId id="919" r:id="rId53"/>
    <p:sldId id="915" r:id="rId54"/>
    <p:sldId id="916" r:id="rId55"/>
    <p:sldId id="920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黑体" pitchFamily="2" charset="-122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6699FF"/>
    <a:srgbClr val="FF0000"/>
    <a:srgbClr val="000000"/>
    <a:srgbClr val="0033CC"/>
    <a:srgbClr val="660066"/>
    <a:srgbClr val="0000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9" autoAdjust="0"/>
  </p:normalViewPr>
  <p:slideViewPr>
    <p:cSldViewPr>
      <p:cViewPr varScale="1">
        <p:scale>
          <a:sx n="63" d="100"/>
          <a:sy n="63" d="100"/>
        </p:scale>
        <p:origin x="13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0"/>
    </p:cViewPr>
  </p:sorterViewPr>
  <p:notesViewPr>
    <p:cSldViewPr>
      <p:cViewPr varScale="1">
        <p:scale>
          <a:sx n="45" d="100"/>
          <a:sy n="45" d="100"/>
        </p:scale>
        <p:origin x="-1483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30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8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6.xml"/><Relationship Id="rId28" Type="http://schemas.openxmlformats.org/officeDocument/2006/relationships/slide" Target="slides/slide34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5.xml"/><Relationship Id="rId27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2AAECF5-5669-4C22-A3B5-3860E9DFF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44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40132A-A4D2-42F4-A722-71E8BC7FB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481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3288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defTabSz="903288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defTabSz="903288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defTabSz="903288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defTabSz="903288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76B6C52D-92F7-4146-9158-A7A0CCA21A32}" type="slidenum">
              <a:rPr lang="en-US" altLang="zh-CN" sz="1200">
                <a:latin typeface="Gulim" pitchFamily="34" charset="-127"/>
                <a:ea typeface="Gulim" pitchFamily="34" charset="-127"/>
              </a:rPr>
              <a:pPr eaLnBrk="1" hangingPunct="1"/>
              <a:t>1</a:t>
            </a:fld>
            <a:endParaRPr lang="en-US" altLang="zh-CN" sz="1200"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512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40132A-A4D2-42F4-A722-71E8BC7FBF0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4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91F41E-3DD8-45F7-B6CB-DD538D68A873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F93D0F-67D2-4409-86D2-E1F854D376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1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2B227-5AE6-46DB-8D55-EDE7B560E144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8C17B-1E9A-4780-86EF-F9F8696FE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6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F543-70F9-4AC7-AC00-ECA1B5B6867F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9C4DC-2EF8-428C-906E-335513723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72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F7BB3-949E-485D-BAAF-27F750437354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4FB55-08C4-4AB3-BDE3-9967A9B24C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221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3DA22-62C8-4F12-B1DB-9DB907A0345C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1ABBF-16B4-46BB-BD4B-47F646456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69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49E7-F9DB-4E8C-B05E-3EAEB90ADFC3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B8BBD-BF7C-400D-A0C4-03711CD41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5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71B48-775C-4B3D-9034-6CEDE1BB9D9D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3E2DF-FFFD-482D-A8C7-8D79C183BA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41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B9489-E755-4DF8-8874-CEF918EFB41F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5EC84-0DA1-4926-A100-7676B2C029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1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3BE61-12D6-4CFE-B7C1-5B28E467C214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9D403-7751-4B3B-844B-1921B0FB1A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5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F9576-80DB-48CF-8944-1E5CA07B8400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26DF9-85AA-4EB3-B981-E0E74CD224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76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C08F-78E0-48DC-82A4-A682718A202A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B130D-F2CF-47D2-AE0B-77C733B8C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55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250F6EAE-52C2-4907-94D9-D07210558201}" type="datetime1">
              <a:rPr lang="en-US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pPr>
              <a:defRPr/>
            </a:pPr>
            <a:fld id="{ABFF7B45-4983-4AFE-A1EE-EFBF580B9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软雅黑" panose="020B0503020204020204" pitchFamily="34" charset="-122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 latinLnBrk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539552" y="1700808"/>
            <a:ext cx="6840760" cy="1443930"/>
          </a:xfrm>
        </p:spPr>
        <p:txBody>
          <a:bodyPr/>
          <a:lstStyle/>
          <a:p>
            <a:r>
              <a:rPr lang="zh-CN" altLang="en-US" sz="4400" b="0" i="0" dirty="0">
                <a:solidFill>
                  <a:schemeClr val="tx1"/>
                </a:solidFill>
              </a:rPr>
              <a:t>面向对象开发技术</a:t>
            </a:r>
            <a:endParaRPr lang="zh-CN" altLang="en-US" sz="4400" b="0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759532" y="3501008"/>
            <a:ext cx="6400800" cy="936104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zh-CN" altLang="en-US" b="1" dirty="0">
                <a:latin typeface="微软雅黑" pitchFamily="34" charset="-122"/>
              </a:rPr>
              <a:t>抽    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2-</a:t>
            </a:r>
            <a:r>
              <a:rPr lang="zh-CN" altLang="en-US" sz="3600" dirty="0">
                <a:effectLst/>
              </a:rPr>
              <a:t>单元</a:t>
            </a:r>
          </a:p>
        </p:txBody>
      </p:sp>
      <p:graphicFrame>
        <p:nvGraphicFramePr>
          <p:cNvPr id="1229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882567"/>
              </p:ext>
            </p:extLst>
          </p:nvPr>
        </p:nvGraphicFramePr>
        <p:xfrm>
          <a:off x="4644008" y="1493969"/>
          <a:ext cx="4329460" cy="350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位图图像" r:id="rId3" imgW="2446232" imgH="1980952" progId="PBrush">
                  <p:embed/>
                </p:oleObj>
              </mc:Choice>
              <mc:Fallback>
                <p:oleObj name="位图图像" r:id="rId3" imgW="2446232" imgH="1980952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493969"/>
                        <a:ext cx="4329460" cy="3506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F422A64E-4AD3-4E72-AB00-84D8250AC10F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ACE9F017-2135-4DC1-974F-8FD666E1ECE4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10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7715639"/>
              </p:ext>
            </p:extLst>
          </p:nvPr>
        </p:nvGraphicFramePr>
        <p:xfrm>
          <a:off x="1106060" y="4221088"/>
          <a:ext cx="3465939" cy="1678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BMP 图像" r:id="rId5" imgW="4579560" imgH="2217600" progId="Paint.Picture">
                  <p:embed/>
                </p:oleObj>
              </mc:Choice>
              <mc:Fallback>
                <p:oleObj name="BMP 图像" r:id="rId5" imgW="4579560" imgH="2217600" progId="Paint.Picture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60" y="4221088"/>
                        <a:ext cx="3465939" cy="167837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 bwMode="auto">
          <a:xfrm rot="19594861">
            <a:off x="4667127" y="4613202"/>
            <a:ext cx="1008112" cy="648072"/>
          </a:xfrm>
          <a:prstGeom prst="rightArrow">
            <a:avLst>
              <a:gd name="adj1" fmla="val 50000"/>
              <a:gd name="adj2" fmla="val 373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034" y="386941"/>
            <a:ext cx="8424416" cy="574675"/>
          </a:xfrm>
        </p:spPr>
        <p:txBody>
          <a:bodyPr>
            <a:noAutofit/>
          </a:bodyPr>
          <a:lstStyle/>
          <a:p>
            <a:r>
              <a:rPr lang="en-US" altLang="zh-CN" dirty="0">
                <a:effectLst/>
              </a:rPr>
              <a:t>Java</a:t>
            </a:r>
            <a:r>
              <a:rPr lang="zh-CN" altLang="en-US" dirty="0">
                <a:effectLst/>
              </a:rPr>
              <a:t>中的可见性，</a:t>
            </a:r>
            <a:r>
              <a:rPr lang="en-US" altLang="zh-CN" dirty="0">
                <a:effectLst/>
              </a:rPr>
              <a:t>public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private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protected</a:t>
            </a:r>
            <a:endParaRPr lang="zh-CN" altLang="en-US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097" y="1340768"/>
            <a:ext cx="8280400" cy="388865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public</a:t>
            </a:r>
            <a:r>
              <a:rPr lang="zh-CN" altLang="en-US" dirty="0"/>
              <a:t>修饰类成员时，表明该成员可以通过该类的任意对象进行显式的调用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private</a:t>
            </a:r>
            <a:r>
              <a:rPr lang="zh-CN" altLang="en-US" dirty="0"/>
              <a:t>修饰类成员时，该成员只能在该类中调用，不可通过该类对象在外界</a:t>
            </a:r>
            <a:r>
              <a:rPr lang="en-US" altLang="zh-CN" dirty="0"/>
              <a:t>(</a:t>
            </a:r>
            <a:r>
              <a:rPr lang="zh-CN" altLang="en-US" dirty="0"/>
              <a:t>即非类定义区</a:t>
            </a:r>
            <a:r>
              <a:rPr lang="en-US" altLang="zh-CN" dirty="0"/>
              <a:t>)</a:t>
            </a:r>
            <a:r>
              <a:rPr lang="zh-CN" altLang="en-US" dirty="0"/>
              <a:t>进行显式的调用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当用</a:t>
            </a:r>
            <a:r>
              <a:rPr lang="en-US" altLang="zh-CN" dirty="0"/>
              <a:t>protected</a:t>
            </a:r>
            <a:r>
              <a:rPr lang="zh-CN" altLang="en-US" dirty="0"/>
              <a:t>修饰类成员时，该成员可被其所属类的子类以及与其所属类处于</a:t>
            </a:r>
            <a:r>
              <a:rPr lang="zh-CN" altLang="en-US" dirty="0">
                <a:solidFill>
                  <a:srgbClr val="FF0000"/>
                </a:solidFill>
              </a:rPr>
              <a:t>同一包</a:t>
            </a:r>
            <a:r>
              <a:rPr lang="zh-CN" altLang="en-US" dirty="0"/>
              <a:t>中的其他类所访问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F7BB3-949E-485D-BAAF-27F750437354}" type="datetime1">
              <a:rPr lang="en-US" smtClean="0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FB55-08C4-4AB3-BDE3-9967A9B24C3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5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3-CS</a:t>
            </a:r>
          </a:p>
        </p:txBody>
      </p:sp>
      <p:sp>
        <p:nvSpPr>
          <p:cNvPr id="1331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340768"/>
            <a:ext cx="8820150" cy="2375594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处理两个独立对象之间的交互。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两个对象间交互时涉及两层抽象：一个对象（服务者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0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）向另一个对象（客户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30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）提供服务，二者之间以通信来交互。</a:t>
            </a:r>
          </a:p>
        </p:txBody>
      </p:sp>
      <p:sp>
        <p:nvSpPr>
          <p:cNvPr id="1331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29CFC715-223F-4DA1-AE05-4632250CA900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33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238A99A-8950-4700-A266-1E7BF2CC91E0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58009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dirty="0">
                <a:effectLst/>
              </a:rPr>
              <a:t>两层抽象：服务者和客户 </a:t>
            </a:r>
          </a:p>
        </p:txBody>
      </p:sp>
      <p:graphicFrame>
        <p:nvGraphicFramePr>
          <p:cNvPr id="1433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269457"/>
              </p:ext>
            </p:extLst>
          </p:nvPr>
        </p:nvGraphicFramePr>
        <p:xfrm>
          <a:off x="3707904" y="943195"/>
          <a:ext cx="5004048" cy="270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7" name="位图图像" r:id="rId3" imgW="3139712" imgH="1699048" progId="PBrush">
                  <p:embed/>
                </p:oleObj>
              </mc:Choice>
              <mc:Fallback>
                <p:oleObj name="位图图像" r:id="rId3" imgW="3139712" imgH="1699048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943195"/>
                        <a:ext cx="5004048" cy="270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D0AFD55-1BD2-4866-B1D0-BF502854974D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43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5DCD5BC5-51C6-4674-9F1D-5E17D30F21EF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13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39190710"/>
              </p:ext>
            </p:extLst>
          </p:nvPr>
        </p:nvGraphicFramePr>
        <p:xfrm>
          <a:off x="107504" y="3475350"/>
          <a:ext cx="4176464" cy="33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8" name="位图图像" r:id="rId5" imgW="2446232" imgH="1980952" progId="PBrush">
                  <p:embed/>
                </p:oleObj>
              </mc:Choice>
              <mc:Fallback>
                <p:oleObj name="位图图像" r:id="rId5" imgW="2446232" imgH="1980952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475350"/>
                        <a:ext cx="4176464" cy="33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 flipV="1">
            <a:off x="2123728" y="2852936"/>
            <a:ext cx="2160240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3203848" y="3356992"/>
            <a:ext cx="4032448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68144" y="749895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3</a:t>
            </a:r>
          </a:p>
        </p:txBody>
      </p:sp>
      <p:sp>
        <p:nvSpPr>
          <p:cNvPr id="1536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该级别抽象通常用接口来表示。定义行为，但不描述如何来实现。</a:t>
            </a:r>
          </a:p>
        </p:txBody>
      </p:sp>
      <p:sp>
        <p:nvSpPr>
          <p:cNvPr id="1536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DA1D4CF1-E3E3-4CCC-83A5-1F1E59F8B30F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53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0A08BDBC-6BF8-4662-AE58-5A8385DE24B0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14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554258" y="121096"/>
            <a:ext cx="83820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4-</a:t>
            </a:r>
            <a:r>
              <a:rPr lang="zh-CN" altLang="en-US" sz="3600" dirty="0">
                <a:effectLst/>
              </a:rPr>
              <a:t>服务实现方式</a:t>
            </a:r>
          </a:p>
        </p:txBody>
      </p:sp>
      <p:sp>
        <p:nvSpPr>
          <p:cNvPr id="1638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967" y="980728"/>
            <a:ext cx="8820150" cy="4924425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考虑抽象行为的具体实现方式。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例：多种实现堆栈方式。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顺序方式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链式方式</a:t>
            </a:r>
          </a:p>
        </p:txBody>
      </p:sp>
      <p:sp>
        <p:nvSpPr>
          <p:cNvPr id="1638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DA73AFB4-F017-4116-A489-7CFB2452E64D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63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E7C665D-B601-4DD9-ADA3-07E144B54862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15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6482679"/>
              </p:ext>
            </p:extLst>
          </p:nvPr>
        </p:nvGraphicFramePr>
        <p:xfrm>
          <a:off x="309497" y="3573016"/>
          <a:ext cx="5003800" cy="270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位图图像" r:id="rId3" imgW="3139712" imgH="1699048" progId="PBrush">
                  <p:embed/>
                </p:oleObj>
              </mc:Choice>
              <mc:Fallback>
                <p:oleObj name="位图图像" r:id="rId3" imgW="3139712" imgH="1699048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7" y="3573016"/>
                        <a:ext cx="5003800" cy="270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45258" y="4005064"/>
            <a:ext cx="22124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（堆栈）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3820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5-</a:t>
            </a:r>
            <a:r>
              <a:rPr lang="zh-CN" altLang="en-US" sz="3600" dirty="0">
                <a:effectLst/>
              </a:rPr>
              <a:t>具体实现</a:t>
            </a:r>
          </a:p>
        </p:txBody>
      </p:sp>
      <p:sp>
        <p:nvSpPr>
          <p:cNvPr id="1741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676400"/>
            <a:ext cx="8820150" cy="4848225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方法的实现逻辑（具体过程或算法）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关注执行一个方法的具体操作实现。</a:t>
            </a:r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2295B5DE-9BE7-49B8-B1DA-DAE94161C4DD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74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7322E9CB-0830-4CC5-B1E2-695E3671F3DA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16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</a:rPr>
              <a:t>确定正确的抽象级别</a:t>
            </a:r>
          </a:p>
        </p:txBody>
      </p:sp>
      <p:sp>
        <p:nvSpPr>
          <p:cNvPr id="1843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600200"/>
            <a:ext cx="8820150" cy="4924425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在软件开发的早期，关键的问题就是确定合适层次的抽象。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既不要忽略太多的细节，也不要包括太多的细节。 </a:t>
            </a:r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C6537733-9DB0-4D42-BB9F-9F17AD233FE0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9ADA370-5A9E-4833-998C-AEC0D792B202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17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抽象的多种形式</a:t>
            </a:r>
          </a:p>
        </p:txBody>
      </p:sp>
      <p:sp>
        <p:nvSpPr>
          <p:cNvPr id="1945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抽象的思想可以划分为不同的形式</a:t>
            </a:r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259551D1-D065-4BE0-9537-E254C126B1A6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94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1E09ACD-3C57-46D8-B605-3BCB76B0D4DF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18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018569"/>
              </p:ext>
            </p:extLst>
          </p:nvPr>
        </p:nvGraphicFramePr>
        <p:xfrm>
          <a:off x="449796" y="1988840"/>
          <a:ext cx="8092008" cy="422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位图图像" r:id="rId3" imgW="5235394" imgH="2735817" progId="Paint.Picture">
                  <p:embed/>
                </p:oleObj>
              </mc:Choice>
              <mc:Fallback>
                <p:oleObj name="位图图像" r:id="rId3" imgW="5235394" imgH="27358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96" y="1988840"/>
                        <a:ext cx="8092008" cy="422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</a:t>
            </a:r>
          </a:p>
        </p:txBody>
      </p:sp>
      <p:sp>
        <p:nvSpPr>
          <p:cNvPr id="2048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3528" y="1988840"/>
            <a:ext cx="8496944" cy="2371328"/>
          </a:xfrm>
        </p:spPr>
        <p:txBody>
          <a:bodyPr/>
          <a:lstStyle/>
          <a:p>
            <a:pPr marL="914400" lvl="1" indent="-457200">
              <a:buFont typeface="Wingdings" pitchFamily="2" charset="2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特化分层、具体化、专门化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不同视角</a:t>
            </a:r>
          </a:p>
          <a:p>
            <a:pPr marL="914400" lvl="1" indent="-457200">
              <a:buFont typeface="Wingdings" pitchFamily="2" charset="2"/>
              <a:buAutoNum type="arabicPeriod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70388A33-757F-4FA8-A24D-E56B037928EB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04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1E20A1D9-DFE6-403E-99EC-9C1B4A0841D2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19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27760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什么是抽象</a:t>
            </a:r>
          </a:p>
        </p:txBody>
      </p:sp>
      <p:sp>
        <p:nvSpPr>
          <p:cNvPr id="409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95536" y="1412776"/>
            <a:ext cx="8280152" cy="4911824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是指对于一个过程或者一件制品的某些细节</a:t>
            </a:r>
            <a:r>
              <a:rPr lang="zh-CN" altLang="en-US" sz="3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有目的的隐藏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以便把其他方面、细节或者结构表达得更加清楚。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信息隐藏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抽象，是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控制复杂性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最重要的工具。 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老虎、狮子（猛兽）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6E4FD9E4-093C-43A8-8AAE-A221600575BE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41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5393F313-7BDA-4901-A06D-392F89F85D17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</a:t>
            </a:r>
            <a:r>
              <a:rPr lang="en-US" altLang="zh-CN" sz="3600" dirty="0">
                <a:effectLst/>
              </a:rPr>
              <a:t>1</a:t>
            </a:r>
            <a:r>
              <a:rPr lang="zh-CN" altLang="en-US" sz="3600" dirty="0">
                <a:effectLst/>
              </a:rPr>
              <a:t>：特化分层 </a:t>
            </a:r>
          </a:p>
        </p:txBody>
      </p:sp>
      <p:sp>
        <p:nvSpPr>
          <p:cNvPr id="2253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0" y="1268413"/>
            <a:ext cx="9143999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又称为特殊化或具体化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(specialization)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如，汽车是一个有轮的载运工具，而有轮的载运工具又是一个载运工具。 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我们所了解的关于有轮的载运工具的知识，同样适用于汽车和自行车。 </a:t>
            </a:r>
            <a:b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我们所了解的关于载运工具的知识，同样适用于马匹和自行车。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面向对象的语言，常常使用这种形式的抽象 </a:t>
            </a:r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E66B1F70-09FA-44F1-8C75-E2D9E055ACDF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6A253A50-8023-427E-8625-7C1349F84313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20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抽象形式：特化分层</a:t>
            </a:r>
          </a:p>
        </p:txBody>
      </p:sp>
      <p:sp>
        <p:nvSpPr>
          <p:cNvPr id="2969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4341" y="1222375"/>
            <a:ext cx="8820150" cy="5256212"/>
          </a:xfrm>
        </p:spPr>
        <p:txBody>
          <a:bodyPr>
            <a:normAutofit lnSpcReduction="10000"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一种处理复杂性的方式，是使用特殊化的层次来构建抽象。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有时这也称为分类法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(taxonomy),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例如，生物分为动物和植物，动物又分为脊椎动物和无脊椎动物，脊椎动物包括哺乳动物，哺乳动物又分为猫、狗</a:t>
            </a:r>
            <a:r>
              <a:rPr lang="en-US" altLang="zh-CN" sz="2800" dirty="0">
                <a:latin typeface="Comic Sans MS" pitchFamily="66" charset="0"/>
                <a:ea typeface="微软雅黑" panose="020B0503020204020204" pitchFamily="34" charset="-122"/>
              </a:rPr>
              <a:t>……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面向对象技术中，新的接口从现有的接口上形成。一个类从已有的类那里继承而来，这时，和原始类相关的所有特性（数据字段和行为）都同样适用于新类。</a:t>
            </a:r>
          </a:p>
        </p:txBody>
      </p:sp>
      <p:sp>
        <p:nvSpPr>
          <p:cNvPr id="2970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0D5884C7-C506-45C9-877A-41415EB0D0D2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40E1BF7-9B5C-4D20-9FFF-46A8B372F555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21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284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</a:t>
            </a:r>
            <a:r>
              <a:rPr lang="en-US" altLang="zh-CN" sz="3600" dirty="0">
                <a:effectLst/>
              </a:rPr>
              <a:t>2</a:t>
            </a:r>
            <a:r>
              <a:rPr lang="zh-CN" altLang="en-US" sz="3600" dirty="0">
                <a:effectLst/>
              </a:rPr>
              <a:t>：分治法 </a:t>
            </a:r>
          </a:p>
        </p:txBody>
      </p:sp>
      <p:sp>
        <p:nvSpPr>
          <p:cNvPr id="2150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常用的一种抽象形式是将一层划分为多个组成部分。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例如，汽车是由发动机、传动机构、车身和车轮组成的。要理解汽车这个概念，只要依次检查其组成部件就行了。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这就是传统的分治法（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</a:t>
            </a:r>
            <a:r>
              <a:rPr lang="en-US" altLang="zh-CN" sz="30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en-US" altLang="zh-CN" sz="30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conquer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B4AAEDA8-8BCE-4579-853E-19AD9B006647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15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FCB81F8E-2B2D-40BA-89D2-D7903738DD89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87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</a:t>
            </a:r>
            <a:r>
              <a:rPr lang="en-US" altLang="zh-CN" sz="3600" dirty="0">
                <a:effectLst/>
              </a:rPr>
              <a:t>3</a:t>
            </a:r>
            <a:r>
              <a:rPr lang="zh-CN" altLang="en-US" sz="3600" dirty="0">
                <a:effectLst/>
              </a:rPr>
              <a:t>：不同视角 </a:t>
            </a:r>
          </a:p>
        </p:txBody>
      </p:sp>
      <p:sp>
        <p:nvSpPr>
          <p:cNvPr id="2355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另一种形式的抽象，是对同一件物品提供不同的视角。每一个视角会强调某一些细节而忽略其他细节，因此，对同一对象描述出不同的特性。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例如，机械师眼里的汽车和外行眼里的汽车，看法是很不一样的。 </a:t>
            </a:r>
          </a:p>
        </p:txBody>
      </p:sp>
      <p:sp>
        <p:nvSpPr>
          <p:cNvPr id="2355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D2EF192-A926-4E14-958D-247195392B45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35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0CF261A9-7E85-413F-8E49-AEE8A3F74275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23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分治法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F7BB3-949E-485D-BAAF-27F750437354}" type="datetime1">
              <a:rPr lang="en-US" smtClean="0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FB55-08C4-4AB3-BDE3-9967A9B24C3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85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400" dirty="0">
                <a:effectLst/>
                <a:latin typeface="微软雅黑" panose="020B0503020204020204" pitchFamily="34" charset="-122"/>
              </a:rPr>
              <a:t>抽象形式：</a:t>
            </a:r>
            <a:r>
              <a:rPr lang="zh-CN" altLang="en-US" sz="3400" dirty="0">
                <a:effectLst/>
              </a:rPr>
              <a:t>分治法 </a:t>
            </a:r>
            <a:r>
              <a:rPr lang="en-US" altLang="zh-CN" sz="3400" dirty="0">
                <a:effectLst/>
              </a:rPr>
              <a:t>– </a:t>
            </a:r>
            <a:r>
              <a:rPr lang="zh-CN" altLang="en-US" sz="3400" dirty="0">
                <a:effectLst/>
                <a:latin typeface="微软雅黑" panose="020B0503020204020204" pitchFamily="34" charset="-122"/>
              </a:rPr>
              <a:t>目录 </a:t>
            </a:r>
            <a:r>
              <a:rPr lang="en-US" altLang="zh-CN" sz="3400" dirty="0">
                <a:effectLst/>
                <a:latin typeface="微软雅黑" panose="020B0503020204020204" pitchFamily="34" charset="-122"/>
              </a:rPr>
              <a:t>(</a:t>
            </a:r>
            <a:r>
              <a:rPr lang="en-US" altLang="zh-CN" sz="3400" dirty="0">
                <a:effectLst/>
                <a:latin typeface="Comic Sans MS"/>
              </a:rPr>
              <a:t> </a:t>
            </a:r>
            <a:r>
              <a:rPr lang="en-US" altLang="zh-CN" sz="3400" dirty="0">
                <a:effectLst/>
                <a:latin typeface="微软雅黑" panose="020B0503020204020204" pitchFamily="34" charset="-122"/>
              </a:rPr>
              <a:t>Catalogs</a:t>
            </a:r>
            <a:r>
              <a:rPr lang="en-US" altLang="zh-CN" sz="3400" dirty="0">
                <a:effectLst/>
                <a:latin typeface="Comic Sans MS"/>
              </a:rPr>
              <a:t> </a:t>
            </a:r>
            <a:r>
              <a:rPr lang="en-US" altLang="zh-CN" sz="3400" dirty="0">
                <a:effectLst/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24579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当系统中组件数量变大时，常用目录（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Catalogs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）来进行组织。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日常生活中常用到不同类型的分类。例如电话号码簿、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搜索引擎等。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相似地，软件中也有很多分类目录。例如，类的列表、类中定义的方法的列表等。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为用户提供了一种机制，使用户可以从一个范围很大的集合中迅速地定位到某一特定的位置</a:t>
            </a:r>
          </a:p>
        </p:txBody>
      </p:sp>
      <p:sp>
        <p:nvSpPr>
          <p:cNvPr id="2458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801DC45-FE2A-4A63-B85F-3B55C3E22EAE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835709C-E205-4CF5-BEC0-404A115F8956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25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69851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分治法 </a:t>
            </a:r>
            <a:r>
              <a:rPr lang="en-US" altLang="zh-CN" sz="3600" dirty="0">
                <a:effectLst/>
              </a:rPr>
              <a:t>- </a:t>
            </a:r>
            <a:r>
              <a:rPr lang="zh-CN" altLang="en-US" sz="3600" dirty="0">
                <a:effectLst/>
              </a:rPr>
              <a:t>服务视角</a:t>
            </a:r>
          </a:p>
        </p:txBody>
      </p:sp>
      <p:sp>
        <p:nvSpPr>
          <p:cNvPr id="2560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5725" y="1103313"/>
            <a:ext cx="8820150" cy="5256212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对接口和实现的划分，不仅从高层的角度对设计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易于理解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，而且使软件组件的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成为可能。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接口描述软件组件所提供的服务，却不必描述完成服务所使用的技术，这个思想是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理解和处理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复杂软件系统的核心手段。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/>
              <a:t>接口通过与完成抽象的实现相匹配来使系统正常工作。</a:t>
            </a:r>
            <a:endParaRPr lang="en-US" altLang="zh-CN" sz="2800" dirty="0"/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/>
              <a:t>发动机的设计者会与传动装置的接口相联系，而传动装置的设计者必须实现这些接口。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180BF989-80F4-4133-9FAC-A45FE15347EA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56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E2DAC1E-912A-48C0-AE7D-28B6ED7C327A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26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接口和实现的分离不但使在较高层次上理解一项设计更加容易（因为接口的描述比任何特定实现的描述都要简单得多）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而且使软件组件的互换性成为可能（因为可以使用任何实现，只有它能够满足接口规范）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F7BB3-949E-485D-BAAF-27F750437354}" type="datetime1">
              <a:rPr lang="en-US" smtClean="0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FB55-08C4-4AB3-BDE3-9967A9B24C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244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分治法 </a:t>
            </a:r>
            <a:r>
              <a:rPr lang="en-US" altLang="zh-CN" sz="3600" dirty="0">
                <a:effectLst/>
              </a:rPr>
              <a:t>- </a:t>
            </a:r>
            <a:r>
              <a:rPr lang="zh-CN" altLang="en-US" sz="3600" dirty="0">
                <a:effectLst/>
              </a:rPr>
              <a:t>服务视角</a:t>
            </a:r>
          </a:p>
        </p:txBody>
      </p:sp>
      <p:sp>
        <p:nvSpPr>
          <p:cNvPr id="2662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718" y="1103313"/>
            <a:ext cx="8820150" cy="3275248"/>
          </a:xfrm>
        </p:spPr>
        <p:txBody>
          <a:bodyPr/>
          <a:lstStyle/>
          <a:p>
            <a:pPr marL="457200" lvl="1" indent="0">
              <a:buNone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团体的每一个成员，都提供一种被团队的其他成员使用的服务。 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没有一个成员，可以独立解决问题。只有共同、协调工作，才能完成整体任务。 </a:t>
            </a:r>
          </a:p>
        </p:txBody>
      </p:sp>
      <p:sp>
        <p:nvSpPr>
          <p:cNvPr id="2662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9F168605-C5A6-4A3F-90A0-1459B6F6C5BB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973E4AED-F3CD-4A86-939B-FAB63BFA1029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28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3820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抽象形式：组合</a:t>
            </a:r>
            <a:r>
              <a:rPr lang="en-US" altLang="zh-CN" sz="3600" dirty="0">
                <a:effectLst/>
                <a:latin typeface="微软雅黑" panose="020B0503020204020204" pitchFamily="34" charset="-122"/>
              </a:rPr>
              <a:t>(Composition)</a:t>
            </a:r>
          </a:p>
        </p:txBody>
      </p:sp>
      <p:sp>
        <p:nvSpPr>
          <p:cNvPr id="2765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416" y="1279266"/>
            <a:ext cx="8820150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组合，是另一个由简单部分构建复杂结构的有力技术。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其中心思想，是由少量简单的形式，根据一些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组合规则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，构建出新的形式。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主要原则是允许合并机制，在于既可对初始形式进行组合，也可以对新形式进行组合。 </a:t>
            </a:r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179723D5-3969-496C-BB15-E0D709134528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9457192F-FE79-4306-A60A-8516BE8B2B75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29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9366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抽象实例：地图集</a:t>
            </a:r>
            <a:r>
              <a:rPr lang="zh-CN" altLang="en-US" sz="3600" dirty="0"/>
              <a:t> </a:t>
            </a:r>
          </a:p>
        </p:txBody>
      </p:sp>
      <p:sp>
        <p:nvSpPr>
          <p:cNvPr id="512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8661" y="1160574"/>
            <a:ext cx="8785225" cy="453685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如果打开一本地图集，一般看到的常是一幅世界地图。该地图只显示了一些最主要的特征，如主要的山脉、海洋等等，但细节基本上都被忽略了。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后的一系列地图将覆盖小一些的地理区域，也能处理更多的细节。例如，一块大陆（如各大洲）的地图将包括国家的边界和主要的国家。更小的区域（如国家）地图，将包括城市、各山峰的名称。一个城市的地图可能会包括进该城市的主要道路，再小一些的地图甚至还会画出一些建筑物。 </a:t>
            </a:r>
          </a:p>
        </p:txBody>
      </p:sp>
      <p:sp>
        <p:nvSpPr>
          <p:cNvPr id="512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33131040-1F88-4F6C-B9ED-A24D8A35C8A2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51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438A251C-1CD3-4C74-A36C-061FC536D546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3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83820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4000" dirty="0">
                <a:effectLst/>
                <a:latin typeface="微软雅黑" panose="020B0503020204020204" pitchFamily="34" charset="-122"/>
              </a:rPr>
              <a:t>组合例</a:t>
            </a:r>
          </a:p>
        </p:txBody>
      </p:sp>
      <p:sp>
        <p:nvSpPr>
          <p:cNvPr id="2867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</a:p>
          <a:p>
            <a:pPr marL="914400" lvl="1" indent="-45720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abc,abcddcba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abc|abd|aba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ab(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a|c|d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914400" lvl="1" indent="-457200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(((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a|b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)*c)|dd)a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类型系统的基础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</a:t>
            </a:r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E7AA2829-69C5-4669-8A4F-3D5132E9C9C7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DDD94EFC-A7F8-441C-9C29-2BB3D0CF1C3E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30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130175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</a:rPr>
              <a:t>继承方式</a:t>
            </a:r>
          </a:p>
        </p:txBody>
      </p:sp>
      <p:sp>
        <p:nvSpPr>
          <p:cNvPr id="3174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7685" y="1111201"/>
            <a:ext cx="8820150" cy="5616624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代表类之间或类与接口的继承关系，比如猫是动物，狗也是动物，都继承了动物的共同特性，在用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语言实现时，应将猫和狗定义成两种类，均继承动物类。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is-a B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的基类</a:t>
            </a:r>
          </a:p>
          <a:p>
            <a:pPr marL="914400" lvl="1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Has-a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"Has-a"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代表的是对象和他成员的从属关系，同一种类的对象，通过它们的属性的不同值来区别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has-a 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</a:t>
            </a:r>
          </a:p>
          <a:p>
            <a:pPr marL="457200" lvl="1" indent="0">
              <a:buNone/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6365720A-8601-4984-9F89-2AFEFEFBC098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F76807F9-83D5-4797-92F2-F764DC5D9A64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31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F7BB3-949E-485D-BAAF-27F750437354}" type="datetime1">
              <a:rPr lang="en-US" smtClean="0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FB55-08C4-4AB3-BDE3-9967A9B24C3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7504" y="548680"/>
            <a:ext cx="914501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 Decorator extends Component//---Decorator 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is-a” Component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protected Component component;//---Decorator “has-a” Component 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public void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SetComponent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(Component component)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this.component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 component;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}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public  void operation()// override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if (component != null)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{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    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component.operation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   }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  }</a:t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Decorator d=new Decorator(…);</a:t>
            </a:r>
          </a:p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d.operation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3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814D-312E-4E00-9AC2-AA590A7CE71F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37FAA-4726-4C52-874B-F103DF096A4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8232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840" y="1412776"/>
            <a:ext cx="8820150" cy="3168699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鸭嘴兽、白鲨提醒我们，总会有例外（非标准行为） 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鸭嘴兽：卵生哺乳动物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（某种）白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鲨：胎生鱼类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面向对象的语言，也需要有一种机制来覆盖从上一级继承来的信息。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非标准行为</a:t>
            </a:r>
          </a:p>
        </p:txBody>
      </p:sp>
    </p:spTree>
    <p:extLst>
      <p:ext uri="{BB962C8B-B14F-4D97-AF65-F5344CB8AC3E}">
        <p14:creationId xmlns:p14="http://schemas.microsoft.com/office/powerpoint/2010/main" val="3392461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抽象形式：模式</a:t>
            </a:r>
          </a:p>
        </p:txBody>
      </p:sp>
      <p:sp>
        <p:nvSpPr>
          <p:cNvPr id="3277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在我们遇到新问题时，大多数人都会查看已经解决过的老问题中，是否有与新问题相似的情况。以前的问题可以作为一个解决问题的模型，略做修改可能就能解决新问题了。这就是软件模式（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）的思想。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广泛应用于对象团体中成员之间的相互作用方式。 </a:t>
            </a:r>
          </a:p>
        </p:txBody>
      </p:sp>
      <p:sp>
        <p:nvSpPr>
          <p:cNvPr id="327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728C143C-0BD5-4435-A94C-FD603DA727F5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407BAFF7-CD1B-411E-8582-3F37C7F206C3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34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7C283-2A28-4ED6-9ABA-DB63FDB993DB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0166C-A742-4912-AFE6-579DD8E55662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82534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86" y="1670113"/>
            <a:ext cx="8820150" cy="2121024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面向对象技术并非革命性的，是过程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</p:spTree>
    <p:extLst>
      <p:ext uri="{BB962C8B-B14F-4D97-AF65-F5344CB8AC3E}">
        <p14:creationId xmlns:p14="http://schemas.microsoft.com/office/powerpoint/2010/main" val="139400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D78F96-5D57-43C5-8807-51CC61BFC9BD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ffectLst/>
              </a:rPr>
              <a:t>抽象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抽象内涵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去除掉对象中与主旨无关的次要部分，或是暂时不予考虑的部分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抽取出与研究工作有关的实质性的内容加以考察</a:t>
            </a:r>
            <a:endParaRPr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软件开发方法中所使用的抽象类型</a:t>
            </a:r>
            <a:endParaRPr lang="en-US" altLang="zh-CN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1</a:t>
            </a: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）过程抽象</a:t>
            </a:r>
            <a:endParaRPr lang="en-US" altLang="zh-CN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itchFamily="34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2</a:t>
            </a: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itchFamily="34" charset="0"/>
              </a:rPr>
              <a:t>）数据抽象</a:t>
            </a:r>
          </a:p>
        </p:txBody>
      </p:sp>
    </p:spTree>
    <p:extLst>
      <p:ext uri="{BB962C8B-B14F-4D97-AF65-F5344CB8AC3E}">
        <p14:creationId xmlns:p14="http://schemas.microsoft.com/office/powerpoint/2010/main" val="23119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ffectLst/>
                <a:latin typeface="+mn-ea"/>
                <a:ea typeface="+mn-ea"/>
              </a:rPr>
              <a:t>（</a:t>
            </a:r>
            <a:r>
              <a:rPr lang="en-US" altLang="zh-CN" dirty="0">
                <a:effectLst/>
                <a:latin typeface="+mn-ea"/>
                <a:ea typeface="+mn-ea"/>
              </a:rPr>
              <a:t>1</a:t>
            </a:r>
            <a:r>
              <a:rPr lang="zh-CN" altLang="en-US" dirty="0">
                <a:effectLst/>
                <a:latin typeface="+mn-ea"/>
                <a:ea typeface="+mn-ea"/>
              </a:rPr>
              <a:t>）过程抽象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sz="2600" dirty="0" err="1">
                <a:solidFill>
                  <a:srgbClr val="000000"/>
                </a:solidFill>
                <a:latin typeface="+mn-ea"/>
              </a:rPr>
              <a:t>将整个系统功能划分为若干部分，</a:t>
            </a:r>
            <a:r>
              <a:rPr sz="2600" dirty="0" err="1">
                <a:solidFill>
                  <a:srgbClr val="FF0000"/>
                </a:solidFill>
                <a:latin typeface="+mn-ea"/>
              </a:rPr>
              <a:t>强调</a:t>
            </a:r>
            <a:r>
              <a:rPr sz="2600" dirty="0" err="1">
                <a:solidFill>
                  <a:srgbClr val="000000"/>
                </a:solidFill>
                <a:latin typeface="+mn-ea"/>
              </a:rPr>
              <a:t>功能完成的</a:t>
            </a:r>
            <a:r>
              <a:rPr sz="2600" dirty="0" err="1">
                <a:solidFill>
                  <a:srgbClr val="FF0000"/>
                </a:solidFill>
                <a:latin typeface="+mn-ea"/>
              </a:rPr>
              <a:t>过程</a:t>
            </a:r>
            <a:r>
              <a:rPr sz="2600" dirty="0" err="1">
                <a:solidFill>
                  <a:srgbClr val="000000"/>
                </a:solidFill>
                <a:latin typeface="+mn-ea"/>
              </a:rPr>
              <a:t>和</a:t>
            </a:r>
            <a:r>
              <a:rPr sz="2600" dirty="0" err="1">
                <a:solidFill>
                  <a:srgbClr val="FF0000"/>
                </a:solidFill>
                <a:latin typeface="+mn-ea"/>
              </a:rPr>
              <a:t>步骤</a:t>
            </a:r>
            <a:endParaRPr lang="en-US" altLang="zh-CN" sz="2600" dirty="0">
              <a:solidFill>
                <a:srgbClr val="FF0000"/>
              </a:solidFill>
              <a:latin typeface="+mn-ea"/>
            </a:endParaRPr>
          </a:p>
          <a:p>
            <a:pPr lvl="1" eaLnBrk="1" hangingPunct="1">
              <a:lnSpc>
                <a:spcPct val="130000"/>
              </a:lnSpc>
            </a:pPr>
            <a:r>
              <a:rPr dirty="0" err="1">
                <a:solidFill>
                  <a:srgbClr val="0000FF"/>
                </a:solidFill>
                <a:latin typeface="+mn-ea"/>
              </a:rPr>
              <a:t>面向过程的软件开发方法</a:t>
            </a:r>
            <a:r>
              <a:rPr dirty="0" err="1">
                <a:solidFill>
                  <a:srgbClr val="000000"/>
                </a:solidFill>
                <a:latin typeface="+mn-ea"/>
              </a:rPr>
              <a:t>采用的就是这种抽象方法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lnSpc>
                <a:spcPct val="130000"/>
              </a:lnSpc>
            </a:pPr>
            <a:r>
              <a:rPr dirty="0" err="1">
                <a:solidFill>
                  <a:srgbClr val="000000"/>
                </a:solidFill>
                <a:latin typeface="+mn-ea"/>
              </a:rPr>
              <a:t>使用过程抽象有利于控制、降低整个程序的复杂度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lnSpc>
                <a:spcPct val="130000"/>
              </a:lnSpc>
            </a:pPr>
            <a:r>
              <a:rPr dirty="0" err="1">
                <a:solidFill>
                  <a:srgbClr val="000000"/>
                </a:solidFill>
                <a:latin typeface="+mn-ea"/>
              </a:rPr>
              <a:t>缺点：这种方法本身自由度较大，难于规范化和标准化，操作起来有一定难度，在质量上不易保证</a:t>
            </a:r>
            <a:endParaRPr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A31C8F-7DA0-4896-A945-983DB52F4A7F}" type="slidenum">
              <a:rPr lang="en-US" altLang="zh-CN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04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effectLst/>
              </a:rPr>
              <a:t>（</a:t>
            </a:r>
            <a:r>
              <a:rPr lang="en-US" altLang="zh-CN" sz="3600" dirty="0">
                <a:effectLst/>
              </a:rPr>
              <a:t>2</a:t>
            </a:r>
            <a:r>
              <a:rPr lang="zh-CN" altLang="en-US" sz="3600" dirty="0">
                <a:effectLst/>
              </a:rPr>
              <a:t>）数据抽象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EBCE51-802D-43D9-82D4-9C4EBDAAE40C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内容占位符 2"/>
          <p:cNvSpPr>
            <a:spLocks/>
          </p:cNvSpPr>
          <p:nvPr/>
        </p:nvSpPr>
        <p:spPr bwMode="auto">
          <a:xfrm>
            <a:off x="197644" y="1628800"/>
            <a:ext cx="8675688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rPr>
              <a:t>把系统中需要处理的数据和这些数据上的操作结合在一起</a:t>
            </a:r>
            <a:endParaRPr lang="en-US" altLang="zh-CN" dirty="0">
              <a:solidFill>
                <a:srgbClr val="000000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rPr>
              <a:t>根据功能、性质、作用等因素抽象成不同的抽象数据类型</a:t>
            </a:r>
            <a:endParaRPr lang="en-US" altLang="zh-CN" dirty="0">
              <a:solidFill>
                <a:srgbClr val="000000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rPr>
              <a:t>每个抽象数据类型既包含数据，也包含针对这些数据的授权操作</a:t>
            </a:r>
            <a:endParaRPr lang="en-US" altLang="zh-CN" dirty="0">
              <a:solidFill>
                <a:srgbClr val="000000"/>
              </a:solidFill>
              <a:latin typeface="Tahoma" pitchFamily="34" charset="0"/>
              <a:ea typeface="+mn-ea"/>
              <a:cs typeface="Tahoma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zh-CN" dirty="0">
                <a:solidFill>
                  <a:srgbClr val="000000"/>
                </a:solidFill>
                <a:latin typeface="Tahoma" pitchFamily="34" charset="0"/>
                <a:ea typeface="+mn-ea"/>
                <a:cs typeface="Tahoma" pitchFamily="34" charset="0"/>
              </a:rPr>
              <a:t>相对于过程抽象，更为严格、也更为合理</a:t>
            </a:r>
          </a:p>
        </p:txBody>
      </p:sp>
    </p:spTree>
    <p:extLst>
      <p:ext uri="{BB962C8B-B14F-4D97-AF65-F5344CB8AC3E}">
        <p14:creationId xmlns:p14="http://schemas.microsoft.com/office/powerpoint/2010/main" val="422380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E3A6-D617-4022-8940-3129CCB08ACC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BFF55-F45B-4C8E-83FE-78100EA3BAF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82637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914400" lvl="1" indent="-457200">
              <a:buFont typeface="Wingdings" pitchFamily="2" charset="2"/>
              <a:buAutoNum type="arabicPeriod"/>
            </a:pP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：最早的抽象机制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3000" dirty="0"/>
              <a:t>允许使用符号名称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  <p:pic>
        <p:nvPicPr>
          <p:cNvPr id="34818" name="Picture 2" descr="http://images.cnblogs.com/cnblogs_com/S-E-P/201105/201105130932271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24944"/>
            <a:ext cx="3600400" cy="361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84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抽象技术</a:t>
            </a:r>
          </a:p>
        </p:txBody>
      </p:sp>
      <p:sp>
        <p:nvSpPr>
          <p:cNvPr id="614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713788" cy="5472113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每个抽象层次，包括了某些信息，也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了某些信息。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人们通常使用一些简单的工具来建立、理解和管理复杂的系统。其中最重要的技术称为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614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ACED70C6-F389-4F53-9815-F6627C4FCECE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85D7A5F1-1735-4EC6-A7CE-A5530E37F350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4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77AA-43ED-47C5-8E1D-36011F0A331C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7BBAB-A3E8-4B5C-889E-CF947131426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8284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60" y="1524000"/>
            <a:ext cx="7739905" cy="50006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3000" dirty="0"/>
              <a:t>将重复执行的任务或者只有轻微变化的任务的定义集中于一处，用来复用，而无需进行多次代码的复制。</a:t>
            </a:r>
            <a:endParaRPr lang="zh-CN" altLang="en-US" sz="30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部分信息隐藏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  <a:endParaRPr lang="zh-CN" alt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2229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3132-8D7B-46C3-A091-19D389545507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AB18-98E7-48E7-A2F6-5F2FE4BF4D1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83251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解决全局名称空间拥挤问题。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用来改善建立和管理名称集合及其相关数值的一种技术。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公有部分可以从模块外存取，而私有部分只能从模块内存取。类型、数据（变量）和过程可以在任何部分定义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</p:spTree>
    <p:extLst>
      <p:ext uri="{BB962C8B-B14F-4D97-AF65-F5344CB8AC3E}">
        <p14:creationId xmlns:p14="http://schemas.microsoft.com/office/powerpoint/2010/main" val="1454170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D542-1415-4965-A0DE-BAF5FF920E11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509F-407C-45CE-86EE-A2F5A430434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83149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590940"/>
            <a:ext cx="8964488" cy="5000625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模块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将名称空间划分成两个部分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的能力。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公有部分可以在模块外存取，私有部分只能从模块内存取。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模块</a:t>
            </a:r>
          </a:p>
        </p:txBody>
      </p:sp>
    </p:spTree>
    <p:extLst>
      <p:ext uri="{BB962C8B-B14F-4D97-AF65-F5344CB8AC3E}">
        <p14:creationId xmlns:p14="http://schemas.microsoft.com/office/powerpoint/2010/main" val="2332493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3E08-BD10-472A-988E-D1598F071EEA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BDF-C433-4A29-A610-73EACE96E2A0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83763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871261"/>
            <a:ext cx="9252520" cy="1544960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模块不允许实现实例化。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实例化是一种能够建立数据区域多份拷贝的能力。</a:t>
            </a:r>
          </a:p>
        </p:txBody>
      </p:sp>
      <p:sp>
        <p:nvSpPr>
          <p:cNvPr id="83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37677946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88DD9-BE1F-4FB7-ABC2-CC17F244E2E0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D03F7-ED33-4040-B26A-3871E96CB6F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8386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定义抽象，创建多个实例；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buFont typeface="Wingdings" panose="05000000000000000000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使用实例，知其所提供操作，不必知道如何实现。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</p:spTree>
    <p:extLst>
      <p:ext uri="{BB962C8B-B14F-4D97-AF65-F5344CB8AC3E}">
        <p14:creationId xmlns:p14="http://schemas.microsoft.com/office/powerpoint/2010/main" val="4073289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787C4-BE83-4A20-8263-E5CF79C7E961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E2DD-51ED-4F28-8C19-0A2D2B4C66A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86016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通过抽象规范来定义。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例：堆栈数据类型的规范包括：入栈、出栈、返回栈顶三种操作。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匹配的是一个或多个实现方式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6016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3638279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9A92-DA4A-4A92-B387-1D34B8F61245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56BE-D85B-4D0F-9195-CB0EE91208D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83968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1"/>
            <a:ext cx="8237537" cy="2121024"/>
          </a:xfrm>
        </p:spPr>
        <p:txBody>
          <a:bodyPr/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抽象数据类型思想的重要进展是最终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把接口的概念和实现的概念分离开来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1577866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E08F-43EC-469C-8588-CE2252BE9A18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3FDAB-5F4A-4A4A-8DC2-EDCE63A087F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8407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以服务为中心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汇编语言和过程：功能为中心；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：数据为中心；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结构、表示、操纵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面向对象：服务为中心。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</p:spTree>
    <p:extLst>
      <p:ext uri="{BB962C8B-B14F-4D97-AF65-F5344CB8AC3E}">
        <p14:creationId xmlns:p14="http://schemas.microsoft.com/office/powerpoint/2010/main" val="1584849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5AA17-7373-4DE1-8DF1-D4A190362FF3}" type="datetime1">
              <a:rPr lang="en-US"/>
              <a:pPr/>
              <a:t>6/13/2022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0F059-2DCD-43D1-9DBE-A7CEE103794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84275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524000"/>
            <a:ext cx="8820150" cy="5000625"/>
          </a:xfrm>
        </p:spPr>
        <p:txBody>
          <a:bodyPr/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36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消息、继承和多态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基础上增加的新思想。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  <a:ln/>
        </p:spPr>
        <p:txBody>
          <a:bodyPr/>
          <a:lstStyle/>
          <a:p>
            <a:pPr marL="762000" indent="-762000"/>
            <a:r>
              <a:rPr lang="zh-CN" altLang="en-US" sz="3600" dirty="0">
                <a:effectLst/>
                <a:latin typeface="微软雅黑" panose="020B0503020204020204" pitchFamily="34" charset="-122"/>
              </a:rPr>
              <a:t>抽象机制发展简史</a:t>
            </a:r>
          </a:p>
        </p:txBody>
      </p:sp>
    </p:spTree>
    <p:extLst>
      <p:ext uri="{BB962C8B-B14F-4D97-AF65-F5344CB8AC3E}">
        <p14:creationId xmlns:p14="http://schemas.microsoft.com/office/powerpoint/2010/main" val="29133328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i="0" dirty="0"/>
              <a:t>关于抽象类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F7BB3-949E-485D-BAAF-27F750437354}" type="datetime1">
              <a:rPr lang="en-US" smtClean="0"/>
              <a:pPr>
                <a:defRPr/>
              </a:pPr>
              <a:t>6/13/2022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4FB55-08C4-4AB3-BDE3-9967A9B24C3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77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抽象的层次 </a:t>
            </a:r>
          </a:p>
        </p:txBody>
      </p:sp>
      <p:sp>
        <p:nvSpPr>
          <p:cNvPr id="7171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在典型的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程序中，有许多级抽象。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更高层次的抽象部分地体现了面向对象程序面向对象的特征。</a:t>
            </a:r>
          </a:p>
        </p:txBody>
      </p:sp>
      <p:sp>
        <p:nvSpPr>
          <p:cNvPr id="717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78F54A25-8284-4D0C-A180-E429C0663963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71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39A31B65-216B-4AD5-AACD-D132D1576F00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5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  <a:ln>
            <a:miter lim="800000"/>
            <a:headEnd/>
            <a:tailEnd/>
          </a:ln>
        </p:spPr>
        <p:txBody>
          <a:bodyPr anchorCtr="0"/>
          <a:lstStyle/>
          <a:p>
            <a:pPr algn="r">
              <a:defRPr/>
            </a:pPr>
            <a:fld id="{D0D890AF-243F-4E78-B777-A4D060B0A939}" type="slidenum">
              <a:rPr lang="en-US" altLang="zh-CN" sz="1400" b="0">
                <a:solidFill>
                  <a:schemeClr val="tx1"/>
                </a:solidFill>
                <a:latin typeface="Tahoma" pitchFamily="34" charset="0"/>
                <a:ea typeface="+mn-ea"/>
              </a:rPr>
              <a:pPr algn="r">
                <a:defRPr/>
              </a:pPr>
              <a:t>50</a:t>
            </a:fld>
            <a:endParaRPr lang="en-US" altLang="zh-CN" sz="1400" b="0">
              <a:solidFill>
                <a:schemeClr val="tx1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700808"/>
            <a:ext cx="7931150" cy="1295400"/>
          </a:xfrm>
          <a:solidFill>
            <a:srgbClr val="CC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  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class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抽象类是不能被直接实例化的类，即它没有直接的实例。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755650" y="3645495"/>
            <a:ext cx="7848798" cy="151130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lIns="36000" rIns="36000" anchor="ctr" anchorCtr="1"/>
          <a:lstStyle/>
          <a:p>
            <a:pPr marL="342900" indent="-342900" algn="l">
              <a:lnSpc>
                <a:spcPct val="120000"/>
              </a:lnSpc>
            </a:pPr>
            <a:r>
              <a:rPr lang="zh-CN" altLang="en-US" i="0" dirty="0">
                <a:latin typeface="Tahoma" pitchFamily="34" charset="0"/>
                <a:ea typeface="微软雅黑" panose="020B0503020204020204" pitchFamily="34" charset="-122"/>
              </a:rPr>
              <a:t>对象是对问题域中某些事物的抽象；</a:t>
            </a:r>
          </a:p>
          <a:p>
            <a:pPr marL="342900" indent="-342900" algn="l">
              <a:lnSpc>
                <a:spcPct val="120000"/>
              </a:lnSpc>
            </a:pPr>
            <a:r>
              <a:rPr lang="zh-CN" altLang="en-US" i="0" dirty="0">
                <a:latin typeface="Tahoma" pitchFamily="34" charset="0"/>
                <a:ea typeface="微软雅黑" panose="020B0503020204020204" pitchFamily="34" charset="-122"/>
              </a:rPr>
              <a:t>类是对对象的一个抽象；</a:t>
            </a:r>
          </a:p>
        </p:txBody>
      </p:sp>
      <p:sp>
        <p:nvSpPr>
          <p:cNvPr id="52232" name="Rectangle 4"/>
          <p:cNvSpPr>
            <a:spLocks noChangeArrowheads="1"/>
          </p:cNvSpPr>
          <p:nvPr/>
        </p:nvSpPr>
        <p:spPr bwMode="auto">
          <a:xfrm>
            <a:off x="611560" y="548680"/>
            <a:ext cx="6397625" cy="5127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kumimoji="0" lang="zh-CN" altLang="en-US" sz="3000" dirty="0">
                <a:solidFill>
                  <a:srgbClr val="A50021"/>
                </a:solidFill>
                <a:latin typeface="+mn-ea"/>
                <a:ea typeface="+mn-ea"/>
              </a:rPr>
              <a:t>抽象（</a:t>
            </a:r>
            <a:r>
              <a:rPr kumimoji="0" lang="en-US" altLang="zh-CN" sz="3000" dirty="0">
                <a:solidFill>
                  <a:srgbClr val="A50021"/>
                </a:solidFill>
                <a:latin typeface="+mn-ea"/>
                <a:ea typeface="+mn-ea"/>
              </a:rPr>
              <a:t>Abstraction</a:t>
            </a:r>
            <a:r>
              <a:rPr kumimoji="0" lang="zh-CN" altLang="en-US" sz="3000" dirty="0">
                <a:solidFill>
                  <a:srgbClr val="A50021"/>
                </a:solidFill>
                <a:latin typeface="+mn-ea"/>
                <a:ea typeface="+mn-ea"/>
              </a:rPr>
              <a:t>）</a:t>
            </a:r>
            <a:r>
              <a:rPr kumimoji="0" lang="zh-CN" altLang="en-US" sz="3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3015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C231B-18AE-4BF5-AE10-3C35AA899B2B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3135313" cy="796925"/>
          </a:xfrm>
        </p:spPr>
        <p:txBody>
          <a:bodyPr/>
          <a:lstStyle/>
          <a:p>
            <a:r>
              <a:rPr lang="zh-CN" altLang="en-US" sz="2600" b="1" dirty="0">
                <a:solidFill>
                  <a:schemeClr val="tx1"/>
                </a:solidFill>
                <a:effectLst/>
              </a:rPr>
              <a:t>抽象类和方法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67544" y="1628800"/>
            <a:ext cx="7921128" cy="334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　　</a:t>
            </a:r>
            <a:r>
              <a:rPr lang="en-US" altLang="zh-CN" dirty="0">
                <a:latin typeface="宋体" pitchFamily="2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中有一种专供子类来继承的类，这个类就是抽象类。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　　抽象方法：只有方法说明，没有方法体的方法称为抽象方法。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　　抽象类通常包括一个或多个抽象方法，抽象类的子类必须实现其父类定义的每一个抽象方法，除非该子类也是抽象类。</a:t>
            </a:r>
          </a:p>
        </p:txBody>
      </p:sp>
    </p:spTree>
    <p:extLst>
      <p:ext uri="{BB962C8B-B14F-4D97-AF65-F5344CB8AC3E}">
        <p14:creationId xmlns:p14="http://schemas.microsoft.com/office/powerpoint/2010/main" val="1569086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743200" y="5302076"/>
            <a:ext cx="3657600" cy="260350"/>
          </a:xfrm>
        </p:spPr>
        <p:txBody>
          <a:bodyPr/>
          <a:lstStyle/>
          <a:p>
            <a:fld id="{0E42CB8C-9463-4864-9AC3-2F4ED1E4F4C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16944"/>
            <a:ext cx="3351213" cy="65246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  <a:effectLst/>
              </a:rPr>
              <a:t>抽象类和方法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395288" y="2204864"/>
            <a:ext cx="2232496" cy="385951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如父类：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Times New Roman" pitchFamily="18" charset="0"/>
                <a:ea typeface="微软雅黑" panose="020B0503020204020204" pitchFamily="34" charset="-12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bstract class 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人类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      //…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省略  </a:t>
            </a:r>
          </a:p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abstract void 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吃饭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();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82280" name="Text Box 8"/>
          <p:cNvSpPr txBox="1">
            <a:spLocks noChangeArrowheads="1"/>
          </p:cNvSpPr>
          <p:nvPr/>
        </p:nvSpPr>
        <p:spPr bwMode="auto">
          <a:xfrm>
            <a:off x="3132138" y="2204864"/>
            <a:ext cx="1943918" cy="3785652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如子类：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class 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中国人 </a:t>
            </a:r>
            <a:r>
              <a:rPr lang="en-US" altLang="zh-CN" dirty="0">
                <a:latin typeface="Times New Roman" pitchFamily="18" charset="0"/>
                <a:ea typeface="微软雅黑" panose="020B0503020204020204" pitchFamily="34" charset="-122"/>
              </a:rPr>
              <a:t>extends </a:t>
            </a:r>
            <a:r>
              <a:rPr lang="zh-CN" altLang="en-US" dirty="0">
                <a:latin typeface="Times New Roman" pitchFamily="18" charset="0"/>
                <a:ea typeface="微软雅黑" panose="020B0503020204020204" pitchFamily="34" charset="-122"/>
              </a:rPr>
              <a:t>人类</a:t>
            </a:r>
            <a:endParaRPr kumimoji="1"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      //…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省略</a:t>
            </a:r>
          </a:p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public void 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吃饭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(){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用筷子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};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6156324" y="2204864"/>
            <a:ext cx="2160092" cy="3785652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如子类：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Times New Roman" pitchFamily="18" charset="0"/>
                <a:ea typeface="微软雅黑" panose="020B0503020204020204" pitchFamily="34" charset="-122"/>
              </a:rPr>
              <a:t>非中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国人 </a:t>
            </a:r>
            <a:r>
              <a:rPr lang="en-US" altLang="zh-CN" dirty="0">
                <a:latin typeface="Times New Roman" pitchFamily="18" charset="0"/>
                <a:ea typeface="微软雅黑" panose="020B0503020204020204" pitchFamily="34" charset="-122"/>
              </a:rPr>
              <a:t>extends </a:t>
            </a:r>
            <a:r>
              <a:rPr lang="zh-CN" altLang="en-US" dirty="0">
                <a:latin typeface="Times New Roman" pitchFamily="18" charset="0"/>
                <a:ea typeface="微软雅黑" panose="020B0503020204020204" pitchFamily="34" charset="-122"/>
              </a:rPr>
              <a:t>人类</a:t>
            </a:r>
            <a:endParaRPr kumimoji="1" lang="zh-CN" altLang="en-US" dirty="0">
              <a:latin typeface="Times New Roman" pitchFamily="18" charset="0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      //…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省略</a:t>
            </a:r>
          </a:p>
          <a:p>
            <a:pPr>
              <a:spcBef>
                <a:spcPct val="20000"/>
              </a:spcBef>
            </a:pP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public void 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吃饭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(){</a:t>
            </a:r>
            <a:r>
              <a:rPr kumimoji="1" lang="zh-CN" altLang="en-US" dirty="0">
                <a:latin typeface="Times New Roman" pitchFamily="18" charset="0"/>
                <a:ea typeface="微软雅黑" panose="020B0503020204020204" pitchFamily="34" charset="-122"/>
              </a:rPr>
              <a:t>用刀叉</a:t>
            </a: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};</a:t>
            </a:r>
          </a:p>
          <a:p>
            <a:pPr>
              <a:spcBef>
                <a:spcPct val="20000"/>
              </a:spcBef>
            </a:pPr>
            <a:r>
              <a:rPr kumimoji="1" lang="en-US" altLang="zh-CN" dirty="0">
                <a:latin typeface="Times New Roman" pitchFamily="18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270587" y="1103747"/>
            <a:ext cx="7757796" cy="86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200" dirty="0">
                <a:latin typeface="宋体" pitchFamily="2" charset="-122"/>
                <a:ea typeface="微软雅黑" panose="020B0503020204020204" pitchFamily="34" charset="-122"/>
              </a:rPr>
              <a:t>定义抽象类是因为属于同一类的多个子类，在实现某些方法时，会采用不同的实现方式，这时就要采用不同的方法体来定义。</a:t>
            </a:r>
          </a:p>
        </p:txBody>
      </p:sp>
    </p:spTree>
    <p:extLst>
      <p:ext uri="{BB962C8B-B14F-4D97-AF65-F5344CB8AC3E}">
        <p14:creationId xmlns:p14="http://schemas.microsoft.com/office/powerpoint/2010/main" val="1190116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1800" y="5893073"/>
            <a:ext cx="1905000" cy="457200"/>
          </a:xfrm>
          <a:noFill/>
          <a:ln>
            <a:miter lim="800000"/>
            <a:headEnd/>
            <a:tailEnd/>
          </a:ln>
        </p:spPr>
        <p:txBody>
          <a:bodyPr anchorCtr="0"/>
          <a:lstStyle/>
          <a:p>
            <a:pPr algn="r">
              <a:defRPr/>
            </a:pPr>
            <a:fld id="{48D350C0-66BF-4C20-82A1-61B81DC66375}" type="slidenum">
              <a:rPr lang="en-US" altLang="zh-CN" sz="1400" b="0">
                <a:solidFill>
                  <a:schemeClr val="tx1"/>
                </a:solidFill>
                <a:latin typeface="Tahoma" pitchFamily="34" charset="0"/>
                <a:ea typeface="+mn-ea"/>
              </a:rPr>
              <a:pPr algn="r">
                <a:defRPr/>
              </a:pPr>
              <a:t>53</a:t>
            </a:fld>
            <a:endParaRPr lang="en-US" altLang="zh-CN" sz="1400" b="0">
              <a:solidFill>
                <a:schemeClr val="tx1"/>
              </a:solidFill>
              <a:latin typeface="Tahoma" pitchFamily="34" charset="0"/>
              <a:ea typeface="+mn-ea"/>
            </a:endParaRPr>
          </a:p>
        </p:txBody>
      </p:sp>
      <p:sp>
        <p:nvSpPr>
          <p:cNvPr id="53251" name="Rectangle 8"/>
          <p:cNvSpPr>
            <a:spLocks noChangeArrowheads="1"/>
          </p:cNvSpPr>
          <p:nvPr/>
        </p:nvSpPr>
        <p:spPr bwMode="auto">
          <a:xfrm>
            <a:off x="6227763" y="2060848"/>
            <a:ext cx="1296565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0" dirty="0">
                <a:solidFill>
                  <a:srgbClr val="990033"/>
                </a:solidFill>
                <a:latin typeface="Tahoma" pitchFamily="34" charset="0"/>
                <a:ea typeface="微软雅黑" panose="020B0503020204020204" pitchFamily="34" charset="-122"/>
              </a:rPr>
              <a:t>具体类</a:t>
            </a:r>
            <a:r>
              <a:rPr lang="zh-CN" altLang="en-US" sz="3200" i="0" dirty="0">
                <a:solidFill>
                  <a:srgbClr val="990033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grpSp>
        <p:nvGrpSpPr>
          <p:cNvPr id="53265" name="Group 17"/>
          <p:cNvGrpSpPr>
            <a:grpSpLocks/>
          </p:cNvGrpSpPr>
          <p:nvPr/>
        </p:nvGrpSpPr>
        <p:grpSpPr bwMode="auto">
          <a:xfrm>
            <a:off x="1403350" y="2060848"/>
            <a:ext cx="4425950" cy="3529013"/>
            <a:chOff x="1090" y="663"/>
            <a:chExt cx="3306" cy="2868"/>
          </a:xfrm>
        </p:grpSpPr>
        <p:grpSp>
          <p:nvGrpSpPr>
            <p:cNvPr id="53252" name="Group 11"/>
            <p:cNvGrpSpPr>
              <a:grpSpLocks/>
            </p:cNvGrpSpPr>
            <p:nvPr/>
          </p:nvGrpSpPr>
          <p:grpSpPr bwMode="auto">
            <a:xfrm>
              <a:off x="2459" y="2103"/>
              <a:ext cx="342" cy="480"/>
              <a:chOff x="4464" y="2016"/>
              <a:chExt cx="240" cy="672"/>
            </a:xfrm>
          </p:grpSpPr>
          <p:sp>
            <p:nvSpPr>
              <p:cNvPr id="53262" name="AutoShape 9"/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240" cy="24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 b="0" i="0" dirty="0">
                  <a:solidFill>
                    <a:schemeClr val="tx1"/>
                  </a:solidFill>
                  <a:latin typeface="Tahoma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263" name="Line 10"/>
              <p:cNvSpPr>
                <a:spLocks noChangeShapeType="1"/>
              </p:cNvSpPr>
              <p:nvPr/>
            </p:nvSpPr>
            <p:spPr bwMode="auto">
              <a:xfrm>
                <a:off x="4590" y="22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253" name="Group 13"/>
            <p:cNvGrpSpPr>
              <a:grpSpLocks/>
            </p:cNvGrpSpPr>
            <p:nvPr/>
          </p:nvGrpSpPr>
          <p:grpSpPr bwMode="auto">
            <a:xfrm>
              <a:off x="1090" y="663"/>
              <a:ext cx="3286" cy="1440"/>
              <a:chOff x="1056" y="672"/>
              <a:chExt cx="2304" cy="1440"/>
            </a:xfrm>
          </p:grpSpPr>
          <p:sp>
            <p:nvSpPr>
              <p:cNvPr id="53259" name="Rectangle 2"/>
              <p:cNvSpPr>
                <a:spLocks noChangeArrowheads="1"/>
              </p:cNvSpPr>
              <p:nvPr/>
            </p:nvSpPr>
            <p:spPr bwMode="auto">
              <a:xfrm>
                <a:off x="1056" y="672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letter</a:t>
                </a:r>
              </a:p>
            </p:txBody>
          </p:sp>
          <p:sp>
            <p:nvSpPr>
              <p:cNvPr id="53260" name="Rectangle 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Body:String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Cursor:Integer</a:t>
                </a:r>
              </a:p>
            </p:txBody>
          </p:sp>
          <p:sp>
            <p:nvSpPr>
              <p:cNvPr id="53261" name="Rectangle 4"/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GetNextSentence</a:t>
                </a:r>
                <a:r>
                  <a:rPr lang="en-US" altLang="zh-CN" sz="2000" b="0" i="0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 ():String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RestCursor</a:t>
                </a:r>
                <a:r>
                  <a:rPr lang="en-US" altLang="zh-CN" sz="2000" b="0" i="0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()</a:t>
                </a:r>
              </a:p>
            </p:txBody>
          </p:sp>
        </p:grpSp>
        <p:grpSp>
          <p:nvGrpSpPr>
            <p:cNvPr id="53254" name="Group 12"/>
            <p:cNvGrpSpPr>
              <a:grpSpLocks/>
            </p:cNvGrpSpPr>
            <p:nvPr/>
          </p:nvGrpSpPr>
          <p:grpSpPr bwMode="auto">
            <a:xfrm>
              <a:off x="1111" y="2523"/>
              <a:ext cx="3285" cy="1008"/>
              <a:chOff x="432" y="2400"/>
              <a:chExt cx="2304" cy="1008"/>
            </a:xfrm>
          </p:grpSpPr>
          <p:sp>
            <p:nvSpPr>
              <p:cNvPr id="53256" name="Rectangle 5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EncryptedLetter</a:t>
                </a:r>
              </a:p>
            </p:txBody>
          </p:sp>
          <p:sp>
            <p:nvSpPr>
              <p:cNvPr id="53257" name="Rectangle 6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Encoding:CodeKey</a:t>
                </a:r>
              </a:p>
            </p:txBody>
          </p:sp>
          <p:sp>
            <p:nvSpPr>
              <p:cNvPr id="53258" name="Rectangle 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getNextSentence():String</a:t>
                </a:r>
              </a:p>
            </p:txBody>
          </p:sp>
        </p:grpSp>
      </p:grpSp>
      <p:sp>
        <p:nvSpPr>
          <p:cNvPr id="53255" name="Rectangle 19"/>
          <p:cNvSpPr>
            <a:spLocks noChangeArrowheads="1"/>
          </p:cNvSpPr>
          <p:nvPr/>
        </p:nvSpPr>
        <p:spPr bwMode="auto">
          <a:xfrm>
            <a:off x="1547813" y="5805761"/>
            <a:ext cx="417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 anchorCtr="1">
            <a:spAutoFit/>
          </a:bodyPr>
          <a:lstStyle/>
          <a:p>
            <a:pPr marL="342900" indent="-342900" algn="l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i="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具体超类产生模糊性</a:t>
            </a:r>
            <a:endParaRPr lang="en-US" altLang="zh-CN" sz="2000" i="0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66" name="Rectangle 4"/>
          <p:cNvSpPr>
            <a:spLocks noChangeArrowheads="1"/>
          </p:cNvSpPr>
          <p:nvPr/>
        </p:nvSpPr>
        <p:spPr bwMode="auto">
          <a:xfrm>
            <a:off x="384175" y="476672"/>
            <a:ext cx="6397625" cy="5127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kumimoji="0" lang="en-US" altLang="zh-CN" sz="2800" dirty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0"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抽象（</a:t>
            </a:r>
            <a:r>
              <a:rPr kumimoji="0" lang="en-US" altLang="zh-CN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kumimoji="0"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9181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  <a:noFill/>
          <a:ln>
            <a:miter lim="800000"/>
            <a:headEnd/>
            <a:tailEnd/>
          </a:ln>
        </p:spPr>
        <p:txBody>
          <a:bodyPr anchorCtr="0"/>
          <a:lstStyle/>
          <a:p>
            <a:pPr algn="r">
              <a:defRPr/>
            </a:pPr>
            <a:fld id="{90A90546-F2E6-47D1-9F6C-545D620438A9}" type="slidenum">
              <a:rPr lang="en-US" altLang="zh-CN" sz="1400" b="0">
                <a:solidFill>
                  <a:schemeClr val="tx1"/>
                </a:solidFill>
                <a:latin typeface="Tahoma" pitchFamily="34" charset="0"/>
                <a:ea typeface="+mn-ea"/>
              </a:rPr>
              <a:pPr algn="r">
                <a:defRPr/>
              </a:pPr>
              <a:t>54</a:t>
            </a:fld>
            <a:endParaRPr lang="en-US" altLang="zh-CN" sz="1400" b="0">
              <a:solidFill>
                <a:schemeClr val="tx1"/>
              </a:solidFill>
              <a:latin typeface="Tahoma" pitchFamily="34" charset="0"/>
              <a:ea typeface="+mn-ea"/>
            </a:endParaRPr>
          </a:p>
        </p:txBody>
      </p:sp>
      <p:sp>
        <p:nvSpPr>
          <p:cNvPr id="54277" name="Rectangle 10"/>
          <p:cNvSpPr>
            <a:spLocks noChangeArrowheads="1"/>
          </p:cNvSpPr>
          <p:nvPr/>
        </p:nvSpPr>
        <p:spPr bwMode="auto">
          <a:xfrm>
            <a:off x="5940425" y="2420938"/>
            <a:ext cx="201612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i="0" dirty="0">
                <a:solidFill>
                  <a:srgbClr val="990033"/>
                </a:solidFill>
                <a:latin typeface="Tahoma" pitchFamily="34" charset="0"/>
                <a:ea typeface="微软雅黑" panose="020B0503020204020204" pitchFamily="34" charset="-122"/>
              </a:rPr>
              <a:t>抽象类</a:t>
            </a:r>
            <a:r>
              <a:rPr lang="zh-CN" altLang="en-US" i="0" dirty="0">
                <a:solidFill>
                  <a:srgbClr val="990033"/>
                </a:solidFill>
                <a:latin typeface="Tahoma" pitchFamily="34" charset="0"/>
                <a:ea typeface="宋体" pitchFamily="2" charset="-122"/>
              </a:rPr>
              <a:t> </a:t>
            </a:r>
          </a:p>
        </p:txBody>
      </p:sp>
      <p:sp>
        <p:nvSpPr>
          <p:cNvPr id="54280" name="Rectangle 23"/>
          <p:cNvSpPr>
            <a:spLocks noChangeArrowheads="1"/>
          </p:cNvSpPr>
          <p:nvPr/>
        </p:nvSpPr>
        <p:spPr bwMode="auto">
          <a:xfrm>
            <a:off x="2307492" y="5681622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800" rIns="46800" anchorCtr="1">
            <a:spAutoFit/>
          </a:bodyPr>
          <a:lstStyle/>
          <a:p>
            <a:pPr marL="342900" indent="-342900"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i="0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抽象超类避免模糊性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1266825" y="1625519"/>
            <a:ext cx="6689725" cy="3810000"/>
            <a:chOff x="480" y="576"/>
            <a:chExt cx="4992" cy="2976"/>
          </a:xfrm>
        </p:grpSpPr>
        <p:grpSp>
          <p:nvGrpSpPr>
            <p:cNvPr id="54275" name="Group 12"/>
            <p:cNvGrpSpPr>
              <a:grpSpLocks/>
            </p:cNvGrpSpPr>
            <p:nvPr/>
          </p:nvGrpSpPr>
          <p:grpSpPr bwMode="auto">
            <a:xfrm>
              <a:off x="1056" y="576"/>
              <a:ext cx="2304" cy="1536"/>
              <a:chOff x="1056" y="576"/>
              <a:chExt cx="2304" cy="1536"/>
            </a:xfrm>
          </p:grpSpPr>
          <p:sp>
            <p:nvSpPr>
              <p:cNvPr id="54291" name="Rectangle 3"/>
              <p:cNvSpPr>
                <a:spLocks noChangeArrowheads="1"/>
              </p:cNvSpPr>
              <p:nvPr/>
            </p:nvSpPr>
            <p:spPr bwMode="auto">
              <a:xfrm>
                <a:off x="1056" y="576"/>
                <a:ext cx="2304" cy="288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Letter&lt;&lt;abstract&gt;&gt;</a:t>
                </a:r>
              </a:p>
            </p:txBody>
          </p:sp>
          <p:sp>
            <p:nvSpPr>
              <p:cNvPr id="54292" name="Rectangle 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Body:String</a:t>
                </a:r>
                <a:endParaRPr lang="en-US" altLang="zh-CN" sz="2000" b="0" i="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Cursor:Integer</a:t>
                </a:r>
                <a:endParaRPr lang="en-US" altLang="zh-CN" sz="2000" b="0" i="0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1056" y="1488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getNextSentence</a:t>
                </a:r>
                <a:r>
                  <a:rPr lang="en-US" altLang="zh-CN" sz="2000" b="0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():String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 dirty="0" err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RestCursor</a:t>
                </a:r>
                <a:r>
                  <a:rPr lang="en-US" altLang="zh-CN" sz="2000" b="0" i="0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()</a:t>
                </a:r>
              </a:p>
            </p:txBody>
          </p:sp>
        </p:grpSp>
        <p:grpSp>
          <p:nvGrpSpPr>
            <p:cNvPr id="54276" name="Group 6"/>
            <p:cNvGrpSpPr>
              <a:grpSpLocks/>
            </p:cNvGrpSpPr>
            <p:nvPr/>
          </p:nvGrpSpPr>
          <p:grpSpPr bwMode="auto">
            <a:xfrm>
              <a:off x="480" y="2544"/>
              <a:ext cx="2304" cy="1008"/>
              <a:chOff x="432" y="2400"/>
              <a:chExt cx="2304" cy="1008"/>
            </a:xfrm>
          </p:grpSpPr>
          <p:sp>
            <p:nvSpPr>
              <p:cNvPr id="54288" name="Rectangle 7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EncryptedLetter</a:t>
                </a:r>
              </a:p>
            </p:txBody>
          </p:sp>
          <p:sp>
            <p:nvSpPr>
              <p:cNvPr id="54289" name="Rectangle 8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Encoding:CodeKey</a:t>
                </a:r>
              </a:p>
            </p:txBody>
          </p:sp>
          <p:sp>
            <p:nvSpPr>
              <p:cNvPr id="54290" name="Rectangle 9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getNextSentence():String</a:t>
                </a:r>
              </a:p>
            </p:txBody>
          </p:sp>
        </p:grpSp>
        <p:grpSp>
          <p:nvGrpSpPr>
            <p:cNvPr id="54278" name="Group 13"/>
            <p:cNvGrpSpPr>
              <a:grpSpLocks/>
            </p:cNvGrpSpPr>
            <p:nvPr/>
          </p:nvGrpSpPr>
          <p:grpSpPr bwMode="auto">
            <a:xfrm>
              <a:off x="2064" y="2115"/>
              <a:ext cx="240" cy="430"/>
              <a:chOff x="4464" y="2016"/>
              <a:chExt cx="240" cy="672"/>
            </a:xfrm>
          </p:grpSpPr>
          <p:sp>
            <p:nvSpPr>
              <p:cNvPr id="54286" name="AutoShape 14"/>
              <p:cNvSpPr>
                <a:spLocks noChangeArrowheads="1"/>
              </p:cNvSpPr>
              <p:nvPr/>
            </p:nvSpPr>
            <p:spPr bwMode="auto">
              <a:xfrm>
                <a:off x="4464" y="2016"/>
                <a:ext cx="240" cy="240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zh-CN" altLang="en-US" sz="2000" b="0" i="0" dirty="0">
                  <a:solidFill>
                    <a:schemeClr val="tx1"/>
                  </a:solidFill>
                  <a:latin typeface="Tahoma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4590" y="2256"/>
                <a:ext cx="0" cy="43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279" name="Group 19"/>
            <p:cNvGrpSpPr>
              <a:grpSpLocks/>
            </p:cNvGrpSpPr>
            <p:nvPr/>
          </p:nvGrpSpPr>
          <p:grpSpPr bwMode="auto">
            <a:xfrm>
              <a:off x="3168" y="2544"/>
              <a:ext cx="2304" cy="1008"/>
              <a:chOff x="432" y="2400"/>
              <a:chExt cx="2304" cy="1008"/>
            </a:xfrm>
          </p:grpSpPr>
          <p:sp>
            <p:nvSpPr>
              <p:cNvPr id="54283" name="Rectangle 20"/>
              <p:cNvSpPr>
                <a:spLocks noChangeArrowheads="1"/>
              </p:cNvSpPr>
              <p:nvPr/>
            </p:nvSpPr>
            <p:spPr bwMode="auto">
              <a:xfrm>
                <a:off x="432" y="2400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NonEncryptedLetter</a:t>
                </a:r>
              </a:p>
            </p:txBody>
          </p:sp>
          <p:sp>
            <p:nvSpPr>
              <p:cNvPr id="54284" name="Rectangle 21"/>
              <p:cNvSpPr>
                <a:spLocks noChangeArrowheads="1"/>
              </p:cNvSpPr>
              <p:nvPr/>
            </p:nvSpPr>
            <p:spPr bwMode="auto">
              <a:xfrm>
                <a:off x="432" y="2592"/>
                <a:ext cx="2304" cy="19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000" b="0" i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4285" name="Rectangle 22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304" cy="62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i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getNextSentence():String</a:t>
                </a:r>
              </a:p>
            </p:txBody>
          </p:sp>
        </p:grpSp>
        <p:sp>
          <p:nvSpPr>
            <p:cNvPr id="54281" name="Line 24"/>
            <p:cNvSpPr>
              <a:spLocks noChangeShapeType="1"/>
            </p:cNvSpPr>
            <p:nvPr/>
          </p:nvSpPr>
          <p:spPr bwMode="auto">
            <a:xfrm>
              <a:off x="2200" y="2341"/>
              <a:ext cx="226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6800" rIns="46800" anchor="ctr" anchorCtr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282" name="Line 25"/>
            <p:cNvSpPr>
              <a:spLocks noChangeShapeType="1"/>
            </p:cNvSpPr>
            <p:nvPr/>
          </p:nvSpPr>
          <p:spPr bwMode="auto">
            <a:xfrm flipH="1">
              <a:off x="4471" y="2341"/>
              <a:ext cx="4" cy="20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6800" rIns="46800" anchor="ctr" anchorCtr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296" name="Rectangle 4"/>
          <p:cNvSpPr>
            <a:spLocks noChangeArrowheads="1"/>
          </p:cNvSpPr>
          <p:nvPr/>
        </p:nvSpPr>
        <p:spPr bwMode="auto">
          <a:xfrm>
            <a:off x="384175" y="296249"/>
            <a:ext cx="6397625" cy="512762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vl="0">
              <a:lnSpc>
                <a:spcPct val="90000"/>
              </a:lnSpc>
            </a:pPr>
            <a:r>
              <a:rPr kumimoji="0" lang="en-US" altLang="zh-CN" dirty="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r>
              <a:rPr kumimoji="0"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抽象（</a:t>
            </a:r>
            <a:r>
              <a:rPr kumimoji="0" lang="en-US" altLang="zh-CN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Abstraction</a:t>
            </a:r>
            <a:r>
              <a:rPr kumimoji="0" lang="zh-CN" altLang="en-US" sz="2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257530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86F7ED-94ED-474F-82AB-F3884CBC025A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416" y="1371624"/>
            <a:ext cx="8352606" cy="1224136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600" kern="1200" dirty="0">
                <a:solidFill>
                  <a:schemeClr val="tx1"/>
                </a:solidFill>
                <a:latin typeface="宋体" pitchFamily="2" charset="-122"/>
                <a:ea typeface="微软雅黑" panose="020B0503020204020204" pitchFamily="34" charset="-122"/>
              </a:rPr>
              <a:t>1.Java</a:t>
            </a:r>
            <a:r>
              <a:rPr lang="zh-CN" altLang="en-US" sz="2600" kern="1200" dirty="0">
                <a:solidFill>
                  <a:schemeClr val="tx1"/>
                </a:solidFill>
                <a:latin typeface="宋体" pitchFamily="2" charset="-122"/>
                <a:ea typeface="微软雅黑" panose="020B0503020204020204" pitchFamily="34" charset="-122"/>
              </a:rPr>
              <a:t>可以创建抽象类，专门用来当做父类。抽象类类似“模板”的作用，其目的</a:t>
            </a:r>
            <a:r>
              <a:rPr lang="zh-CN" altLang="en-US" sz="2600" kern="1200">
                <a:solidFill>
                  <a:schemeClr val="tx1"/>
                </a:solidFill>
                <a:latin typeface="宋体" pitchFamily="2" charset="-122"/>
                <a:ea typeface="微软雅黑" panose="020B0503020204020204" pitchFamily="34" charset="-122"/>
              </a:rPr>
              <a:t>是要依据</a:t>
            </a:r>
            <a:r>
              <a:rPr lang="zh-CN" altLang="en-US" sz="2600" kern="1200" dirty="0">
                <a:solidFill>
                  <a:schemeClr val="tx1"/>
                </a:solidFill>
                <a:latin typeface="宋体" pitchFamily="2" charset="-122"/>
                <a:ea typeface="微软雅黑" panose="020B0503020204020204" pitchFamily="34" charset="-122"/>
              </a:rPr>
              <a:t>它的格式来修改并创建新的类。</a:t>
            </a:r>
          </a:p>
        </p:txBody>
      </p:sp>
      <p:sp>
        <p:nvSpPr>
          <p:cNvPr id="219140" name="Rectangle 4"/>
          <p:cNvSpPr>
            <a:spLocks noRot="1" noChangeArrowheads="1"/>
          </p:cNvSpPr>
          <p:nvPr/>
        </p:nvSpPr>
        <p:spPr bwMode="auto">
          <a:xfrm>
            <a:off x="572416" y="3021076"/>
            <a:ext cx="8352606" cy="164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latin typeface="宋体" pitchFamily="2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抽象类的方法可分为两种，一种是一般的方法，另一种是以</a:t>
            </a:r>
            <a:r>
              <a:rPr lang="en-US" altLang="zh-CN" dirty="0">
                <a:latin typeface="宋体" pitchFamily="2" charset="-122"/>
                <a:ea typeface="微软雅黑" panose="020B0503020204020204" pitchFamily="34" charset="-122"/>
              </a:rPr>
              <a:t>abstract</a:t>
            </a:r>
            <a:r>
              <a:rPr lang="zh-CN" altLang="en-US" dirty="0">
                <a:latin typeface="宋体" pitchFamily="2" charset="-122"/>
                <a:ea typeface="微软雅黑" panose="020B0503020204020204" pitchFamily="34" charset="-122"/>
              </a:rPr>
              <a:t>关键字为开头的“抽象方法”。“抽象方法”并没有定义处理的方式，而是要保留给由抽象类派生出的新类来定义。</a:t>
            </a:r>
          </a:p>
        </p:txBody>
      </p:sp>
      <p:sp>
        <p:nvSpPr>
          <p:cNvPr id="219142" name="Rectangle 6"/>
          <p:cNvSpPr>
            <a:spLocks noRot="1" noChangeArrowheads="1"/>
          </p:cNvSpPr>
          <p:nvPr/>
        </p:nvSpPr>
        <p:spPr bwMode="auto">
          <a:xfrm>
            <a:off x="675257" y="5086449"/>
            <a:ext cx="85772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600" dirty="0">
                <a:latin typeface="宋体" pitchFamily="2" charset="-122"/>
                <a:ea typeface="微软雅黑" panose="020B0503020204020204" pitchFamily="34" charset="-122"/>
              </a:rPr>
              <a:t>3.</a:t>
            </a:r>
            <a:r>
              <a:rPr lang="zh-CN" altLang="en-US" sz="2600" dirty="0">
                <a:latin typeface="宋体" pitchFamily="2" charset="-122"/>
                <a:ea typeface="微软雅黑" panose="020B0503020204020204" pitchFamily="34" charset="-122"/>
              </a:rPr>
              <a:t>抽象类不能直接用来产生对象。</a:t>
            </a:r>
          </a:p>
        </p:txBody>
      </p:sp>
    </p:spTree>
    <p:extLst>
      <p:ext uri="{BB962C8B-B14F-4D97-AF65-F5344CB8AC3E}">
        <p14:creationId xmlns:p14="http://schemas.microsoft.com/office/powerpoint/2010/main" val="19193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 rev="1"/>
      <p:bldP spid="219140" grpId="0" build="p" autoUpdateAnimBg="0"/>
      <p:bldP spid="21914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1-</a:t>
            </a:r>
            <a:r>
              <a:rPr lang="zh-CN" altLang="en-US" sz="3600" dirty="0">
                <a:effectLst/>
              </a:rPr>
              <a:t>团体</a:t>
            </a:r>
          </a:p>
        </p:txBody>
      </p:sp>
      <p:sp>
        <p:nvSpPr>
          <p:cNvPr id="8195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在最高级别上，程序被视为一个对象的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团体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，这些对象间相互作用，以完成共同的目标。</a:t>
            </a:r>
          </a:p>
        </p:txBody>
      </p:sp>
      <p:sp>
        <p:nvSpPr>
          <p:cNvPr id="819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95A68FA7-977D-44C1-873C-53D9287F313C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81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E63B4257-D39B-422C-B4C4-251E8CC79314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1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755196"/>
              </p:ext>
            </p:extLst>
          </p:nvPr>
        </p:nvGraphicFramePr>
        <p:xfrm>
          <a:off x="1143971" y="2204864"/>
          <a:ext cx="6839297" cy="3311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位图图像" r:id="rId3" imgW="4580017" imgH="2217612" progId="PBrush">
                  <p:embed/>
                </p:oleObj>
              </mc:Choice>
              <mc:Fallback>
                <p:oleObj name="位图图像" r:id="rId3" imgW="4580017" imgH="2217612" progId="PBrush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971" y="2204864"/>
                        <a:ext cx="6839297" cy="3311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199383E9-DBF5-4965-8C3E-0DBE3F2F260B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92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EE8BAB2A-B859-465C-8CC6-950887EA5026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7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  <a:latin typeface="微软雅黑" panose="020B0503020204020204" pitchFamily="34" charset="-122"/>
              </a:rPr>
              <a:t>团体</a:t>
            </a:r>
          </a:p>
        </p:txBody>
      </p:sp>
      <p:sp>
        <p:nvSpPr>
          <p:cNvPr id="10243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459985" cy="4464843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在面向对象程序开发过程中，关于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团体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有两个层次的含义：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首先是指程序员的团体，他们在现实世界中相互作用，以便开发出应用程序来。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第二个团体是这些程序员创建的对象的团体，它们在虚拟世界中相互作用，以完成它们的共同目标。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信息隐藏和抽象均适用。</a:t>
            </a:r>
          </a:p>
        </p:txBody>
      </p:sp>
      <p:sp>
        <p:nvSpPr>
          <p:cNvPr id="1024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A9DC7C74-6D65-40F8-8ED9-DC0B468C21C5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CCFE81CA-AB08-46AB-A93B-D343C9CD944F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8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7772400" cy="914400"/>
          </a:xfrm>
        </p:spPr>
        <p:txBody>
          <a:bodyPr/>
          <a:lstStyle/>
          <a:p>
            <a:pPr marL="762000" indent="-762000">
              <a:defRPr/>
            </a:pPr>
            <a:r>
              <a:rPr lang="zh-CN" altLang="en-US" sz="3600" dirty="0">
                <a:effectLst/>
              </a:rPr>
              <a:t>抽象层次 </a:t>
            </a:r>
            <a:r>
              <a:rPr lang="en-US" altLang="zh-CN" sz="3600" dirty="0">
                <a:effectLst/>
              </a:rPr>
              <a:t>2-</a:t>
            </a:r>
            <a:r>
              <a:rPr lang="zh-CN" altLang="en-US" sz="3600" dirty="0">
                <a:effectLst/>
              </a:rPr>
              <a:t>单元</a:t>
            </a:r>
          </a:p>
        </p:txBody>
      </p:sp>
      <p:sp>
        <p:nvSpPr>
          <p:cNvPr id="11267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>
            <a:normAutofit/>
          </a:bodyPr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许多语言允许协同工作的对象组合到一个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）中。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(packages)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名字空间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(name</a:t>
            </a:r>
            <a:r>
              <a:rPr lang="en-US" altLang="zh-CN" sz="3200" dirty="0">
                <a:latin typeface="Comic Sans MS" pitchFamily="66" charset="0"/>
                <a:ea typeface="微软雅黑" panose="020B0503020204020204" pitchFamily="34" charset="-122"/>
              </a:rPr>
              <a:t>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spaces)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Delphi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“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zh-CN" altLang="en-US" sz="3200" dirty="0">
                <a:latin typeface="Comic Sans MS" pitchFamily="66" charset="0"/>
                <a:ea typeface="微软雅黑" panose="020B0503020204020204" pitchFamily="34" charset="-122"/>
              </a:rPr>
              <a:t>”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(units)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继承了早期语言中模块的思想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这些单元允许某些特定的名称暴露在单元以外，而其他特征则隐藏在单元中。 </a:t>
            </a:r>
          </a:p>
        </p:txBody>
      </p:sp>
      <p:sp>
        <p:nvSpPr>
          <p:cNvPr id="1126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C199092C-3FBF-4DD4-A21D-1A3101164CA1}" type="datetime1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6/13/2022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  <p:sp>
        <p:nvSpPr>
          <p:cNvPr id="112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D81AE480-E49E-45C4-A2F3-5E1F8C24D1FB}" type="slidenum">
              <a:rPr lang="en-US" altLang="zh-CN" sz="1400">
                <a:latin typeface="-쉬리B" pitchFamily="18" charset="-127"/>
                <a:ea typeface="-쉬리B" pitchFamily="18" charset="-127"/>
              </a:rPr>
              <a:pPr eaLnBrk="1" hangingPunct="1"/>
              <a:t>9</a:t>
            </a:fld>
            <a:endParaRPr lang="en-US" altLang="zh-CN" sz="1400">
              <a:latin typeface="-쉬리B" pitchFamily="18" charset="-127"/>
              <a:ea typeface="-쉬리B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-sdu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主题-sdu</Template>
  <TotalTime>6665</TotalTime>
  <Words>2835</Words>
  <Application>Microsoft Office PowerPoint</Application>
  <PresentationFormat>全屏显示(4:3)</PresentationFormat>
  <Paragraphs>340</Paragraphs>
  <Slides>55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9" baseType="lpstr">
      <vt:lpstr>Gulim</vt:lpstr>
      <vt:lpstr>黑体</vt:lpstr>
      <vt:lpstr>华文行楷</vt:lpstr>
      <vt:lpstr>宋体</vt:lpstr>
      <vt:lpstr>微软雅黑</vt:lpstr>
      <vt:lpstr>-쉬리B</vt:lpstr>
      <vt:lpstr>Arial</vt:lpstr>
      <vt:lpstr>Comic Sans MS</vt:lpstr>
      <vt:lpstr>Tahoma</vt:lpstr>
      <vt:lpstr>Times New Roman</vt:lpstr>
      <vt:lpstr>Wingdings</vt:lpstr>
      <vt:lpstr>主题-sdu</vt:lpstr>
      <vt:lpstr>位图图像</vt:lpstr>
      <vt:lpstr>BMP 图像</vt:lpstr>
      <vt:lpstr>面向对象开发技术</vt:lpstr>
      <vt:lpstr>什么是抽象</vt:lpstr>
      <vt:lpstr>抽象实例：地图集 </vt:lpstr>
      <vt:lpstr>抽象技术</vt:lpstr>
      <vt:lpstr>抽象的层次 </vt:lpstr>
      <vt:lpstr>抽象层次 1-团体</vt:lpstr>
      <vt:lpstr>抽象层次 1</vt:lpstr>
      <vt:lpstr>团体</vt:lpstr>
      <vt:lpstr>抽象层次 2-单元</vt:lpstr>
      <vt:lpstr>抽象层次 2-单元</vt:lpstr>
      <vt:lpstr>Java中的可见性，public，private，protected</vt:lpstr>
      <vt:lpstr>抽象层次 3-CS</vt:lpstr>
      <vt:lpstr>两层抽象：服务者和客户 </vt:lpstr>
      <vt:lpstr>抽象层次 3</vt:lpstr>
      <vt:lpstr>抽象层次 4-服务实现方式</vt:lpstr>
      <vt:lpstr>抽象层次 5-具体实现</vt:lpstr>
      <vt:lpstr>确定正确的抽象级别</vt:lpstr>
      <vt:lpstr>抽象的多种形式</vt:lpstr>
      <vt:lpstr>抽象形式</vt:lpstr>
      <vt:lpstr>抽象形式1：特化分层 </vt:lpstr>
      <vt:lpstr>抽象形式：特化分层</vt:lpstr>
      <vt:lpstr>抽象形式2：分治法 </vt:lpstr>
      <vt:lpstr>抽象形式3：不同视角 </vt:lpstr>
      <vt:lpstr>分治法</vt:lpstr>
      <vt:lpstr>抽象形式：分治法 – 目录 ( Catalogs )</vt:lpstr>
      <vt:lpstr>分治法 - 服务视角</vt:lpstr>
      <vt:lpstr>PowerPoint 演示文稿</vt:lpstr>
      <vt:lpstr>分治法 - 服务视角</vt:lpstr>
      <vt:lpstr>抽象形式：组合(Composition)</vt:lpstr>
      <vt:lpstr>组合例</vt:lpstr>
      <vt:lpstr>继承方式</vt:lpstr>
      <vt:lpstr>PowerPoint 演示文稿</vt:lpstr>
      <vt:lpstr>非标准行为</vt:lpstr>
      <vt:lpstr>抽象形式：模式</vt:lpstr>
      <vt:lpstr>抽象机制发展简史</vt:lpstr>
      <vt:lpstr>抽象</vt:lpstr>
      <vt:lpstr>（1）过程抽象</vt:lpstr>
      <vt:lpstr>（2）数据抽象</vt:lpstr>
      <vt:lpstr>抽象机制发展简史</vt:lpstr>
      <vt:lpstr>抽象机制发展简史</vt:lpstr>
      <vt:lpstr>抽象机制发展简史</vt:lpstr>
      <vt:lpstr>模块</vt:lpstr>
      <vt:lpstr>实例化</vt:lpstr>
      <vt:lpstr>抽象机制发展简史</vt:lpstr>
      <vt:lpstr>抽象数据类型</vt:lpstr>
      <vt:lpstr>抽象数据类型</vt:lpstr>
      <vt:lpstr>抽象机制发展简史</vt:lpstr>
      <vt:lpstr>抽象机制发展简史</vt:lpstr>
      <vt:lpstr>关于抽象类</vt:lpstr>
      <vt:lpstr>PowerPoint 演示文稿</vt:lpstr>
      <vt:lpstr>抽象类和方法</vt:lpstr>
      <vt:lpstr>抽象类和方法</vt:lpstr>
      <vt:lpstr>PowerPoint 演示文稿</vt:lpstr>
      <vt:lpstr>PowerPoint 演示文稿</vt:lpstr>
      <vt:lpstr>PowerPoint 演示文稿</vt:lpstr>
    </vt:vector>
  </TitlesOfParts>
  <Company>SDCS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qlibm</dc:creator>
  <cp:lastModifiedBy>PL</cp:lastModifiedBy>
  <cp:revision>1448</cp:revision>
  <dcterms:created xsi:type="dcterms:W3CDTF">2001-04-03T10:49:17Z</dcterms:created>
  <dcterms:modified xsi:type="dcterms:W3CDTF">2022-06-13T08:05:46Z</dcterms:modified>
</cp:coreProperties>
</file>