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9"/>
  </p:notesMasterIdLst>
  <p:handoutMasterIdLst>
    <p:handoutMasterId r:id="rId60"/>
  </p:handoutMasterIdLst>
  <p:sldIdLst>
    <p:sldId id="329" r:id="rId2"/>
    <p:sldId id="305" r:id="rId3"/>
    <p:sldId id="306" r:id="rId4"/>
    <p:sldId id="307" r:id="rId5"/>
    <p:sldId id="308" r:id="rId6"/>
    <p:sldId id="274" r:id="rId7"/>
    <p:sldId id="256" r:id="rId8"/>
    <p:sldId id="257" r:id="rId9"/>
    <p:sldId id="258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59" r:id="rId20"/>
    <p:sldId id="260" r:id="rId21"/>
    <p:sldId id="319" r:id="rId22"/>
    <p:sldId id="262" r:id="rId23"/>
    <p:sldId id="263" r:id="rId24"/>
    <p:sldId id="285" r:id="rId25"/>
    <p:sldId id="286" r:id="rId26"/>
    <p:sldId id="287" r:id="rId27"/>
    <p:sldId id="322" r:id="rId28"/>
    <p:sldId id="320" r:id="rId29"/>
    <p:sldId id="321" r:id="rId30"/>
    <p:sldId id="330" r:id="rId31"/>
    <p:sldId id="288" r:id="rId32"/>
    <p:sldId id="289" r:id="rId33"/>
    <p:sldId id="291" r:id="rId34"/>
    <p:sldId id="293" r:id="rId35"/>
    <p:sldId id="294" r:id="rId36"/>
    <p:sldId id="295" r:id="rId37"/>
    <p:sldId id="318" r:id="rId38"/>
    <p:sldId id="296" r:id="rId39"/>
    <p:sldId id="297" r:id="rId40"/>
    <p:sldId id="298" r:id="rId41"/>
    <p:sldId id="299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301" r:id="rId50"/>
    <p:sldId id="328" r:id="rId51"/>
    <p:sldId id="324" r:id="rId52"/>
    <p:sldId id="325" r:id="rId53"/>
    <p:sldId id="304" r:id="rId54"/>
    <p:sldId id="326" r:id="rId55"/>
    <p:sldId id="327" r:id="rId56"/>
    <p:sldId id="323" r:id="rId57"/>
    <p:sldId id="309" r:id="rId58"/>
  </p:sldIdLst>
  <p:sldSz cx="9144000" cy="6858000" type="screen4x3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75" autoAdjust="0"/>
  </p:normalViewPr>
  <p:slideViewPr>
    <p:cSldViewPr>
      <p:cViewPr varScale="1">
        <p:scale>
          <a:sx n="68" d="100"/>
          <a:sy n="68" d="100"/>
        </p:scale>
        <p:origin x="1240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535A8-F56B-4785-A410-1420D612FC72}" type="datetimeFigureOut">
              <a:rPr lang="zh-CN" altLang="en-US" smtClean="0"/>
              <a:t>2022/6/13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6C51-DC73-4452-8482-19D404457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356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853FF-CA87-4523-9165-FF516C89A095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CCDDF-51F9-4FC7-A2C4-5AB01F2E7E4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8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574B3763-A9C1-4E43-85AB-C264788E942A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3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20816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4BEF0D06-DD26-464D-99B4-A665C8595529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31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84195D01-01F8-46C3-9DDB-292A6129FED8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34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54D6B1FD-D0F9-4B81-A301-1EA833DC613B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35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84195D01-01F8-46C3-9DDB-292A6129FED8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37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2B55D422-9685-4BDF-8306-6F0A7129C62F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39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EA5FD200-60BA-4679-B320-3AE27C446C24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40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D19DED86-E7D0-45BB-9A19-B1FB18B8655D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41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521C435E-D4D4-4C78-841E-D2FA34FE4937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47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521C435E-D4D4-4C78-841E-D2FA34FE4937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51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90089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521C435E-D4D4-4C78-841E-D2FA34FE4937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52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423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CCDDF-51F9-4FC7-A2C4-5AB01F2E7E4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308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 in thread "main"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java.lang.Error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Unresolved compilation problems: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Implicit super constructor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SuperClass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is undefined. Must explicitly invoke another constructor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Implicit super constructor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SuperClass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is undefined. Must explicitly invoke another constructor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CCDDF-51F9-4FC7-A2C4-5AB01F2E7E4C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19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Exception in thread "main"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java.lang.Error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Unresolved compilation problems: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Implicit super constructor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SuperClass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is undefined. Must explicitly invoke another constructor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Implicit super constructor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SuperClass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is undefined. Must explicitly invoke another constructor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CCDDF-51F9-4FC7-A2C4-5AB01F2E7E4C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607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CCDDF-51F9-4FC7-A2C4-5AB01F2E7E4C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328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CCDDF-51F9-4FC7-A2C4-5AB01F2E7E4C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70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1A90D063-F435-494F-B474-D4DE860B7CCA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22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733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58F7D63F-524C-48E8-A29B-83734D5D9ACC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23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3823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3F820DD2-B527-4994-8A99-0DCF20A8C842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25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C8A7663B-9917-4B24-997E-7FE8AFFFC8FB}" type="slidenum"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 sz="12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3033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A0DAF595-C877-4ABE-AB64-FFC951A34D8B}" type="slidenum"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 sz="12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子类可以继承父类的所有成员跟方法，继承下来不代表可以访问，要访问得看访问控制规则。私有属性也可以继承，不过根据访问控制规则，私有属性虽继承下来却不可以访问的，只有通过</a:t>
            </a:r>
            <a:r>
              <a:rPr lang="en-US" altLang="zh-CN"/>
              <a:t>public</a:t>
            </a:r>
            <a:r>
              <a:rPr lang="zh-CN" altLang="en-US"/>
              <a:t>的方法访问继承下来的私有属性。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6885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A6BCB21A-D5FC-45DE-BE60-F20306A08081}" type="slidenum">
              <a:rPr lang="en-US" altLang="zh-CN" sz="1200" b="0">
                <a:latin typeface="Tahoma" panose="020B0604030504040204" pitchFamily="34" charset="0"/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 sz="12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7186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10054858-32F0-4758-A99F-08DB276406E7}" type="slidenum">
              <a:rPr lang="en-US" altLang="zh-CN" sz="1200" b="0">
                <a:latin typeface="Tahoma" pitchFamily="34" charset="0"/>
                <a:ea typeface="宋体" pitchFamily="2" charset="-122"/>
              </a:rPr>
              <a:pPr eaLnBrk="1" hangingPunct="1"/>
              <a:t>30</a:t>
            </a:fld>
            <a:endParaRPr lang="en-US" altLang="zh-CN" sz="12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049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33400" y="2667000"/>
            <a:ext cx="7772400" cy="1143000"/>
          </a:xfrm>
        </p:spPr>
        <p:txBody>
          <a:bodyPr/>
          <a:lstStyle>
            <a:lvl1pPr algn="ctr">
              <a:defRPr sz="4800" b="1" i="1">
                <a:solidFill>
                  <a:srgbClr val="FF3300"/>
                </a:solidFill>
                <a:effectLst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962400"/>
            <a:ext cx="6400800" cy="1219200"/>
          </a:xfrm>
        </p:spPr>
        <p:txBody>
          <a:bodyPr/>
          <a:lstStyle>
            <a:lvl1pPr marL="0" indent="0" algn="ctr">
              <a:buFontTx/>
              <a:buNone/>
              <a:defRPr sz="3600">
                <a:solidFill>
                  <a:srgbClr val="000099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743200" y="6400800"/>
            <a:ext cx="36576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9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7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33375"/>
            <a:ext cx="2070100" cy="5991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333375"/>
            <a:ext cx="6057900" cy="5991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81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7848600" cy="86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412875"/>
            <a:ext cx="4064000" cy="4752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4713" y="1412875"/>
            <a:ext cx="4064000" cy="2300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4713" y="3865563"/>
            <a:ext cx="4064000" cy="2300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79388" y="6237288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fld id="{DFEA13D8-FC43-4231-B0B0-59B7693C76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116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7848600" cy="86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412875"/>
            <a:ext cx="8280400" cy="475297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179388" y="6237288"/>
            <a:ext cx="1295400" cy="476250"/>
          </a:xfrm>
        </p:spPr>
        <p:txBody>
          <a:bodyPr/>
          <a:lstStyle>
            <a:lvl1pPr>
              <a:defRPr/>
            </a:lvl1pPr>
          </a:lstStyle>
          <a:p>
            <a:fld id="{0DA394D6-FBA1-4FC7-B002-EE5F1398A9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9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2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052513"/>
            <a:ext cx="406400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89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56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47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73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5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0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Oval 3"/>
          <p:cNvSpPr>
            <a:spLocks noChangeArrowheads="1"/>
          </p:cNvSpPr>
          <p:nvPr/>
        </p:nvSpPr>
        <p:spPr bwMode="auto">
          <a:xfrm>
            <a:off x="7018338" y="476250"/>
            <a:ext cx="1657350" cy="1657350"/>
          </a:xfrm>
          <a:prstGeom prst="ellipse">
            <a:avLst/>
          </a:prstGeom>
          <a:solidFill>
            <a:schemeClr val="bg1">
              <a:alpha val="63136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333375"/>
            <a:ext cx="82804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abc</a:t>
            </a:r>
            <a:endParaRPr lang="en-US" altLang="ko-K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052513"/>
            <a:ext cx="8280400" cy="527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Abc</a:t>
            </a:r>
          </a:p>
          <a:p>
            <a:pPr lvl="1"/>
            <a:r>
              <a:rPr lang="en-US" altLang="zh-CN"/>
              <a:t>Abc</a:t>
            </a:r>
          </a:p>
          <a:p>
            <a:pPr lvl="2"/>
            <a:r>
              <a:rPr lang="en-US" altLang="zh-CN"/>
              <a:t>Abc</a:t>
            </a:r>
            <a:endParaRPr lang="en-US" altLang="ko-KR"/>
          </a:p>
          <a:p>
            <a:pPr lvl="3"/>
            <a:r>
              <a:rPr lang="en-US" altLang="zh-CN"/>
              <a:t>Abc</a:t>
            </a:r>
            <a:endParaRPr lang="en-US" altLang="ko-KR"/>
          </a:p>
          <a:p>
            <a:pPr lvl="4"/>
            <a:r>
              <a:rPr lang="en-US" altLang="zh-CN"/>
              <a:t>Abc</a:t>
            </a:r>
            <a:endParaRPr lang="en-US" altLang="ko-KR"/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400" b="0" smtClean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fld id="{7DED35E7-CE04-4AB1-868D-4E3E3B5F2B8B}" type="datetimeFigureOut">
              <a:rPr lang="zh-CN" altLang="en-US" smtClean="0"/>
              <a:pPr/>
              <a:t>2022/6/13</a:t>
            </a:fld>
            <a:endParaRPr lang="zh-CN" alt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597650"/>
            <a:ext cx="36576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1" sz="1400" b="0">
                <a:solidFill>
                  <a:schemeClr val="tx1"/>
                </a:solidFill>
                <a:latin typeface="-쉬리B" pitchFamily="18" charset="-127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525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97650"/>
            <a:ext cx="1905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400" b="0" smtClean="0">
                <a:solidFill>
                  <a:schemeClr val="tx1"/>
                </a:solidFill>
                <a:latin typeface="-쉬리B" pitchFamily="18" charset="-127"/>
                <a:ea typeface="-쉬리B" pitchFamily="18" charset="-127"/>
              </a:defRPr>
            </a:lvl1pPr>
          </a:lstStyle>
          <a:p>
            <a:fld id="{C23C5F15-672C-40EC-880C-B10D627C8E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微软雅黑" pitchFamily="34" charset="-122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39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继承的层次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50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9" name="Rectangle 19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848600" cy="86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继承的类型</a:t>
            </a:r>
          </a:p>
        </p:txBody>
      </p: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250825" y="1628775"/>
            <a:ext cx="8534400" cy="4114800"/>
            <a:chOff x="144" y="1248"/>
            <a:chExt cx="5376" cy="2592"/>
          </a:xfrm>
        </p:grpSpPr>
        <p:sp>
          <p:nvSpPr>
            <p:cNvPr id="20501" name="Oval 21"/>
            <p:cNvSpPr>
              <a:spLocks noChangeArrowheads="1"/>
            </p:cNvSpPr>
            <p:nvPr/>
          </p:nvSpPr>
          <p:spPr bwMode="auto">
            <a:xfrm>
              <a:off x="1632" y="1248"/>
              <a:ext cx="1680" cy="4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+mn-ea"/>
                </a:rPr>
                <a:t>继承</a:t>
              </a:r>
            </a:p>
          </p:txBody>
        </p:sp>
        <p:sp>
          <p:nvSpPr>
            <p:cNvPr id="20502" name="Oval 22"/>
            <p:cNvSpPr>
              <a:spLocks noChangeArrowheads="1"/>
            </p:cNvSpPr>
            <p:nvPr/>
          </p:nvSpPr>
          <p:spPr bwMode="auto">
            <a:xfrm>
              <a:off x="3840" y="2688"/>
              <a:ext cx="1680" cy="4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503" name="Oval 23"/>
            <p:cNvSpPr>
              <a:spLocks noChangeArrowheads="1"/>
            </p:cNvSpPr>
            <p:nvPr/>
          </p:nvSpPr>
          <p:spPr bwMode="auto">
            <a:xfrm>
              <a:off x="2976" y="3360"/>
              <a:ext cx="1680" cy="4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504" name="Oval 24"/>
            <p:cNvSpPr>
              <a:spLocks noChangeArrowheads="1"/>
            </p:cNvSpPr>
            <p:nvPr/>
          </p:nvSpPr>
          <p:spPr bwMode="auto">
            <a:xfrm>
              <a:off x="1104" y="3360"/>
              <a:ext cx="1680" cy="4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505" name="Oval 25"/>
            <p:cNvSpPr>
              <a:spLocks noChangeArrowheads="1"/>
            </p:cNvSpPr>
            <p:nvPr/>
          </p:nvSpPr>
          <p:spPr bwMode="auto">
            <a:xfrm>
              <a:off x="144" y="2640"/>
              <a:ext cx="1680" cy="48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 flipH="1">
              <a:off x="960" y="1728"/>
              <a:ext cx="1536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507" name="Line 27"/>
            <p:cNvSpPr>
              <a:spLocks noChangeShapeType="1"/>
            </p:cNvSpPr>
            <p:nvPr/>
          </p:nvSpPr>
          <p:spPr bwMode="auto">
            <a:xfrm flipH="1">
              <a:off x="2016" y="1728"/>
              <a:ext cx="480" cy="1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508" name="Line 28"/>
            <p:cNvSpPr>
              <a:spLocks noChangeShapeType="1"/>
            </p:cNvSpPr>
            <p:nvPr/>
          </p:nvSpPr>
          <p:spPr bwMode="auto">
            <a:xfrm>
              <a:off x="2496" y="1776"/>
              <a:ext cx="1152" cy="1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509" name="Line 29"/>
            <p:cNvSpPr>
              <a:spLocks noChangeShapeType="1"/>
            </p:cNvSpPr>
            <p:nvPr/>
          </p:nvSpPr>
          <p:spPr bwMode="auto">
            <a:xfrm>
              <a:off x="2496" y="1728"/>
              <a:ext cx="2064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1260" y="3456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+mn-ea"/>
                </a:rPr>
                <a:t>多级继承</a:t>
              </a:r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384" y="2712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+mn-ea"/>
                </a:rPr>
                <a:t>单一继承</a:t>
              </a:r>
            </a:p>
          </p:txBody>
        </p:sp>
        <p:sp>
          <p:nvSpPr>
            <p:cNvPr id="20512" name="Text Box 32"/>
            <p:cNvSpPr txBox="1">
              <a:spLocks noChangeArrowheads="1"/>
            </p:cNvSpPr>
            <p:nvPr/>
          </p:nvSpPr>
          <p:spPr bwMode="auto">
            <a:xfrm>
              <a:off x="3072" y="3456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+mn-ea"/>
                </a:rPr>
                <a:t>多重继承</a:t>
              </a:r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3972" y="2784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+mn-ea"/>
                </a:rPr>
                <a:t>层次继承</a:t>
              </a:r>
            </a:p>
          </p:txBody>
        </p:sp>
      </p:grpSp>
      <p:grpSp>
        <p:nvGrpSpPr>
          <p:cNvPr id="20514" name="Group 34"/>
          <p:cNvGrpSpPr>
            <a:grpSpLocks/>
          </p:cNvGrpSpPr>
          <p:nvPr/>
        </p:nvGrpSpPr>
        <p:grpSpPr bwMode="auto">
          <a:xfrm>
            <a:off x="7956550" y="-25346"/>
            <a:ext cx="1017502" cy="812361"/>
            <a:chOff x="1104" y="1245"/>
            <a:chExt cx="1581" cy="1060"/>
          </a:xfrm>
        </p:grpSpPr>
        <p:sp>
          <p:nvSpPr>
            <p:cNvPr id="20515" name="Freeform 35"/>
            <p:cNvSpPr>
              <a:spLocks/>
            </p:cNvSpPr>
            <p:nvPr/>
          </p:nvSpPr>
          <p:spPr bwMode="auto">
            <a:xfrm>
              <a:off x="1296" y="1583"/>
              <a:ext cx="288" cy="482"/>
            </a:xfrm>
            <a:custGeom>
              <a:avLst/>
              <a:gdLst>
                <a:gd name="T0" fmla="*/ 144 w 288"/>
                <a:gd name="T1" fmla="*/ 0 h 288"/>
                <a:gd name="T2" fmla="*/ 0 w 288"/>
                <a:gd name="T3" fmla="*/ 48 h 288"/>
                <a:gd name="T4" fmla="*/ 48 w 288"/>
                <a:gd name="T5" fmla="*/ 288 h 288"/>
                <a:gd name="T6" fmla="*/ 288 w 288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288">
                  <a:moveTo>
                    <a:pt x="144" y="0"/>
                  </a:moveTo>
                  <a:lnTo>
                    <a:pt x="0" y="48"/>
                  </a:lnTo>
                  <a:lnTo>
                    <a:pt x="48" y="288"/>
                  </a:lnTo>
                  <a:lnTo>
                    <a:pt x="288" y="288"/>
                  </a:lnTo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516" name="AutoShape 36"/>
            <p:cNvSpPr>
              <a:spLocks noChangeArrowheads="1"/>
            </p:cNvSpPr>
            <p:nvPr/>
          </p:nvSpPr>
          <p:spPr bwMode="auto">
            <a:xfrm flipH="1">
              <a:off x="2256" y="1631"/>
              <a:ext cx="429" cy="482"/>
            </a:xfrm>
            <a:prstGeom prst="flowChartOnlineStorag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20517" name="Group 37"/>
            <p:cNvGrpSpPr>
              <a:grpSpLocks/>
            </p:cNvGrpSpPr>
            <p:nvPr/>
          </p:nvGrpSpPr>
          <p:grpSpPr bwMode="auto">
            <a:xfrm>
              <a:off x="2064" y="1245"/>
              <a:ext cx="548" cy="678"/>
              <a:chOff x="2160" y="1149"/>
              <a:chExt cx="548" cy="678"/>
            </a:xfrm>
          </p:grpSpPr>
          <p:sp>
            <p:nvSpPr>
              <p:cNvPr id="20518" name="Oval 38"/>
              <p:cNvSpPr>
                <a:spLocks noChangeArrowheads="1"/>
              </p:cNvSpPr>
              <p:nvPr/>
            </p:nvSpPr>
            <p:spPr bwMode="auto">
              <a:xfrm>
                <a:off x="2208" y="1149"/>
                <a:ext cx="404" cy="678"/>
              </a:xfrm>
              <a:prstGeom prst="ellipse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20519" name="Freeform 39"/>
              <p:cNvSpPr>
                <a:spLocks/>
              </p:cNvSpPr>
              <p:nvPr/>
            </p:nvSpPr>
            <p:spPr bwMode="auto">
              <a:xfrm>
                <a:off x="2160" y="1151"/>
                <a:ext cx="432" cy="482"/>
              </a:xfrm>
              <a:custGeom>
                <a:avLst/>
                <a:gdLst>
                  <a:gd name="T0" fmla="*/ 432 w 432"/>
                  <a:gd name="T1" fmla="*/ 110 h 192"/>
                  <a:gd name="T2" fmla="*/ 432 w 432"/>
                  <a:gd name="T3" fmla="*/ 192 h 192"/>
                  <a:gd name="T4" fmla="*/ 0 w 432"/>
                  <a:gd name="T5" fmla="*/ 0 h 192"/>
                  <a:gd name="T6" fmla="*/ 0 w 432"/>
                  <a:gd name="T7" fmla="*/ 96 h 192"/>
                  <a:gd name="T8" fmla="*/ 373 w 432"/>
                  <a:gd name="T9" fmla="*/ 25 h 192"/>
                  <a:gd name="T10" fmla="*/ 432 w 432"/>
                  <a:gd name="T11" fmla="*/ 11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2" h="192">
                    <a:moveTo>
                      <a:pt x="432" y="110"/>
                    </a:moveTo>
                    <a:lnTo>
                      <a:pt x="432" y="192"/>
                    </a:lnTo>
                    <a:lnTo>
                      <a:pt x="0" y="0"/>
                    </a:lnTo>
                    <a:lnTo>
                      <a:pt x="0" y="96"/>
                    </a:lnTo>
                    <a:lnTo>
                      <a:pt x="373" y="25"/>
                    </a:lnTo>
                    <a:lnTo>
                      <a:pt x="432" y="11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20520" name="Oval 40"/>
              <p:cNvSpPr>
                <a:spLocks noChangeArrowheads="1"/>
              </p:cNvSpPr>
              <p:nvPr/>
            </p:nvSpPr>
            <p:spPr bwMode="auto">
              <a:xfrm>
                <a:off x="2304" y="1149"/>
                <a:ext cx="404" cy="6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20521" name="Oval 41"/>
              <p:cNvSpPr>
                <a:spLocks noChangeArrowheads="1"/>
              </p:cNvSpPr>
              <p:nvPr/>
            </p:nvSpPr>
            <p:spPr bwMode="auto">
              <a:xfrm>
                <a:off x="2160" y="1149"/>
                <a:ext cx="404" cy="67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20522" name="Freeform 42"/>
            <p:cNvSpPr>
              <a:spLocks/>
            </p:cNvSpPr>
            <p:nvPr/>
          </p:nvSpPr>
          <p:spPr bwMode="auto">
            <a:xfrm>
              <a:off x="1392" y="1451"/>
              <a:ext cx="432" cy="482"/>
            </a:xfrm>
            <a:custGeom>
              <a:avLst/>
              <a:gdLst>
                <a:gd name="T0" fmla="*/ 234 w 432"/>
                <a:gd name="T1" fmla="*/ 8 h 553"/>
                <a:gd name="T2" fmla="*/ 0 w 432"/>
                <a:gd name="T3" fmla="*/ 121 h 553"/>
                <a:gd name="T4" fmla="*/ 144 w 432"/>
                <a:gd name="T5" fmla="*/ 553 h 553"/>
                <a:gd name="T6" fmla="*/ 432 w 432"/>
                <a:gd name="T7" fmla="*/ 553 h 553"/>
                <a:gd name="T8" fmla="*/ 234 w 432"/>
                <a:gd name="T9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553">
                  <a:moveTo>
                    <a:pt x="234" y="8"/>
                  </a:moveTo>
                  <a:lnTo>
                    <a:pt x="0" y="121"/>
                  </a:lnTo>
                  <a:lnTo>
                    <a:pt x="144" y="553"/>
                  </a:lnTo>
                  <a:lnTo>
                    <a:pt x="432" y="553"/>
                  </a:lnTo>
                  <a:lnTo>
                    <a:pt x="234" y="0"/>
                  </a:lnTo>
                </a:path>
              </a:pathLst>
            </a:custGeom>
            <a:solidFill>
              <a:schemeClr val="folHlink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1488" y="1751"/>
              <a:ext cx="287" cy="48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0524" name="Rectangle 44"/>
            <p:cNvSpPr>
              <a:spLocks noChangeArrowheads="1"/>
            </p:cNvSpPr>
            <p:nvPr/>
          </p:nvSpPr>
          <p:spPr bwMode="auto">
            <a:xfrm>
              <a:off x="1392" y="1799"/>
              <a:ext cx="384" cy="48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20525" name="Group 45"/>
            <p:cNvGrpSpPr>
              <a:grpSpLocks/>
            </p:cNvGrpSpPr>
            <p:nvPr/>
          </p:nvGrpSpPr>
          <p:grpSpPr bwMode="auto">
            <a:xfrm rot="-430465">
              <a:off x="1975" y="1635"/>
              <a:ext cx="619" cy="516"/>
              <a:chOff x="2309" y="2436"/>
              <a:chExt cx="918" cy="571"/>
            </a:xfrm>
          </p:grpSpPr>
          <p:sp>
            <p:nvSpPr>
              <p:cNvPr id="20526" name="Freeform 46"/>
              <p:cNvSpPr>
                <a:spLocks/>
              </p:cNvSpPr>
              <p:nvPr/>
            </p:nvSpPr>
            <p:spPr bwMode="auto">
              <a:xfrm>
                <a:off x="2605" y="2436"/>
                <a:ext cx="622" cy="533"/>
              </a:xfrm>
              <a:custGeom>
                <a:avLst/>
                <a:gdLst>
                  <a:gd name="T0" fmla="*/ 538 w 622"/>
                  <a:gd name="T1" fmla="*/ 7 h 439"/>
                  <a:gd name="T2" fmla="*/ 461 w 622"/>
                  <a:gd name="T3" fmla="*/ 24 h 439"/>
                  <a:gd name="T4" fmla="*/ 394 w 622"/>
                  <a:gd name="T5" fmla="*/ 126 h 439"/>
                  <a:gd name="T6" fmla="*/ 334 w 622"/>
                  <a:gd name="T7" fmla="*/ 202 h 439"/>
                  <a:gd name="T8" fmla="*/ 309 w 622"/>
                  <a:gd name="T9" fmla="*/ 253 h 439"/>
                  <a:gd name="T10" fmla="*/ 241 w 622"/>
                  <a:gd name="T11" fmla="*/ 236 h 439"/>
                  <a:gd name="T12" fmla="*/ 55 w 622"/>
                  <a:gd name="T13" fmla="*/ 211 h 439"/>
                  <a:gd name="T14" fmla="*/ 21 w 622"/>
                  <a:gd name="T15" fmla="*/ 329 h 439"/>
                  <a:gd name="T16" fmla="*/ 72 w 622"/>
                  <a:gd name="T17" fmla="*/ 346 h 439"/>
                  <a:gd name="T18" fmla="*/ 233 w 622"/>
                  <a:gd name="T19" fmla="*/ 397 h 439"/>
                  <a:gd name="T20" fmla="*/ 360 w 622"/>
                  <a:gd name="T21" fmla="*/ 439 h 439"/>
                  <a:gd name="T22" fmla="*/ 419 w 622"/>
                  <a:gd name="T23" fmla="*/ 422 h 439"/>
                  <a:gd name="T24" fmla="*/ 504 w 622"/>
                  <a:gd name="T25" fmla="*/ 321 h 439"/>
                  <a:gd name="T26" fmla="*/ 538 w 622"/>
                  <a:gd name="T27" fmla="*/ 270 h 439"/>
                  <a:gd name="T28" fmla="*/ 563 w 622"/>
                  <a:gd name="T29" fmla="*/ 245 h 439"/>
                  <a:gd name="T30" fmla="*/ 597 w 622"/>
                  <a:gd name="T31" fmla="*/ 194 h 439"/>
                  <a:gd name="T32" fmla="*/ 622 w 622"/>
                  <a:gd name="T33" fmla="*/ 117 h 439"/>
                  <a:gd name="T34" fmla="*/ 614 w 622"/>
                  <a:gd name="T35" fmla="*/ 67 h 439"/>
                  <a:gd name="T36" fmla="*/ 588 w 622"/>
                  <a:gd name="T37" fmla="*/ 50 h 439"/>
                  <a:gd name="T38" fmla="*/ 538 w 622"/>
                  <a:gd name="T39" fmla="*/ 7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22" h="439">
                    <a:moveTo>
                      <a:pt x="538" y="7"/>
                    </a:moveTo>
                    <a:cubicBezTo>
                      <a:pt x="512" y="12"/>
                      <a:pt x="480" y="6"/>
                      <a:pt x="461" y="24"/>
                    </a:cubicBezTo>
                    <a:cubicBezTo>
                      <a:pt x="457" y="28"/>
                      <a:pt x="397" y="121"/>
                      <a:pt x="394" y="126"/>
                    </a:cubicBezTo>
                    <a:cubicBezTo>
                      <a:pt x="376" y="154"/>
                      <a:pt x="353" y="175"/>
                      <a:pt x="334" y="202"/>
                    </a:cubicBezTo>
                    <a:cubicBezTo>
                      <a:pt x="331" y="212"/>
                      <a:pt x="322" y="249"/>
                      <a:pt x="309" y="253"/>
                    </a:cubicBezTo>
                    <a:cubicBezTo>
                      <a:pt x="287" y="259"/>
                      <a:pt x="261" y="239"/>
                      <a:pt x="241" y="236"/>
                    </a:cubicBezTo>
                    <a:cubicBezTo>
                      <a:pt x="180" y="226"/>
                      <a:pt x="117" y="219"/>
                      <a:pt x="55" y="211"/>
                    </a:cubicBezTo>
                    <a:cubicBezTo>
                      <a:pt x="0" y="228"/>
                      <a:pt x="5" y="218"/>
                      <a:pt x="21" y="329"/>
                    </a:cubicBezTo>
                    <a:cubicBezTo>
                      <a:pt x="21" y="331"/>
                      <a:pt x="72" y="346"/>
                      <a:pt x="72" y="346"/>
                    </a:cubicBezTo>
                    <a:cubicBezTo>
                      <a:pt x="118" y="378"/>
                      <a:pt x="179" y="382"/>
                      <a:pt x="233" y="397"/>
                    </a:cubicBezTo>
                    <a:cubicBezTo>
                      <a:pt x="284" y="427"/>
                      <a:pt x="299" y="431"/>
                      <a:pt x="360" y="439"/>
                    </a:cubicBezTo>
                    <a:cubicBezTo>
                      <a:pt x="363" y="438"/>
                      <a:pt x="413" y="428"/>
                      <a:pt x="419" y="422"/>
                    </a:cubicBezTo>
                    <a:cubicBezTo>
                      <a:pt x="507" y="334"/>
                      <a:pt x="404" y="421"/>
                      <a:pt x="504" y="321"/>
                    </a:cubicBezTo>
                    <a:cubicBezTo>
                      <a:pt x="518" y="307"/>
                      <a:pt x="524" y="284"/>
                      <a:pt x="538" y="270"/>
                    </a:cubicBezTo>
                    <a:cubicBezTo>
                      <a:pt x="546" y="262"/>
                      <a:pt x="556" y="254"/>
                      <a:pt x="563" y="245"/>
                    </a:cubicBezTo>
                    <a:cubicBezTo>
                      <a:pt x="576" y="229"/>
                      <a:pt x="597" y="194"/>
                      <a:pt x="597" y="194"/>
                    </a:cubicBezTo>
                    <a:cubicBezTo>
                      <a:pt x="605" y="168"/>
                      <a:pt x="614" y="143"/>
                      <a:pt x="622" y="117"/>
                    </a:cubicBezTo>
                    <a:cubicBezTo>
                      <a:pt x="619" y="100"/>
                      <a:pt x="622" y="82"/>
                      <a:pt x="614" y="67"/>
                    </a:cubicBezTo>
                    <a:cubicBezTo>
                      <a:pt x="609" y="58"/>
                      <a:pt x="595" y="57"/>
                      <a:pt x="588" y="50"/>
                    </a:cubicBezTo>
                    <a:cubicBezTo>
                      <a:pt x="538" y="0"/>
                      <a:pt x="611" y="45"/>
                      <a:pt x="538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20527" name="Freeform 47"/>
              <p:cNvSpPr>
                <a:spLocks/>
              </p:cNvSpPr>
              <p:nvPr/>
            </p:nvSpPr>
            <p:spPr bwMode="auto">
              <a:xfrm>
                <a:off x="2309" y="2474"/>
                <a:ext cx="317" cy="533"/>
              </a:xfrm>
              <a:custGeom>
                <a:avLst/>
                <a:gdLst>
                  <a:gd name="T0" fmla="*/ 317 w 317"/>
                  <a:gd name="T1" fmla="*/ 42 h 161"/>
                  <a:gd name="T2" fmla="*/ 164 w 317"/>
                  <a:gd name="T3" fmla="*/ 0 h 161"/>
                  <a:gd name="T4" fmla="*/ 139 w 317"/>
                  <a:gd name="T5" fmla="*/ 17 h 161"/>
                  <a:gd name="T6" fmla="*/ 131 w 317"/>
                  <a:gd name="T7" fmla="*/ 42 h 161"/>
                  <a:gd name="T8" fmla="*/ 54 w 317"/>
                  <a:gd name="T9" fmla="*/ 101 h 161"/>
                  <a:gd name="T10" fmla="*/ 46 w 317"/>
                  <a:gd name="T11" fmla="*/ 127 h 161"/>
                  <a:gd name="T12" fmla="*/ 46 w 317"/>
                  <a:gd name="T13" fmla="*/ 161 h 161"/>
                  <a:gd name="T14" fmla="*/ 164 w 317"/>
                  <a:gd name="T15" fmla="*/ 110 h 161"/>
                  <a:gd name="T16" fmla="*/ 266 w 317"/>
                  <a:gd name="T17" fmla="*/ 161 h 161"/>
                  <a:gd name="T18" fmla="*/ 317 w 317"/>
                  <a:gd name="T19" fmla="*/ 101 h 161"/>
                  <a:gd name="T20" fmla="*/ 317 w 317"/>
                  <a:gd name="T21" fmla="*/ 42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7" h="161">
                    <a:moveTo>
                      <a:pt x="317" y="42"/>
                    </a:moveTo>
                    <a:cubicBezTo>
                      <a:pt x="266" y="26"/>
                      <a:pt x="217" y="10"/>
                      <a:pt x="164" y="0"/>
                    </a:cubicBezTo>
                    <a:cubicBezTo>
                      <a:pt x="156" y="6"/>
                      <a:pt x="145" y="9"/>
                      <a:pt x="139" y="17"/>
                    </a:cubicBezTo>
                    <a:cubicBezTo>
                      <a:pt x="134" y="24"/>
                      <a:pt x="137" y="36"/>
                      <a:pt x="131" y="42"/>
                    </a:cubicBezTo>
                    <a:cubicBezTo>
                      <a:pt x="108" y="65"/>
                      <a:pt x="77" y="79"/>
                      <a:pt x="54" y="101"/>
                    </a:cubicBezTo>
                    <a:cubicBezTo>
                      <a:pt x="51" y="110"/>
                      <a:pt x="52" y="120"/>
                      <a:pt x="46" y="127"/>
                    </a:cubicBezTo>
                    <a:cubicBezTo>
                      <a:pt x="22" y="157"/>
                      <a:pt x="0" y="131"/>
                      <a:pt x="46" y="161"/>
                    </a:cubicBezTo>
                    <a:cubicBezTo>
                      <a:pt x="95" y="150"/>
                      <a:pt x="119" y="124"/>
                      <a:pt x="164" y="110"/>
                    </a:cubicBezTo>
                    <a:cubicBezTo>
                      <a:pt x="202" y="122"/>
                      <a:pt x="229" y="148"/>
                      <a:pt x="266" y="161"/>
                    </a:cubicBezTo>
                    <a:cubicBezTo>
                      <a:pt x="300" y="149"/>
                      <a:pt x="306" y="134"/>
                      <a:pt x="317" y="101"/>
                    </a:cubicBezTo>
                    <a:cubicBezTo>
                      <a:pt x="307" y="47"/>
                      <a:pt x="296" y="63"/>
                      <a:pt x="317" y="42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20528" name="Freeform 48"/>
              <p:cNvSpPr>
                <a:spLocks/>
              </p:cNvSpPr>
              <p:nvPr/>
            </p:nvSpPr>
            <p:spPr bwMode="auto">
              <a:xfrm>
                <a:off x="2321" y="2468"/>
                <a:ext cx="135" cy="533"/>
              </a:xfrm>
              <a:custGeom>
                <a:avLst/>
                <a:gdLst>
                  <a:gd name="T0" fmla="*/ 135 w 135"/>
                  <a:gd name="T1" fmla="*/ 29 h 158"/>
                  <a:gd name="T2" fmla="*/ 59 w 135"/>
                  <a:gd name="T3" fmla="*/ 12 h 158"/>
                  <a:gd name="T4" fmla="*/ 0 w 135"/>
                  <a:gd name="T5" fmla="*/ 80 h 158"/>
                  <a:gd name="T6" fmla="*/ 135 w 135"/>
                  <a:gd name="T7" fmla="*/ 55 h 158"/>
                  <a:gd name="T8" fmla="*/ 135 w 135"/>
                  <a:gd name="T9" fmla="*/ 29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5" h="158">
                    <a:moveTo>
                      <a:pt x="135" y="29"/>
                    </a:moveTo>
                    <a:cubicBezTo>
                      <a:pt x="97" y="17"/>
                      <a:pt x="99" y="0"/>
                      <a:pt x="59" y="12"/>
                    </a:cubicBezTo>
                    <a:cubicBezTo>
                      <a:pt x="19" y="71"/>
                      <a:pt x="42" y="52"/>
                      <a:pt x="0" y="80"/>
                    </a:cubicBezTo>
                    <a:cubicBezTo>
                      <a:pt x="25" y="158"/>
                      <a:pt x="84" y="71"/>
                      <a:pt x="135" y="55"/>
                    </a:cubicBezTo>
                    <a:cubicBezTo>
                      <a:pt x="126" y="26"/>
                      <a:pt x="118" y="29"/>
                      <a:pt x="135" y="29"/>
                    </a:cubicBezTo>
                    <a:close/>
                  </a:path>
                </a:pathLst>
              </a:cu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1104" y="1823"/>
              <a:ext cx="287" cy="48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97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n-ea"/>
                <a:ea typeface="+mn-ea"/>
              </a:rPr>
              <a:t>单一继承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2221085" name="Rectangle 29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064500" cy="4752975"/>
          </a:xfrm>
          <a:noFill/>
          <a:ln/>
        </p:spPr>
        <p:txBody>
          <a:bodyPr/>
          <a:lstStyle/>
          <a:p>
            <a:r>
              <a:rPr lang="zh-CN" altLang="en-US">
                <a:latin typeface="+mn-ea"/>
              </a:rPr>
              <a:t>只拥有一个父类的新类的创建过程</a:t>
            </a:r>
          </a:p>
          <a:p>
            <a:r>
              <a:rPr lang="zh-CN" altLang="en-US">
                <a:latin typeface="+mn-ea"/>
              </a:rPr>
              <a:t>从一个现有基类创建新类的过程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33743-EA80-4E59-965D-99230AC38D70}" type="slidenum">
              <a:rPr lang="en-US" altLang="zh-CN">
                <a:latin typeface="+mn-ea"/>
                <a:ea typeface="+mn-ea"/>
              </a:rPr>
              <a:pPr/>
              <a:t>12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21086" name="Rectangle 30"/>
          <p:cNvSpPr>
            <a:spLocks noChangeArrowheads="1"/>
          </p:cNvSpPr>
          <p:nvPr/>
        </p:nvSpPr>
        <p:spPr bwMode="auto">
          <a:xfrm>
            <a:off x="3492500" y="3213100"/>
            <a:ext cx="2016125" cy="792163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zh-CN" altLang="en-US">
                <a:latin typeface="+mn-ea"/>
              </a:rPr>
              <a:t>父类</a:t>
            </a:r>
          </a:p>
        </p:txBody>
      </p:sp>
      <p:sp>
        <p:nvSpPr>
          <p:cNvPr id="2221087" name="Rectangle 31"/>
          <p:cNvSpPr>
            <a:spLocks noChangeArrowheads="1"/>
          </p:cNvSpPr>
          <p:nvPr/>
        </p:nvSpPr>
        <p:spPr bwMode="auto">
          <a:xfrm>
            <a:off x="3492500" y="4797425"/>
            <a:ext cx="2087563" cy="1223963"/>
          </a:xfrm>
          <a:prstGeom prst="rect">
            <a:avLst/>
          </a:prstGeom>
          <a:solidFill>
            <a:srgbClr val="66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/>
            <a:r>
              <a:rPr lang="zh-CN" altLang="en-US">
                <a:latin typeface="+mn-ea"/>
              </a:rPr>
              <a:t>子类</a:t>
            </a:r>
          </a:p>
        </p:txBody>
      </p:sp>
      <p:sp>
        <p:nvSpPr>
          <p:cNvPr id="2221089" name="AutoShape 33"/>
          <p:cNvSpPr>
            <a:spLocks noChangeArrowheads="1"/>
          </p:cNvSpPr>
          <p:nvPr/>
        </p:nvSpPr>
        <p:spPr bwMode="auto">
          <a:xfrm>
            <a:off x="4356100" y="4005263"/>
            <a:ext cx="360363" cy="792162"/>
          </a:xfrm>
          <a:prstGeom prst="upArrow">
            <a:avLst>
              <a:gd name="adj1" fmla="val 0"/>
              <a:gd name="adj2" fmla="val 7181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grpSp>
        <p:nvGrpSpPr>
          <p:cNvPr id="2221092" name="Group 36"/>
          <p:cNvGrpSpPr>
            <a:grpSpLocks/>
          </p:cNvGrpSpPr>
          <p:nvPr/>
        </p:nvGrpSpPr>
        <p:grpSpPr bwMode="auto">
          <a:xfrm>
            <a:off x="5651500" y="3213100"/>
            <a:ext cx="3097213" cy="2087563"/>
            <a:chOff x="3560" y="2024"/>
            <a:chExt cx="1951" cy="1315"/>
          </a:xfrm>
        </p:grpSpPr>
        <p:sp>
          <p:nvSpPr>
            <p:cNvPr id="2221088" name="Rectangle 32"/>
            <p:cNvSpPr>
              <a:spLocks noChangeArrowheads="1"/>
            </p:cNvSpPr>
            <p:nvPr/>
          </p:nvSpPr>
          <p:spPr bwMode="auto">
            <a:xfrm>
              <a:off x="4195" y="2024"/>
              <a:ext cx="1316" cy="499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342900" indent="-342900" algn="ctr"/>
              <a:r>
                <a:rPr lang="zh-CN" altLang="en-US">
                  <a:latin typeface="+mn-ea"/>
                </a:rPr>
                <a:t>父类</a:t>
              </a:r>
            </a:p>
          </p:txBody>
        </p:sp>
        <p:sp>
          <p:nvSpPr>
            <p:cNvPr id="2221090" name="Line 34"/>
            <p:cNvSpPr>
              <a:spLocks noChangeShapeType="1"/>
            </p:cNvSpPr>
            <p:nvPr/>
          </p:nvSpPr>
          <p:spPr bwMode="auto">
            <a:xfrm>
              <a:off x="3560" y="3339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21091" name="AutoShape 35"/>
            <p:cNvSpPr>
              <a:spLocks noChangeArrowheads="1"/>
            </p:cNvSpPr>
            <p:nvPr/>
          </p:nvSpPr>
          <p:spPr bwMode="auto">
            <a:xfrm>
              <a:off x="4740" y="2523"/>
              <a:ext cx="227" cy="816"/>
            </a:xfrm>
            <a:prstGeom prst="upArrow">
              <a:avLst>
                <a:gd name="adj1" fmla="val 0"/>
                <a:gd name="adj2" fmla="val 117444"/>
              </a:avLst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2221093" name="AutoShape 37"/>
          <p:cNvSpPr>
            <a:spLocks/>
          </p:cNvSpPr>
          <p:nvPr/>
        </p:nvSpPr>
        <p:spPr bwMode="auto">
          <a:xfrm flipV="1">
            <a:off x="323850" y="3860800"/>
            <a:ext cx="2087563" cy="792163"/>
          </a:xfrm>
          <a:prstGeom prst="borderCallout2">
            <a:avLst>
              <a:gd name="adj1" fmla="val 85569"/>
              <a:gd name="adj2" fmla="val 103648"/>
              <a:gd name="adj3" fmla="val 85569"/>
              <a:gd name="adj4" fmla="val 146231"/>
              <a:gd name="adj5" fmla="val 16833"/>
              <a:gd name="adj6" fmla="val 197338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342900" indent="-342900" algn="ctr"/>
            <a:r>
              <a:rPr lang="en-GB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单一继承</a:t>
            </a: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ea"/>
            </a:endParaRPr>
          </a:p>
        </p:txBody>
      </p:sp>
      <p:sp>
        <p:nvSpPr>
          <p:cNvPr id="2221094" name="AutoShape 38"/>
          <p:cNvSpPr>
            <a:spLocks/>
          </p:cNvSpPr>
          <p:nvPr/>
        </p:nvSpPr>
        <p:spPr bwMode="auto">
          <a:xfrm flipV="1">
            <a:off x="5649913" y="6022975"/>
            <a:ext cx="1570037" cy="576263"/>
          </a:xfrm>
          <a:prstGeom prst="borderCallout2">
            <a:avLst>
              <a:gd name="adj1" fmla="val 80162"/>
              <a:gd name="adj2" fmla="val 104852"/>
              <a:gd name="adj3" fmla="val 80162"/>
              <a:gd name="adj4" fmla="val 112537"/>
              <a:gd name="adj5" fmla="val 323412"/>
              <a:gd name="adj6" fmla="val 12031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anchor="ctr"/>
          <a:lstStyle/>
          <a:p>
            <a:pPr marL="342900" indent="-342900" algn="ctr"/>
            <a:r>
              <a:rPr lang="zh-CN" altLang="en-GB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ea"/>
              </a:rPr>
              <a:t>多重继承</a:t>
            </a:r>
            <a:endParaRPr lang="zh-CN" altLang="en-US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34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2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2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2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2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1086" grpId="0" animBg="1"/>
      <p:bldP spid="2221087" grpId="0" animBg="1"/>
      <p:bldP spid="222108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n-ea"/>
                <a:ea typeface="+mn-ea"/>
              </a:rPr>
              <a:t>单一继承</a:t>
            </a:r>
            <a:r>
              <a:rPr lang="en-GB" altLang="zh-CN">
                <a:latin typeface="+mn-ea"/>
                <a:ea typeface="+mn-ea"/>
              </a:rPr>
              <a:t> 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2222089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064500" cy="4752975"/>
          </a:xfrm>
          <a:noFill/>
          <a:ln/>
        </p:spPr>
        <p:txBody>
          <a:bodyPr/>
          <a:lstStyle/>
          <a:p>
            <a:r>
              <a:rPr lang="zh-CN" altLang="en-US" dirty="0">
                <a:latin typeface="+mn-ea"/>
              </a:rPr>
              <a:t>处理某企业中雇员的程序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F3D9BA-6B11-475B-B67F-0517D50C68C2}" type="slidenum">
              <a:rPr lang="en-US" altLang="zh-CN">
                <a:latin typeface="+mn-ea"/>
                <a:ea typeface="+mn-ea"/>
              </a:rPr>
              <a:pPr/>
              <a:t>13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222090" name="Group 10"/>
          <p:cNvGrpSpPr>
            <a:grpSpLocks/>
          </p:cNvGrpSpPr>
          <p:nvPr/>
        </p:nvGrpSpPr>
        <p:grpSpPr bwMode="auto">
          <a:xfrm>
            <a:off x="695325" y="2498725"/>
            <a:ext cx="3122613" cy="2378075"/>
            <a:chOff x="438" y="1574"/>
            <a:chExt cx="1967" cy="1498"/>
          </a:xfrm>
        </p:grpSpPr>
        <p:sp>
          <p:nvSpPr>
            <p:cNvPr id="2222091" name="Text Box 11"/>
            <p:cNvSpPr txBox="1">
              <a:spLocks noChangeArrowheads="1"/>
            </p:cNvSpPr>
            <p:nvPr/>
          </p:nvSpPr>
          <p:spPr bwMode="auto">
            <a:xfrm>
              <a:off x="438" y="1574"/>
              <a:ext cx="1002" cy="40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0">
                  <a:latin typeface="+mn-ea"/>
                </a:rPr>
                <a:t>Employee</a:t>
              </a:r>
            </a:p>
          </p:txBody>
        </p:sp>
        <p:sp>
          <p:nvSpPr>
            <p:cNvPr id="2222092" name="Text Box 12"/>
            <p:cNvSpPr txBox="1">
              <a:spLocks noChangeArrowheads="1"/>
            </p:cNvSpPr>
            <p:nvPr/>
          </p:nvSpPr>
          <p:spPr bwMode="auto">
            <a:xfrm>
              <a:off x="438" y="2664"/>
              <a:ext cx="967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0">
                  <a:latin typeface="+mn-ea"/>
                </a:rPr>
                <a:t>Manager</a:t>
              </a:r>
            </a:p>
          </p:txBody>
        </p:sp>
        <p:sp>
          <p:nvSpPr>
            <p:cNvPr id="2222093" name="Line 13"/>
            <p:cNvSpPr>
              <a:spLocks noChangeShapeType="1"/>
            </p:cNvSpPr>
            <p:nvPr/>
          </p:nvSpPr>
          <p:spPr bwMode="auto">
            <a:xfrm flipV="1">
              <a:off x="922" y="1982"/>
              <a:ext cx="0" cy="6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22094" name="Text Box 14"/>
            <p:cNvSpPr txBox="1">
              <a:spLocks noChangeArrowheads="1"/>
            </p:cNvSpPr>
            <p:nvPr/>
          </p:nvSpPr>
          <p:spPr bwMode="auto">
            <a:xfrm>
              <a:off x="1656" y="1574"/>
              <a:ext cx="62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600" b="0">
                  <a:latin typeface="+mn-ea"/>
                </a:rPr>
                <a:t>基类</a:t>
              </a:r>
            </a:p>
          </p:txBody>
        </p:sp>
        <p:sp>
          <p:nvSpPr>
            <p:cNvPr id="2222095" name="Text Box 15"/>
            <p:cNvSpPr txBox="1">
              <a:spLocks noChangeArrowheads="1"/>
            </p:cNvSpPr>
            <p:nvPr/>
          </p:nvSpPr>
          <p:spPr bwMode="auto">
            <a:xfrm>
              <a:off x="1536" y="2664"/>
              <a:ext cx="869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600" b="0">
                  <a:latin typeface="+mn-ea"/>
                </a:rPr>
                <a:t>派生类</a:t>
              </a:r>
            </a:p>
            <a:p>
              <a:pPr eaLnBrk="0" fontAlgn="b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600" b="0">
                  <a:latin typeface="+mn-ea"/>
                </a:rPr>
                <a:t>(</a:t>
              </a:r>
              <a:r>
                <a:rPr lang="zh-CN" altLang="en-US" sz="2600" b="0">
                  <a:latin typeface="+mn-ea"/>
                </a:rPr>
                <a:t>新类</a:t>
              </a:r>
              <a:r>
                <a:rPr lang="en-US" altLang="zh-CN" sz="2600" b="0">
                  <a:latin typeface="+mn-ea"/>
                </a:rPr>
                <a:t>)</a:t>
              </a:r>
            </a:p>
          </p:txBody>
        </p:sp>
        <p:sp>
          <p:nvSpPr>
            <p:cNvPr id="2222096" name="Text Box 16"/>
            <p:cNvSpPr txBox="1">
              <a:spLocks noChangeArrowheads="1"/>
            </p:cNvSpPr>
            <p:nvPr/>
          </p:nvSpPr>
          <p:spPr bwMode="auto">
            <a:xfrm>
              <a:off x="970" y="2119"/>
              <a:ext cx="950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" hangingPunct="0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2600" b="0">
                  <a:latin typeface="+mn-ea"/>
                </a:rPr>
                <a:t>派生自</a:t>
              </a:r>
            </a:p>
          </p:txBody>
        </p:sp>
      </p:grpSp>
      <p:sp>
        <p:nvSpPr>
          <p:cNvPr id="2222097" name="Rectangle 17"/>
          <p:cNvSpPr>
            <a:spLocks noChangeArrowheads="1"/>
          </p:cNvSpPr>
          <p:nvPr/>
        </p:nvSpPr>
        <p:spPr bwMode="auto">
          <a:xfrm>
            <a:off x="4217302" y="2411413"/>
            <a:ext cx="469505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0000"/>
              </a:lnSpc>
              <a:buClr>
                <a:schemeClr val="tx1"/>
              </a:buClr>
              <a:buFontTx/>
              <a:buChar char="•"/>
            </a:pPr>
            <a:r>
              <a:rPr lang="en-GB" sz="2800" dirty="0" err="1">
                <a:latin typeface="+mn-ea"/>
              </a:rPr>
              <a:t>使用</a:t>
            </a:r>
            <a:r>
              <a:rPr lang="zh-CN" altLang="en-GB" sz="2800" dirty="0">
                <a:latin typeface="+mn-ea"/>
              </a:rPr>
              <a:t>一个箭头从派生类指向基类</a:t>
            </a:r>
          </a:p>
          <a:p>
            <a:pPr marL="342900" indent="-342900">
              <a:lnSpc>
                <a:spcPct val="110000"/>
              </a:lnSpc>
              <a:buClr>
                <a:schemeClr val="tx1"/>
              </a:buClr>
              <a:buFontTx/>
              <a:buChar char="•"/>
            </a:pPr>
            <a:r>
              <a:rPr lang="en-GB" sz="2800" dirty="0" err="1">
                <a:latin typeface="+mn-ea"/>
              </a:rPr>
              <a:t>表示派生类引用基类的函数和数据，而基类没有访问派生类</a:t>
            </a:r>
            <a:r>
              <a:rPr lang="zh-CN" altLang="en-GB" sz="2800" dirty="0">
                <a:latin typeface="+mn-ea"/>
              </a:rPr>
              <a:t>的权限</a:t>
            </a:r>
          </a:p>
        </p:txBody>
      </p:sp>
    </p:spTree>
    <p:extLst>
      <p:ext uri="{BB962C8B-B14F-4D97-AF65-F5344CB8AC3E}">
        <p14:creationId xmlns:p14="http://schemas.microsoft.com/office/powerpoint/2010/main" val="48874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5" name="Rectangle 11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848600" cy="86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latin typeface="+mn-ea"/>
                <a:ea typeface="+mn-ea"/>
              </a:rPr>
              <a:t>单一继承</a:t>
            </a:r>
          </a:p>
        </p:txBody>
      </p:sp>
      <p:grpSp>
        <p:nvGrpSpPr>
          <p:cNvPr id="21516" name="Group 12"/>
          <p:cNvGrpSpPr>
            <a:grpSpLocks/>
          </p:cNvGrpSpPr>
          <p:nvPr/>
        </p:nvGrpSpPr>
        <p:grpSpPr bwMode="auto">
          <a:xfrm>
            <a:off x="1633538" y="1844675"/>
            <a:ext cx="1066800" cy="1219200"/>
            <a:chOff x="792" y="1392"/>
            <a:chExt cx="672" cy="768"/>
          </a:xfrm>
        </p:grpSpPr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792" y="1392"/>
              <a:ext cx="672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+mn-ea"/>
                </a:rPr>
                <a:t>A</a:t>
              </a:r>
            </a:p>
          </p:txBody>
        </p:sp>
        <p:sp>
          <p:nvSpPr>
            <p:cNvPr id="21518" name="Rectangle 14"/>
            <p:cNvSpPr>
              <a:spLocks noChangeArrowheads="1"/>
            </p:cNvSpPr>
            <p:nvPr/>
          </p:nvSpPr>
          <p:spPr bwMode="auto">
            <a:xfrm>
              <a:off x="792" y="1904"/>
              <a:ext cx="672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 dirty="0">
                  <a:solidFill>
                    <a:srgbClr val="000000"/>
                  </a:solidFill>
                  <a:latin typeface="+mn-ea"/>
                </a:rPr>
                <a:t>B</a:t>
              </a:r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V="1">
              <a:off x="1104" y="1648"/>
              <a:ext cx="0" cy="2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49300" y="3903663"/>
            <a:ext cx="4758804" cy="9048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class B extends class A</a:t>
            </a:r>
          </a:p>
          <a:p>
            <a:pPr>
              <a:spcBef>
                <a:spcPct val="20000"/>
              </a:spcBef>
            </a:pPr>
            <a:r>
              <a:rPr lang="en-GB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{…}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1521" name="Picture 17" descr="j0228131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916113"/>
            <a:ext cx="3455987" cy="256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0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b="1" dirty="0">
                <a:latin typeface="+mn-ea"/>
                <a:ea typeface="+mn-ea"/>
              </a:rPr>
              <a:t>JAVA</a:t>
            </a:r>
            <a:r>
              <a:rPr lang="zh-CN" altLang="zh-CN" sz="3000" b="1" dirty="0">
                <a:latin typeface="+mn-ea"/>
                <a:ea typeface="+mn-ea"/>
              </a:rPr>
              <a:t>为什么不支持多</a:t>
            </a:r>
            <a:r>
              <a:rPr lang="zh-CN" altLang="en-US" sz="3000" b="1" dirty="0">
                <a:latin typeface="+mn-ea"/>
                <a:ea typeface="+mn-ea"/>
              </a:rPr>
              <a:t>重</a:t>
            </a:r>
            <a:r>
              <a:rPr lang="zh-CN" altLang="zh-CN" sz="3000" b="1" dirty="0">
                <a:latin typeface="+mn-ea"/>
                <a:ea typeface="+mn-ea"/>
              </a:rPr>
              <a:t>继承</a:t>
            </a:r>
            <a:endParaRPr lang="zh-CN" altLang="en-US" sz="3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+mn-ea"/>
              </a:rPr>
              <a:t>因为当一个类同时继承两个父类时，两个父类中有相同的功能，</a:t>
            </a:r>
            <a:r>
              <a:rPr lang="zh-CN" altLang="en-US" dirty="0">
                <a:latin typeface="+mn-ea"/>
              </a:rPr>
              <a:t>则</a:t>
            </a:r>
            <a:r>
              <a:rPr lang="zh-CN" altLang="zh-CN" dirty="0">
                <a:latin typeface="+mn-ea"/>
              </a:rPr>
              <a:t>子类对象调用该功能时，</a:t>
            </a:r>
            <a:r>
              <a:rPr lang="zh-CN" altLang="en-US" dirty="0">
                <a:latin typeface="+mn-ea"/>
              </a:rPr>
              <a:t>无法确定</a:t>
            </a:r>
            <a:r>
              <a:rPr lang="zh-CN" altLang="zh-CN" dirty="0">
                <a:latin typeface="+mn-ea"/>
              </a:rPr>
              <a:t>运行</a:t>
            </a:r>
            <a:r>
              <a:rPr lang="zh-CN" altLang="en-US" dirty="0">
                <a:latin typeface="+mn-ea"/>
              </a:rPr>
              <a:t>的是</a:t>
            </a:r>
            <a:r>
              <a:rPr lang="zh-CN" altLang="zh-CN" dirty="0">
                <a:latin typeface="+mn-ea"/>
              </a:rPr>
              <a:t>哪一个？</a:t>
            </a:r>
          </a:p>
          <a:p>
            <a:r>
              <a:rPr lang="zh-CN" altLang="zh-CN" dirty="0">
                <a:latin typeface="+mn-ea"/>
              </a:rPr>
              <a:t>但是</a:t>
            </a:r>
            <a:r>
              <a:rPr lang="en-US" altLang="zh-CN" dirty="0">
                <a:latin typeface="+mn-ea"/>
              </a:rPr>
              <a:t>java</a:t>
            </a:r>
            <a:r>
              <a:rPr lang="zh-CN" altLang="zh-CN" dirty="0">
                <a:latin typeface="+mn-ea"/>
              </a:rPr>
              <a:t>支持多</a:t>
            </a:r>
            <a:r>
              <a:rPr lang="zh-CN" altLang="en-US" dirty="0">
                <a:latin typeface="+mn-ea"/>
              </a:rPr>
              <a:t>级</a:t>
            </a:r>
            <a:r>
              <a:rPr lang="zh-CN" altLang="zh-CN" dirty="0">
                <a:latin typeface="+mn-ea"/>
              </a:rPr>
              <a:t>继承。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zh-CN" dirty="0">
                <a:latin typeface="+mn-ea"/>
              </a:rPr>
              <a:t>继承</a:t>
            </a:r>
            <a:r>
              <a:rPr lang="en-US" altLang="zh-CN" dirty="0">
                <a:latin typeface="+mn-ea"/>
              </a:rPr>
              <a:t>B  </a:t>
            </a:r>
            <a:r>
              <a:rPr lang="en-US" altLang="zh-CN" dirty="0" err="1">
                <a:latin typeface="+mn-ea"/>
              </a:rPr>
              <a:t>B</a:t>
            </a:r>
            <a:r>
              <a:rPr lang="zh-CN" altLang="zh-CN" dirty="0">
                <a:latin typeface="+mn-ea"/>
              </a:rPr>
              <a:t>继承</a:t>
            </a:r>
            <a:r>
              <a:rPr lang="en-US" altLang="zh-CN" dirty="0">
                <a:latin typeface="+mn-ea"/>
              </a:rPr>
              <a:t>C  </a:t>
            </a:r>
            <a:r>
              <a:rPr lang="en-US" altLang="zh-CN" dirty="0" err="1">
                <a:latin typeface="+mn-ea"/>
              </a:rPr>
              <a:t>C</a:t>
            </a:r>
            <a:r>
              <a:rPr lang="zh-CN" altLang="zh-CN" dirty="0">
                <a:latin typeface="+mn-ea"/>
              </a:rPr>
              <a:t>继承</a:t>
            </a:r>
            <a:r>
              <a:rPr lang="en-US" altLang="zh-CN" dirty="0">
                <a:latin typeface="+mn-ea"/>
              </a:rPr>
              <a:t>D</a:t>
            </a:r>
            <a:r>
              <a:rPr lang="zh-CN" altLang="zh-CN" dirty="0">
                <a:latin typeface="+mn-ea"/>
              </a:rPr>
              <a:t>。</a:t>
            </a:r>
          </a:p>
          <a:p>
            <a:r>
              <a:rPr lang="zh-CN" altLang="zh-CN" dirty="0">
                <a:latin typeface="+mn-ea"/>
              </a:rPr>
              <a:t>多</a:t>
            </a:r>
            <a:r>
              <a:rPr lang="zh-CN" altLang="en-US" dirty="0">
                <a:latin typeface="+mn-ea"/>
              </a:rPr>
              <a:t>级</a:t>
            </a:r>
            <a:r>
              <a:rPr lang="zh-CN" altLang="zh-CN" dirty="0">
                <a:latin typeface="+mn-ea"/>
              </a:rPr>
              <a:t>继承的出现，就有了继承体系。</a:t>
            </a:r>
            <a:endParaRPr lang="en-US" altLang="zh-CN" dirty="0">
              <a:latin typeface="+mn-ea"/>
            </a:endParaRPr>
          </a:p>
          <a:p>
            <a:r>
              <a:rPr lang="zh-CN" altLang="zh-CN" dirty="0">
                <a:latin typeface="+mn-ea"/>
              </a:rPr>
              <a:t>体系中的顶层父类是通过不断向上抽取而来的。它里面定义的该体系最基本最共性内容的功能。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561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0" name="Rectangle 1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848600" cy="86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>
                <a:effectLst/>
                <a:latin typeface="+mn-ea"/>
                <a:ea typeface="+mn-ea"/>
              </a:rPr>
              <a:t>多级继承</a:t>
            </a:r>
          </a:p>
        </p:txBody>
      </p: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1547813" y="1916113"/>
            <a:ext cx="1447800" cy="1828800"/>
            <a:chOff x="5661" y="6213"/>
            <a:chExt cx="720" cy="1795"/>
          </a:xfrm>
        </p:grpSpPr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5661" y="6213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altLang="zh-CN" sz="2400">
                  <a:solidFill>
                    <a:srgbClr val="000000"/>
                  </a:solidFill>
                  <a:latin typeface="+mn-ea"/>
                </a:rPr>
                <a:t>A</a:t>
              </a: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5661" y="6928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+mn-ea"/>
                </a:rPr>
                <a:t>B</a:t>
              </a:r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5661" y="7648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+mn-ea"/>
                </a:rPr>
                <a:t>C</a:t>
              </a:r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 flipV="1">
              <a:off x="6021" y="657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 flipV="1">
              <a:off x="6021" y="7293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4427538" y="3357563"/>
            <a:ext cx="4424877" cy="2012859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GB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class B extends </a:t>
            </a:r>
            <a:r>
              <a:rPr lang="en-GB" altLang="zh-CN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class A </a:t>
            </a:r>
            <a:br>
              <a:rPr lang="en-GB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</a:br>
            <a:r>
              <a:rPr lang="en-GB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{…}</a:t>
            </a:r>
            <a:br>
              <a:rPr lang="en-GB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</a:br>
            <a:br>
              <a:rPr lang="en-GB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</a:br>
            <a:r>
              <a:rPr lang="en-GB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class C </a:t>
            </a:r>
            <a:r>
              <a:rPr lang="en-GB" altLang="zh-CN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extends class </a:t>
            </a:r>
            <a:r>
              <a:rPr lang="en-GB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B</a:t>
            </a:r>
          </a:p>
          <a:p>
            <a:pPr>
              <a:spcBef>
                <a:spcPct val="20000"/>
              </a:spcBef>
            </a:pPr>
            <a:r>
              <a:rPr lang="en-GB" sz="2400" b="1" dirty="0">
                <a:solidFill>
                  <a:srgbClr val="000000"/>
                </a:solidFill>
                <a:latin typeface="+mn-ea"/>
                <a:cs typeface="Courier New" pitchFamily="49" charset="0"/>
              </a:rPr>
              <a:t>{…}</a:t>
            </a:r>
            <a:endParaRPr lang="en-US" altLang="zh-CN" sz="24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3661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2" name="Rectangle 20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848600" cy="86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>
                <a:effectLst/>
                <a:latin typeface="微软雅黑" panose="020B0503020204020204" pitchFamily="34" charset="-122"/>
              </a:rPr>
              <a:t>层次继承</a:t>
            </a:r>
          </a:p>
        </p:txBody>
      </p:sp>
      <p:grpSp>
        <p:nvGrpSpPr>
          <p:cNvPr id="23573" name="Group 21"/>
          <p:cNvGrpSpPr>
            <a:grpSpLocks/>
          </p:cNvGrpSpPr>
          <p:nvPr/>
        </p:nvGrpSpPr>
        <p:grpSpPr bwMode="auto">
          <a:xfrm>
            <a:off x="2630016" y="1628775"/>
            <a:ext cx="3886200" cy="2667000"/>
            <a:chOff x="2781" y="2631"/>
            <a:chExt cx="5040" cy="2184"/>
          </a:xfrm>
        </p:grpSpPr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4221" y="2631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</a:rPr>
                <a:t> A</a:t>
              </a:r>
            </a:p>
          </p:txBody>
        </p:sp>
        <p:sp>
          <p:nvSpPr>
            <p:cNvPr id="23575" name="Rectangle 23"/>
            <p:cNvSpPr>
              <a:spLocks noChangeArrowheads="1"/>
            </p:cNvSpPr>
            <p:nvPr/>
          </p:nvSpPr>
          <p:spPr bwMode="auto">
            <a:xfrm>
              <a:off x="2781" y="3555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 flipV="1">
              <a:off x="4581" y="2996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Rectangle 25"/>
            <p:cNvSpPr>
              <a:spLocks noChangeArrowheads="1"/>
            </p:cNvSpPr>
            <p:nvPr/>
          </p:nvSpPr>
          <p:spPr bwMode="auto">
            <a:xfrm>
              <a:off x="5661" y="3555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>
              <a:off x="3141" y="3375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3141" y="3375"/>
              <a:ext cx="0" cy="2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>
              <a:off x="6021" y="3375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Rectangle 29"/>
            <p:cNvSpPr>
              <a:spLocks noChangeArrowheads="1"/>
            </p:cNvSpPr>
            <p:nvPr/>
          </p:nvSpPr>
          <p:spPr bwMode="auto">
            <a:xfrm>
              <a:off x="4221" y="4455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1200">
                  <a:solidFill>
                    <a:srgbClr val="000000"/>
                  </a:solidFill>
                </a:rPr>
                <a:t>  </a:t>
              </a:r>
              <a:r>
                <a:rPr lang="en-US" altLang="zh-CN" sz="24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 flipV="1">
              <a:off x="6021" y="3896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7101" y="4455"/>
              <a:ext cx="720" cy="3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</a:rPr>
                <a:t> E</a:t>
              </a:r>
            </a:p>
          </p:txBody>
        </p: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4581" y="4275"/>
              <a:ext cx="28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4581" y="4275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7461" y="4275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0536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1" name="Rectangle 15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848600" cy="863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 dirty="0">
                <a:effectLst/>
                <a:latin typeface="+mn-ea"/>
                <a:ea typeface="+mn-ea"/>
              </a:rPr>
              <a:t>多重继承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267545" y="4219575"/>
            <a:ext cx="5184775" cy="2308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b="1">
                <a:solidFill>
                  <a:srgbClr val="000000"/>
                </a:solidFill>
                <a:latin typeface="+mn-ea"/>
                <a:cs typeface="Courier New" pitchFamily="49" charset="0"/>
              </a:rPr>
              <a:t>class A</a:t>
            </a:r>
            <a:br>
              <a:rPr lang="en-GB" sz="2400" b="1">
                <a:solidFill>
                  <a:srgbClr val="000000"/>
                </a:solidFill>
                <a:latin typeface="+mn-ea"/>
                <a:cs typeface="Courier New" pitchFamily="49" charset="0"/>
              </a:rPr>
            </a:br>
            <a:r>
              <a:rPr lang="en-GB" sz="2400" b="1">
                <a:solidFill>
                  <a:srgbClr val="000000"/>
                </a:solidFill>
                <a:latin typeface="+mn-ea"/>
                <a:cs typeface="Courier New" pitchFamily="49" charset="0"/>
              </a:rPr>
              <a:t>{…};</a:t>
            </a:r>
            <a:br>
              <a:rPr lang="en-GB" sz="2400" b="1">
                <a:solidFill>
                  <a:srgbClr val="000000"/>
                </a:solidFill>
                <a:latin typeface="+mn-ea"/>
                <a:cs typeface="Courier New" pitchFamily="49" charset="0"/>
              </a:rPr>
            </a:br>
            <a:r>
              <a:rPr lang="en-GB" sz="2400" b="1">
                <a:solidFill>
                  <a:srgbClr val="000000"/>
                </a:solidFill>
                <a:latin typeface="+mn-ea"/>
                <a:cs typeface="Courier New" pitchFamily="49" charset="0"/>
              </a:rPr>
              <a:t>class B</a:t>
            </a:r>
            <a:br>
              <a:rPr lang="en-GB" sz="2400" b="1">
                <a:solidFill>
                  <a:srgbClr val="000000"/>
                </a:solidFill>
                <a:latin typeface="+mn-ea"/>
                <a:cs typeface="Courier New" pitchFamily="49" charset="0"/>
              </a:rPr>
            </a:br>
            <a:r>
              <a:rPr lang="en-GB" sz="2400" b="1">
                <a:solidFill>
                  <a:srgbClr val="000000"/>
                </a:solidFill>
                <a:latin typeface="+mn-ea"/>
                <a:cs typeface="Courier New" pitchFamily="49" charset="0"/>
              </a:rPr>
              <a:t>{…};</a:t>
            </a:r>
            <a:br>
              <a:rPr lang="en-GB" sz="2400" b="1">
                <a:solidFill>
                  <a:srgbClr val="000000"/>
                </a:solidFill>
                <a:latin typeface="+mn-ea"/>
                <a:cs typeface="Courier New" pitchFamily="49" charset="0"/>
              </a:rPr>
            </a:br>
            <a:r>
              <a:rPr lang="en-GB" sz="2400" b="1">
                <a:solidFill>
                  <a:srgbClr val="000000"/>
                </a:solidFill>
                <a:latin typeface="+mn-ea"/>
                <a:cs typeface="Courier New" pitchFamily="49" charset="0"/>
              </a:rPr>
              <a:t>class C </a:t>
            </a:r>
            <a:r>
              <a:rPr lang="en-GB" sz="2400" b="1">
                <a:solidFill>
                  <a:srgbClr val="FF0000"/>
                </a:solidFill>
                <a:latin typeface="+mn-ea"/>
                <a:cs typeface="Courier New" pitchFamily="49" charset="0"/>
              </a:rPr>
              <a:t>:public A</a:t>
            </a:r>
            <a:r>
              <a:rPr lang="en-GB" altLang="zh-CN" sz="2400" b="1">
                <a:solidFill>
                  <a:srgbClr val="FF0000"/>
                </a:solidFill>
                <a:latin typeface="+mn-ea"/>
                <a:cs typeface="Courier New" pitchFamily="49" charset="0"/>
              </a:rPr>
              <a:t>, public B</a:t>
            </a:r>
            <a:br>
              <a:rPr lang="zh-CN" altLang="en-GB" sz="2400" b="1">
                <a:solidFill>
                  <a:srgbClr val="000000"/>
                </a:solidFill>
                <a:latin typeface="+mn-ea"/>
                <a:cs typeface="Courier New" pitchFamily="49" charset="0"/>
              </a:rPr>
            </a:br>
            <a:r>
              <a:rPr lang="en-GB" sz="2400" b="1">
                <a:solidFill>
                  <a:srgbClr val="000000"/>
                </a:solidFill>
                <a:latin typeface="+mn-ea"/>
                <a:cs typeface="Courier New" pitchFamily="49" charset="0"/>
              </a:rPr>
              <a:t>{…};</a:t>
            </a:r>
          </a:p>
        </p:txBody>
      </p:sp>
      <p:grpSp>
        <p:nvGrpSpPr>
          <p:cNvPr id="24593" name="Group 17"/>
          <p:cNvGrpSpPr>
            <a:grpSpLocks/>
          </p:cNvGrpSpPr>
          <p:nvPr/>
        </p:nvGrpSpPr>
        <p:grpSpPr bwMode="auto">
          <a:xfrm>
            <a:off x="3039070" y="1989138"/>
            <a:ext cx="2254250" cy="1717675"/>
            <a:chOff x="802" y="1595"/>
            <a:chExt cx="1420" cy="1082"/>
          </a:xfrm>
        </p:grpSpPr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802" y="1595"/>
              <a:ext cx="350" cy="2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altLang="zh-CN" sz="2400">
                  <a:solidFill>
                    <a:srgbClr val="000000"/>
                  </a:solidFill>
                  <a:latin typeface="+mn-ea"/>
                </a:rPr>
                <a:t> A</a:t>
              </a:r>
            </a:p>
          </p:txBody>
        </p:sp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1872" y="1595"/>
              <a:ext cx="350" cy="2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+mn-ea"/>
                </a:rPr>
                <a:t>B</a:t>
              </a:r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V="1">
              <a:off x="1536" y="2112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4597" name="Rectangle 21"/>
            <p:cNvSpPr>
              <a:spLocks noChangeArrowheads="1"/>
            </p:cNvSpPr>
            <p:nvPr/>
          </p:nvSpPr>
          <p:spPr bwMode="auto">
            <a:xfrm>
              <a:off x="1378" y="2400"/>
              <a:ext cx="350" cy="2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>
                  <a:solidFill>
                    <a:srgbClr val="000000"/>
                  </a:solidFill>
                  <a:latin typeface="+mn-ea"/>
                </a:rPr>
                <a:t>C</a:t>
              </a:r>
            </a:p>
          </p:txBody>
        </p:sp>
        <p:sp>
          <p:nvSpPr>
            <p:cNvPr id="24598" name="Line 22"/>
            <p:cNvSpPr>
              <a:spLocks noChangeShapeType="1"/>
            </p:cNvSpPr>
            <p:nvPr/>
          </p:nvSpPr>
          <p:spPr bwMode="auto">
            <a:xfrm flipV="1">
              <a:off x="960" y="2112"/>
              <a:ext cx="11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4599" name="Line 23"/>
            <p:cNvSpPr>
              <a:spLocks noChangeShapeType="1"/>
            </p:cNvSpPr>
            <p:nvPr/>
          </p:nvSpPr>
          <p:spPr bwMode="auto">
            <a:xfrm>
              <a:off x="960" y="187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4600" name="Line 24"/>
            <p:cNvSpPr>
              <a:spLocks noChangeShapeType="1"/>
            </p:cNvSpPr>
            <p:nvPr/>
          </p:nvSpPr>
          <p:spPr bwMode="auto">
            <a:xfrm>
              <a:off x="2064" y="1872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78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访问控制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7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89F0C-8BE4-483C-AC0B-F04A2327885A}" type="slidenum">
              <a:rPr lang="en-US" altLang="zh-CN">
                <a:latin typeface="+mn-ea"/>
                <a:ea typeface="+mn-ea"/>
              </a:rPr>
              <a:pPr/>
              <a:t>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1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继承的特征</a:t>
            </a:r>
          </a:p>
        </p:txBody>
      </p:sp>
      <p:sp>
        <p:nvSpPr>
          <p:cNvPr id="2219045" name="Rectangle 37"/>
          <p:cNvSpPr>
            <a:spLocks noChangeArrowheads="1"/>
          </p:cNvSpPr>
          <p:nvPr/>
        </p:nvSpPr>
        <p:spPr bwMode="auto">
          <a:xfrm>
            <a:off x="381000" y="2286000"/>
            <a:ext cx="8458200" cy="91440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2219046" name="Text Box 38"/>
          <p:cNvSpPr txBox="1">
            <a:spLocks noChangeArrowheads="1"/>
          </p:cNvSpPr>
          <p:nvPr/>
        </p:nvSpPr>
        <p:spPr bwMode="auto">
          <a:xfrm>
            <a:off x="533400" y="2514600"/>
            <a:ext cx="830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zh-CN" altLang="en-US" b="0">
                <a:latin typeface="+mn-ea"/>
              </a:rPr>
              <a:t>继承是允许重用现有类来构造新类的特性</a:t>
            </a:r>
          </a:p>
        </p:txBody>
      </p:sp>
      <p:sp>
        <p:nvSpPr>
          <p:cNvPr id="2219047" name="Rectangle 39"/>
          <p:cNvSpPr>
            <a:spLocks noChangeArrowheads="1"/>
          </p:cNvSpPr>
          <p:nvPr/>
        </p:nvSpPr>
        <p:spPr bwMode="auto">
          <a:xfrm>
            <a:off x="609600" y="3810000"/>
            <a:ext cx="2438400" cy="1828800"/>
          </a:xfrm>
          <a:prstGeom prst="rect">
            <a:avLst/>
          </a:prstGeom>
          <a:gradFill rotWithShape="0">
            <a:gsLst>
              <a:gs pos="0">
                <a:srgbClr val="FF99CC"/>
              </a:gs>
              <a:gs pos="100000">
                <a:srgbClr val="FF99CC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2219048" name="Text Box 40"/>
          <p:cNvSpPr txBox="1">
            <a:spLocks noChangeArrowheads="1"/>
          </p:cNvSpPr>
          <p:nvPr/>
        </p:nvSpPr>
        <p:spPr bwMode="auto">
          <a:xfrm>
            <a:off x="876300" y="3886200"/>
            <a:ext cx="182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b="0">
                <a:latin typeface="+mn-ea"/>
              </a:rPr>
              <a:t>基类</a:t>
            </a:r>
          </a:p>
        </p:txBody>
      </p:sp>
      <p:sp>
        <p:nvSpPr>
          <p:cNvPr id="2219049" name="AutoShape 41"/>
          <p:cNvSpPr>
            <a:spLocks noChangeArrowheads="1"/>
          </p:cNvSpPr>
          <p:nvPr/>
        </p:nvSpPr>
        <p:spPr bwMode="auto">
          <a:xfrm rot="-5380308">
            <a:off x="4344987" y="3735388"/>
            <a:ext cx="301625" cy="2286000"/>
          </a:xfrm>
          <a:prstGeom prst="downArrow">
            <a:avLst>
              <a:gd name="adj1" fmla="val 50000"/>
              <a:gd name="adj2" fmla="val 18947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2219050" name="Text Box 42"/>
          <p:cNvSpPr txBox="1">
            <a:spLocks noChangeArrowheads="1"/>
          </p:cNvSpPr>
          <p:nvPr/>
        </p:nvSpPr>
        <p:spPr bwMode="auto">
          <a:xfrm>
            <a:off x="914400" y="4648200"/>
            <a:ext cx="1752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zh-CN" altLang="en-US" b="0">
                <a:latin typeface="+mn-ea"/>
              </a:rPr>
              <a:t>方法和属性</a:t>
            </a:r>
          </a:p>
        </p:txBody>
      </p:sp>
      <p:sp>
        <p:nvSpPr>
          <p:cNvPr id="2219051" name="Line 43"/>
          <p:cNvSpPr>
            <a:spLocks noChangeShapeType="1"/>
          </p:cNvSpPr>
          <p:nvPr/>
        </p:nvSpPr>
        <p:spPr bwMode="auto">
          <a:xfrm>
            <a:off x="609600" y="44196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+mn-ea"/>
            </a:endParaRPr>
          </a:p>
        </p:txBody>
      </p:sp>
      <p:grpSp>
        <p:nvGrpSpPr>
          <p:cNvPr id="2219058" name="Group 50"/>
          <p:cNvGrpSpPr>
            <a:grpSpLocks/>
          </p:cNvGrpSpPr>
          <p:nvPr/>
        </p:nvGrpSpPr>
        <p:grpSpPr bwMode="auto">
          <a:xfrm>
            <a:off x="5364163" y="3357563"/>
            <a:ext cx="3429000" cy="3095625"/>
            <a:chOff x="3379" y="2115"/>
            <a:chExt cx="2160" cy="1950"/>
          </a:xfrm>
        </p:grpSpPr>
        <p:sp>
          <p:nvSpPr>
            <p:cNvPr id="2219052" name="Line 44"/>
            <p:cNvSpPr>
              <a:spLocks noChangeShapeType="1"/>
            </p:cNvSpPr>
            <p:nvPr/>
          </p:nvSpPr>
          <p:spPr bwMode="auto">
            <a:xfrm>
              <a:off x="3600" y="278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19054" name="Rectangle 46"/>
            <p:cNvSpPr>
              <a:spLocks noChangeArrowheads="1"/>
            </p:cNvSpPr>
            <p:nvPr/>
          </p:nvSpPr>
          <p:spPr bwMode="auto">
            <a:xfrm>
              <a:off x="3600" y="2115"/>
              <a:ext cx="1824" cy="1950"/>
            </a:xfrm>
            <a:prstGeom prst="rect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2219055" name="Text Box 47"/>
            <p:cNvSpPr txBox="1">
              <a:spLocks noChangeArrowheads="1"/>
            </p:cNvSpPr>
            <p:nvPr/>
          </p:nvSpPr>
          <p:spPr bwMode="auto">
            <a:xfrm>
              <a:off x="3878" y="2205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b="0">
                  <a:latin typeface="+mn-ea"/>
                </a:rPr>
                <a:t>派生类</a:t>
              </a:r>
            </a:p>
          </p:txBody>
        </p:sp>
        <p:sp>
          <p:nvSpPr>
            <p:cNvPr id="2219056" name="Text Box 48"/>
            <p:cNvSpPr txBox="1">
              <a:spLocks noChangeArrowheads="1"/>
            </p:cNvSpPr>
            <p:nvPr/>
          </p:nvSpPr>
          <p:spPr bwMode="auto">
            <a:xfrm>
              <a:off x="3379" y="2568"/>
              <a:ext cx="2160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b="0" dirty="0">
                  <a:latin typeface="+mn-ea"/>
                </a:rPr>
                <a:t>基类属性</a:t>
              </a:r>
            </a:p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zh-CN" altLang="en-US" b="0" dirty="0">
                  <a:latin typeface="+mn-ea"/>
                </a:rPr>
                <a:t>基类方法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b="0" dirty="0">
                  <a:latin typeface="+mn-ea"/>
                </a:rPr>
                <a:t>+ </a:t>
              </a:r>
              <a:br>
                <a:rPr lang="en-US" altLang="zh-CN" b="0" dirty="0">
                  <a:latin typeface="+mn-ea"/>
                </a:rPr>
              </a:br>
              <a:r>
                <a:rPr lang="zh-CN" altLang="en-US" b="0" dirty="0">
                  <a:latin typeface="+mn-ea"/>
                </a:rPr>
                <a:t>附加属性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b="0" dirty="0">
                  <a:latin typeface="+mn-ea"/>
                </a:rPr>
                <a:t>附加方法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87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GB" dirty="0">
                <a:latin typeface="+mn-ea"/>
                <a:ea typeface="+mn-ea"/>
              </a:rPr>
              <a:t>继承特性</a:t>
            </a:r>
            <a:r>
              <a:rPr lang="en-GB" altLang="zh-CN" dirty="0">
                <a:latin typeface="+mn-ea"/>
                <a:ea typeface="+mn-ea"/>
              </a:rPr>
              <a:t>--</a:t>
            </a:r>
            <a:r>
              <a:rPr lang="zh-CN" altLang="en-GB" dirty="0">
                <a:latin typeface="+mn-ea"/>
                <a:ea typeface="+mn-ea"/>
              </a:rPr>
              <a:t>访问控制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230290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064500" cy="4824413"/>
          </a:xfrm>
          <a:noFill/>
          <a:ln/>
        </p:spPr>
        <p:txBody>
          <a:bodyPr/>
          <a:lstStyle/>
          <a:p>
            <a:r>
              <a:rPr lang="zh-CN" altLang="en-US" dirty="0">
                <a:latin typeface="+mn-ea"/>
              </a:rPr>
              <a:t>派生类的函数</a:t>
            </a:r>
          </a:p>
          <a:p>
            <a:pPr lvl="1"/>
            <a:r>
              <a:rPr lang="zh-CN" altLang="en-US" dirty="0">
                <a:latin typeface="+mn-ea"/>
              </a:rPr>
              <a:t>能够访问基类的保护和公有成员</a:t>
            </a: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派生类的对象</a:t>
            </a:r>
          </a:p>
          <a:p>
            <a:pPr lvl="1"/>
            <a:r>
              <a:rPr lang="zh-CN" altLang="en-US" dirty="0">
                <a:latin typeface="+mn-ea"/>
              </a:rPr>
              <a:t>通过派生类的对象能够访问基类的公有成员</a:t>
            </a:r>
          </a:p>
          <a:p>
            <a:pPr lvl="1"/>
            <a:r>
              <a:rPr lang="zh-CN" altLang="en-US" dirty="0">
                <a:latin typeface="+mn-ea"/>
              </a:rPr>
              <a:t>通过派生类的对象不能访问基类的私有和保护成员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10960-A3FF-4994-9F4F-BCFED320AC7F}" type="slidenum">
              <a:rPr lang="en-US" altLang="zh-CN">
                <a:latin typeface="+mn-ea"/>
                <a:ea typeface="+mn-ea"/>
              </a:rPr>
              <a:pPr/>
              <a:t>20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491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n-ea"/>
                <a:ea typeface="+mn-ea"/>
              </a:rPr>
              <a:t>基类成员的访问规则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F4C0B-BA49-4510-B0C4-4A81D9331635}" type="slidenum">
              <a:rPr lang="en-US" altLang="zh-CN">
                <a:latin typeface="+mn-ea"/>
                <a:ea typeface="+mn-ea"/>
              </a:rPr>
              <a:pPr/>
              <a:t>21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22546256-D418-46A7-A7D3-A1E7E8058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21" y="2011551"/>
            <a:ext cx="8373243" cy="283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74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6106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000" dirty="0">
                <a:latin typeface="+mn-ea"/>
                <a:ea typeface="+mn-ea"/>
              </a:rPr>
              <a:t>子类是否允许使用父类的属性</a:t>
            </a:r>
            <a:r>
              <a:rPr lang="zh-CN" altLang="en-US" sz="3000">
                <a:latin typeface="+mn-ea"/>
                <a:ea typeface="+mn-ea"/>
              </a:rPr>
              <a:t>和方法</a:t>
            </a:r>
            <a:endParaRPr lang="en-US" altLang="zh-CN" sz="3000" dirty="0">
              <a:latin typeface="+mn-ea"/>
              <a:ea typeface="+mn-ea"/>
            </a:endParaRPr>
          </a:p>
        </p:txBody>
      </p:sp>
      <p:sp>
        <p:nvSpPr>
          <p:cNvPr id="1024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844823"/>
            <a:ext cx="8820150" cy="4679801"/>
          </a:xfrm>
        </p:spPr>
        <p:txBody>
          <a:bodyPr>
            <a:normAutofit/>
          </a:bodyPr>
          <a:lstStyle/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class Parent {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private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three;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protected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two;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public </a:t>
            </a:r>
            <a:r>
              <a:rPr lang="en-US" altLang="zh-CN" dirty="0" err="1">
                <a:latin typeface="+mn-ea"/>
              </a:rPr>
              <a:t>int</a:t>
            </a:r>
            <a:r>
              <a:rPr lang="en-US" altLang="zh-CN" dirty="0">
                <a:latin typeface="+mn-ea"/>
              </a:rPr>
              <a:t> one;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Parent () { one = two = three = 42; }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public void </a:t>
            </a:r>
            <a:r>
              <a:rPr lang="en-US" altLang="zh-CN" dirty="0" err="1">
                <a:latin typeface="+mn-ea"/>
              </a:rPr>
              <a:t>inParent</a:t>
            </a:r>
            <a:r>
              <a:rPr lang="en-US" altLang="zh-CN" dirty="0">
                <a:latin typeface="+mn-ea"/>
              </a:rPr>
              <a:t> ()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dirty="0">
                <a:latin typeface="+mn-ea"/>
              </a:rPr>
              <a:t>{ </a:t>
            </a:r>
            <a:r>
              <a:rPr lang="en-US" altLang="zh-CN" dirty="0" err="1">
                <a:latin typeface="+mn-ea"/>
              </a:rPr>
              <a:t>System.out.println</a:t>
            </a:r>
            <a:r>
              <a:rPr lang="en-US" altLang="zh-CN" dirty="0">
                <a:latin typeface="+mn-ea"/>
              </a:rPr>
              <a:t>(one +”;”+two +”;”+ three);</a:t>
            </a:r>
          </a:p>
          <a:p>
            <a:pPr marL="914400" lvl="1" indent="-457200">
              <a:lnSpc>
                <a:spcPct val="90000"/>
              </a:lnSpc>
              <a:buNone/>
            </a:pPr>
            <a:r>
              <a:rPr lang="en-US" altLang="zh-CN" dirty="0">
                <a:latin typeface="+mn-ea"/>
              </a:rPr>
              <a:t> // all legal }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>
                <a:latin typeface="+mn-ea"/>
              </a:rPr>
              <a:t>}</a:t>
            </a:r>
          </a:p>
        </p:txBody>
      </p:sp>
      <p:sp>
        <p:nvSpPr>
          <p:cNvPr id="1024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FEF4E84D-B17A-4F92-85D8-463F2E8DAE9E}" type="datetime1">
              <a:rPr kumimoji="0" lang="en-US" altLang="zh-CN" sz="1400" b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1024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53D8C342-FF2C-43FA-9447-F3134AAB06B2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1052736"/>
            <a:ext cx="72728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000" dirty="0">
                <a:latin typeface="+mn-ea"/>
              </a:rPr>
              <a:t>public, private and protected</a:t>
            </a:r>
            <a:endParaRPr lang="zh-CN" altLang="en-US" sz="3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616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610600" cy="914400"/>
          </a:xfrm>
          <a:noFill/>
        </p:spPr>
        <p:txBody>
          <a:bodyPr/>
          <a:lstStyle/>
          <a:p>
            <a:pPr marL="762000" indent="-762000"/>
            <a:r>
              <a:rPr lang="en-US" altLang="zh-CN" dirty="0">
                <a:latin typeface="+mn-ea"/>
                <a:ea typeface="+mn-ea"/>
              </a:rPr>
              <a:t>public, private and protected</a:t>
            </a:r>
          </a:p>
        </p:txBody>
      </p:sp>
      <p:sp>
        <p:nvSpPr>
          <p:cNvPr id="1126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3960787"/>
          </a:xfrm>
        </p:spPr>
        <p:txBody>
          <a:bodyPr>
            <a:normAutofit/>
          </a:bodyPr>
          <a:lstStyle/>
          <a:p>
            <a:pPr marL="914400" lvl="1" indent="-457200" eaLnBrk="1" hangingPunct="1"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class Child extends Parent {</a:t>
            </a:r>
          </a:p>
          <a:p>
            <a:pPr marL="914400" lvl="1" indent="-457200" eaLnBrk="1" hangingPunct="1"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sz="3000" dirty="0" err="1">
                <a:latin typeface="微软雅黑" pitchFamily="34" charset="-122"/>
                <a:ea typeface="微软雅黑" pitchFamily="34" charset="-122"/>
              </a:rPr>
              <a:t>inChild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() {</a:t>
            </a:r>
          </a:p>
          <a:p>
            <a:pPr marL="914400" lvl="1" indent="-457200"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	{ </a:t>
            </a:r>
            <a:r>
              <a:rPr lang="en-US" altLang="zh-CN" sz="3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(one);</a:t>
            </a:r>
          </a:p>
          <a:p>
            <a:pPr marL="914400" lvl="1" indent="-457200"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	  </a:t>
            </a:r>
            <a:r>
              <a:rPr lang="en-US" altLang="zh-CN" sz="3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(two);</a:t>
            </a:r>
          </a:p>
          <a:p>
            <a:pPr marL="914400" lvl="1" indent="-457200"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3000" dirty="0" err="1">
                <a:latin typeface="微软雅黑" pitchFamily="34" charset="-122"/>
                <a:ea typeface="微软雅黑" pitchFamily="34" charset="-122"/>
              </a:rPr>
              <a:t>System.out.println</a:t>
            </a: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(three);</a:t>
            </a:r>
          </a:p>
          <a:p>
            <a:pPr marL="914400" lvl="1" indent="-457200" eaLnBrk="1" hangingPunct="1"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 			}</a:t>
            </a:r>
          </a:p>
          <a:p>
            <a:pPr marL="914400" lvl="1" indent="-457200" eaLnBrk="1" hangingPunct="1">
              <a:buFont typeface="Wingdings" pitchFamily="2" charset="2"/>
              <a:buNone/>
            </a:pPr>
            <a:r>
              <a:rPr lang="en-US" altLang="zh-CN" sz="30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1126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F94C41A4-452C-4F81-8E09-03180004EFE9}" type="datetime1">
              <a:rPr kumimoji="0" lang="en-US" altLang="zh-CN" sz="1400" b="0">
                <a:latin typeface="Tahoma" pitchFamily="34" charset="0"/>
                <a:ea typeface="宋体" pitchFamily="2" charset="-122"/>
              </a:rPr>
              <a:pPr eaLnBrk="1" hangingPunct="1"/>
              <a:t>6/13/2022</a:t>
            </a:fld>
            <a:endParaRPr kumimoji="0" lang="en-US" altLang="zh-CN" sz="14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E1AD19F7-4110-4DE6-A1E9-604F98584520}" type="slidenum">
              <a:rPr kumimoji="0" lang="en-US" altLang="zh-CN" sz="1400" b="0">
                <a:latin typeface="Tahoma" pitchFamily="34" charset="0"/>
                <a:ea typeface="宋体" pitchFamily="2" charset="-122"/>
              </a:rPr>
              <a:pPr eaLnBrk="1" hangingPunct="1"/>
              <a:t>23</a:t>
            </a:fld>
            <a:endParaRPr kumimoji="0" lang="en-US" altLang="zh-CN" sz="14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8344" y="240424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Legal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668344" y="2969456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Legal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740352" y="3553377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Not Legal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506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继承的形式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1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600" dirty="0">
                <a:latin typeface="+mn-ea"/>
                <a:ea typeface="+mn-ea"/>
              </a:rPr>
              <a:t>继承的形式</a:t>
            </a:r>
          </a:p>
        </p:txBody>
      </p:sp>
      <p:sp>
        <p:nvSpPr>
          <p:cNvPr id="1946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400" dirty="0">
                <a:solidFill>
                  <a:srgbClr val="000099"/>
                </a:solidFill>
                <a:latin typeface="+mn-ea"/>
              </a:rPr>
              <a:t>特殊化（</a:t>
            </a:r>
            <a:r>
              <a:rPr lang="en-US" altLang="zh-CN" sz="3400" dirty="0">
                <a:solidFill>
                  <a:srgbClr val="000099"/>
                </a:solidFill>
                <a:latin typeface="+mn-ea"/>
              </a:rPr>
              <a:t>specialization</a:t>
            </a:r>
            <a:r>
              <a:rPr lang="zh-CN" altLang="en-US" sz="3400" dirty="0">
                <a:solidFill>
                  <a:srgbClr val="000099"/>
                </a:solidFill>
                <a:latin typeface="+mn-ea"/>
              </a:rPr>
              <a:t>）继承 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400" dirty="0">
                <a:solidFill>
                  <a:srgbClr val="000099"/>
                </a:solidFill>
                <a:latin typeface="+mn-ea"/>
              </a:rPr>
              <a:t>规范化（</a:t>
            </a:r>
            <a:r>
              <a:rPr lang="en-US" altLang="zh-CN" sz="3400" dirty="0">
                <a:solidFill>
                  <a:srgbClr val="000099"/>
                </a:solidFill>
                <a:latin typeface="+mn-ea"/>
              </a:rPr>
              <a:t>specification</a:t>
            </a:r>
            <a:r>
              <a:rPr lang="zh-CN" altLang="en-US" sz="3400" dirty="0">
                <a:solidFill>
                  <a:srgbClr val="000099"/>
                </a:solidFill>
                <a:latin typeface="+mn-ea"/>
              </a:rPr>
              <a:t>）继承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400" dirty="0">
                <a:latin typeface="+mn-ea"/>
              </a:rPr>
              <a:t>构造（</a:t>
            </a:r>
            <a:r>
              <a:rPr lang="en-US" altLang="zh-CN" sz="3400" dirty="0">
                <a:latin typeface="+mn-ea"/>
              </a:rPr>
              <a:t>Construction</a:t>
            </a:r>
            <a:r>
              <a:rPr lang="zh-CN" altLang="en-US" sz="3400" dirty="0">
                <a:latin typeface="+mn-ea"/>
              </a:rPr>
              <a:t>）继承 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400" dirty="0">
                <a:latin typeface="+mn-ea"/>
              </a:rPr>
              <a:t>泛化继承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400" dirty="0">
                <a:solidFill>
                  <a:srgbClr val="000099"/>
                </a:solidFill>
                <a:latin typeface="+mn-ea"/>
              </a:rPr>
              <a:t>扩展继承 </a:t>
            </a:r>
            <a:r>
              <a:rPr lang="zh-CN" altLang="en-US" sz="3400" dirty="0">
                <a:latin typeface="+mn-ea"/>
              </a:rPr>
              <a:t> 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400" dirty="0">
                <a:latin typeface="+mn-ea"/>
              </a:rPr>
              <a:t>限制继承  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400" dirty="0">
                <a:latin typeface="+mn-ea"/>
              </a:rPr>
              <a:t>变体继承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400" dirty="0">
                <a:latin typeface="+mn-ea"/>
              </a:rPr>
              <a:t>合并继承 （多重继承）</a:t>
            </a:r>
          </a:p>
        </p:txBody>
      </p:sp>
      <p:sp>
        <p:nvSpPr>
          <p:cNvPr id="19458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EB32EF2E-4B2D-498B-9BD6-CC4A4FDB8DBD}" type="datetime1">
              <a:rPr kumimoji="0" lang="en-US" altLang="zh-CN" sz="1400" b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1945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B4EB5B63-6B84-4F99-BFCA-54357A5E4F78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25</a:t>
            </a:fld>
            <a:endParaRPr kumimoji="0" lang="en-US" altLang="zh-CN" sz="14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55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特殊化继承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1011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12509F79-2E92-4651-A9AA-8CE580F2259B}" type="datetime1">
              <a:rPr kumimoji="0" lang="en-US" altLang="zh-CN" sz="1400" b="0" smtClean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D4511CF4-FA12-4722-B754-71988B08EE7C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27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922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463" y="1485156"/>
            <a:ext cx="8676009" cy="5256212"/>
          </a:xfrm>
        </p:spPr>
        <p:txBody>
          <a:bodyPr/>
          <a:lstStyle/>
          <a:p>
            <a:pPr marL="914400" lvl="1" indent="-457200"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</a:rPr>
              <a:t>通过</a:t>
            </a:r>
            <a:r>
              <a:rPr lang="en-US" altLang="zh-CN" sz="3200" dirty="0">
                <a:latin typeface="+mn-ea"/>
              </a:rPr>
              <a:t>(is-a)</a:t>
            </a:r>
            <a:r>
              <a:rPr lang="zh-CN" altLang="en-US" sz="3200" dirty="0">
                <a:latin typeface="+mn-ea"/>
              </a:rPr>
              <a:t>检验规则检验两个概念是否为继承关系</a:t>
            </a:r>
            <a:endParaRPr lang="en-US" altLang="zh-CN" sz="3200" dirty="0">
              <a:latin typeface="+mn-ea"/>
            </a:endParaRPr>
          </a:p>
          <a:p>
            <a:pPr marL="914400" lvl="1" indent="-457200"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</a:rPr>
              <a:t>如果检验概念 </a:t>
            </a:r>
            <a:r>
              <a:rPr lang="en-US" altLang="zh-CN" sz="3200" dirty="0">
                <a:latin typeface="+mn-ea"/>
              </a:rPr>
              <a:t>A </a:t>
            </a:r>
            <a:r>
              <a:rPr lang="zh-CN" altLang="en-US" sz="3200" dirty="0">
                <a:latin typeface="+mn-ea"/>
              </a:rPr>
              <a:t>与概念 </a:t>
            </a:r>
            <a:r>
              <a:rPr lang="en-US" altLang="zh-CN" sz="3200" dirty="0">
                <a:latin typeface="+mn-ea"/>
              </a:rPr>
              <a:t>B </a:t>
            </a:r>
            <a:r>
              <a:rPr lang="zh-CN" altLang="en-US" sz="3200" dirty="0">
                <a:latin typeface="+mn-ea"/>
              </a:rPr>
              <a:t>是否为继承关系，那么就尝试着套用这个英语语句：“</a:t>
            </a:r>
            <a:r>
              <a:rPr lang="en-US" altLang="zh-CN" sz="3200" dirty="0">
                <a:latin typeface="+mn-ea"/>
              </a:rPr>
              <a:t>A(n) A is a(n) B”</a:t>
            </a:r>
            <a:r>
              <a:rPr lang="zh-CN" altLang="en-US" sz="3200" dirty="0">
                <a:latin typeface="+mn-ea"/>
              </a:rPr>
              <a:t>，如果这个语句“听起来是对的”，那么这个继承关系很可能就是正确的。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en-US" altLang="zh-CN" sz="3600" dirty="0">
                <a:effectLst/>
                <a:latin typeface="+mn-ea"/>
                <a:ea typeface="+mn-ea"/>
              </a:rPr>
              <a:t>“</a:t>
            </a:r>
            <a:r>
              <a:rPr lang="zh-CN" altLang="en-US" sz="3600" dirty="0">
                <a:effectLst/>
                <a:latin typeface="+mn-ea"/>
                <a:ea typeface="+mn-ea"/>
              </a:rPr>
              <a:t>是一个”检验</a:t>
            </a:r>
          </a:p>
        </p:txBody>
      </p:sp>
    </p:spTree>
    <p:extLst>
      <p:ext uri="{BB962C8B-B14F-4D97-AF65-F5344CB8AC3E}">
        <p14:creationId xmlns:p14="http://schemas.microsoft.com/office/powerpoint/2010/main" val="426641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CCFBFF7B-ED23-4B20-B9B4-D7C4BCC9804A}" type="datetime1">
              <a:rPr kumimoji="0" lang="en-US" altLang="zh-CN" sz="1400" b="0" smtClean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1331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90B916C1-8196-4510-A5D8-4E74366BB2E1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28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1331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 eaLnBrk="1" hangingPunct="1"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</a:rPr>
              <a:t>在静态类型语言中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+mn-ea"/>
              </a:rPr>
              <a:t>父类和子类数据类型的关系？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3200" dirty="0">
                <a:latin typeface="+mn-ea"/>
              </a:rPr>
              <a:t>子类实例必须拥有父类的所有数据成员。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3200" dirty="0">
                <a:latin typeface="+mn-ea"/>
              </a:rPr>
              <a:t>子类的实例必须至少通过继承实现父类所定义的所有功能。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3200" dirty="0">
                <a:latin typeface="+mn-ea"/>
              </a:rPr>
              <a:t>这样，在某种条件下，如果用子类实例来替换父类实例，那么将会发现子类实例可以完全模拟父类的行为，二者毫无差异。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188913"/>
            <a:ext cx="86106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600" dirty="0">
                <a:latin typeface="+mn-ea"/>
                <a:ea typeface="+mn-ea"/>
              </a:rPr>
              <a:t>观察</a:t>
            </a:r>
          </a:p>
        </p:txBody>
      </p:sp>
    </p:spTree>
    <p:extLst>
      <p:ext uri="{BB962C8B-B14F-4D97-AF65-F5344CB8AC3E}">
        <p14:creationId xmlns:p14="http://schemas.microsoft.com/office/powerpoint/2010/main" val="35666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FBDBBD88-0099-4AC0-9BED-3666170F40F0}" type="datetime1">
              <a:rPr kumimoji="0" lang="en-US" altLang="zh-CN" sz="1400" b="0" smtClean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1433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fld id="{8EA5F14E-0EBD-452F-B6B0-C544883AFC0A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29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1434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4463" y="1981200"/>
            <a:ext cx="8820150" cy="4543425"/>
          </a:xfrm>
        </p:spPr>
        <p:txBody>
          <a:bodyPr/>
          <a:lstStyle/>
          <a:p>
            <a:pPr marL="914400" lvl="1" indent="-457200"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3400" dirty="0">
                <a:latin typeface="+mn-ea"/>
              </a:rPr>
              <a:t>指如果类</a:t>
            </a:r>
            <a:r>
              <a:rPr lang="en-US" altLang="zh-CN" sz="3400" dirty="0">
                <a:latin typeface="+mn-ea"/>
              </a:rPr>
              <a:t>B</a:t>
            </a:r>
            <a:r>
              <a:rPr lang="zh-CN" altLang="en-US" sz="3400" dirty="0">
                <a:latin typeface="+mn-ea"/>
              </a:rPr>
              <a:t>是类</a:t>
            </a:r>
            <a:r>
              <a:rPr lang="en-US" altLang="zh-CN" sz="3400" dirty="0">
                <a:latin typeface="+mn-ea"/>
              </a:rPr>
              <a:t>A</a:t>
            </a:r>
            <a:r>
              <a:rPr lang="zh-CN" altLang="en-US" sz="3400" dirty="0">
                <a:latin typeface="+mn-ea"/>
              </a:rPr>
              <a:t>的子类，那么在任何情况下都可以用类</a:t>
            </a:r>
            <a:r>
              <a:rPr lang="en-US" altLang="zh-CN" sz="3400" dirty="0">
                <a:latin typeface="+mn-ea"/>
              </a:rPr>
              <a:t>B</a:t>
            </a:r>
            <a:r>
              <a:rPr lang="zh-CN" altLang="en-US" sz="3400" dirty="0">
                <a:latin typeface="+mn-ea"/>
              </a:rPr>
              <a:t>来替换类</a:t>
            </a:r>
            <a:r>
              <a:rPr lang="en-US" altLang="zh-CN" sz="3400" dirty="0">
                <a:latin typeface="+mn-ea"/>
              </a:rPr>
              <a:t>A</a:t>
            </a:r>
            <a:r>
              <a:rPr lang="zh-CN" altLang="en-US" sz="3400" dirty="0">
                <a:latin typeface="+mn-ea"/>
              </a:rPr>
              <a:t>，而外界毫无察觉。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600" dirty="0">
                <a:latin typeface="+mn-ea"/>
                <a:ea typeface="+mn-ea"/>
              </a:rPr>
              <a:t>可替换原则</a:t>
            </a:r>
          </a:p>
        </p:txBody>
      </p:sp>
    </p:spTree>
    <p:extLst>
      <p:ext uri="{BB962C8B-B14F-4D97-AF65-F5344CB8AC3E}">
        <p14:creationId xmlns:p14="http://schemas.microsoft.com/office/powerpoint/2010/main" val="159829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>
                <a:latin typeface="+mn-ea"/>
                <a:ea typeface="+mn-ea"/>
              </a:rPr>
              <a:t>继承是向下传递的 </a:t>
            </a:r>
          </a:p>
        </p:txBody>
      </p:sp>
      <p:sp>
        <p:nvSpPr>
          <p:cNvPr id="717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4464843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+mn-ea"/>
              </a:rPr>
              <a:t>子类所具有的数据和行为总是作为与其相关的父类的属性的扩展</a:t>
            </a:r>
            <a:r>
              <a:rPr lang="en-US" altLang="zh-CN" sz="2800" dirty="0">
                <a:latin typeface="+mn-ea"/>
              </a:rPr>
              <a:t>( extension)</a:t>
            </a:r>
            <a:r>
              <a:rPr lang="zh-CN" altLang="en-US" sz="2800" dirty="0">
                <a:latin typeface="+mn-ea"/>
              </a:rPr>
              <a:t>（即更大的集合）。子类具有父类的所有属性以及其他属性。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+mn-ea"/>
              </a:rPr>
              <a:t>继承总是向下传递的，因此一个类可以从它上面的多个超类中继承各种属性 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+mn-ea"/>
              </a:rPr>
              <a:t>如果</a:t>
            </a:r>
            <a:r>
              <a:rPr lang="en-US" altLang="zh-CN" sz="2800" dirty="0">
                <a:latin typeface="+mn-ea"/>
              </a:rPr>
              <a:t>Dog</a:t>
            </a:r>
            <a:r>
              <a:rPr lang="zh-CN" altLang="en-US" sz="2800" dirty="0">
                <a:latin typeface="+mn-ea"/>
              </a:rPr>
              <a:t>是</a:t>
            </a:r>
            <a:r>
              <a:rPr lang="en-US" altLang="zh-CN" sz="2800" dirty="0">
                <a:latin typeface="+mn-ea"/>
              </a:rPr>
              <a:t>Mammal</a:t>
            </a:r>
            <a:r>
              <a:rPr lang="zh-CN" altLang="en-US" sz="2800" dirty="0">
                <a:latin typeface="+mn-ea"/>
              </a:rPr>
              <a:t>的派生类，而</a:t>
            </a:r>
            <a:r>
              <a:rPr lang="en-US" altLang="zh-CN" sz="2800" dirty="0">
                <a:latin typeface="+mn-ea"/>
              </a:rPr>
              <a:t>Mammal</a:t>
            </a:r>
            <a:r>
              <a:rPr lang="zh-CN" altLang="en-US" sz="2800" dirty="0">
                <a:latin typeface="+mn-ea"/>
              </a:rPr>
              <a:t>又是</a:t>
            </a:r>
            <a:r>
              <a:rPr lang="en-US" altLang="zh-CN" sz="2800" dirty="0">
                <a:latin typeface="+mn-ea"/>
              </a:rPr>
              <a:t>Animal</a:t>
            </a:r>
            <a:r>
              <a:rPr lang="zh-CN" altLang="en-US" sz="2800" dirty="0">
                <a:latin typeface="+mn-ea"/>
              </a:rPr>
              <a:t>的派生类，则</a:t>
            </a:r>
            <a:r>
              <a:rPr lang="en-US" altLang="zh-CN" sz="2800" dirty="0">
                <a:latin typeface="+mn-ea"/>
              </a:rPr>
              <a:t>Dog</a:t>
            </a:r>
            <a:r>
              <a:rPr lang="zh-CN" altLang="en-US" sz="2800" dirty="0">
                <a:latin typeface="+mn-ea"/>
              </a:rPr>
              <a:t>不仅继承了</a:t>
            </a:r>
            <a:r>
              <a:rPr lang="en-US" altLang="zh-CN" sz="2800" dirty="0">
                <a:latin typeface="+mn-ea"/>
              </a:rPr>
              <a:t>Mammal</a:t>
            </a:r>
            <a:r>
              <a:rPr lang="zh-CN" altLang="en-US" sz="2800" dirty="0">
                <a:latin typeface="+mn-ea"/>
              </a:rPr>
              <a:t>的属性，同时也继承了</a:t>
            </a:r>
            <a:r>
              <a:rPr lang="en-US" altLang="zh-CN" sz="2800" dirty="0">
                <a:latin typeface="+mn-ea"/>
              </a:rPr>
              <a:t>Animal</a:t>
            </a:r>
            <a:r>
              <a:rPr lang="zh-CN" altLang="en-US" sz="2800" dirty="0">
                <a:latin typeface="+mn-ea"/>
              </a:rPr>
              <a:t>的属性。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800" dirty="0">
                <a:latin typeface="+mn-ea"/>
              </a:rPr>
              <a:t>派生类可以覆盖从基类继承来的行为。</a:t>
            </a:r>
          </a:p>
        </p:txBody>
      </p:sp>
      <p:sp>
        <p:nvSpPr>
          <p:cNvPr id="717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B50A8E9A-1572-4217-B1FD-A92FD2225A2D}" type="datetime1">
              <a:rPr kumimoji="0" lang="en-US" altLang="zh-CN" sz="1400" b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717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eaLnBrk="1" hangingPunct="1"/>
            <a:fld id="{04128340-9A10-47DE-8001-9769A34D6902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3</a:t>
            </a:fld>
            <a:endParaRPr kumimoji="0" lang="en-US" altLang="zh-CN" sz="14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936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400" dirty="0">
                <a:effectLst/>
                <a:latin typeface="+mn-ea"/>
                <a:ea typeface="+mn-ea"/>
              </a:rPr>
              <a:t>子类型</a:t>
            </a:r>
          </a:p>
        </p:txBody>
      </p:sp>
      <p:sp>
        <p:nvSpPr>
          <p:cNvPr id="1536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5725" y="1628800"/>
            <a:ext cx="8820150" cy="4823817"/>
          </a:xfrm>
        </p:spPr>
        <p:txBody>
          <a:bodyPr/>
          <a:lstStyle/>
          <a:p>
            <a:pPr marL="914400" lvl="1" indent="-457200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+mn-ea"/>
              </a:rPr>
              <a:t>指符合替换原则的子类关系。</a:t>
            </a:r>
          </a:p>
          <a:p>
            <a:pPr marL="914400" lvl="1" indent="-457200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+mn-ea"/>
              </a:rPr>
              <a:t>区别于一般的可能不符合替换原则的子类关系</a:t>
            </a:r>
            <a:endParaRPr lang="en-US" altLang="zh-CN" sz="300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sz="3000" dirty="0">
                <a:latin typeface="+mn-ea"/>
              </a:rPr>
              <a:t>子类说明了新类是继承自父类，而子类型强调的是新类具有父类一样的行为</a:t>
            </a:r>
          </a:p>
        </p:txBody>
      </p:sp>
      <p:sp>
        <p:nvSpPr>
          <p:cNvPr id="1536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1A9CFA15-8E1B-42DE-891D-13C5F846CE71}" type="datetime1">
              <a:rPr kumimoji="0" lang="en-US" altLang="zh-CN" sz="1400" b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509F38FF-A51D-4A6F-BCC5-396B7A1425FB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30</a:t>
            </a:fld>
            <a:endParaRPr kumimoji="0" lang="en-US" altLang="zh-CN" sz="14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8626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600" dirty="0">
                <a:latin typeface="+mn-ea"/>
                <a:ea typeface="+mn-ea"/>
              </a:rPr>
              <a:t>特殊化继承</a:t>
            </a:r>
          </a:p>
        </p:txBody>
      </p:sp>
      <p:sp>
        <p:nvSpPr>
          <p:cNvPr id="2048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4680867"/>
          </a:xfrm>
        </p:spPr>
        <p:txBody>
          <a:bodyPr>
            <a:normAutofit fontScale="85000" lnSpcReduction="20000"/>
          </a:bodyPr>
          <a:lstStyle/>
          <a:p>
            <a:pPr marL="914400" lvl="1" indent="-457200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600" dirty="0">
                <a:latin typeface="+mn-ea"/>
              </a:rPr>
              <a:t>很多情况下，都是为了特殊化才使用继承。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600" dirty="0">
                <a:latin typeface="+mn-ea"/>
              </a:rPr>
              <a:t>在这种形式下，新类是基类的一种特定类型，它能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满足基类的所有规范</a:t>
            </a:r>
            <a:r>
              <a:rPr lang="zh-CN" altLang="en-US" sz="3600" dirty="0">
                <a:latin typeface="+mn-ea"/>
              </a:rPr>
              <a:t>。 </a:t>
            </a:r>
            <a:br>
              <a:rPr lang="zh-CN" altLang="en-US" sz="3600" dirty="0">
                <a:latin typeface="+mn-ea"/>
              </a:rPr>
            </a:br>
            <a:r>
              <a:rPr lang="zh-CN" altLang="en-US" sz="3600" dirty="0">
                <a:latin typeface="+mn-ea"/>
              </a:rPr>
              <a:t>用这种方式创建的总是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子类型</a:t>
            </a:r>
            <a:r>
              <a:rPr lang="zh-CN" altLang="en-US" sz="3600" dirty="0">
                <a:latin typeface="+mn-ea"/>
              </a:rPr>
              <a:t>，并明显符合</a:t>
            </a:r>
            <a:r>
              <a:rPr lang="zh-CN" altLang="en-US" sz="3600" dirty="0">
                <a:solidFill>
                  <a:srgbClr val="FF0000"/>
                </a:solidFill>
                <a:latin typeface="+mn-ea"/>
              </a:rPr>
              <a:t>可替换性原则</a:t>
            </a:r>
            <a:r>
              <a:rPr lang="zh-CN" altLang="en-US" sz="3600" dirty="0">
                <a:latin typeface="+mn-ea"/>
              </a:rPr>
              <a:t>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600" dirty="0">
                <a:latin typeface="+mn-ea"/>
              </a:rPr>
              <a:t>与规范化继承一起，这两种方式构成了继承最理想的方式，也是一个好的设计所应追求的目标。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3600" dirty="0">
                <a:latin typeface="+mn-ea"/>
              </a:rPr>
              <a:t>Window-</a:t>
            </a:r>
            <a:r>
              <a:rPr lang="en-US" altLang="zh-CN" sz="3600" dirty="0" err="1">
                <a:latin typeface="+mn-ea"/>
              </a:rPr>
              <a:t>TextWindow</a:t>
            </a:r>
            <a:endParaRPr lang="en-US" altLang="zh-CN" sz="3600" dirty="0">
              <a:latin typeface="+mn-ea"/>
            </a:endParaRPr>
          </a:p>
        </p:txBody>
      </p:sp>
      <p:sp>
        <p:nvSpPr>
          <p:cNvPr id="20482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F496C3F9-8CE9-4D96-B160-DD9B4AA30611}" type="datetime1">
              <a:rPr kumimoji="0" lang="en-US" altLang="zh-CN" sz="1400" b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C283445B-7DC8-4D1F-85E7-D279E4653B8E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31</a:t>
            </a:fld>
            <a:endParaRPr kumimoji="0" lang="en-US" altLang="zh-CN" sz="14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4377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+mn-ea"/>
                <a:ea typeface="+mn-ea"/>
              </a:rPr>
              <a:t>（里氏）替换（代换）原则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类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en-US" dirty="0">
                <a:latin typeface="+mn-ea"/>
              </a:rPr>
              <a:t>继承类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时，除添加新的方法完成新增功能外，尽量不要重写父类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的方法，也尽量不要重载父类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的方法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含义：父类中凡是已经实现好的方法（相对于抽象方法而言），实际上是在设定一系列的规范和契约，虽然它不强制要求所有的子类必须遵从这些契约，但是如果子类对这些非抽象方法任意修改，就会对整个继承体系造成破坏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741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替换原则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012" y="1340768"/>
            <a:ext cx="8568952" cy="5272087"/>
          </a:xfrm>
        </p:spPr>
        <p:txBody>
          <a:bodyPr>
            <a:normAutofit/>
          </a:bodyPr>
          <a:lstStyle/>
          <a:p>
            <a:r>
              <a:rPr lang="zh-CN" altLang="en-US" sz="2600" b="1" dirty="0">
                <a:latin typeface="+mn-ea"/>
              </a:rPr>
              <a:t>子类可以扩展父类的功能，但不能改变父类原有的功能</a:t>
            </a:r>
            <a:endParaRPr lang="en-US" altLang="zh-CN" sz="2600" b="1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子类可以实现父类的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抽象</a:t>
            </a:r>
            <a:r>
              <a:rPr lang="zh-CN" altLang="en-US" dirty="0">
                <a:latin typeface="+mn-ea"/>
              </a:rPr>
              <a:t>方法，但不能覆盖父类的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非抽象方法</a:t>
            </a:r>
            <a:r>
              <a:rPr lang="zh-CN" altLang="en-US" dirty="0">
                <a:latin typeface="+mn-ea"/>
              </a:rPr>
              <a:t>。</a:t>
            </a:r>
          </a:p>
          <a:p>
            <a:pPr lvl="1"/>
            <a:r>
              <a:rPr lang="zh-CN" altLang="en-US" dirty="0">
                <a:latin typeface="+mn-ea"/>
              </a:rPr>
              <a:t>子类中可以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增加</a:t>
            </a:r>
            <a:r>
              <a:rPr lang="zh-CN" altLang="en-US" dirty="0">
                <a:latin typeface="+mn-ea"/>
              </a:rPr>
              <a:t>自己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特有</a:t>
            </a:r>
            <a:r>
              <a:rPr lang="zh-CN" altLang="en-US" dirty="0">
                <a:latin typeface="+mn-ea"/>
              </a:rPr>
              <a:t>的方法。</a:t>
            </a:r>
          </a:p>
          <a:p>
            <a:pPr lvl="1"/>
            <a:r>
              <a:rPr lang="zh-CN" altLang="en-US" dirty="0">
                <a:latin typeface="+mn-ea"/>
              </a:rPr>
              <a:t>当子类的方法重写父类的方法时，方法的前置条件（即方法的形参）要比父类方法的输入参数更宽松。</a:t>
            </a:r>
          </a:p>
          <a:p>
            <a:pPr lvl="1"/>
            <a:r>
              <a:rPr lang="zh-CN" altLang="en-US" dirty="0">
                <a:latin typeface="+mn-ea"/>
              </a:rPr>
              <a:t>当子类的方法实现父类的抽象方法时，方法的后置条件（即方法的返回值）要比父类更严格。</a:t>
            </a:r>
          </a:p>
          <a:p>
            <a:pPr lvl="1"/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8315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400" dirty="0">
                <a:effectLst/>
                <a:latin typeface="+mn-ea"/>
                <a:ea typeface="+mn-ea"/>
              </a:rPr>
              <a:t>改写（重写）</a:t>
            </a:r>
          </a:p>
        </p:txBody>
      </p:sp>
      <p:sp>
        <p:nvSpPr>
          <p:cNvPr id="1638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5725" y="1268760"/>
            <a:ext cx="8820150" cy="4772025"/>
          </a:xfrm>
        </p:spPr>
        <p:txBody>
          <a:bodyPr>
            <a:normAutofit fontScale="85000" lnSpcReduction="20000"/>
          </a:bodyPr>
          <a:lstStyle/>
          <a:p>
            <a:pPr marL="914400" lvl="1" indent="-457200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+mn-ea"/>
              </a:rPr>
              <a:t>子类有时为了避免继承父类的行为，需要对其进行改写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+mn-ea"/>
              </a:rPr>
              <a:t>语法上：子类定义一个与父类有着相同名称且类型签名相同的方法。</a:t>
            </a:r>
          </a:p>
          <a:p>
            <a:pPr marL="914400" lvl="1" indent="-457200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3200" dirty="0">
                <a:latin typeface="+mn-ea"/>
              </a:rPr>
              <a:t>运行时：变量声明为一个父类，它所包含的值来自于子类，与给定消息相对应的方法同时出现于父类和子类。</a:t>
            </a:r>
            <a:endParaRPr lang="en-US" altLang="zh-CN" sz="3200" dirty="0">
              <a:latin typeface="+mn-ea"/>
            </a:endParaRP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ea"/>
              </a:rPr>
              <a:t>  Parent p; 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ea"/>
              </a:rPr>
              <a:t>  p=new Child();</a:t>
            </a:r>
          </a:p>
          <a:p>
            <a:pPr marL="457200" lvl="1" indent="0" eaLnBrk="1" hangingPunct="1">
              <a:buNone/>
            </a:pPr>
            <a:r>
              <a:rPr lang="en-US" altLang="zh-CN" sz="3200" dirty="0">
                <a:latin typeface="+mn-ea"/>
              </a:rPr>
              <a:t>  </a:t>
            </a:r>
            <a:r>
              <a:rPr lang="en-US" altLang="zh-CN" sz="3200" dirty="0" err="1">
                <a:latin typeface="+mn-ea"/>
              </a:rPr>
              <a:t>p.eat</a:t>
            </a:r>
            <a:r>
              <a:rPr lang="en-US" altLang="zh-CN" sz="3200" dirty="0">
                <a:latin typeface="+mn-ea"/>
              </a:rPr>
              <a:t>();</a:t>
            </a:r>
            <a:endParaRPr lang="zh-CN" altLang="en-US" sz="3200" dirty="0">
              <a:latin typeface="+mn-ea"/>
            </a:endParaRP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Char char="n"/>
            </a:pPr>
            <a:endParaRPr lang="zh-CN" altLang="en-US" sz="3200" dirty="0">
              <a:latin typeface="+mn-ea"/>
            </a:endParaRPr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FBE841D9-CE2A-413A-B5A1-E51B8B0DFD09}" type="datetime1">
              <a:rPr kumimoji="0" lang="en-US" altLang="zh-CN" sz="1400" b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5A7387A6-9509-409D-BE95-8C40CE42388A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34</a:t>
            </a:fld>
            <a:endParaRPr kumimoji="0" lang="en-US" altLang="zh-CN" sz="14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87367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400" dirty="0">
                <a:effectLst/>
                <a:latin typeface="+mn-ea"/>
                <a:ea typeface="+mn-ea"/>
              </a:rPr>
              <a:t>改写（重写）机制</a:t>
            </a:r>
          </a:p>
        </p:txBody>
      </p:sp>
      <p:sp>
        <p:nvSpPr>
          <p:cNvPr id="1741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1925" y="1412875"/>
            <a:ext cx="8820150" cy="5256212"/>
          </a:xfrm>
        </p:spPr>
        <p:txBody>
          <a:bodyPr/>
          <a:lstStyle/>
          <a:p>
            <a:pPr marL="914400" lvl="1" indent="-457200" eaLnBrk="1" hangingPunct="1">
              <a:lnSpc>
                <a:spcPct val="110000"/>
              </a:lnSpc>
              <a:buFont typeface="Wingdings" pitchFamily="2" charset="2"/>
              <a:buChar char="n"/>
            </a:pPr>
            <a:r>
              <a:rPr lang="en-US" altLang="zh-CN" sz="3200" dirty="0">
                <a:latin typeface="+mn-ea"/>
              </a:rPr>
              <a:t>Java</a:t>
            </a:r>
            <a:r>
              <a:rPr lang="zh-CN" altLang="en-US" sz="3200" dirty="0">
                <a:latin typeface="+mn-ea"/>
              </a:rPr>
              <a:t>、</a:t>
            </a:r>
            <a:r>
              <a:rPr lang="en-US" altLang="zh-CN" sz="3200" dirty="0">
                <a:latin typeface="+mn-ea"/>
              </a:rPr>
              <a:t>Smalltalk</a:t>
            </a:r>
            <a:r>
              <a:rPr lang="zh-CN" altLang="en-US" sz="3200" dirty="0">
                <a:latin typeface="+mn-ea"/>
              </a:rPr>
              <a:t>等面向对象语言，只要子类通过同一类型签名改写父类的方法，自然便会发生所期望的行为。</a:t>
            </a:r>
          </a:p>
          <a:p>
            <a:pPr marL="914400" lvl="1" indent="-457200" eaLnBrk="1" hangingPunct="1">
              <a:lnSpc>
                <a:spcPct val="110000"/>
              </a:lnSpc>
              <a:buFont typeface="Wingdings" pitchFamily="2" charset="2"/>
              <a:buChar char="n"/>
            </a:pPr>
            <a:r>
              <a:rPr lang="en-US" altLang="zh-CN" sz="3200" dirty="0">
                <a:latin typeface="+mn-ea"/>
              </a:rPr>
              <a:t>C++</a:t>
            </a:r>
            <a:r>
              <a:rPr lang="zh-CN" altLang="en-US" sz="3200" dirty="0">
                <a:latin typeface="+mn-ea"/>
              </a:rPr>
              <a:t>中，需要父类中使用关键字</a:t>
            </a:r>
            <a:r>
              <a:rPr lang="en-US" altLang="zh-CN" sz="3200" dirty="0">
                <a:latin typeface="+mn-ea"/>
              </a:rPr>
              <a:t>Virtual</a:t>
            </a:r>
            <a:r>
              <a:rPr lang="zh-CN" altLang="en-US" sz="3200" dirty="0">
                <a:latin typeface="+mn-ea"/>
              </a:rPr>
              <a:t>来表明这一含义。</a:t>
            </a:r>
          </a:p>
        </p:txBody>
      </p:sp>
      <p:sp>
        <p:nvSpPr>
          <p:cNvPr id="1741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B07588AD-5C69-426F-B633-D5128279ED9C}" type="datetime1">
              <a:rPr kumimoji="0" lang="en-US" altLang="zh-CN" sz="1400" b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1741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9536F284-7737-41D9-8875-AB4764DC6C0E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35</a:t>
            </a:fld>
            <a:endParaRPr kumimoji="0" lang="en-US" altLang="zh-CN" sz="14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158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86524" y="211460"/>
            <a:ext cx="7848600" cy="863600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方法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函数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改写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11141-56AA-496B-8A1E-08C70EA090BD}" type="slidenum">
              <a:rPr lang="en-US" altLang="zh-CN">
                <a:latin typeface="+mn-ea"/>
                <a:ea typeface="+mn-ea"/>
              </a:rPr>
              <a:pPr/>
              <a:t>36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311171" name="Rectangle 3"/>
          <p:cNvSpPr>
            <a:spLocks noChangeArrowheads="1"/>
          </p:cNvSpPr>
          <p:nvPr/>
        </p:nvSpPr>
        <p:spPr bwMode="auto">
          <a:xfrm>
            <a:off x="107504" y="1412776"/>
            <a:ext cx="8928992" cy="437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914400" lvl="1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为了能使基类中过时的方法能被修改，我们可以在派生类中定义与基类中完全相同的函数，这叫做方法（函数）改写（重写、重置、覆盖）</a:t>
            </a:r>
          </a:p>
          <a:p>
            <a:pPr marL="914400" lvl="1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派生类的函数覆盖基类的同名函数</a:t>
            </a:r>
          </a:p>
          <a:p>
            <a:pPr marL="1371600" lvl="2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通过派生类的对象调用时，执行派生类的函数</a:t>
            </a:r>
          </a:p>
          <a:p>
            <a:pPr marL="1371600" lvl="2" indent="-4572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800" dirty="0">
                <a:solidFill>
                  <a:srgbClr val="000000"/>
                </a:solidFill>
                <a:latin typeface="+mn-ea"/>
              </a:rPr>
              <a:t>用基类的对象调用时，执行基类的函数</a:t>
            </a:r>
          </a:p>
        </p:txBody>
      </p:sp>
    </p:spTree>
    <p:extLst>
      <p:ext uri="{BB962C8B-B14F-4D97-AF65-F5344CB8AC3E}">
        <p14:creationId xmlns:p14="http://schemas.microsoft.com/office/powerpoint/2010/main" val="3732117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400" dirty="0">
                <a:effectLst/>
                <a:latin typeface="+mn-ea"/>
                <a:ea typeface="+mn-ea"/>
              </a:rPr>
              <a:t>子类型与改写</a:t>
            </a:r>
          </a:p>
        </p:txBody>
      </p:sp>
      <p:sp>
        <p:nvSpPr>
          <p:cNvPr id="1638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-17582" y="1464469"/>
            <a:ext cx="8964488" cy="4772025"/>
          </a:xfrm>
        </p:spPr>
        <p:txBody>
          <a:bodyPr/>
          <a:lstStyle/>
          <a:p>
            <a:pPr marL="914400" lvl="1" indent="-457200">
              <a:lnSpc>
                <a:spcPct val="110000"/>
              </a:lnSpc>
              <a:buFont typeface="Wingdings" pitchFamily="2" charset="2"/>
              <a:buChar char="n"/>
            </a:pPr>
            <a:r>
              <a:rPr lang="zh-CN" altLang="en-US" sz="3000" kern="1200" dirty="0">
                <a:latin typeface="+mn-ea"/>
                <a:cs typeface="+mn-cs"/>
              </a:rPr>
              <a:t>子类型比子类有更严格的要求，它不仅要求有继承的语法，同时要求如果存在子类对父类方法的改写（</a:t>
            </a:r>
            <a:r>
              <a:rPr lang="en-US" altLang="zh-CN" sz="3000" kern="1200" dirty="0">
                <a:latin typeface="+mn-ea"/>
                <a:cs typeface="+mn-cs"/>
              </a:rPr>
              <a:t>override</a:t>
            </a:r>
            <a:r>
              <a:rPr lang="zh-CN" altLang="en-US" sz="3000" kern="1200" dirty="0">
                <a:latin typeface="+mn-ea"/>
                <a:cs typeface="+mn-cs"/>
              </a:rPr>
              <a:t>），那么改写的内容必须符合父类原本的语义，其被调用后的作用应该和父类实现的效果方向一致</a:t>
            </a:r>
            <a:r>
              <a:rPr lang="zh-CN" altLang="en-US" sz="3200" kern="1200" dirty="0">
                <a:latin typeface="+mn-ea"/>
                <a:cs typeface="+mn-cs"/>
              </a:rPr>
              <a:t>。</a:t>
            </a:r>
          </a:p>
        </p:txBody>
      </p:sp>
      <p:sp>
        <p:nvSpPr>
          <p:cNvPr id="1638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FBE841D9-CE2A-413A-B5A1-E51B8B0DFD09}" type="datetime1">
              <a:rPr kumimoji="0" lang="en-US" altLang="zh-CN" sz="1400" b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1638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5A7387A6-9509-409D-BE95-8C40CE42388A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37</a:t>
            </a:fld>
            <a:endParaRPr kumimoji="0" lang="en-US" altLang="zh-CN" sz="14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8736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规范化继承 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1834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400" dirty="0">
                <a:effectLst/>
                <a:latin typeface="+mn-ea"/>
                <a:ea typeface="+mn-ea"/>
              </a:rPr>
              <a:t>规范化继承 </a:t>
            </a:r>
          </a:p>
        </p:txBody>
      </p:sp>
      <p:sp>
        <p:nvSpPr>
          <p:cNvPr id="2150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200" dirty="0">
                <a:latin typeface="+mn-ea"/>
              </a:rPr>
              <a:t>规范化继承用于保证派生类和基类具有某个共同的接口，即所有的派生类实现了具有相同方法接口的方法。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200" dirty="0">
                <a:latin typeface="+mn-ea"/>
              </a:rPr>
              <a:t>基类中既有已实现的方法，也有只定义了方法接口、留待派生类去实现的方法。</a:t>
            </a:r>
            <a:endParaRPr lang="en-US" altLang="zh-CN" sz="3200" dirty="0">
              <a:latin typeface="+mn-ea"/>
            </a:endParaRP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FF0000"/>
                </a:solidFill>
                <a:latin typeface="+mn-ea"/>
              </a:rPr>
              <a:t>派生类只是实现了那些定义在基类却又没有实现的方法</a:t>
            </a:r>
            <a:r>
              <a:rPr lang="zh-CN" altLang="en-US" sz="3200" dirty="0">
                <a:latin typeface="+mn-ea"/>
              </a:rPr>
              <a:t>。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endParaRPr lang="en-US" altLang="zh-CN" sz="3600" dirty="0">
              <a:latin typeface="+mn-ea"/>
            </a:endParaRPr>
          </a:p>
        </p:txBody>
      </p:sp>
      <p:sp>
        <p:nvSpPr>
          <p:cNvPr id="21506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6081B07A-E89E-4186-9A84-D60264648326}" type="datetime1">
              <a:rPr kumimoji="0" lang="en-US" altLang="zh-CN" sz="1400" b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FDAF0F59-CC95-43F1-B47A-EB9BD868DB39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39</a:t>
            </a:fld>
            <a:endParaRPr kumimoji="0" lang="en-US" altLang="zh-CN" sz="14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025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16491-073C-4D86-9FDF-B6B595FD16E2}" type="slidenum">
              <a:rPr lang="en-US" altLang="zh-CN">
                <a:latin typeface="+mn-ea"/>
                <a:ea typeface="+mn-ea"/>
              </a:rPr>
              <a:pPr/>
              <a:t>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2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继承的作用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220065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412875"/>
            <a:ext cx="8964612" cy="4752975"/>
          </a:xfrm>
          <a:noFill/>
          <a:ln/>
        </p:spPr>
        <p:txBody>
          <a:bodyPr/>
          <a:lstStyle/>
          <a:p>
            <a:r>
              <a:rPr lang="zh-CN" altLang="en-US" dirty="0">
                <a:latin typeface="+mn-ea"/>
              </a:rPr>
              <a:t>使代码具有可重用性－通过继承类库拥有类库的能力</a:t>
            </a:r>
          </a:p>
          <a:p>
            <a:pPr>
              <a:buFontTx/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--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用别人的类为基础创建自己需要的类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可以省时省力</a:t>
            </a:r>
          </a:p>
          <a:p>
            <a:r>
              <a:rPr lang="zh-CN" altLang="en-US" dirty="0">
                <a:latin typeface="+mn-ea"/>
              </a:rPr>
              <a:t>可以重定义基类的成员函数，实现新的功能</a:t>
            </a:r>
          </a:p>
          <a:p>
            <a:pPr>
              <a:buFontTx/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--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对别人的类中的不足重新实现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但是又不改变别人的类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>
              <a:buFontTx/>
              <a:buNone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069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400" dirty="0">
                <a:latin typeface="+mn-ea"/>
                <a:ea typeface="+mn-ea"/>
              </a:rPr>
              <a:t>规范化继承</a:t>
            </a:r>
            <a:r>
              <a:rPr lang="zh-CN" altLang="en-US" dirty="0">
                <a:latin typeface="+mn-ea"/>
                <a:ea typeface="+mn-ea"/>
              </a:rPr>
              <a:t> </a:t>
            </a:r>
          </a:p>
        </p:txBody>
      </p:sp>
      <p:sp>
        <p:nvSpPr>
          <p:cNvPr id="2253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5725" y="1412875"/>
            <a:ext cx="8820150" cy="5256212"/>
          </a:xfrm>
        </p:spPr>
        <p:txBody>
          <a:bodyPr/>
          <a:lstStyle/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000" dirty="0">
                <a:latin typeface="+mn-ea"/>
              </a:rPr>
              <a:t>派生类</a:t>
            </a:r>
            <a:r>
              <a:rPr lang="zh-CN" altLang="en-US" sz="3000" dirty="0">
                <a:solidFill>
                  <a:srgbClr val="FF0000"/>
                </a:solidFill>
                <a:latin typeface="+mn-ea"/>
              </a:rPr>
              <a:t>并没有重新定义已有的类型</a:t>
            </a:r>
            <a:r>
              <a:rPr lang="zh-CN" altLang="en-US" sz="3000" dirty="0">
                <a:latin typeface="+mn-ea"/>
              </a:rPr>
              <a:t>，而是去</a:t>
            </a:r>
            <a:r>
              <a:rPr lang="zh-CN" altLang="en-US" sz="3000" dirty="0">
                <a:solidFill>
                  <a:srgbClr val="FF0000"/>
                </a:solidFill>
                <a:latin typeface="+mn-ea"/>
              </a:rPr>
              <a:t>实现一个</a:t>
            </a:r>
            <a:r>
              <a:rPr lang="zh-CN" altLang="en-US" sz="3000" dirty="0">
                <a:solidFill>
                  <a:srgbClr val="0066FF"/>
                </a:solidFill>
                <a:effectLst/>
                <a:latin typeface="+mn-ea"/>
              </a:rPr>
              <a:t>未完成</a:t>
            </a:r>
            <a:r>
              <a:rPr lang="zh-CN" altLang="en-US" sz="3000" dirty="0">
                <a:solidFill>
                  <a:srgbClr val="FF0000"/>
                </a:solidFill>
                <a:latin typeface="+mn-ea"/>
              </a:rPr>
              <a:t>的抽象</a:t>
            </a:r>
            <a:r>
              <a:rPr lang="zh-CN" altLang="en-US" sz="3000" dirty="0">
                <a:latin typeface="+mn-ea"/>
              </a:rPr>
              <a:t>规范。 </a:t>
            </a:r>
            <a:br>
              <a:rPr lang="zh-CN" altLang="en-US" sz="3000" dirty="0">
                <a:latin typeface="+mn-ea"/>
              </a:rPr>
            </a:br>
            <a:r>
              <a:rPr lang="zh-CN" altLang="en-US" sz="3000" dirty="0">
                <a:latin typeface="+mn-ea"/>
              </a:rPr>
              <a:t>也就是说，基类定义了某些操作，但并没有去实现它。只有派生类才能实现这些操作。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000" dirty="0">
                <a:latin typeface="+mn-ea"/>
              </a:rPr>
              <a:t>在这种情况下，基类有时也被称为</a:t>
            </a:r>
            <a:r>
              <a:rPr lang="zh-CN" altLang="en-US" sz="3000" dirty="0">
                <a:solidFill>
                  <a:srgbClr val="000099"/>
                </a:solidFill>
                <a:latin typeface="+mn-ea"/>
              </a:rPr>
              <a:t>抽象规范类</a:t>
            </a:r>
            <a:r>
              <a:rPr lang="zh-CN" altLang="en-US" sz="3000" dirty="0">
                <a:latin typeface="+mn-ea"/>
              </a:rPr>
              <a:t>。</a:t>
            </a:r>
          </a:p>
        </p:txBody>
      </p:sp>
      <p:sp>
        <p:nvSpPr>
          <p:cNvPr id="22530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35D5C5C6-79CD-443C-B1C7-6620C228953B}" type="datetime1">
              <a:rPr kumimoji="0" lang="en-US" altLang="zh-CN" sz="1400" b="0">
                <a:latin typeface="+mn-ea"/>
                <a:ea typeface="+mn-ea"/>
              </a:rPr>
              <a:pPr eaLnBrk="1" hangingPunct="1"/>
              <a:t>6/13/2022</a:t>
            </a:fld>
            <a:endParaRPr kumimoji="0" lang="en-US" altLang="zh-CN" sz="1400" b="0">
              <a:latin typeface="+mn-ea"/>
              <a:ea typeface="+mn-ea"/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07AC9B47-47C5-443B-BE00-4CC112B53E94}" type="slidenum">
              <a:rPr kumimoji="0" lang="en-US" altLang="zh-CN" sz="1400" b="0">
                <a:latin typeface="+mn-ea"/>
                <a:ea typeface="+mn-ea"/>
              </a:rPr>
              <a:pPr eaLnBrk="1" hangingPunct="1"/>
              <a:t>40</a:t>
            </a:fld>
            <a:endParaRPr kumimoji="0" lang="en-US" altLang="zh-CN" sz="14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483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400" dirty="0">
                <a:latin typeface="黑体" pitchFamily="49" charset="-122"/>
              </a:rPr>
              <a:t>规范化继承</a:t>
            </a:r>
            <a:r>
              <a:rPr lang="zh-CN" altLang="en-US" sz="3400" dirty="0"/>
              <a:t> </a:t>
            </a:r>
            <a:endParaRPr lang="zh-CN" altLang="en-US" sz="3400" dirty="0">
              <a:latin typeface="黑体" pitchFamily="49" charset="-122"/>
            </a:endParaRPr>
          </a:p>
        </p:txBody>
      </p:sp>
      <p:sp>
        <p:nvSpPr>
          <p:cNvPr id="2355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360987"/>
          </a:xfrm>
        </p:spPr>
        <p:txBody>
          <a:bodyPr/>
          <a:lstStyle/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2600" dirty="0">
                <a:latin typeface="+mn-ea"/>
              </a:rPr>
              <a:t>在</a:t>
            </a:r>
            <a:r>
              <a:rPr lang="en-US" altLang="zh-CN" sz="2600" dirty="0">
                <a:latin typeface="+mn-ea"/>
              </a:rPr>
              <a:t>Java</a:t>
            </a:r>
            <a:r>
              <a:rPr lang="zh-CN" altLang="en-US" sz="2600" dirty="0">
                <a:latin typeface="+mn-ea"/>
              </a:rPr>
              <a:t>中，关键字</a:t>
            </a:r>
            <a:r>
              <a:rPr lang="en-US" altLang="zh-CN" sz="2600" dirty="0">
                <a:latin typeface="+mn-ea"/>
              </a:rPr>
              <a:t>abstract</a:t>
            </a:r>
            <a:r>
              <a:rPr lang="zh-CN" altLang="en-US" sz="2600" dirty="0">
                <a:latin typeface="+mn-ea"/>
              </a:rPr>
              <a:t>确保了必须要构建派生类。声明为</a:t>
            </a:r>
            <a:r>
              <a:rPr lang="en-US" altLang="zh-CN" sz="2600" dirty="0">
                <a:latin typeface="+mn-ea"/>
              </a:rPr>
              <a:t>abstract</a:t>
            </a:r>
            <a:r>
              <a:rPr lang="zh-CN" altLang="en-US" sz="2600" dirty="0">
                <a:latin typeface="+mn-ea"/>
              </a:rPr>
              <a:t>的类必须被派生类化，不可能用</a:t>
            </a:r>
            <a:r>
              <a:rPr lang="en-US" altLang="zh-CN" sz="2600" dirty="0">
                <a:latin typeface="+mn-ea"/>
              </a:rPr>
              <a:t>new</a:t>
            </a:r>
            <a:r>
              <a:rPr lang="zh-CN" altLang="en-US" sz="2600" dirty="0">
                <a:latin typeface="+mn-ea"/>
              </a:rPr>
              <a:t>运算符创建这种类的实例。除此之外，方法也能被声明为</a:t>
            </a:r>
            <a:r>
              <a:rPr lang="en-US" altLang="zh-CN" sz="2600" dirty="0">
                <a:latin typeface="+mn-ea"/>
              </a:rPr>
              <a:t>abstract</a:t>
            </a:r>
            <a:r>
              <a:rPr lang="zh-CN" altLang="en-US" sz="2600" dirty="0">
                <a:latin typeface="+mn-ea"/>
              </a:rPr>
              <a:t>，同样在创建实例之前，必须覆盖类中所有的抽象方法。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2600" dirty="0">
                <a:latin typeface="+mn-ea"/>
              </a:rPr>
              <a:t>规范化继承可以通过以下方式辨认：基类中只是提供了方法接口，并没有实现具体的行为，具体的行为必须在派生类中实现。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en-US" altLang="zh-CN" sz="2600" dirty="0" err="1">
                <a:latin typeface="+mn-ea"/>
              </a:rPr>
              <a:t>GraphicalObject</a:t>
            </a:r>
            <a:r>
              <a:rPr lang="zh-CN" altLang="en-US" sz="2600" dirty="0">
                <a:latin typeface="+mn-ea"/>
              </a:rPr>
              <a:t>没有实现关于描绘对象的方法，因此它是一个抽象类。其子类</a:t>
            </a:r>
            <a:r>
              <a:rPr lang="en-US" altLang="zh-CN" sz="2600" dirty="0" err="1">
                <a:latin typeface="+mn-ea"/>
              </a:rPr>
              <a:t>Ball,Wall</a:t>
            </a:r>
            <a:r>
              <a:rPr lang="zh-CN" altLang="en-US" sz="2600" dirty="0">
                <a:latin typeface="+mn-ea"/>
              </a:rPr>
              <a:t>和</a:t>
            </a:r>
            <a:r>
              <a:rPr lang="en-US" altLang="zh-CN" sz="2600" dirty="0">
                <a:latin typeface="+mn-ea"/>
              </a:rPr>
              <a:t>Hole</a:t>
            </a:r>
            <a:r>
              <a:rPr lang="zh-CN" altLang="en-US" sz="2600" dirty="0">
                <a:latin typeface="+mn-ea"/>
              </a:rPr>
              <a:t>通过规范子类化实现这些方法。</a:t>
            </a:r>
          </a:p>
        </p:txBody>
      </p:sp>
      <p:sp>
        <p:nvSpPr>
          <p:cNvPr id="23554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3CB2F562-E4A6-4C1F-B548-0FE6A8D1D181}" type="datetime1">
              <a:rPr kumimoji="0" lang="en-US" altLang="zh-CN" sz="1400" b="0">
                <a:latin typeface="Tahoma" pitchFamily="34" charset="0"/>
                <a:ea typeface="宋体" pitchFamily="2" charset="-122"/>
              </a:rPr>
              <a:pPr eaLnBrk="1" hangingPunct="1"/>
              <a:t>6/13/2022</a:t>
            </a:fld>
            <a:endParaRPr kumimoji="0" lang="en-US" altLang="zh-CN" sz="14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66649875-00C5-4C51-A98A-A49F4A6630A9}" type="slidenum">
              <a:rPr kumimoji="0" lang="en-US" altLang="zh-CN" sz="1400" b="0">
                <a:latin typeface="Tahoma" pitchFamily="34" charset="0"/>
                <a:ea typeface="宋体" pitchFamily="2" charset="-122"/>
              </a:rPr>
              <a:pPr eaLnBrk="1" hangingPunct="1"/>
              <a:t>41</a:t>
            </a:fld>
            <a:endParaRPr kumimoji="0" lang="en-US" altLang="zh-CN" sz="1400" b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9417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子类使用父类提供的行为，但并不是父类的子类型</a:t>
            </a:r>
            <a:endParaRPr lang="en-US" altLang="zh-CN" dirty="0"/>
          </a:p>
          <a:p>
            <a:pPr lvl="1"/>
            <a:r>
              <a:rPr lang="zh-CN" altLang="en-US" dirty="0"/>
              <a:t>子类通过继承父类就可以实现其需要的行为，只需要对方法名称、方法参数等进行修改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094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泛化继承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子类修改或改写父类的某些方法</a:t>
            </a:r>
          </a:p>
        </p:txBody>
      </p:sp>
    </p:spTree>
    <p:extLst>
      <p:ext uri="{BB962C8B-B14F-4D97-AF65-F5344CB8AC3E}">
        <p14:creationId xmlns:p14="http://schemas.microsoft.com/office/powerpoint/2010/main" val="3885954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扩展继承</a:t>
            </a:r>
            <a:r>
              <a:rPr lang="en-US" altLang="zh-CN" dirty="0">
                <a:latin typeface="+mn-ea"/>
                <a:ea typeface="+mn-ea"/>
              </a:rPr>
              <a:t>	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子类只是往父类中添加新行为，并不修改从父类继承来的任何属性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由于父类的功能仍然可以使用，而且没有被修改，因此扩展继承并不违反可替换性原则，用这种方式构建的子类还是子类型</a:t>
            </a:r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752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限制继承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如果子类的行为比父类的少或更严格，就出现了限制继承</a:t>
            </a:r>
          </a:p>
        </p:txBody>
      </p:sp>
    </p:spTree>
    <p:extLst>
      <p:ext uri="{BB962C8B-B14F-4D97-AF65-F5344CB8AC3E}">
        <p14:creationId xmlns:p14="http://schemas.microsoft.com/office/powerpoint/2010/main" val="801538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变体继承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子类和父类之间都是对方的变体，可以任意选择两个之间的父子关系</a:t>
            </a:r>
            <a:endParaRPr lang="en-US" altLang="zh-CN" dirty="0"/>
          </a:p>
          <a:p>
            <a:pPr lvl="1"/>
            <a:r>
              <a:rPr lang="zh-CN" altLang="en-US" dirty="0"/>
              <a:t>例如，用为控制鼠标的代码与用来控制图形输入板的代码几乎完全相同。在概念上没有理由让一个类作为另外一个类的父类，因此可以选择任何一个类作为另外一个类的父类</a:t>
            </a:r>
          </a:p>
        </p:txBody>
      </p:sp>
    </p:spTree>
    <p:extLst>
      <p:ext uri="{BB962C8B-B14F-4D97-AF65-F5344CB8AC3E}">
        <p14:creationId xmlns:p14="http://schemas.microsoft.com/office/powerpoint/2010/main" val="4197521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400" dirty="0">
                <a:effectLst/>
                <a:latin typeface="黑体" pitchFamily="49" charset="-122"/>
              </a:rPr>
              <a:t>合并继承 </a:t>
            </a:r>
            <a:r>
              <a:rPr lang="zh-CN" altLang="en-US" sz="3400" dirty="0">
                <a:effectLst/>
              </a:rPr>
              <a:t> </a:t>
            </a:r>
            <a:endParaRPr lang="zh-CN" altLang="en-US" sz="3400" dirty="0">
              <a:effectLst/>
              <a:latin typeface="黑体" pitchFamily="49" charset="-122"/>
            </a:endParaRPr>
          </a:p>
        </p:txBody>
      </p:sp>
      <p:sp>
        <p:nvSpPr>
          <p:cNvPr id="3482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400" dirty="0">
                <a:latin typeface="+mn-ea"/>
              </a:rPr>
              <a:t>可以通过合并两个或者更多的抽象特性来形成新的抽象。</a:t>
            </a:r>
          </a:p>
          <a:p>
            <a:pPr marL="914400" lvl="1" indent="-457200" eaLnBrk="1" hangingPunct="1">
              <a:buFont typeface="Wingdings" pitchFamily="2" charset="2"/>
              <a:buChar char="n"/>
            </a:pPr>
            <a:r>
              <a:rPr lang="zh-CN" altLang="en-US" sz="3400" dirty="0">
                <a:latin typeface="+mn-ea"/>
              </a:rPr>
              <a:t>一个类可以继承自多个基类的能力被称为多重继承 。</a:t>
            </a:r>
          </a:p>
        </p:txBody>
      </p:sp>
      <p:sp>
        <p:nvSpPr>
          <p:cNvPr id="34818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60B340BB-438A-41FA-B9CA-E4D60C895C11}" type="datetime1">
              <a:rPr kumimoji="0" lang="en-US" altLang="zh-CN" sz="1400" b="0">
                <a:latin typeface="Tahoma" pitchFamily="34" charset="0"/>
                <a:ea typeface="宋体" pitchFamily="2" charset="-122"/>
              </a:rPr>
              <a:pPr eaLnBrk="1" hangingPunct="1"/>
              <a:t>6/13/2022</a:t>
            </a:fld>
            <a:endParaRPr kumimoji="0" lang="en-US" altLang="zh-CN" sz="14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7CE8BAC1-1791-4AA4-801A-ADF82E7BCE89}" type="slidenum">
              <a:rPr kumimoji="0" lang="en-US" altLang="zh-CN" sz="1400" b="0">
                <a:latin typeface="Tahoma" pitchFamily="34" charset="0"/>
                <a:ea typeface="宋体" pitchFamily="2" charset="-122"/>
              </a:rPr>
              <a:pPr eaLnBrk="1" hangingPunct="1"/>
              <a:t>47</a:t>
            </a:fld>
            <a:endParaRPr kumimoji="0" lang="en-US" altLang="zh-CN" sz="1400" b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386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特殊化：子类是父类的一个特例，即子类是父类的一个子类型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规范化：父类中定义的行为在子类中实现，而父类本身没有实现这些行为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构造：子类使用父类提供的行为，但是并不是父类的子类型。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泛化：</a:t>
            </a:r>
            <a:r>
              <a:rPr lang="zh-CN" altLang="en-US" sz="2400" dirty="0"/>
              <a:t>子类修改或改写父类的某些方法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扩展：子类添加一些新功能，但没有改变继承来的行为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限制：子类限制了一些来自父类的方法的使用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变体：</a:t>
            </a:r>
            <a:r>
              <a:rPr lang="zh-CN" altLang="en-US" sz="2400" dirty="0"/>
              <a:t>子类和父类之间都是对方的变体，可以任意选择两个之间的父子关系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合并：子类从多个父类中继承特性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F460D2-895E-44C5-BA7F-180D23E2A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600" dirty="0">
                <a:latin typeface="+mn-ea"/>
                <a:ea typeface="+mn-ea"/>
              </a:rPr>
              <a:t>继承的形式</a:t>
            </a:r>
          </a:p>
        </p:txBody>
      </p:sp>
    </p:spTree>
    <p:extLst>
      <p:ext uri="{BB962C8B-B14F-4D97-AF65-F5344CB8AC3E}">
        <p14:creationId xmlns:p14="http://schemas.microsoft.com/office/powerpoint/2010/main" val="1169867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构造函数的继承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982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D2E2-CE7A-4831-977D-4B0F0A35F63A}" type="slidenum">
              <a:rPr lang="en-US" altLang="zh-CN">
                <a:latin typeface="+mn-ea"/>
                <a:ea typeface="+mn-ea"/>
              </a:rPr>
              <a:pPr/>
              <a:t>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31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继承的作用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315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064500" cy="4752975"/>
          </a:xfrm>
          <a:noFill/>
          <a:ln/>
        </p:spPr>
        <p:txBody>
          <a:bodyPr/>
          <a:lstStyle/>
          <a:p>
            <a:r>
              <a:rPr lang="zh-CN" altLang="en-US" dirty="0">
                <a:latin typeface="+mn-ea"/>
              </a:rPr>
              <a:t>向派生类添加新成员，实现功能发展和扩展</a:t>
            </a:r>
          </a:p>
          <a:p>
            <a:pPr>
              <a:buFontTx/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--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基于对别人的类的基础上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实现新的类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>
              <a:buFontTx/>
              <a:buChar char="•"/>
            </a:pPr>
            <a:r>
              <a:rPr lang="zh-CN" altLang="en-US" dirty="0">
                <a:latin typeface="+mn-ea"/>
              </a:rPr>
              <a:t>不需要了解核心技术的细节，就能拥有别人的能力</a:t>
            </a:r>
          </a:p>
          <a:p>
            <a:pPr>
              <a:buFontTx/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--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简单地继承别人的类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可以不需要了解其功能的实现细节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就可以直接使用</a:t>
            </a:r>
            <a:endParaRPr lang="zh-CN" altLang="en-US" dirty="0">
              <a:latin typeface="+mn-ea"/>
            </a:endParaRPr>
          </a:p>
          <a:p>
            <a:pPr>
              <a:buFontTx/>
              <a:buNone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5107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回顾：构造方法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构造方法可以是隐式调用的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在创建新的对象实例时，会强制执行一次构造方法；构造方法中由程序员自定义了想要的初始化动作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构造方法也可以由程序员显式调用：在子类构造方法中调用父类的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/>
              <a:t>构造方法会有的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缺省构造方法（</a:t>
            </a:r>
            <a:r>
              <a:rPr lang="en-US" altLang="zh-CN" dirty="0"/>
              <a:t>Default Constructer</a:t>
            </a:r>
            <a:r>
              <a:rPr lang="zh-CN" altLang="en-US" dirty="0"/>
              <a:t>）：没有任何参数的构造方法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如果程序员不提供任何构造方法，则编译程序自动提供一个缺省构造方法；只要程序员提供了一个构造方法，系统不再提供缺省构造方法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编译程序提供的缺省构造方法只做一件事：调用父类的缺省构造方法</a:t>
            </a:r>
          </a:p>
        </p:txBody>
      </p:sp>
    </p:spTree>
    <p:extLst>
      <p:ext uri="{BB962C8B-B14F-4D97-AF65-F5344CB8AC3E}">
        <p14:creationId xmlns:p14="http://schemas.microsoft.com/office/powerpoint/2010/main" val="23573704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400" dirty="0">
                <a:effectLst/>
                <a:latin typeface="黑体" pitchFamily="49" charset="-122"/>
              </a:rPr>
              <a:t>子类构造方法 </a:t>
            </a:r>
            <a:r>
              <a:rPr lang="zh-CN" altLang="en-US" sz="3400" dirty="0">
                <a:effectLst/>
              </a:rPr>
              <a:t> </a:t>
            </a:r>
            <a:endParaRPr lang="zh-CN" altLang="en-US" sz="3400" dirty="0">
              <a:effectLst/>
              <a:latin typeface="黑体" pitchFamily="49" charset="-122"/>
            </a:endParaRPr>
          </a:p>
        </p:txBody>
      </p:sp>
      <p:sp>
        <p:nvSpPr>
          <p:cNvPr id="3482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212"/>
          </a:xfrm>
        </p:spPr>
        <p:txBody>
          <a:bodyPr/>
          <a:lstStyle/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2800" dirty="0">
                <a:latin typeface="+mn-ea"/>
              </a:rPr>
              <a:t>构造器不能被继承</a:t>
            </a:r>
            <a:endParaRPr lang="en-US" altLang="zh-CN" sz="2800" dirty="0">
              <a:latin typeface="+mn-ea"/>
            </a:endParaRPr>
          </a:p>
          <a:p>
            <a:pPr marL="1314450" lvl="2" indent="-457200">
              <a:buFont typeface="Wingdings" pitchFamily="2" charset="2"/>
              <a:buChar char="n"/>
            </a:pPr>
            <a:r>
              <a:rPr lang="zh-CN" altLang="en-US" sz="2600" dirty="0">
                <a:solidFill>
                  <a:schemeClr val="tx1"/>
                </a:solidFill>
                <a:latin typeface="+mn-ea"/>
              </a:rPr>
              <a:t>子类</a:t>
            </a:r>
            <a:r>
              <a:rPr lang="zh-CN" altLang="en-US" sz="2600" dirty="0">
                <a:solidFill>
                  <a:srgbClr val="FF0000"/>
                </a:solidFill>
                <a:latin typeface="+mn-ea"/>
              </a:rPr>
              <a:t>不能继承</a:t>
            </a:r>
            <a:r>
              <a:rPr lang="zh-CN" altLang="en-US" sz="2600" dirty="0">
                <a:solidFill>
                  <a:schemeClr val="tx1"/>
                </a:solidFill>
                <a:latin typeface="+mn-ea"/>
              </a:rPr>
              <a:t>父类的构造器</a:t>
            </a:r>
            <a:endParaRPr lang="en-US" altLang="zh-CN" sz="26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buFont typeface="Wingdings" pitchFamily="2" charset="2"/>
              <a:buChar char="n"/>
            </a:pPr>
            <a:r>
              <a:rPr lang="zh-CN" altLang="en-US" sz="2800" dirty="0">
                <a:latin typeface="+mn-ea"/>
              </a:rPr>
              <a:t>构造器只能通过两种方法获得：</a:t>
            </a:r>
          </a:p>
          <a:p>
            <a:pPr marL="1314450" lvl="2" indent="-457200">
              <a:buFont typeface="Wingdings" pitchFamily="2" charset="2"/>
              <a:buChar char="n"/>
            </a:pPr>
            <a:r>
              <a:rPr lang="zh-CN" altLang="en-US" sz="2600" dirty="0">
                <a:latin typeface="+mn-ea"/>
              </a:rPr>
              <a:t>自己编写；</a:t>
            </a:r>
            <a:endParaRPr lang="en-US" altLang="zh-CN" sz="2600" dirty="0">
              <a:latin typeface="+mn-ea"/>
            </a:endParaRPr>
          </a:p>
          <a:p>
            <a:pPr marL="1314450" lvl="2" indent="-457200">
              <a:buFont typeface="Wingdings" pitchFamily="2" charset="2"/>
              <a:buChar char="n"/>
            </a:pPr>
            <a:r>
              <a:rPr lang="zh-CN" altLang="en-US" sz="2600" dirty="0">
                <a:latin typeface="+mn-ea"/>
              </a:rPr>
              <a:t>使用系统默认构造器。</a:t>
            </a:r>
          </a:p>
        </p:txBody>
      </p:sp>
      <p:sp>
        <p:nvSpPr>
          <p:cNvPr id="34818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60B340BB-438A-41FA-B9CA-E4D60C895C11}" type="datetime1">
              <a:rPr kumimoji="0" lang="en-US" altLang="zh-CN" sz="1400" b="0">
                <a:latin typeface="Tahoma" pitchFamily="34" charset="0"/>
                <a:ea typeface="宋体" pitchFamily="2" charset="-122"/>
              </a:rPr>
              <a:pPr eaLnBrk="1" hangingPunct="1"/>
              <a:t>6/13/2022</a:t>
            </a:fld>
            <a:endParaRPr kumimoji="0" lang="en-US" altLang="zh-CN" sz="14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7CE8BAC1-1791-4AA4-801A-ADF82E7BCE89}" type="slidenum">
              <a:rPr kumimoji="0" lang="en-US" altLang="zh-CN" sz="1400" b="0">
                <a:latin typeface="Tahoma" pitchFamily="34" charset="0"/>
                <a:ea typeface="宋体" pitchFamily="2" charset="-122"/>
              </a:rPr>
              <a:pPr eaLnBrk="1" hangingPunct="1"/>
              <a:t>51</a:t>
            </a:fld>
            <a:endParaRPr kumimoji="0" lang="en-US" altLang="zh-CN" sz="1400" b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7812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188913"/>
            <a:ext cx="7772400" cy="914400"/>
          </a:xfrm>
          <a:noFill/>
        </p:spPr>
        <p:txBody>
          <a:bodyPr/>
          <a:lstStyle/>
          <a:p>
            <a:pPr marL="762000" indent="-762000" eaLnBrk="1" hangingPunct="1"/>
            <a:r>
              <a:rPr lang="zh-CN" altLang="en-US" sz="3400" dirty="0">
                <a:effectLst/>
                <a:latin typeface="黑体" pitchFamily="49" charset="-122"/>
              </a:rPr>
              <a:t>子类构造方法 </a:t>
            </a:r>
            <a:r>
              <a:rPr lang="zh-CN" altLang="en-US" sz="3400" dirty="0">
                <a:effectLst/>
              </a:rPr>
              <a:t> </a:t>
            </a:r>
            <a:endParaRPr lang="zh-CN" altLang="en-US" sz="3400" dirty="0">
              <a:effectLst/>
              <a:latin typeface="黑体" pitchFamily="49" charset="-122"/>
            </a:endParaRPr>
          </a:p>
        </p:txBody>
      </p:sp>
      <p:sp>
        <p:nvSpPr>
          <p:cNvPr id="3482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463" y="1268413"/>
            <a:ext cx="8820150" cy="5256931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600" dirty="0">
                <a:latin typeface="+mn-ea"/>
              </a:rPr>
              <a:t>调用父类构造器</a:t>
            </a:r>
            <a:endParaRPr lang="en-US" altLang="zh-CN" sz="2600" dirty="0">
              <a:latin typeface="+mn-ea"/>
            </a:endParaRPr>
          </a:p>
          <a:p>
            <a:pPr marL="1314450" lvl="2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600" dirty="0">
                <a:latin typeface="+mn-ea"/>
              </a:rPr>
              <a:t>1.</a:t>
            </a:r>
            <a:r>
              <a:rPr lang="zh-CN" altLang="en-US" sz="2600" dirty="0">
                <a:latin typeface="+mn-ea"/>
              </a:rPr>
              <a:t>调用父类构造器必须在第一行使用</a:t>
            </a:r>
            <a:r>
              <a:rPr lang="en-US" altLang="zh-CN" sz="2600" dirty="0">
                <a:latin typeface="+mn-ea"/>
              </a:rPr>
              <a:t>super();</a:t>
            </a:r>
          </a:p>
          <a:p>
            <a:pPr marL="1314450" lvl="2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600" dirty="0">
                <a:latin typeface="+mn-ea"/>
              </a:rPr>
              <a:t>2.</a:t>
            </a:r>
            <a:r>
              <a:rPr lang="zh-CN" altLang="en-US" sz="2600" dirty="0">
                <a:latin typeface="+mn-ea"/>
              </a:rPr>
              <a:t>如果没有使用</a:t>
            </a:r>
            <a:r>
              <a:rPr lang="en-US" altLang="zh-CN" sz="2600" dirty="0">
                <a:latin typeface="+mn-ea"/>
              </a:rPr>
              <a:t>this ()</a:t>
            </a:r>
            <a:r>
              <a:rPr lang="zh-CN" altLang="en-US" sz="2600" dirty="0">
                <a:latin typeface="+mn-ea"/>
              </a:rPr>
              <a:t>或</a:t>
            </a:r>
            <a:r>
              <a:rPr lang="en-US" altLang="zh-CN" sz="2600" dirty="0">
                <a:latin typeface="+mn-ea"/>
              </a:rPr>
              <a:t>super(),</a:t>
            </a:r>
            <a:r>
              <a:rPr lang="zh-CN" altLang="en-US" sz="2600" dirty="0">
                <a:latin typeface="+mn-ea"/>
              </a:rPr>
              <a:t>系统将自动调用</a:t>
            </a:r>
            <a:r>
              <a:rPr lang="en-US" altLang="zh-CN" sz="2600" dirty="0">
                <a:latin typeface="+mn-ea"/>
              </a:rPr>
              <a:t>super();</a:t>
            </a:r>
          </a:p>
          <a:p>
            <a:pPr marL="1314450" lvl="2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en-US" altLang="zh-CN" sz="2600" dirty="0">
                <a:latin typeface="+mn-ea"/>
              </a:rPr>
              <a:t>3.</a:t>
            </a:r>
            <a:r>
              <a:rPr lang="zh-CN" altLang="en-US" sz="2600" dirty="0">
                <a:latin typeface="+mn-ea"/>
              </a:rPr>
              <a:t>如果系统调用</a:t>
            </a:r>
            <a:r>
              <a:rPr lang="en-US" altLang="zh-CN" sz="2600" dirty="0">
                <a:latin typeface="+mn-ea"/>
              </a:rPr>
              <a:t>super(),</a:t>
            </a:r>
            <a:r>
              <a:rPr lang="zh-CN" altLang="en-US" sz="2600" dirty="0">
                <a:latin typeface="+mn-ea"/>
              </a:rPr>
              <a:t>而父类没有</a:t>
            </a:r>
            <a:r>
              <a:rPr lang="en-US" altLang="zh-CN" sz="2600" dirty="0">
                <a:latin typeface="+mn-ea"/>
              </a:rPr>
              <a:t>super(),</a:t>
            </a:r>
            <a:r>
              <a:rPr lang="zh-CN" altLang="en-US" sz="2600" dirty="0">
                <a:latin typeface="+mn-ea"/>
              </a:rPr>
              <a:t>则出错。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600" dirty="0">
                <a:latin typeface="+mn-ea"/>
              </a:rPr>
              <a:t>如果一个类没有定义构造函数，编译器默认会为该类插入一个默认的无参构造函数。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 sz="2600" dirty="0">
                <a:latin typeface="+mn-ea"/>
              </a:rPr>
              <a:t>子类中，父类构造函数必须由程序员显式调用或由编译器隐式地调用。</a:t>
            </a:r>
          </a:p>
        </p:txBody>
      </p:sp>
      <p:sp>
        <p:nvSpPr>
          <p:cNvPr id="34818" name="日期占位符 3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60B340BB-438A-41FA-B9CA-E4D60C895C11}" type="datetime1">
              <a:rPr kumimoji="0" lang="en-US" altLang="zh-CN" sz="1400" b="0">
                <a:latin typeface="Tahoma" pitchFamily="34" charset="0"/>
                <a:ea typeface="宋体" pitchFamily="2" charset="-122"/>
              </a:rPr>
              <a:pPr eaLnBrk="1" hangingPunct="1"/>
              <a:t>6/13/2022</a:t>
            </a:fld>
            <a:endParaRPr kumimoji="0" lang="en-US" altLang="zh-CN" sz="1400" b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eaLnBrk="1" hangingPunct="1"/>
            <a:fld id="{7CE8BAC1-1791-4AA4-801A-ADF82E7BCE89}" type="slidenum">
              <a:rPr kumimoji="0" lang="en-US" altLang="zh-CN" sz="1400" b="0">
                <a:latin typeface="Tahoma" pitchFamily="34" charset="0"/>
                <a:ea typeface="宋体" pitchFamily="2" charset="-122"/>
              </a:rPr>
              <a:pPr eaLnBrk="1" hangingPunct="1"/>
              <a:t>52</a:t>
            </a:fld>
            <a:endParaRPr kumimoji="0" lang="en-US" altLang="zh-CN" sz="1400" b="0"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94658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00" y="39553"/>
            <a:ext cx="475942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SuperClass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</a:rPr>
              <a:t>SuperClass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SuperClass</a:t>
            </a:r>
            <a:r>
              <a:rPr lang="en-US" altLang="zh-CN" dirty="0"/>
              <a:t>()");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70C0"/>
                </a:solidFill>
              </a:rPr>
              <a:t>SuperClass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n)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SuperClass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this.n</a:t>
            </a:r>
            <a:r>
              <a:rPr lang="en-US" altLang="zh-CN" dirty="0"/>
              <a:t> = 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SubClass</a:t>
            </a:r>
            <a:r>
              <a:rPr lang="en-US" altLang="zh-CN" dirty="0"/>
              <a:t> extends </a:t>
            </a:r>
            <a:r>
              <a:rPr lang="en-US" altLang="zh-CN" dirty="0" err="1"/>
              <a:t>SuperClass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SubClass</a:t>
            </a:r>
            <a:r>
              <a:rPr lang="en-US" altLang="zh-CN" dirty="0">
                <a:solidFill>
                  <a:srgbClr val="FF0000"/>
                </a:solidFill>
              </a:rPr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super(300)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SuperClass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}    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70C0"/>
                </a:solidFill>
              </a:rPr>
              <a:t>SubClass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n){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SubClass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n):"+n);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this.n</a:t>
            </a:r>
            <a:r>
              <a:rPr lang="en-US" altLang="zh-CN" dirty="0"/>
              <a:t> = 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260648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TestSuperSub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public static void main 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SubClass</a:t>
            </a:r>
            <a:r>
              <a:rPr lang="en-US" altLang="zh-CN" dirty="0"/>
              <a:t> </a:t>
            </a:r>
            <a:r>
              <a:rPr lang="en-US" altLang="zh-CN" dirty="0" err="1"/>
              <a:t>sc</a:t>
            </a:r>
            <a:r>
              <a:rPr lang="en-US" altLang="zh-CN" dirty="0"/>
              <a:t> = new </a:t>
            </a:r>
            <a:r>
              <a:rPr lang="en-US" altLang="zh-CN" dirty="0" err="1"/>
              <a:t>SubClass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SubClass</a:t>
            </a:r>
            <a:r>
              <a:rPr lang="en-US" altLang="zh-CN" dirty="0"/>
              <a:t> sc2 = new </a:t>
            </a:r>
            <a:r>
              <a:rPr lang="en-US" altLang="zh-CN" dirty="0" err="1"/>
              <a:t>SubClass</a:t>
            </a:r>
            <a:r>
              <a:rPr lang="en-US" altLang="zh-CN" dirty="0"/>
              <a:t>(200);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5062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00" y="39553"/>
            <a:ext cx="475942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SuperClass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</a:rPr>
              <a:t>SuperClass</a:t>
            </a:r>
            <a:r>
              <a:rPr lang="en-US" altLang="zh-CN" dirty="0">
                <a:solidFill>
                  <a:srgbClr val="0070C0"/>
                </a:solidFill>
              </a:rPr>
              <a:t>()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SuperClass</a:t>
            </a:r>
            <a:r>
              <a:rPr lang="en-US" altLang="zh-CN" dirty="0"/>
              <a:t>()");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70C0"/>
                </a:solidFill>
              </a:rPr>
              <a:t>SuperClass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n)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SuperClass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this.n</a:t>
            </a:r>
            <a:r>
              <a:rPr lang="en-US" altLang="zh-CN" dirty="0"/>
              <a:t> = 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SubClass</a:t>
            </a:r>
            <a:r>
              <a:rPr lang="en-US" altLang="zh-CN" dirty="0"/>
              <a:t> extends </a:t>
            </a:r>
            <a:r>
              <a:rPr lang="en-US" altLang="zh-CN" dirty="0" err="1"/>
              <a:t>SuperClass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SubClass</a:t>
            </a:r>
            <a:r>
              <a:rPr lang="en-US" altLang="zh-CN" dirty="0">
                <a:solidFill>
                  <a:srgbClr val="FF0000"/>
                </a:solidFill>
              </a:rPr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super(300)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SuperClass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}    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70C0"/>
                </a:solidFill>
              </a:rPr>
              <a:t>SubClass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n){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SubClass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n):"+n);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this.n</a:t>
            </a:r>
            <a:r>
              <a:rPr lang="en-US" altLang="zh-CN" dirty="0"/>
              <a:t> = 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260648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TestSuperSub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public static void main 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SubClass</a:t>
            </a:r>
            <a:r>
              <a:rPr lang="en-US" altLang="zh-CN" dirty="0"/>
              <a:t> </a:t>
            </a:r>
            <a:r>
              <a:rPr lang="en-US" altLang="zh-CN" dirty="0" err="1"/>
              <a:t>sc</a:t>
            </a:r>
            <a:r>
              <a:rPr lang="en-US" altLang="zh-CN" dirty="0"/>
              <a:t> = new </a:t>
            </a:r>
            <a:r>
              <a:rPr lang="en-US" altLang="zh-CN" dirty="0" err="1"/>
              <a:t>SubClass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SubClass</a:t>
            </a:r>
            <a:r>
              <a:rPr lang="en-US" altLang="zh-CN" dirty="0"/>
              <a:t> sc2 = new </a:t>
            </a:r>
            <a:r>
              <a:rPr lang="en-US" altLang="zh-CN" dirty="0" err="1"/>
              <a:t>SubClass</a:t>
            </a:r>
            <a:r>
              <a:rPr lang="en-US" altLang="zh-CN" dirty="0"/>
              <a:t>(200);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37605" y="2636912"/>
            <a:ext cx="3635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</a:rPr>
              <a:t>SuperClass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n)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SuperClass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 err="1">
                <a:solidFill>
                  <a:srgbClr val="FF0000"/>
                </a:solidFill>
              </a:rPr>
              <a:t>SuperClass</a:t>
            </a:r>
            <a:r>
              <a:rPr lang="en-US" altLang="zh-CN" b="1" dirty="0">
                <a:solidFill>
                  <a:srgbClr val="FF0000"/>
                </a:solidFill>
              </a:rPr>
              <a:t>()</a:t>
            </a:r>
          </a:p>
          <a:p>
            <a:r>
              <a:rPr lang="en-US" altLang="zh-CN" b="1" dirty="0" err="1">
                <a:solidFill>
                  <a:srgbClr val="FF0000"/>
                </a:solidFill>
              </a:rPr>
              <a:t>SubClass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 n):200</a:t>
            </a: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08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00" y="39553"/>
            <a:ext cx="4759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SuperClass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</a:t>
            </a:r>
            <a:r>
              <a:rPr lang="en-US" altLang="zh-CN" dirty="0" err="1">
                <a:solidFill>
                  <a:srgbClr val="0070C0"/>
                </a:solidFill>
              </a:rPr>
              <a:t>SuperClass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n)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SuperClass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this.n</a:t>
            </a:r>
            <a:r>
              <a:rPr lang="en-US" altLang="zh-CN" dirty="0"/>
              <a:t> = 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SubClass</a:t>
            </a:r>
            <a:r>
              <a:rPr lang="en-US" altLang="zh-CN" dirty="0"/>
              <a:t> extends </a:t>
            </a:r>
            <a:r>
              <a:rPr lang="en-US" altLang="zh-CN" dirty="0" err="1"/>
              <a:t>SuperClass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SubClass</a:t>
            </a:r>
            <a:r>
              <a:rPr lang="en-US" altLang="zh-CN" dirty="0">
                <a:solidFill>
                  <a:srgbClr val="FF0000"/>
                </a:solidFill>
              </a:rPr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super(300)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SuperClass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}    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70C0"/>
                </a:solidFill>
              </a:rPr>
              <a:t>SubClass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n){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SubClass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n):"+n);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this.n</a:t>
            </a:r>
            <a:r>
              <a:rPr lang="en-US" altLang="zh-CN" dirty="0"/>
              <a:t> = 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260648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TestSuperSub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public static void main 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SubClass</a:t>
            </a:r>
            <a:r>
              <a:rPr lang="en-US" altLang="zh-CN" dirty="0"/>
              <a:t> sc2 = new </a:t>
            </a:r>
            <a:r>
              <a:rPr lang="en-US" altLang="zh-CN" dirty="0" err="1"/>
              <a:t>SubClass</a:t>
            </a:r>
            <a:r>
              <a:rPr lang="en-US" altLang="zh-CN" dirty="0"/>
              <a:t>(200);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165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00" y="39553"/>
            <a:ext cx="4759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SuperClass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</a:t>
            </a:r>
            <a:r>
              <a:rPr lang="en-US" altLang="zh-CN" dirty="0" err="1">
                <a:solidFill>
                  <a:srgbClr val="0070C0"/>
                </a:solidFill>
              </a:rPr>
              <a:t>SuperClass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n)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SuperClass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n)");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this.n</a:t>
            </a:r>
            <a:r>
              <a:rPr lang="en-US" altLang="zh-CN" dirty="0"/>
              <a:t> = 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class </a:t>
            </a:r>
            <a:r>
              <a:rPr lang="en-US" altLang="zh-CN" dirty="0" err="1"/>
              <a:t>SubClass</a:t>
            </a:r>
            <a:r>
              <a:rPr lang="en-US" altLang="zh-CN" dirty="0"/>
              <a:t> extends </a:t>
            </a:r>
            <a:r>
              <a:rPr lang="en-US" altLang="zh-CN" dirty="0" err="1"/>
              <a:t>SuperClass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private </a:t>
            </a:r>
            <a:r>
              <a:rPr lang="en-US" altLang="zh-CN" dirty="0" err="1"/>
              <a:t>int</a:t>
            </a:r>
            <a:r>
              <a:rPr lang="en-US" altLang="zh-CN" dirty="0"/>
              <a:t> n;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SubClass</a:t>
            </a:r>
            <a:r>
              <a:rPr lang="en-US" altLang="zh-CN" dirty="0">
                <a:solidFill>
                  <a:srgbClr val="FF0000"/>
                </a:solidFill>
              </a:rPr>
              <a:t>(){</a:t>
            </a:r>
          </a:p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rgbClr val="FF0000"/>
                </a:solidFill>
              </a:rPr>
              <a:t>super(300)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SuperClass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</a:t>
            </a:r>
          </a:p>
          <a:p>
            <a:r>
              <a:rPr lang="en-US" altLang="zh-CN" dirty="0"/>
              <a:t>    }    </a:t>
            </a:r>
          </a:p>
          <a:p>
            <a:r>
              <a:rPr lang="en-US" altLang="zh-CN" dirty="0"/>
              <a:t>    </a:t>
            </a:r>
            <a:r>
              <a:rPr lang="en-US" altLang="zh-CN" dirty="0" err="1">
                <a:solidFill>
                  <a:srgbClr val="0070C0"/>
                </a:solidFill>
              </a:rPr>
              <a:t>SubClass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int</a:t>
            </a:r>
            <a:r>
              <a:rPr lang="en-US" altLang="zh-CN" dirty="0">
                <a:solidFill>
                  <a:srgbClr val="0070C0"/>
                </a:solidFill>
              </a:rPr>
              <a:t> n){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("</a:t>
            </a:r>
            <a:r>
              <a:rPr lang="en-US" altLang="zh-CN" dirty="0" err="1"/>
              <a:t>SubClass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n):"+n);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this.n</a:t>
            </a:r>
            <a:r>
              <a:rPr lang="en-US" altLang="zh-CN" dirty="0"/>
              <a:t> = n;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99992" y="260648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public class </a:t>
            </a:r>
            <a:r>
              <a:rPr lang="en-US" altLang="zh-CN" dirty="0" err="1"/>
              <a:t>TestSuperSub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public static void main (String </a:t>
            </a:r>
            <a:r>
              <a:rPr lang="en-US" altLang="zh-CN" dirty="0" err="1"/>
              <a:t>args</a:t>
            </a:r>
            <a:r>
              <a:rPr lang="en-US" altLang="zh-CN" dirty="0"/>
              <a:t>[]){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SubClass</a:t>
            </a:r>
            <a:r>
              <a:rPr lang="en-US" altLang="zh-CN" dirty="0"/>
              <a:t> sc2 = new </a:t>
            </a:r>
            <a:r>
              <a:rPr lang="en-US" altLang="zh-CN" dirty="0" err="1"/>
              <a:t>SubClass</a:t>
            </a:r>
            <a:r>
              <a:rPr lang="en-US" altLang="zh-CN" dirty="0"/>
              <a:t>(200); 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15780" y="2564904"/>
            <a:ext cx="45542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Exception in thread "main" </a:t>
            </a:r>
            <a:r>
              <a:rPr lang="en-US" altLang="zh-CN" b="1" dirty="0" err="1">
                <a:solidFill>
                  <a:srgbClr val="FF0000"/>
                </a:solidFill>
              </a:rPr>
              <a:t>java.lang.Error</a:t>
            </a:r>
            <a:r>
              <a:rPr lang="en-US" altLang="zh-CN" b="1" dirty="0">
                <a:solidFill>
                  <a:srgbClr val="FF0000"/>
                </a:solidFill>
              </a:rPr>
              <a:t>: Unresolved compilation problem: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Implicit super constructor </a:t>
            </a:r>
            <a:r>
              <a:rPr lang="en-US" altLang="zh-CN" b="1" dirty="0" err="1">
                <a:solidFill>
                  <a:srgbClr val="FF0000"/>
                </a:solidFill>
              </a:rPr>
              <a:t>SuperClass</a:t>
            </a:r>
            <a:r>
              <a:rPr lang="en-US" altLang="zh-CN" b="1" dirty="0">
                <a:solidFill>
                  <a:srgbClr val="FF0000"/>
                </a:solidFill>
              </a:rPr>
              <a:t>() is undefined. Must explicitly invoke another constructor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编译就会出错，若强制运行，出现上述错误</a:t>
            </a:r>
            <a:endParaRPr lang="en-US" altLang="zh-CN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如果一个类有了构造函数，系统是不会默认为它生成一个空的构造函数的</a:t>
            </a:r>
          </a:p>
        </p:txBody>
      </p:sp>
    </p:spTree>
    <p:extLst>
      <p:ext uri="{BB962C8B-B14F-4D97-AF65-F5344CB8AC3E}">
        <p14:creationId xmlns:p14="http://schemas.microsoft.com/office/powerpoint/2010/main" val="80379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多级继承的调用次序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6056" y="1412776"/>
            <a:ext cx="4139952" cy="383842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基类构造器总是在导出类的构造过程中被调用，而且按照继承层级逐渐向上链接（调用顺序则是从基类开始向下）。可以理解为，这么做的逻辑关系是在一个类构建时可能会用到其父类的成员、方法。在清理时顺序相反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080" y="1358982"/>
            <a:ext cx="4824536" cy="3420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class A {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	A() { </a:t>
            </a:r>
            <a:r>
              <a:rPr lang="en-US" altLang="zh-CN" dirty="0" err="1"/>
              <a:t>System.out.println</a:t>
            </a:r>
            <a:r>
              <a:rPr lang="en-US" altLang="zh-CN" dirty="0"/>
              <a:t>("A"); } } class B extends A {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	 B() { </a:t>
            </a:r>
            <a:r>
              <a:rPr lang="en-US" altLang="zh-CN" dirty="0" err="1"/>
              <a:t>System.out.println</a:t>
            </a:r>
            <a:r>
              <a:rPr lang="en-US" altLang="zh-CN" dirty="0"/>
              <a:t>("B"); } } class C extends B {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	C() { </a:t>
            </a:r>
            <a:r>
              <a:rPr lang="en-US" altLang="zh-CN" dirty="0" err="1"/>
              <a:t>System.out.println</a:t>
            </a:r>
            <a:r>
              <a:rPr lang="en-US" altLang="zh-CN" dirty="0"/>
              <a:t>("C"); } } public class </a:t>
            </a:r>
            <a:r>
              <a:rPr lang="en-US" altLang="zh-CN" dirty="0" err="1"/>
              <a:t>hrt</a:t>
            </a:r>
            <a:r>
              <a:rPr lang="en-US" altLang="zh-CN" dirty="0"/>
              <a:t> {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	public static void main(String </a:t>
            </a:r>
            <a:r>
              <a:rPr lang="en-US" altLang="zh-CN" dirty="0" err="1"/>
              <a:t>args</a:t>
            </a:r>
            <a:r>
              <a:rPr lang="en-US" altLang="zh-CN" dirty="0"/>
              <a:t>[]) {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	 </a:t>
            </a:r>
            <a:r>
              <a:rPr lang="en-US" altLang="zh-CN" dirty="0">
                <a:solidFill>
                  <a:srgbClr val="FF0000"/>
                </a:solidFill>
              </a:rPr>
              <a:t>new C</a:t>
            </a:r>
            <a:r>
              <a:rPr lang="en-US" altLang="zh-CN" dirty="0"/>
              <a:t>(); }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031769"/>
            <a:ext cx="201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</a:p>
          <a:p>
            <a:r>
              <a:rPr lang="en-US" altLang="zh-CN" dirty="0"/>
              <a:t>A</a:t>
            </a:r>
            <a:br>
              <a:rPr lang="en-US" altLang="zh-CN" dirty="0"/>
            </a:br>
            <a:r>
              <a:rPr lang="en-US" altLang="zh-CN" dirty="0"/>
              <a:t>B</a:t>
            </a:r>
            <a:br>
              <a:rPr lang="en-US" altLang="zh-CN" dirty="0"/>
            </a:br>
            <a:r>
              <a:rPr lang="en-US" altLang="zh-CN" dirty="0"/>
              <a:t>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9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继承关系的判断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latin typeface="+mn-ea"/>
              </a:rPr>
              <a:t>当类与类之间存在着所属关系时，才具备了继承的前提。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zh-CN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zh-CN" dirty="0">
                <a:latin typeface="+mn-ea"/>
              </a:rPr>
              <a:t>中的一种。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zh-CN" dirty="0">
                <a:latin typeface="+mn-ea"/>
              </a:rPr>
              <a:t>继承</a:t>
            </a:r>
            <a:r>
              <a:rPr lang="en-US" altLang="zh-CN" dirty="0">
                <a:latin typeface="+mn-ea"/>
              </a:rPr>
              <a:t>b</a:t>
            </a:r>
            <a:r>
              <a:rPr lang="zh-CN" altLang="zh-CN" dirty="0">
                <a:latin typeface="+mn-ea"/>
              </a:rPr>
              <a:t>。狼是犬科中的一种。</a:t>
            </a:r>
          </a:p>
          <a:p>
            <a:r>
              <a:rPr lang="zh-CN" altLang="zh-CN" dirty="0">
                <a:latin typeface="+mn-ea"/>
              </a:rPr>
              <a:t>所属关系：</a:t>
            </a:r>
            <a:r>
              <a:rPr lang="en-US" altLang="zh-CN" dirty="0">
                <a:latin typeface="+mn-ea"/>
              </a:rPr>
              <a:t>" 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is a</a:t>
            </a:r>
            <a:r>
              <a:rPr lang="en-US" altLang="zh-CN" dirty="0">
                <a:latin typeface="+mn-ea"/>
              </a:rPr>
              <a:t> "</a:t>
            </a:r>
            <a:endParaRPr lang="zh-CN" altLang="zh-CN" dirty="0">
              <a:latin typeface="+mn-ea"/>
            </a:endParaRPr>
          </a:p>
          <a:p>
            <a:r>
              <a:rPr lang="zh-CN" altLang="zh-CN" dirty="0">
                <a:latin typeface="+mn-ea"/>
              </a:rPr>
              <a:t>注意：不要仅仅为了获取其他类中的已有成员进行继承。</a:t>
            </a:r>
          </a:p>
          <a:p>
            <a:r>
              <a:rPr lang="zh-CN" altLang="zh-CN" b="1" dirty="0">
                <a:latin typeface="+mn-ea"/>
              </a:rPr>
              <a:t>判断所属关系</a:t>
            </a:r>
            <a:r>
              <a:rPr lang="zh-CN" altLang="en-US" b="1" dirty="0">
                <a:latin typeface="+mn-ea"/>
              </a:rPr>
              <a:t>：</a:t>
            </a:r>
            <a:r>
              <a:rPr lang="zh-CN" altLang="zh-CN" b="1" dirty="0">
                <a:latin typeface="+mn-ea"/>
              </a:rPr>
              <a:t>如果继承后，被继承的类中的功能，都可以被该子类所具备，那么继承成立。</a:t>
            </a:r>
            <a:r>
              <a:rPr lang="zh-CN" altLang="zh-CN" b="1" dirty="0">
                <a:solidFill>
                  <a:srgbClr val="FF0000"/>
                </a:solidFill>
                <a:latin typeface="+mn-ea"/>
              </a:rPr>
              <a:t>如果不是，不可以继承。</a:t>
            </a:r>
          </a:p>
          <a:p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1164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zh-CN" dirty="0" err="1">
                <a:latin typeface="+mn-ea"/>
                <a:ea typeface="+mn-ea"/>
              </a:rPr>
              <a:t>基类和派生类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1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+mn-ea"/>
                <a:ea typeface="+mn-ea"/>
              </a:rPr>
              <a:t>基类和派生类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22311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280400" cy="4752975"/>
          </a:xfrm>
          <a:noFill/>
          <a:ln/>
        </p:spPr>
        <p:txBody>
          <a:bodyPr/>
          <a:lstStyle/>
          <a:p>
            <a:r>
              <a:rPr lang="zh-CN" altLang="en-US" dirty="0">
                <a:latin typeface="+mn-ea"/>
              </a:rPr>
              <a:t>派生类的声明必须指定基类的名称</a:t>
            </a:r>
          </a:p>
          <a:p>
            <a:pPr lvl="1">
              <a:buFontTx/>
              <a:buNone/>
            </a:pPr>
            <a:r>
              <a:rPr lang="en-US" altLang="zh-CN" sz="2400" b="1" dirty="0">
                <a:latin typeface="+mn-ea"/>
              </a:rPr>
              <a:t>class Manager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extends Employee</a:t>
            </a:r>
          </a:p>
          <a:p>
            <a:r>
              <a:rPr lang="zh-CN" altLang="en-US" dirty="0">
                <a:latin typeface="+mn-ea"/>
              </a:rPr>
              <a:t>基类分为两种类型</a:t>
            </a:r>
          </a:p>
          <a:p>
            <a:pPr lvl="1"/>
            <a:r>
              <a:rPr lang="zh-CN" altLang="en-US" dirty="0">
                <a:latin typeface="+mn-ea"/>
              </a:rPr>
              <a:t>直接基类</a:t>
            </a:r>
          </a:p>
          <a:p>
            <a:pPr lvl="1"/>
            <a:r>
              <a:rPr lang="zh-CN" altLang="en-US" dirty="0">
                <a:latin typeface="+mn-ea"/>
              </a:rPr>
              <a:t>间接基类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6888E-1ABD-4154-8F96-331C8C792560}" type="slidenum">
              <a:rPr lang="en-US" altLang="zh-CN">
                <a:latin typeface="+mn-ea"/>
                <a:ea typeface="+mn-ea"/>
              </a:rPr>
              <a:pPr/>
              <a:t>8</a:t>
            </a:fld>
            <a:endParaRPr lang="en-US" altLang="zh-CN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585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+mn-ea"/>
                <a:ea typeface="+mn-ea"/>
              </a:rPr>
              <a:t>直接基类和间接基类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2224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12875"/>
            <a:ext cx="8207375" cy="38883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直接基类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		</a:t>
            </a:r>
            <a:r>
              <a:rPr lang="en-US" altLang="zh-CN" sz="2400" dirty="0">
                <a:latin typeface="+mn-ea"/>
              </a:rPr>
              <a:t>class B extends class A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+mn-ea"/>
              </a:rPr>
              <a:t>    	//A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的直接基类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		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400" dirty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latin typeface="+mn-ea"/>
              </a:rPr>
              <a:t>间接基类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latin typeface="+mn-ea"/>
              </a:rPr>
              <a:t>		</a:t>
            </a:r>
            <a:r>
              <a:rPr lang="en-US" altLang="zh-CN" sz="2400" dirty="0">
                <a:latin typeface="+mn-ea"/>
              </a:rPr>
              <a:t>class B extends class A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latin typeface="+mn-ea"/>
              </a:rPr>
              <a:t>          class C extends class B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+mn-ea"/>
              </a:rPr>
              <a:t>	      //A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的间接基类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+mn-ea"/>
              </a:rPr>
              <a:t>		</a:t>
            </a:r>
            <a:endParaRPr lang="en-US" altLang="zh-CN" sz="2400" dirty="0">
              <a:latin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7C91B-FF2A-4F8B-ABC6-C871A9F0EE70}" type="slidenum">
              <a:rPr lang="en-US" altLang="zh-CN">
                <a:latin typeface="+mn-ea"/>
                <a:ea typeface="+mn-ea"/>
              </a:rPr>
              <a:pPr/>
              <a:t>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24140" name="Rectangle 12"/>
          <p:cNvSpPr>
            <a:spLocks noChangeArrowheads="1"/>
          </p:cNvSpPr>
          <p:nvPr/>
        </p:nvSpPr>
        <p:spPr bwMode="auto">
          <a:xfrm>
            <a:off x="1331913" y="1843088"/>
            <a:ext cx="6696075" cy="1225872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  <p:sp>
        <p:nvSpPr>
          <p:cNvPr id="2224141" name="Rectangle 13"/>
          <p:cNvSpPr>
            <a:spLocks noChangeArrowheads="1"/>
          </p:cNvSpPr>
          <p:nvPr/>
        </p:nvSpPr>
        <p:spPr bwMode="auto">
          <a:xfrm>
            <a:off x="1331913" y="3859213"/>
            <a:ext cx="6696075" cy="1297979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4438938"/>
      </p:ext>
    </p:extLst>
  </p:cSld>
  <p:clrMapOvr>
    <a:masterClrMapping/>
  </p:clrMapOvr>
</p:sld>
</file>

<file path=ppt/theme/theme1.xml><?xml version="1.0" encoding="utf-8"?>
<a:theme xmlns:a="http://schemas.openxmlformats.org/drawingml/2006/main" name="计算机学院">
  <a:themeElements>
    <a:clrScheme name="1_精品课程ppt模板(窄标题)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精品课程ppt模板(窄标题)">
      <a:majorFont>
        <a:latin typeface="Arial"/>
        <a:ea typeface="黑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微软雅黑" pitchFamily="34" charset="-122"/>
            <a:ea typeface="微软雅黑" pitchFamily="34" charset="-122"/>
          </a:defRPr>
        </a:defPPr>
      </a:lstStyle>
    </a:lnDef>
  </a:objectDefaults>
  <a:extraClrSchemeLst>
    <a:extraClrScheme>
      <a:clrScheme name="1_精品课程ppt模板(窄标题)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精品课程ppt模板(窄标题)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精品课程ppt模板(窄标题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计算机学院</Template>
  <TotalTime>3044</TotalTime>
  <Words>3657</Words>
  <Application>Microsoft Office PowerPoint</Application>
  <PresentationFormat>全屏显示(4:3)</PresentationFormat>
  <Paragraphs>450</Paragraphs>
  <Slides>57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8" baseType="lpstr">
      <vt:lpstr>等线</vt:lpstr>
      <vt:lpstr>黑体</vt:lpstr>
      <vt:lpstr>宋体</vt:lpstr>
      <vt:lpstr>微软雅黑</vt:lpstr>
      <vt:lpstr>-쉬리B</vt:lpstr>
      <vt:lpstr>Arial</vt:lpstr>
      <vt:lpstr>Calibri</vt:lpstr>
      <vt:lpstr>Courier New</vt:lpstr>
      <vt:lpstr>Tahoma</vt:lpstr>
      <vt:lpstr>Wingdings</vt:lpstr>
      <vt:lpstr>计算机学院</vt:lpstr>
      <vt:lpstr>继承</vt:lpstr>
      <vt:lpstr>继承的特征</vt:lpstr>
      <vt:lpstr>继承是向下传递的 </vt:lpstr>
      <vt:lpstr>继承的作用</vt:lpstr>
      <vt:lpstr>继承的作用</vt:lpstr>
      <vt:lpstr>继承关系的判断</vt:lpstr>
      <vt:lpstr>基类和派生类</vt:lpstr>
      <vt:lpstr>基类和派生类</vt:lpstr>
      <vt:lpstr>直接基类和间接基类</vt:lpstr>
      <vt:lpstr>继承的层次</vt:lpstr>
      <vt:lpstr>继承的类型</vt:lpstr>
      <vt:lpstr>单一继承</vt:lpstr>
      <vt:lpstr>单一继承 </vt:lpstr>
      <vt:lpstr>单一继承</vt:lpstr>
      <vt:lpstr>JAVA为什么不支持多重继承</vt:lpstr>
      <vt:lpstr>多级继承</vt:lpstr>
      <vt:lpstr>层次继承</vt:lpstr>
      <vt:lpstr>多重继承</vt:lpstr>
      <vt:lpstr>访问控制</vt:lpstr>
      <vt:lpstr>继承特性--访问控制</vt:lpstr>
      <vt:lpstr>基类成员的访问规则</vt:lpstr>
      <vt:lpstr>子类是否允许使用父类的属性和方法</vt:lpstr>
      <vt:lpstr>public, private and protected</vt:lpstr>
      <vt:lpstr>继承的形式</vt:lpstr>
      <vt:lpstr>继承的形式</vt:lpstr>
      <vt:lpstr>特殊化继承</vt:lpstr>
      <vt:lpstr>“是一个”检验</vt:lpstr>
      <vt:lpstr>观察</vt:lpstr>
      <vt:lpstr>可替换原则</vt:lpstr>
      <vt:lpstr>子类型</vt:lpstr>
      <vt:lpstr>特殊化继承</vt:lpstr>
      <vt:lpstr>（里氏）替换（代换）原则</vt:lpstr>
      <vt:lpstr>替换原则</vt:lpstr>
      <vt:lpstr>改写（重写）</vt:lpstr>
      <vt:lpstr>改写（重写）机制</vt:lpstr>
      <vt:lpstr>方法(函数)改写</vt:lpstr>
      <vt:lpstr>子类型与改写</vt:lpstr>
      <vt:lpstr>规范化继承 </vt:lpstr>
      <vt:lpstr>规范化继承 </vt:lpstr>
      <vt:lpstr>规范化继承 </vt:lpstr>
      <vt:lpstr>规范化继承 </vt:lpstr>
      <vt:lpstr>构造继承</vt:lpstr>
      <vt:lpstr>泛化继承</vt:lpstr>
      <vt:lpstr>扩展继承 </vt:lpstr>
      <vt:lpstr>限制继承</vt:lpstr>
      <vt:lpstr>变体继承</vt:lpstr>
      <vt:lpstr>合并继承  </vt:lpstr>
      <vt:lpstr>继承的形式</vt:lpstr>
      <vt:lpstr>构造函数的继承</vt:lpstr>
      <vt:lpstr>回顾：构造方法</vt:lpstr>
      <vt:lpstr>子类构造方法  </vt:lpstr>
      <vt:lpstr>子类构造方法  </vt:lpstr>
      <vt:lpstr>PowerPoint 演示文稿</vt:lpstr>
      <vt:lpstr>PowerPoint 演示文稿</vt:lpstr>
      <vt:lpstr>PowerPoint 演示文稿</vt:lpstr>
      <vt:lpstr>PowerPoint 演示文稿</vt:lpstr>
      <vt:lpstr>多级继承的调用次序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基类和派生类</dc:title>
  <dc:creator>潘鹏</dc:creator>
  <cp:lastModifiedBy>PL</cp:lastModifiedBy>
  <cp:revision>133</cp:revision>
  <cp:lastPrinted>2020-03-25T08:14:09Z</cp:lastPrinted>
  <dcterms:created xsi:type="dcterms:W3CDTF">2016-04-06T08:46:25Z</dcterms:created>
  <dcterms:modified xsi:type="dcterms:W3CDTF">2022-06-13T09:20:58Z</dcterms:modified>
</cp:coreProperties>
</file>