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302" r:id="rId4"/>
    <p:sldId id="258" r:id="rId5"/>
    <p:sldId id="377" r:id="rId6"/>
    <p:sldId id="364" r:id="rId7"/>
    <p:sldId id="365" r:id="rId8"/>
    <p:sldId id="366" r:id="rId9"/>
    <p:sldId id="367" r:id="rId10"/>
    <p:sldId id="368" r:id="rId11"/>
    <p:sldId id="369" r:id="rId12"/>
    <p:sldId id="370" r:id="rId13"/>
    <p:sldId id="312" r:id="rId14"/>
    <p:sldId id="303" r:id="rId15"/>
    <p:sldId id="314" r:id="rId16"/>
    <p:sldId id="329" r:id="rId17"/>
    <p:sldId id="330" r:id="rId18"/>
    <p:sldId id="260" r:id="rId19"/>
    <p:sldId id="304" r:id="rId20"/>
    <p:sldId id="261" r:id="rId21"/>
    <p:sldId id="371" r:id="rId22"/>
    <p:sldId id="313" r:id="rId23"/>
    <p:sldId id="317" r:id="rId24"/>
    <p:sldId id="318" r:id="rId25"/>
    <p:sldId id="262" r:id="rId26"/>
    <p:sldId id="264" r:id="rId27"/>
    <p:sldId id="315" r:id="rId28"/>
    <p:sldId id="331" r:id="rId29"/>
    <p:sldId id="316" r:id="rId30"/>
    <p:sldId id="332" r:id="rId31"/>
    <p:sldId id="333" r:id="rId32"/>
    <p:sldId id="372" r:id="rId33"/>
    <p:sldId id="334" r:id="rId34"/>
    <p:sldId id="335" r:id="rId35"/>
    <p:sldId id="336" r:id="rId36"/>
    <p:sldId id="373" r:id="rId37"/>
    <p:sldId id="337" r:id="rId38"/>
    <p:sldId id="340" r:id="rId39"/>
    <p:sldId id="374" r:id="rId40"/>
    <p:sldId id="341" r:id="rId41"/>
    <p:sldId id="342" r:id="rId42"/>
    <p:sldId id="348" r:id="rId43"/>
    <p:sldId id="349" r:id="rId44"/>
    <p:sldId id="362" r:id="rId45"/>
    <p:sldId id="363" r:id="rId46"/>
    <p:sldId id="350" r:id="rId47"/>
    <p:sldId id="351" r:id="rId48"/>
    <p:sldId id="360" r:id="rId49"/>
    <p:sldId id="361" r:id="rId50"/>
    <p:sldId id="356" r:id="rId51"/>
    <p:sldId id="305" r:id="rId52"/>
    <p:sldId id="266" r:id="rId53"/>
    <p:sldId id="307" r:id="rId54"/>
    <p:sldId id="267" r:id="rId55"/>
    <p:sldId id="268" r:id="rId56"/>
    <p:sldId id="269" r:id="rId57"/>
    <p:sldId id="270" r:id="rId58"/>
    <p:sldId id="271" r:id="rId59"/>
    <p:sldId id="272" r:id="rId60"/>
    <p:sldId id="273" r:id="rId61"/>
    <p:sldId id="375" r:id="rId62"/>
    <p:sldId id="274" r:id="rId63"/>
    <p:sldId id="277" r:id="rId64"/>
    <p:sldId id="278" r:id="rId65"/>
    <p:sldId id="279" r:id="rId66"/>
    <p:sldId id="280" r:id="rId67"/>
    <p:sldId id="306" r:id="rId68"/>
    <p:sldId id="281" r:id="rId69"/>
    <p:sldId id="376" r:id="rId70"/>
    <p:sldId id="282" r:id="rId71"/>
    <p:sldId id="283" r:id="rId72"/>
    <p:sldId id="284" r:id="rId73"/>
    <p:sldId id="285" r:id="rId74"/>
    <p:sldId id="322" r:id="rId75"/>
    <p:sldId id="286" r:id="rId76"/>
    <p:sldId id="287" r:id="rId77"/>
    <p:sldId id="288" r:id="rId78"/>
    <p:sldId id="289" r:id="rId79"/>
    <p:sldId id="378" r:id="rId80"/>
    <p:sldId id="379" r:id="rId81"/>
    <p:sldId id="381" r:id="rId82"/>
    <p:sldId id="382" r:id="rId83"/>
    <p:sldId id="383" r:id="rId84"/>
    <p:sldId id="384" r:id="rId85"/>
    <p:sldId id="385" r:id="rId86"/>
    <p:sldId id="386" r:id="rId87"/>
    <p:sldId id="338"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3875" autoAdjust="0"/>
  </p:normalViewPr>
  <p:slideViewPr>
    <p:cSldViewPr>
      <p:cViewPr varScale="1">
        <p:scale>
          <a:sx n="63" d="100"/>
          <a:sy n="63" d="100"/>
        </p:scale>
        <p:origin x="1588" y="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B8843-D5D3-43F1-9F20-18EB979A2577}" type="datetimeFigureOut">
              <a:rPr lang="zh-CN" altLang="en-US" smtClean="0"/>
              <a:t>2022/6/13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FB4C77-9B0A-43ED-9FB2-E89EE42AD506}" type="slidenum">
              <a:rPr lang="zh-CN" altLang="en-US" smtClean="0"/>
              <a:t>‹#›</a:t>
            </a:fld>
            <a:endParaRPr lang="zh-CN" altLang="en-US"/>
          </a:p>
        </p:txBody>
      </p:sp>
    </p:spTree>
    <p:extLst>
      <p:ext uri="{BB962C8B-B14F-4D97-AF65-F5344CB8AC3E}">
        <p14:creationId xmlns:p14="http://schemas.microsoft.com/office/powerpoint/2010/main" val="214394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4571B18-4E03-4F2B-A4DA-24C923EE0CF0}" type="slidenum">
              <a:rPr lang="en-US" altLang="zh-CN" sz="1200" b="0">
                <a:latin typeface="Tahoma" pitchFamily="34" charset="0"/>
                <a:ea typeface="宋体" pitchFamily="2" charset="-122"/>
              </a:rPr>
              <a:pPr eaLnBrk="1" hangingPunct="1"/>
              <a:t>2</a:t>
            </a:fld>
            <a:endParaRPr lang="en-US" altLang="zh-CN" sz="1200" b="0">
              <a:latin typeface="Tahoma" pitchFamily="34" charset="0"/>
              <a:ea typeface="宋体" pitchFamily="2"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09EAFF7-4258-4E20-B3EF-1322AC1BC579}" type="slidenum">
              <a:rPr lang="en-US" altLang="zh-CN" sz="1200" b="0">
                <a:latin typeface="Tahoma" pitchFamily="34" charset="0"/>
                <a:ea typeface="宋体" pitchFamily="2" charset="-122"/>
              </a:rPr>
              <a:pPr eaLnBrk="1" hangingPunct="1"/>
              <a:t>18</a:t>
            </a:fld>
            <a:endParaRPr lang="en-US" altLang="zh-CN" sz="1200" b="0">
              <a:latin typeface="Tahoma" pitchFamily="34" charset="0"/>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DBA5786-ADE2-44E1-96FD-F3133330C296}" type="slidenum">
              <a:rPr lang="en-US" altLang="zh-CN" sz="1200" b="0">
                <a:latin typeface="Tahoma" pitchFamily="34" charset="0"/>
                <a:ea typeface="宋体" pitchFamily="2" charset="-122"/>
              </a:rPr>
              <a:pPr eaLnBrk="1" hangingPunct="1"/>
              <a:t>20</a:t>
            </a:fld>
            <a:endParaRPr lang="en-US" altLang="zh-CN" sz="1200" b="0">
              <a:latin typeface="Tahoma" pitchFamily="34" charset="0"/>
              <a:ea typeface="宋体"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Exception in thread "main" </a:t>
            </a:r>
            <a:r>
              <a:rPr lang="en-US" altLang="zh-CN" sz="1200" u="sng" kern="1200" dirty="0" err="1">
                <a:solidFill>
                  <a:schemeClr val="tx1"/>
                </a:solidFill>
                <a:latin typeface="+mn-lt"/>
                <a:ea typeface="+mn-ea"/>
                <a:cs typeface="+mn-cs"/>
              </a:rPr>
              <a:t>java.lang.ClassCastException</a:t>
            </a:r>
            <a:r>
              <a:rPr lang="en-US" altLang="zh-CN" sz="1200" u="sng" kern="1200" dirty="0">
                <a:solidFill>
                  <a:schemeClr val="tx1"/>
                </a:solidFill>
                <a:latin typeface="+mn-lt"/>
                <a:ea typeface="+mn-ea"/>
                <a:cs typeface="+mn-cs"/>
              </a:rPr>
              <a:t>: Person cannot be cast to Student</a:t>
            </a:r>
          </a:p>
          <a:p>
            <a:endParaRPr lang="en-US" altLang="zh-CN" sz="1200" u="sng"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3.Student{fun1()}</a:t>
            </a:r>
          </a:p>
          <a:p>
            <a:r>
              <a:rPr lang="en-US" altLang="zh-CN" sz="1200" kern="1200" dirty="0">
                <a:solidFill>
                  <a:schemeClr val="tx1"/>
                </a:solidFill>
                <a:latin typeface="+mn-lt"/>
                <a:ea typeface="+mn-ea"/>
                <a:cs typeface="+mn-cs"/>
              </a:rPr>
              <a:t>2.Person{fun2()}</a:t>
            </a:r>
          </a:p>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21</a:t>
            </a:fld>
            <a:endParaRPr lang="zh-CN" altLang="en-US"/>
          </a:p>
        </p:txBody>
      </p:sp>
    </p:spTree>
    <p:extLst>
      <p:ext uri="{BB962C8B-B14F-4D97-AF65-F5344CB8AC3E}">
        <p14:creationId xmlns:p14="http://schemas.microsoft.com/office/powerpoint/2010/main" val="290562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Exception in thread "main" </a:t>
            </a:r>
            <a:r>
              <a:rPr lang="en-US" altLang="zh-CN" sz="1200" u="sng" kern="1200" dirty="0" err="1">
                <a:solidFill>
                  <a:schemeClr val="tx1"/>
                </a:solidFill>
                <a:latin typeface="+mn-lt"/>
                <a:ea typeface="+mn-ea"/>
                <a:cs typeface="+mn-cs"/>
              </a:rPr>
              <a:t>java.lang.ClassCastException</a:t>
            </a:r>
            <a:r>
              <a:rPr lang="en-US" altLang="zh-CN" sz="1200" u="sng" kern="1200" dirty="0">
                <a:solidFill>
                  <a:schemeClr val="tx1"/>
                </a:solidFill>
                <a:latin typeface="+mn-lt"/>
                <a:ea typeface="+mn-ea"/>
                <a:cs typeface="+mn-cs"/>
              </a:rPr>
              <a:t>: Person cannot be cast to Student</a:t>
            </a:r>
          </a:p>
          <a:p>
            <a:endParaRPr lang="en-US" altLang="zh-CN" sz="1200" u="sng"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3.Student{fun1()}</a:t>
            </a:r>
          </a:p>
          <a:p>
            <a:r>
              <a:rPr lang="en-US" altLang="zh-CN" sz="1200" kern="1200" dirty="0">
                <a:solidFill>
                  <a:schemeClr val="tx1"/>
                </a:solidFill>
                <a:latin typeface="+mn-lt"/>
                <a:ea typeface="+mn-ea"/>
                <a:cs typeface="+mn-cs"/>
              </a:rPr>
              <a:t>2.Person{fun2()}</a:t>
            </a:r>
          </a:p>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22</a:t>
            </a:fld>
            <a:endParaRPr lang="zh-CN" altLang="en-US"/>
          </a:p>
        </p:txBody>
      </p:sp>
    </p:spTree>
    <p:extLst>
      <p:ext uri="{BB962C8B-B14F-4D97-AF65-F5344CB8AC3E}">
        <p14:creationId xmlns:p14="http://schemas.microsoft.com/office/powerpoint/2010/main" val="296430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23</a:t>
            </a:fld>
            <a:endParaRPr lang="zh-CN" altLang="en-US"/>
          </a:p>
        </p:txBody>
      </p:sp>
    </p:spTree>
    <p:extLst>
      <p:ext uri="{BB962C8B-B14F-4D97-AF65-F5344CB8AC3E}">
        <p14:creationId xmlns:p14="http://schemas.microsoft.com/office/powerpoint/2010/main" val="966518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MMirl</a:t>
            </a:r>
            <a:r>
              <a:rPr lang="en-US" altLang="zh-CN" sz="1200" kern="1200" dirty="0">
                <a:solidFill>
                  <a:schemeClr val="tx1"/>
                </a:solidFill>
                <a:latin typeface="+mn-lt"/>
                <a:ea typeface="+mn-ea"/>
                <a:cs typeface="+mn-cs"/>
              </a:rPr>
              <a:t> smile sounds sweet...</a:t>
            </a:r>
          </a:p>
          <a:p>
            <a:r>
              <a:rPr lang="en-US" altLang="zh-CN" sz="1200" kern="1200" dirty="0" err="1">
                <a:solidFill>
                  <a:schemeClr val="tx1"/>
                </a:solidFill>
                <a:latin typeface="+mn-lt"/>
                <a:ea typeface="+mn-ea"/>
                <a:cs typeface="+mn-cs"/>
              </a:rPr>
              <a:t>MMirl</a:t>
            </a:r>
            <a:r>
              <a:rPr lang="en-US" altLang="zh-CN" sz="1200" kern="1200" dirty="0">
                <a:solidFill>
                  <a:schemeClr val="tx1"/>
                </a:solidFill>
                <a:latin typeface="+mn-lt"/>
                <a:ea typeface="+mn-ea"/>
                <a:cs typeface="+mn-cs"/>
              </a:rPr>
              <a:t> smile sounds sweet...</a:t>
            </a:r>
          </a:p>
          <a:p>
            <a:r>
              <a:rPr lang="en-US" altLang="zh-CN" sz="1200" kern="1200" dirty="0" err="1">
                <a:solidFill>
                  <a:schemeClr val="tx1"/>
                </a:solidFill>
                <a:latin typeface="+mn-lt"/>
                <a:ea typeface="+mn-ea"/>
                <a:cs typeface="+mn-cs"/>
              </a:rPr>
              <a:t>MMirl</a:t>
            </a:r>
            <a:r>
              <a:rPr lang="en-US" altLang="zh-CN" sz="1200" kern="1200" dirty="0">
                <a:solidFill>
                  <a:schemeClr val="tx1"/>
                </a:solidFill>
                <a:latin typeface="+mn-lt"/>
                <a:ea typeface="+mn-ea"/>
                <a:cs typeface="+mn-cs"/>
              </a:rPr>
              <a:t> c()...</a:t>
            </a:r>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24</a:t>
            </a:fld>
            <a:endParaRPr lang="zh-CN" altLang="en-US"/>
          </a:p>
        </p:txBody>
      </p:sp>
    </p:spTree>
    <p:extLst>
      <p:ext uri="{BB962C8B-B14F-4D97-AF65-F5344CB8AC3E}">
        <p14:creationId xmlns:p14="http://schemas.microsoft.com/office/powerpoint/2010/main" val="62079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EBD1C1B-738E-4867-ADFF-FC338799F12E}" type="slidenum">
              <a:rPr lang="en-US" altLang="zh-CN" sz="1200" b="0">
                <a:latin typeface="Tahoma" pitchFamily="34" charset="0"/>
                <a:ea typeface="宋体" pitchFamily="2" charset="-122"/>
              </a:rPr>
              <a:pPr eaLnBrk="1" hangingPunct="1"/>
              <a:t>25</a:t>
            </a:fld>
            <a:endParaRPr lang="en-US" altLang="zh-CN" sz="1200" b="0">
              <a:latin typeface="Tahoma" pitchFamily="34" charset="0"/>
              <a:ea typeface="宋体"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9DDEDCFE-B0E3-4E2D-9983-2A55D320453C}" type="slidenum">
              <a:rPr lang="en-US" altLang="zh-CN" sz="1200" b="0">
                <a:latin typeface="Tahoma" pitchFamily="34" charset="0"/>
                <a:ea typeface="宋体" pitchFamily="2" charset="-122"/>
              </a:rPr>
              <a:pPr eaLnBrk="1" hangingPunct="1"/>
              <a:t>26</a:t>
            </a:fld>
            <a:endParaRPr lang="en-US" altLang="zh-CN" sz="1200" b="0">
              <a:latin typeface="Tahoma" pitchFamily="34" charset="0"/>
              <a:ea typeface="宋体"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1BFB1F6-0040-45B5-A4F6-6B5F2CB3FD29}" type="slidenum">
              <a:rPr lang="en-US" altLang="zh-CN" sz="1200">
                <a:latin typeface="Tahoma" pitchFamily="34" charset="0"/>
                <a:ea typeface="宋体" pitchFamily="2" charset="-122"/>
              </a:rPr>
              <a:pPr eaLnBrk="1" hangingPunct="1"/>
              <a:t>28</a:t>
            </a:fld>
            <a:endParaRPr lang="en-US" altLang="zh-CN" sz="1200">
              <a:latin typeface="Tahoma" pitchFamily="34" charset="0"/>
              <a:ea typeface="宋体" pitchFamily="2" charset="-122"/>
            </a:endParaRPr>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dirty="0"/>
          </a:p>
        </p:txBody>
      </p:sp>
    </p:spTree>
    <p:extLst>
      <p:ext uri="{BB962C8B-B14F-4D97-AF65-F5344CB8AC3E}">
        <p14:creationId xmlns:p14="http://schemas.microsoft.com/office/powerpoint/2010/main" val="2012224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29</a:t>
            </a:fld>
            <a:endParaRPr lang="zh-CN" altLang="en-US"/>
          </a:p>
        </p:txBody>
      </p:sp>
    </p:spTree>
    <p:extLst>
      <p:ext uri="{BB962C8B-B14F-4D97-AF65-F5344CB8AC3E}">
        <p14:creationId xmlns:p14="http://schemas.microsoft.com/office/powerpoint/2010/main" val="312885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3160546-2F58-4694-8A5F-33C41562EE55}" type="slidenum">
              <a:rPr lang="en-US" altLang="zh-CN" sz="1200" b="0">
                <a:latin typeface="Tahoma" pitchFamily="34" charset="0"/>
                <a:ea typeface="宋体" pitchFamily="2" charset="-122"/>
              </a:rPr>
              <a:pPr eaLnBrk="1" hangingPunct="1"/>
              <a:t>4</a:t>
            </a:fld>
            <a:endParaRPr lang="en-US" altLang="zh-CN" sz="1200" b="0">
              <a:latin typeface="Tahoma" pitchFamily="34" charset="0"/>
              <a:ea typeface="宋体" pitchFamily="2"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CDA6592-3209-478B-84D3-DF8C828F2B59}" type="slidenum">
              <a:rPr lang="en-US" altLang="zh-CN" sz="1200">
                <a:latin typeface="Tahoma" pitchFamily="34" charset="0"/>
                <a:ea typeface="宋体" pitchFamily="2" charset="-122"/>
              </a:rPr>
              <a:pPr eaLnBrk="1" hangingPunct="1"/>
              <a:t>30</a:t>
            </a:fld>
            <a:endParaRPr lang="en-US" altLang="zh-CN" sz="1200">
              <a:latin typeface="Tahoma" pitchFamily="34" charset="0"/>
              <a:ea typeface="宋体" pitchFamily="2" charset="-122"/>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3383158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7A10975-1054-4A88-89FD-D17B37517871}" type="slidenum">
              <a:rPr lang="en-US" altLang="zh-CN" sz="1200">
                <a:latin typeface="Tahoma" pitchFamily="34" charset="0"/>
                <a:ea typeface="宋体" pitchFamily="2" charset="-122"/>
              </a:rPr>
              <a:pPr eaLnBrk="1" hangingPunct="1"/>
              <a:t>31</a:t>
            </a:fld>
            <a:endParaRPr lang="en-US" altLang="zh-CN" sz="1200">
              <a:latin typeface="Tahoma" pitchFamily="34" charset="0"/>
              <a:ea typeface="宋体" pitchFamily="2" charset="-122"/>
            </a:endParaRPr>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3672159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FD93EC8-BDCE-4DE8-B965-FDC5D3F1EDB4}" type="slidenum">
              <a:rPr lang="en-US" altLang="zh-CN" sz="1200">
                <a:latin typeface="Tahoma" pitchFamily="34" charset="0"/>
                <a:ea typeface="宋体" pitchFamily="2" charset="-122"/>
              </a:rPr>
              <a:pPr eaLnBrk="1" hangingPunct="1"/>
              <a:t>32</a:t>
            </a:fld>
            <a:endParaRPr lang="en-US" altLang="zh-CN" sz="1200">
              <a:latin typeface="Tahoma" pitchFamily="34" charset="0"/>
              <a:ea typeface="宋体" pitchFamily="2" charset="-122"/>
            </a:endParaRPr>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06631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FE5B7319-B8F3-4C3A-9666-AC90F4391206}" type="slidenum">
              <a:rPr lang="en-US" altLang="zh-CN" sz="1200">
                <a:latin typeface="Tahoma" pitchFamily="34" charset="0"/>
                <a:ea typeface="宋体" pitchFamily="2" charset="-122"/>
              </a:rPr>
              <a:pPr eaLnBrk="1" hangingPunct="1"/>
              <a:t>33</a:t>
            </a:fld>
            <a:endParaRPr lang="en-US" altLang="zh-CN" sz="1200">
              <a:latin typeface="Tahoma" pitchFamily="34" charset="0"/>
              <a:ea typeface="宋体" pitchFamily="2" charset="-122"/>
            </a:endParaRPr>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55565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FB4C77-9B0A-43ED-9FB2-E89EE42AD506}" type="slidenum">
              <a:rPr lang="zh-CN" altLang="en-US" smtClean="0"/>
              <a:t>34</a:t>
            </a:fld>
            <a:endParaRPr lang="zh-CN" altLang="en-US"/>
          </a:p>
        </p:txBody>
      </p:sp>
    </p:spTree>
    <p:extLst>
      <p:ext uri="{BB962C8B-B14F-4D97-AF65-F5344CB8AC3E}">
        <p14:creationId xmlns:p14="http://schemas.microsoft.com/office/powerpoint/2010/main" val="333015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54281A20-71D0-4EDD-8079-769127375624}" type="slidenum">
              <a:rPr lang="en-US" altLang="zh-CN" sz="1200">
                <a:latin typeface="Tahoma" pitchFamily="34" charset="0"/>
                <a:ea typeface="宋体" pitchFamily="2" charset="-122"/>
              </a:rPr>
              <a:pPr eaLnBrk="1" hangingPunct="1"/>
              <a:t>35</a:t>
            </a:fld>
            <a:endParaRPr lang="en-US" altLang="zh-CN" sz="1200">
              <a:latin typeface="Tahoma" pitchFamily="34" charset="0"/>
              <a:ea typeface="宋体" pitchFamily="2" charset="-122"/>
            </a:endParaRPr>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a:t>Set</a:t>
            </a:r>
          </a:p>
          <a:p>
            <a:pPr eaLnBrk="1" hangingPunct="1"/>
            <a:r>
              <a:rPr lang="en-US" altLang="zh-CN" dirty="0"/>
              <a:t>Set out </a:t>
            </a:r>
            <a:r>
              <a:rPr lang="zh-CN" altLang="en-US" dirty="0"/>
              <a:t>开始</a:t>
            </a:r>
          </a:p>
          <a:p>
            <a:pPr eaLnBrk="1" hangingPunct="1"/>
            <a:r>
              <a:rPr lang="en-US" altLang="zh-CN" dirty="0"/>
              <a:t>Set off </a:t>
            </a:r>
            <a:r>
              <a:rPr lang="zh-CN" altLang="en-US" dirty="0"/>
              <a:t>出发</a:t>
            </a:r>
          </a:p>
          <a:p>
            <a:pPr eaLnBrk="1" hangingPunct="1"/>
            <a:r>
              <a:rPr lang="en-US" altLang="zh-CN" dirty="0"/>
              <a:t>Set down </a:t>
            </a:r>
            <a:r>
              <a:rPr lang="zh-CN" altLang="en-US" dirty="0"/>
              <a:t>记下</a:t>
            </a:r>
          </a:p>
        </p:txBody>
      </p:sp>
    </p:spTree>
    <p:extLst>
      <p:ext uri="{BB962C8B-B14F-4D97-AF65-F5344CB8AC3E}">
        <p14:creationId xmlns:p14="http://schemas.microsoft.com/office/powerpoint/2010/main" val="2684186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590A9453-0EEE-44F7-AA91-B674631D4598}" type="slidenum">
              <a:rPr lang="en-US" altLang="zh-CN" sz="1200">
                <a:latin typeface="Tahoma" pitchFamily="34" charset="0"/>
                <a:ea typeface="宋体" pitchFamily="2" charset="-122"/>
              </a:rPr>
              <a:pPr eaLnBrk="1" hangingPunct="1"/>
              <a:t>36</a:t>
            </a:fld>
            <a:endParaRPr lang="en-US" altLang="zh-CN" sz="1200">
              <a:latin typeface="Tahoma" pitchFamily="34" charset="0"/>
              <a:ea typeface="宋体" pitchFamily="2" charset="-122"/>
            </a:endParaRPr>
          </a:p>
        </p:txBody>
      </p:sp>
      <p:sp>
        <p:nvSpPr>
          <p:cNvPr id="155651" name="Rectangle 2"/>
          <p:cNvSpPr>
            <a:spLocks noGrp="1" noRot="1" noChangeAspect="1" noChangeArrowheads="1" noTextEdit="1"/>
          </p:cNvSpPr>
          <p:nvPr>
            <p:ph type="sldImg"/>
          </p:nvPr>
        </p:nvSpPr>
        <p:spPr>
          <a:solidFill>
            <a:srgbClr val="FFFFFF"/>
          </a:solidFill>
          <a:ln/>
        </p:spPr>
      </p:sp>
      <p:sp>
        <p:nvSpPr>
          <p:cNvPr id="1556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3662675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A567750-3338-434F-AD55-4F71F437306A}" type="slidenum">
              <a:rPr lang="en-US" altLang="zh-CN" sz="1200">
                <a:latin typeface="Tahoma" pitchFamily="34" charset="0"/>
                <a:ea typeface="宋体" pitchFamily="2" charset="-122"/>
              </a:rPr>
              <a:pPr eaLnBrk="1" hangingPunct="1"/>
              <a:t>37</a:t>
            </a:fld>
            <a:endParaRPr lang="en-US" altLang="zh-CN" sz="1200">
              <a:latin typeface="Tahoma" pitchFamily="34" charset="0"/>
              <a:ea typeface="宋体" pitchFamily="2" charset="-122"/>
            </a:endParaRPr>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4136353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6EC06FAD-5637-4518-9519-1E84542FC1F9}" type="slidenum">
              <a:rPr lang="en-US" altLang="zh-CN" sz="1200">
                <a:latin typeface="Tahoma" pitchFamily="34" charset="0"/>
                <a:ea typeface="宋体" pitchFamily="2" charset="-122"/>
              </a:rPr>
              <a:pPr eaLnBrk="1" hangingPunct="1"/>
              <a:t>38</a:t>
            </a:fld>
            <a:endParaRPr lang="en-US" altLang="zh-CN" sz="1200">
              <a:latin typeface="Tahoma" pitchFamily="34" charset="0"/>
              <a:ea typeface="宋体" pitchFamily="2" charset="-122"/>
            </a:endParaRPr>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1154584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84C205D-9FA9-4CDC-826F-531CEDAB26E5}" type="slidenum">
              <a:rPr lang="en-US" altLang="zh-CN" sz="1200">
                <a:latin typeface="Tahoma" pitchFamily="34" charset="0"/>
                <a:ea typeface="宋体" pitchFamily="2" charset="-122"/>
              </a:rPr>
              <a:pPr eaLnBrk="1" hangingPunct="1"/>
              <a:t>39</a:t>
            </a:fld>
            <a:endParaRPr lang="en-US" altLang="zh-CN" sz="1200">
              <a:latin typeface="Tahoma" pitchFamily="34" charset="0"/>
              <a:ea typeface="宋体"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9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61CBFE8D-EDCF-49E9-9D02-2C90FC4EE4D5}" type="slidenum">
              <a:rPr lang="en-US" altLang="zh-CN" sz="1200">
                <a:latin typeface="Tahoma" pitchFamily="34" charset="0"/>
                <a:ea typeface="宋体" pitchFamily="2" charset="-122"/>
              </a:rPr>
              <a:pPr eaLnBrk="1" hangingPunct="1"/>
              <a:t>8</a:t>
            </a:fld>
            <a:endParaRPr lang="en-US" altLang="zh-CN" sz="1200">
              <a:latin typeface="Tahoma" pitchFamily="34" charset="0"/>
              <a:ea typeface="宋体" pitchFamily="2" charset="-122"/>
            </a:endParaRPr>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517874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84C205D-9FA9-4CDC-826F-531CEDAB26E5}" type="slidenum">
              <a:rPr lang="en-US" altLang="zh-CN" sz="1200">
                <a:latin typeface="Tahoma" pitchFamily="34" charset="0"/>
                <a:ea typeface="宋体" pitchFamily="2" charset="-122"/>
              </a:rPr>
              <a:pPr eaLnBrk="1" hangingPunct="1"/>
              <a:t>40</a:t>
            </a:fld>
            <a:endParaRPr lang="en-US" altLang="zh-CN" sz="1200">
              <a:latin typeface="Tahoma" pitchFamily="34" charset="0"/>
              <a:ea typeface="宋体"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4201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D4CFBCB-18CC-4637-8451-AC525D055D1F}" type="slidenum">
              <a:rPr lang="en-US" altLang="zh-CN" sz="1200">
                <a:latin typeface="Tahoma" pitchFamily="34" charset="0"/>
                <a:ea typeface="宋体" pitchFamily="2" charset="-122"/>
              </a:rPr>
              <a:pPr eaLnBrk="1" hangingPunct="1"/>
              <a:t>41</a:t>
            </a:fld>
            <a:endParaRPr lang="en-US" altLang="zh-CN" sz="1200">
              <a:latin typeface="Tahoma" pitchFamily="34" charset="0"/>
              <a:ea typeface="宋体" pitchFamily="2" charset="-122"/>
            </a:endParaRPr>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23270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suit(S, L)</a:t>
            </a:r>
          </a:p>
          <a:p>
            <a:pPr marL="0" indent="0">
              <a:buNone/>
            </a:pPr>
            <a:r>
              <a:rPr lang="en-US" altLang="zh-CN" dirty="0"/>
              <a:t>suit(L, L)</a:t>
            </a:r>
          </a:p>
          <a:p>
            <a:pPr marL="0" indent="0">
              <a:buNone/>
            </a:pPr>
            <a:r>
              <a:rPr lang="en-US" altLang="zh-CN" dirty="0"/>
              <a:t>suit(S,S)</a:t>
            </a:r>
          </a:p>
          <a:p>
            <a:pPr marL="0" indent="0">
              <a:buNone/>
            </a:pPr>
            <a:r>
              <a:rPr lang="en-US" altLang="zh-CN" dirty="0"/>
              <a:t>suit(S,M)</a:t>
            </a:r>
          </a:p>
          <a:p>
            <a:pPr marL="0" indent="0">
              <a:buNone/>
            </a:pPr>
            <a:r>
              <a:rPr lang="en-US" altLang="zh-CN" dirty="0"/>
              <a:t>suit(M,S)</a:t>
            </a:r>
          </a:p>
          <a:p>
            <a:pPr marL="0" indent="0">
              <a:buNone/>
            </a:pPr>
            <a:endParaRPr lang="en-US" altLang="zh-CN" dirty="0"/>
          </a:p>
          <a:p>
            <a:pPr marL="0" indent="0">
              <a:buNone/>
            </a:pPr>
            <a:r>
              <a:rPr lang="zh-CN" altLang="en-US" dirty="0"/>
              <a:t>我：</a:t>
            </a:r>
            <a:r>
              <a:rPr lang="en-US" altLang="zh-CN"/>
              <a:t>suit(s, m)</a:t>
            </a:r>
          </a:p>
          <a:p>
            <a:endParaRPr lang="zh-CN" altLang="en-US"/>
          </a:p>
        </p:txBody>
      </p:sp>
      <p:sp>
        <p:nvSpPr>
          <p:cNvPr id="4" name="灯片编号占位符 3"/>
          <p:cNvSpPr>
            <a:spLocks noGrp="1"/>
          </p:cNvSpPr>
          <p:nvPr>
            <p:ph type="sldNum" sz="quarter" idx="5"/>
          </p:nvPr>
        </p:nvSpPr>
        <p:spPr/>
        <p:txBody>
          <a:bodyPr/>
          <a:lstStyle/>
          <a:p>
            <a:fld id="{7FFB4C77-9B0A-43ED-9FB2-E89EE42AD506}" type="slidenum">
              <a:rPr lang="zh-CN" altLang="en-US" smtClean="0"/>
              <a:t>43</a:t>
            </a:fld>
            <a:endParaRPr lang="zh-CN" altLang="en-US"/>
          </a:p>
        </p:txBody>
      </p:sp>
    </p:spTree>
    <p:extLst>
      <p:ext uri="{BB962C8B-B14F-4D97-AF65-F5344CB8AC3E}">
        <p14:creationId xmlns:p14="http://schemas.microsoft.com/office/powerpoint/2010/main" val="2980419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BF9CAACF-8E95-4979-AA41-E539158921C7}" type="slidenum">
              <a:rPr lang="en-US" altLang="zh-CN" sz="1200">
                <a:latin typeface="Tahoma" pitchFamily="34" charset="0"/>
                <a:ea typeface="宋体" pitchFamily="2" charset="-122"/>
              </a:rPr>
              <a:pPr eaLnBrk="1" hangingPunct="1"/>
              <a:t>44</a:t>
            </a:fld>
            <a:endParaRPr lang="en-US" altLang="zh-CN" sz="1200">
              <a:latin typeface="Tahoma" pitchFamily="34" charset="0"/>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112715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7C5FD2F7-A314-456C-BC3C-C6DA2D2E82B1}" type="slidenum">
              <a:rPr lang="en-US" altLang="zh-CN" sz="1200">
                <a:latin typeface="Tahoma" pitchFamily="34" charset="0"/>
                <a:ea typeface="宋体" pitchFamily="2" charset="-122"/>
              </a:rPr>
              <a:pPr eaLnBrk="1" hangingPunct="1"/>
              <a:t>45</a:t>
            </a:fld>
            <a:endParaRPr lang="en-US" altLang="zh-CN" sz="1200">
              <a:latin typeface="Tahoma" pitchFamily="34" charset="0"/>
              <a:ea typeface="宋体" pitchFamily="2" charset="-122"/>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02973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119EF17-8EE8-499D-88AD-FEF91B2F44C7}" type="slidenum">
              <a:rPr lang="en-US" altLang="zh-CN" sz="1200">
                <a:latin typeface="Tahoma" pitchFamily="34" charset="0"/>
                <a:ea typeface="宋体" pitchFamily="2" charset="-122"/>
              </a:rPr>
              <a:pPr eaLnBrk="1" hangingPunct="1"/>
              <a:t>46</a:t>
            </a:fld>
            <a:endParaRPr lang="en-US" altLang="zh-CN" sz="1200">
              <a:latin typeface="Tahoma" pitchFamily="34" charset="0"/>
              <a:ea typeface="宋体" pitchFamily="2" charset="-122"/>
            </a:endParaRPr>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777419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D66AA43-7FE6-45DF-B536-6A9A85C04A45}" type="slidenum">
              <a:rPr lang="en-US" altLang="zh-CN" sz="1200">
                <a:latin typeface="Tahoma" pitchFamily="34" charset="0"/>
                <a:ea typeface="宋体" pitchFamily="2" charset="-122"/>
              </a:rPr>
              <a:pPr eaLnBrk="1" hangingPunct="1"/>
              <a:t>47</a:t>
            </a:fld>
            <a:endParaRPr lang="en-US" altLang="zh-CN" sz="1200">
              <a:latin typeface="Tahoma" pitchFamily="34" charset="0"/>
              <a:ea typeface="宋体" pitchFamily="2" charset="-122"/>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824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EE2E609-6659-42C8-BDAD-DD22BD6F314E}" type="slidenum">
              <a:rPr lang="en-US" altLang="zh-CN" sz="1200" b="0">
                <a:latin typeface="Tahoma" pitchFamily="34" charset="0"/>
                <a:ea typeface="宋体" pitchFamily="2" charset="-122"/>
              </a:rPr>
              <a:pPr eaLnBrk="1" hangingPunct="1"/>
              <a:t>52</a:t>
            </a:fld>
            <a:endParaRPr lang="en-US" altLang="zh-CN" sz="1200" b="0">
              <a:latin typeface="Tahoma" pitchFamily="34" charset="0"/>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225B223-B017-4FF0-8337-8322D3BB83A9}" type="slidenum">
              <a:rPr lang="en-US" altLang="zh-CN" sz="1200" b="0">
                <a:latin typeface="Tahoma" pitchFamily="34" charset="0"/>
                <a:ea typeface="宋体" pitchFamily="2" charset="-122"/>
              </a:rPr>
              <a:pPr eaLnBrk="1" hangingPunct="1"/>
              <a:t>54</a:t>
            </a:fld>
            <a:endParaRPr lang="en-US" altLang="zh-CN" sz="1200" b="0">
              <a:latin typeface="Tahoma" pitchFamily="34" charset="0"/>
              <a:ea typeface="宋体" pitchFamily="2"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F9F0C6B-B194-417B-BA2F-A4EF11F2E9A3}" type="slidenum">
              <a:rPr lang="en-US" altLang="zh-CN" sz="1200" b="0">
                <a:latin typeface="Tahoma" pitchFamily="34" charset="0"/>
                <a:ea typeface="宋体" pitchFamily="2" charset="-122"/>
              </a:rPr>
              <a:pPr eaLnBrk="1" hangingPunct="1"/>
              <a:t>55</a:t>
            </a:fld>
            <a:endParaRPr lang="en-US" altLang="zh-CN" sz="1200" b="0">
              <a:latin typeface="Tahoma" pitchFamily="34" charset="0"/>
              <a:ea typeface="宋体" pitchFamily="2"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9</a:t>
            </a:fld>
            <a:endParaRPr lang="zh-CN" altLang="en-US"/>
          </a:p>
        </p:txBody>
      </p:sp>
    </p:spTree>
    <p:extLst>
      <p:ext uri="{BB962C8B-B14F-4D97-AF65-F5344CB8AC3E}">
        <p14:creationId xmlns:p14="http://schemas.microsoft.com/office/powerpoint/2010/main" val="697778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F2992B1-7C42-4588-B6AE-27D705B65AC9}" type="slidenum">
              <a:rPr lang="en-US" altLang="zh-CN" sz="1200" b="0">
                <a:latin typeface="Tahoma" pitchFamily="34" charset="0"/>
                <a:ea typeface="宋体" pitchFamily="2" charset="-122"/>
              </a:rPr>
              <a:pPr eaLnBrk="1" hangingPunct="1"/>
              <a:t>56</a:t>
            </a:fld>
            <a:endParaRPr lang="en-US" altLang="zh-CN" sz="1200" b="0">
              <a:latin typeface="Tahoma" pitchFamily="34" charset="0"/>
              <a:ea typeface="宋体" pitchFamily="2"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8C166BA2-0B8C-4729-8728-09FA87CFA0D0}" type="slidenum">
              <a:rPr lang="en-US" altLang="zh-CN" sz="1200" b="0">
                <a:latin typeface="Tahoma" pitchFamily="34" charset="0"/>
                <a:ea typeface="宋体" pitchFamily="2" charset="-122"/>
              </a:rPr>
              <a:pPr eaLnBrk="1" hangingPunct="1"/>
              <a:t>57</a:t>
            </a:fld>
            <a:endParaRPr lang="en-US" altLang="zh-CN" sz="1200" b="0">
              <a:latin typeface="Tahoma" pitchFamily="34" charset="0"/>
              <a:ea typeface="宋体"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E5E2A6B-91A5-439A-B471-7FDA82760CC2}" type="slidenum">
              <a:rPr lang="en-US" altLang="zh-CN" sz="1200" b="0">
                <a:latin typeface="Tahoma" pitchFamily="34" charset="0"/>
                <a:ea typeface="宋体" pitchFamily="2" charset="-122"/>
              </a:rPr>
              <a:pPr eaLnBrk="1" hangingPunct="1"/>
              <a:t>58</a:t>
            </a:fld>
            <a:endParaRPr lang="en-US" altLang="zh-CN" sz="1200" b="0">
              <a:latin typeface="Tahoma" pitchFamily="34" charset="0"/>
              <a:ea typeface="宋体" pitchFamily="2"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E1B0928-6F23-40B6-8D53-BDD2E6DDFCC4}" type="slidenum">
              <a:rPr lang="en-US" altLang="zh-CN" sz="1200" b="0">
                <a:latin typeface="Tahoma" pitchFamily="34" charset="0"/>
                <a:ea typeface="宋体" pitchFamily="2" charset="-122"/>
              </a:rPr>
              <a:pPr eaLnBrk="1" hangingPunct="1"/>
              <a:t>59</a:t>
            </a:fld>
            <a:endParaRPr lang="en-US" altLang="zh-CN" sz="1200" b="0">
              <a:latin typeface="Tahoma" pitchFamily="34" charset="0"/>
              <a:ea typeface="宋体"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614F9A7-A343-4A2A-8B53-6D47729AE061}" type="slidenum">
              <a:rPr lang="en-US" altLang="zh-CN" sz="1200" b="0">
                <a:latin typeface="Tahoma" pitchFamily="34" charset="0"/>
                <a:ea typeface="宋体" pitchFamily="2" charset="-122"/>
              </a:rPr>
              <a:pPr eaLnBrk="1" hangingPunct="1"/>
              <a:t>60</a:t>
            </a:fld>
            <a:endParaRPr lang="en-US" altLang="zh-CN" sz="1200" b="0">
              <a:latin typeface="Tahoma" pitchFamily="34" charset="0"/>
              <a:ea typeface="宋体"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C7676110-177D-4D62-BC61-0A904F47AA84}" type="slidenum">
              <a:rPr lang="en-US" altLang="zh-CN" sz="1200" b="0">
                <a:latin typeface="Tahoma" pitchFamily="34" charset="0"/>
                <a:ea typeface="宋体" pitchFamily="2" charset="-122"/>
              </a:rPr>
              <a:pPr eaLnBrk="1" hangingPunct="1"/>
              <a:t>61</a:t>
            </a:fld>
            <a:endParaRPr lang="en-US" altLang="zh-CN" sz="1200" b="0">
              <a:latin typeface="Tahoma" pitchFamily="34" charset="0"/>
              <a:ea typeface="宋体" pitchFamily="2"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97676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F2AD365-7D55-4922-B651-32D468F28323}" type="slidenum">
              <a:rPr lang="en-US" altLang="zh-CN" sz="1200" b="0">
                <a:latin typeface="Tahoma" pitchFamily="34" charset="0"/>
                <a:ea typeface="宋体" pitchFamily="2" charset="-122"/>
              </a:rPr>
              <a:pPr eaLnBrk="1" hangingPunct="1"/>
              <a:t>62</a:t>
            </a:fld>
            <a:endParaRPr lang="en-US" altLang="zh-CN" sz="1200" b="0">
              <a:latin typeface="Tahoma" pitchFamily="34" charset="0"/>
              <a:ea typeface="宋体" pitchFamily="2"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0507813-D3CD-43E8-BB6B-610E8E66EF0A}" type="slidenum">
              <a:rPr lang="en-US" altLang="zh-CN" sz="1200" b="0">
                <a:latin typeface="Tahoma" pitchFamily="34" charset="0"/>
                <a:ea typeface="宋体" pitchFamily="2" charset="-122"/>
              </a:rPr>
              <a:pPr eaLnBrk="1" hangingPunct="1"/>
              <a:t>63</a:t>
            </a:fld>
            <a:endParaRPr lang="en-US" altLang="zh-CN" sz="1200" b="0">
              <a:latin typeface="Tahoma" pitchFamily="34" charset="0"/>
              <a:ea typeface="宋体"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F1A41F8-FA47-4BA9-8ED7-2656BA3811DE}" type="slidenum">
              <a:rPr lang="en-US" altLang="zh-CN" sz="1200" b="0">
                <a:latin typeface="Tahoma" pitchFamily="34" charset="0"/>
                <a:ea typeface="宋体" pitchFamily="2" charset="-122"/>
              </a:rPr>
              <a:pPr eaLnBrk="1" hangingPunct="1"/>
              <a:t>64</a:t>
            </a:fld>
            <a:endParaRPr lang="en-US" altLang="zh-CN" sz="1200" b="0">
              <a:latin typeface="Tahoma" pitchFamily="34" charset="0"/>
              <a:ea typeface="宋体"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897F04A-49C4-4641-BDE5-E48099FB5EA7}" type="slidenum">
              <a:rPr lang="en-US" altLang="zh-CN" sz="1200" b="0">
                <a:latin typeface="Tahoma" pitchFamily="34" charset="0"/>
                <a:ea typeface="宋体" pitchFamily="2" charset="-122"/>
              </a:rPr>
              <a:pPr eaLnBrk="1" hangingPunct="1"/>
              <a:t>65</a:t>
            </a:fld>
            <a:endParaRPr lang="en-US" altLang="zh-CN" sz="1200" b="0">
              <a:latin typeface="Tahoma" pitchFamily="34" charset="0"/>
              <a:ea typeface="宋体" pitchFamily="2"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FB4C77-9B0A-43ED-9FB2-E89EE42AD506}" type="slidenum">
              <a:rPr lang="zh-CN" altLang="en-US" smtClean="0"/>
              <a:t>11</a:t>
            </a:fld>
            <a:endParaRPr lang="zh-CN" altLang="en-US"/>
          </a:p>
        </p:txBody>
      </p:sp>
    </p:spTree>
    <p:extLst>
      <p:ext uri="{BB962C8B-B14F-4D97-AF65-F5344CB8AC3E}">
        <p14:creationId xmlns:p14="http://schemas.microsoft.com/office/powerpoint/2010/main" val="24331231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58706D1-5D05-435B-9976-72D72D5EE670}" type="slidenum">
              <a:rPr lang="en-US" altLang="zh-CN" sz="1200" b="0">
                <a:latin typeface="Tahoma" pitchFamily="34" charset="0"/>
                <a:ea typeface="宋体" pitchFamily="2" charset="-122"/>
              </a:rPr>
              <a:pPr eaLnBrk="1" hangingPunct="1"/>
              <a:t>66</a:t>
            </a:fld>
            <a:endParaRPr lang="en-US" altLang="zh-CN" sz="1200" b="0">
              <a:latin typeface="Tahoma" pitchFamily="34" charset="0"/>
              <a:ea typeface="宋体" pitchFamily="2"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FB4C77-9B0A-43ED-9FB2-E89EE42AD506}" type="slidenum">
              <a:rPr lang="zh-CN" altLang="en-US" smtClean="0"/>
              <a:t>67</a:t>
            </a:fld>
            <a:endParaRPr lang="zh-CN" altLang="en-US"/>
          </a:p>
        </p:txBody>
      </p:sp>
    </p:spTree>
    <p:extLst>
      <p:ext uri="{BB962C8B-B14F-4D97-AF65-F5344CB8AC3E}">
        <p14:creationId xmlns:p14="http://schemas.microsoft.com/office/powerpoint/2010/main" val="1808818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D27526B-50B1-4956-A5DF-6B5DF0F34F84}" type="slidenum">
              <a:rPr lang="en-US" altLang="zh-CN" sz="1200" b="0">
                <a:latin typeface="Tahoma" pitchFamily="34" charset="0"/>
                <a:ea typeface="宋体" pitchFamily="2" charset="-122"/>
              </a:rPr>
              <a:pPr eaLnBrk="1" hangingPunct="1"/>
              <a:t>68</a:t>
            </a:fld>
            <a:endParaRPr lang="en-US" altLang="zh-CN" sz="1200" b="0">
              <a:latin typeface="Tahoma" pitchFamily="34" charset="0"/>
              <a:ea typeface="宋体" pitchFamily="2"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67279DDA-86AB-4783-9D6D-2B00249DA9C6}" type="slidenum">
              <a:rPr lang="en-US" altLang="zh-CN" sz="1200" b="0">
                <a:latin typeface="Tahoma" pitchFamily="34" charset="0"/>
                <a:ea typeface="宋体" pitchFamily="2" charset="-122"/>
              </a:rPr>
              <a:pPr eaLnBrk="1" hangingPunct="1"/>
              <a:t>70</a:t>
            </a:fld>
            <a:endParaRPr lang="en-US" altLang="zh-CN" sz="1200" b="0">
              <a:latin typeface="Tahoma" pitchFamily="34" charset="0"/>
              <a:ea typeface="宋体"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CF0463C-A7AF-4820-B2DC-33676C5051E6}" type="slidenum">
              <a:rPr lang="en-US" altLang="zh-CN" sz="1200" b="0">
                <a:latin typeface="Tahoma" pitchFamily="34" charset="0"/>
                <a:ea typeface="宋体" pitchFamily="2" charset="-122"/>
              </a:rPr>
              <a:pPr eaLnBrk="1" hangingPunct="1"/>
              <a:t>71</a:t>
            </a:fld>
            <a:endParaRPr lang="en-US" altLang="zh-CN" sz="1200" b="0">
              <a:latin typeface="Tahoma" pitchFamily="34" charset="0"/>
              <a:ea typeface="宋体" pitchFamily="2"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629A54E-2982-4242-8CA7-77E49739D257}" type="slidenum">
              <a:rPr lang="en-US" altLang="zh-CN" sz="1200" b="0">
                <a:latin typeface="Tahoma" pitchFamily="34" charset="0"/>
                <a:ea typeface="宋体" pitchFamily="2" charset="-122"/>
              </a:rPr>
              <a:pPr eaLnBrk="1" hangingPunct="1"/>
              <a:t>80</a:t>
            </a:fld>
            <a:endParaRPr lang="en-US" altLang="zh-CN" sz="1200" b="0">
              <a:latin typeface="Tahoma" pitchFamily="34" charset="0"/>
              <a:ea typeface="宋体"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23757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84A0D7BA-1DFC-4203-8AEA-2B4C02A56989}" type="slidenum">
              <a:rPr lang="en-US" altLang="zh-CN" sz="1200" b="0">
                <a:latin typeface="Tahoma" pitchFamily="34" charset="0"/>
                <a:ea typeface="宋体" pitchFamily="2" charset="-122"/>
              </a:rPr>
              <a:pPr eaLnBrk="1" hangingPunct="1"/>
              <a:t>81</a:t>
            </a:fld>
            <a:endParaRPr lang="en-US" altLang="zh-CN" sz="1200" b="0">
              <a:latin typeface="Tahoma" pitchFamily="34" charset="0"/>
              <a:ea typeface="宋体" pitchFamily="2"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不相等</a:t>
            </a:r>
            <a:endParaRPr lang="zh-CN" altLang="zh-CN"/>
          </a:p>
        </p:txBody>
      </p:sp>
    </p:spTree>
    <p:extLst>
      <p:ext uri="{BB962C8B-B14F-4D97-AF65-F5344CB8AC3E}">
        <p14:creationId xmlns:p14="http://schemas.microsoft.com/office/powerpoint/2010/main" val="10871398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99F9CB4-1385-480D-8F8A-32DCE933C1F3}" type="slidenum">
              <a:rPr lang="en-US" altLang="zh-CN" sz="1200" b="0">
                <a:latin typeface="Tahoma" pitchFamily="34" charset="0"/>
                <a:ea typeface="宋体" pitchFamily="2" charset="-122"/>
              </a:rPr>
              <a:pPr eaLnBrk="1" hangingPunct="1"/>
              <a:t>84</a:t>
            </a:fld>
            <a:endParaRPr lang="en-US" altLang="zh-CN" sz="1200" b="0">
              <a:latin typeface="Tahoma" pitchFamily="34" charset="0"/>
              <a:ea typeface="宋体" pitchFamily="2"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052347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0620198-BD2D-4377-88C3-9D0A67BD8830}" type="slidenum">
              <a:rPr lang="en-US" altLang="zh-CN" sz="1200" b="0">
                <a:latin typeface="Tahoma" pitchFamily="34" charset="0"/>
                <a:ea typeface="宋体" pitchFamily="2" charset="-122"/>
              </a:rPr>
              <a:pPr eaLnBrk="1" hangingPunct="1"/>
              <a:t>85</a:t>
            </a:fld>
            <a:endParaRPr lang="en-US" altLang="zh-CN" sz="1200" b="0">
              <a:latin typeface="Tahoma" pitchFamily="34" charset="0"/>
              <a:ea typeface="宋体" pitchFamily="2"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463352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9B97C83F-E5C7-42C1-B9A6-8E349756504E}" type="slidenum">
              <a:rPr lang="en-US" altLang="zh-CN" sz="1200" b="0">
                <a:latin typeface="Tahoma" pitchFamily="34" charset="0"/>
                <a:ea typeface="宋体" pitchFamily="2" charset="-122"/>
              </a:rPr>
              <a:pPr eaLnBrk="1" hangingPunct="1"/>
              <a:t>86</a:t>
            </a:fld>
            <a:endParaRPr lang="en-US" altLang="zh-CN" sz="1200" b="0">
              <a:latin typeface="Tahoma" pitchFamily="34" charset="0"/>
              <a:ea typeface="宋体" pitchFamily="2"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9458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B3B7CA89-2173-4AEE-A706-252524358DE9}" type="slidenum">
              <a:rPr lang="en-US" altLang="zh-CN" sz="1200">
                <a:latin typeface="Tahoma" pitchFamily="34" charset="0"/>
                <a:ea typeface="宋体" pitchFamily="2" charset="-122"/>
              </a:rPr>
              <a:pPr eaLnBrk="1" hangingPunct="1"/>
              <a:t>12</a:t>
            </a:fld>
            <a:endParaRPr lang="en-US" altLang="zh-CN" sz="1200">
              <a:latin typeface="Tahoma" pitchFamily="34" charset="0"/>
              <a:ea typeface="宋体" pitchFamily="2" charset="-122"/>
            </a:endParaRPr>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7263941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50E32FA-2EDF-48BE-9865-F083C6724515}" type="slidenum">
              <a:rPr lang="en-US" altLang="zh-CN" sz="1200" b="0">
                <a:latin typeface="Tahoma" pitchFamily="34" charset="0"/>
                <a:ea typeface="宋体" pitchFamily="2" charset="-122"/>
              </a:rPr>
              <a:pPr eaLnBrk="1" hangingPunct="1"/>
              <a:t>87</a:t>
            </a:fld>
            <a:endParaRPr lang="en-US" altLang="zh-CN" sz="1200" b="0">
              <a:latin typeface="Tahoma" pitchFamily="34" charset="0"/>
              <a:ea typeface="宋体"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3730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B9B91E9-7BF9-4466-968E-9E2BE086748D}" type="slidenum">
              <a:rPr lang="en-US" altLang="zh-CN" sz="1200" b="0">
                <a:latin typeface="Tahoma" pitchFamily="34" charset="0"/>
                <a:ea typeface="宋体" pitchFamily="2" charset="-122"/>
              </a:rPr>
              <a:pPr eaLnBrk="1" hangingPunct="1"/>
              <a:t>15</a:t>
            </a:fld>
            <a:endParaRPr lang="en-US" altLang="zh-CN" sz="1200" b="0">
              <a:latin typeface="Tahoma" pitchFamily="34" charset="0"/>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9BBC2AD-007F-499F-8215-9D842B486CFB}" type="slidenum">
              <a:rPr lang="en-US" altLang="zh-CN" sz="1200">
                <a:latin typeface="Tahoma" pitchFamily="34" charset="0"/>
                <a:ea typeface="宋体" pitchFamily="2" charset="-122"/>
              </a:rPr>
              <a:pPr eaLnBrk="1" hangingPunct="1"/>
              <a:t>16</a:t>
            </a:fld>
            <a:endParaRPr lang="en-US" altLang="zh-CN" sz="1200">
              <a:latin typeface="Tahoma" pitchFamily="34" charset="0"/>
              <a:ea typeface="宋体" pitchFamily="2" charset="-122"/>
            </a:endParaRPr>
          </a:p>
        </p:txBody>
      </p:sp>
      <p:sp>
        <p:nvSpPr>
          <p:cNvPr id="159747" name="Rectangle 2"/>
          <p:cNvSpPr>
            <a:spLocks noGrp="1" noRot="1" noChangeAspect="1" noChangeArrowheads="1" noTextEdit="1"/>
          </p:cNvSpPr>
          <p:nvPr>
            <p:ph type="sldImg"/>
          </p:nvPr>
        </p:nvSpPr>
        <p:spPr>
          <a:solidFill>
            <a:srgbClr val="FFFFFF"/>
          </a:solidFill>
          <a:ln/>
        </p:spPr>
      </p:sp>
      <p:sp>
        <p:nvSpPr>
          <p:cNvPr id="1597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827023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E580EDF-B6F3-44A7-A819-9010958A05D6}" type="slidenum">
              <a:rPr lang="en-US" altLang="zh-CN" sz="1200">
                <a:latin typeface="Tahoma" pitchFamily="34" charset="0"/>
                <a:ea typeface="宋体" pitchFamily="2" charset="-122"/>
              </a:rPr>
              <a:pPr eaLnBrk="1" hangingPunct="1"/>
              <a:t>17</a:t>
            </a:fld>
            <a:endParaRPr lang="en-US" altLang="zh-CN" sz="1200">
              <a:latin typeface="Tahoma" pitchFamily="34" charset="0"/>
              <a:ea typeface="宋体" pitchFamily="2" charset="-122"/>
            </a:endParaRPr>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181486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r>
              <a:rPr lang="zh-CN" altLang="en-US" noProof="0"/>
              <a:t>单击此处编辑母版标题样式</a:t>
            </a:r>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r>
              <a:rPr lang="zh-CN" altLang="en-US" noProof="0"/>
              <a:t>单击此处编辑母版副标题样式</a:t>
            </a:r>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smtClean="0"/>
            </a:lvl1pPr>
          </a:lstStyle>
          <a:p>
            <a:fld id="{FC527419-754D-4126-8512-2F82E06C435A}" type="datetimeFigureOut">
              <a:rPr lang="zh-CN" altLang="en-US" smtClean="0"/>
              <a:t>2022/6/13</a:t>
            </a:fld>
            <a:endParaRPr lang="zh-CN" altLang="en-US"/>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endParaRPr lang="zh-CN" altLang="en-US"/>
          </a:p>
        </p:txBody>
      </p:sp>
      <p:sp>
        <p:nvSpPr>
          <p:cNvPr id="7" name="Rectangle 7"/>
          <p:cNvSpPr>
            <a:spLocks noGrp="1" noChangeArrowheads="1"/>
          </p:cNvSpPr>
          <p:nvPr>
            <p:ph type="sldNum" sz="quarter" idx="12"/>
          </p:nvPr>
        </p:nvSpPr>
        <p:spPr>
          <a:xfrm>
            <a:off x="6553200" y="6400800"/>
            <a:ext cx="1905000" cy="457200"/>
          </a:xfrm>
        </p:spPr>
        <p:txBody>
          <a:bodyPr/>
          <a:lstStyle>
            <a:lvl1pPr>
              <a:defRPr smtClean="0"/>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15959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411847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227208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345329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417222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406589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298656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52447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141367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197256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C527419-754D-4126-8512-2F82E06C435A}" type="datetimeFigureOut">
              <a:rPr lang="zh-CN" altLang="en-US" smtClean="0"/>
              <a:t>2022/6/13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1C0F1AAA-478C-4A2D-80A7-F4247B51B99C}" type="slidenum">
              <a:rPr lang="zh-CN" altLang="en-US" smtClean="0"/>
              <a:t>‹#›</a:t>
            </a:fld>
            <a:endParaRPr lang="zh-CN" altLang="en-US"/>
          </a:p>
        </p:txBody>
      </p:sp>
    </p:spTree>
    <p:extLst>
      <p:ext uri="{BB962C8B-B14F-4D97-AF65-F5344CB8AC3E}">
        <p14:creationId xmlns:p14="http://schemas.microsoft.com/office/powerpoint/2010/main" val="292340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微软雅黑" pitchFamily="34" charset="-122"/>
              <a:ea typeface="微软雅黑" pitchFamily="34" charset="-122"/>
            </a:endParaRPr>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err="1"/>
              <a:t>abc</a:t>
            </a:r>
            <a:endParaRPr lang="en-US" altLang="ko-KR" dirty="0"/>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400" b="0" smtClean="0">
                <a:solidFill>
                  <a:schemeClr val="tx1"/>
                </a:solidFill>
                <a:latin typeface="-쉬리B" pitchFamily="18" charset="-127"/>
                <a:ea typeface="-쉬리B" pitchFamily="18" charset="-127"/>
              </a:defRPr>
            </a:lvl1pPr>
          </a:lstStyle>
          <a:p>
            <a:fld id="{FC527419-754D-4126-8512-2F82E06C435A}" type="datetimeFigureOut">
              <a:rPr lang="zh-CN" altLang="en-US" smtClean="0"/>
              <a:t>2022/6/13</a:t>
            </a:fld>
            <a:endParaRPr lang="zh-CN" altLang="en-US"/>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宋体" pitchFamily="2" charset="-122"/>
              </a:defRPr>
            </a:lvl1pPr>
          </a:lstStyle>
          <a:p>
            <a:endParaRPr lang="zh-CN" altLang="en-US"/>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400" b="0" smtClean="0">
                <a:solidFill>
                  <a:schemeClr val="tx1"/>
                </a:solidFill>
                <a:latin typeface="-쉬리B" pitchFamily="18" charset="-127"/>
                <a:ea typeface="-쉬리B" pitchFamily="18" charset="-127"/>
              </a:defRPr>
            </a:lvl1pPr>
          </a:lstStyle>
          <a:p>
            <a:fld id="{1C0F1AAA-478C-4A2D-80A7-F4247B51B9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mj-lt"/>
          <a:ea typeface="微软雅黑" pitchFamily="34" charset="-122"/>
          <a:cs typeface="+mj-cs"/>
        </a:defRPr>
      </a:lvl1pPr>
      <a:lvl2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har char="•"/>
        <a:defRPr kumimoji="1" sz="2400">
          <a:solidFill>
            <a:srgbClr val="000000"/>
          </a:solidFill>
          <a:latin typeface="+mn-lt"/>
          <a:ea typeface="+mn-ea"/>
        </a:defRPr>
      </a:lvl2pPr>
      <a:lvl3pPr marL="1143000" indent="-228600" algn="l" rtl="0" eaLnBrk="1" fontAlgn="base" hangingPunct="1">
        <a:spcBef>
          <a:spcPct val="20000"/>
        </a:spcBef>
        <a:spcAft>
          <a:spcPct val="0"/>
        </a:spcAft>
        <a:buChar char="•"/>
        <a:defRPr sz="2000">
          <a:solidFill>
            <a:srgbClr val="000000"/>
          </a:solidFill>
          <a:latin typeface="+mn-lt"/>
          <a:ea typeface="+mn-ea"/>
        </a:defRPr>
      </a:lvl3pPr>
      <a:lvl4pPr marL="1600200" indent="-228600" algn="l" rtl="0" eaLnBrk="1" fontAlgn="base" hangingPunct="1">
        <a:spcBef>
          <a:spcPct val="20000"/>
        </a:spcBef>
        <a:spcAft>
          <a:spcPct val="0"/>
        </a:spcAft>
        <a:buChar char="•"/>
        <a:defRPr kumimoji="1">
          <a:solidFill>
            <a:srgbClr val="000000"/>
          </a:solidFill>
          <a:latin typeface="+mn-lt"/>
          <a:ea typeface="+mn-ea"/>
        </a:defRPr>
      </a:lvl4pPr>
      <a:lvl5pPr marL="2057400" indent="-228600" algn="l" rtl="0" eaLnBrk="1" fontAlgn="base" hangingPunct="1">
        <a:spcBef>
          <a:spcPct val="20000"/>
        </a:spcBef>
        <a:spcAft>
          <a:spcPct val="0"/>
        </a:spcAft>
        <a:buChar char="•"/>
        <a:defRPr kumimoji="1" sz="1600">
          <a:solidFill>
            <a:srgbClr val="000000"/>
          </a:solidFill>
          <a:latin typeface="+mn-lt"/>
          <a:ea typeface="+mn-ea"/>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n-ea"/>
                <a:ea typeface="+mn-ea"/>
              </a:rPr>
              <a:t>静态行为和动态行为</a:t>
            </a:r>
          </a:p>
        </p:txBody>
      </p:sp>
      <p:sp>
        <p:nvSpPr>
          <p:cNvPr id="3" name="副标题 2"/>
          <p:cNvSpPr>
            <a:spLocks noGrp="1"/>
          </p:cNvSpPr>
          <p:nvPr>
            <p:ph type="subTitle" idx="1"/>
          </p:nvPr>
        </p:nvSpPr>
        <p:spPr/>
        <p:txBody>
          <a:bodyPr/>
          <a:lstStyle/>
          <a:p>
            <a:endParaRPr lang="zh-CN" altLang="en-US">
              <a:latin typeface="+mn-ea"/>
            </a:endParaRPr>
          </a:p>
        </p:txBody>
      </p:sp>
    </p:spTree>
    <p:extLst>
      <p:ext uri="{BB962C8B-B14F-4D97-AF65-F5344CB8AC3E}">
        <p14:creationId xmlns:p14="http://schemas.microsoft.com/office/powerpoint/2010/main" val="39816400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10</a:t>
            </a:fld>
            <a:endParaRPr lang="en-US" altLang="zh-CN">
              <a:latin typeface="+mn-ea"/>
              <a:ea typeface="+mn-ea"/>
            </a:endParaRPr>
          </a:p>
        </p:txBody>
      </p:sp>
      <p:sp>
        <p:nvSpPr>
          <p:cNvPr id="6" name="TextBox 5"/>
          <p:cNvSpPr txBox="1"/>
          <p:nvPr/>
        </p:nvSpPr>
        <p:spPr>
          <a:xfrm>
            <a:off x="251520" y="1196752"/>
            <a:ext cx="8064896" cy="4524315"/>
          </a:xfrm>
          <a:prstGeom prst="rect">
            <a:avLst/>
          </a:prstGeom>
          <a:noFill/>
        </p:spPr>
        <p:txBody>
          <a:bodyPr wrap="square" rtlCol="0">
            <a:spAutoFit/>
          </a:bodyPr>
          <a:lstStyle/>
          <a:p>
            <a:pPr latinLnBrk="1"/>
            <a:r>
              <a:rPr lang="en-US" altLang="zh-CN" sz="1800" dirty="0">
                <a:latin typeface="+mn-ea"/>
              </a:rPr>
              <a:t>1 public class </a:t>
            </a:r>
            <a:r>
              <a:rPr lang="en-US" altLang="zh-CN" sz="1800" dirty="0" err="1">
                <a:latin typeface="+mn-ea"/>
              </a:rPr>
              <a:t>FatherOverride</a:t>
            </a:r>
            <a:endParaRPr lang="en-US" altLang="zh-CN" sz="1800" dirty="0">
              <a:latin typeface="+mn-ea"/>
            </a:endParaRPr>
          </a:p>
          <a:p>
            <a:pPr latinLnBrk="1"/>
            <a:r>
              <a:rPr lang="en-US" altLang="zh-CN" sz="1800" dirty="0">
                <a:latin typeface="+mn-ea"/>
              </a:rPr>
              <a:t>2 {</a:t>
            </a:r>
          </a:p>
          <a:p>
            <a:pPr latinLnBrk="1"/>
            <a:r>
              <a:rPr lang="en-US" altLang="zh-CN" sz="1800" dirty="0">
                <a:latin typeface="+mn-ea"/>
              </a:rPr>
              <a:t>3     public  void f(){</a:t>
            </a:r>
            <a:r>
              <a:rPr lang="en-US" altLang="zh-CN" sz="1800" dirty="0" err="1">
                <a:latin typeface="+mn-ea"/>
              </a:rPr>
              <a:t>System.out.println</a:t>
            </a:r>
            <a:r>
              <a:rPr lang="en-US" altLang="zh-CN" sz="1800" dirty="0">
                <a:latin typeface="+mn-ea"/>
              </a:rPr>
              <a:t>(“father f()");}</a:t>
            </a:r>
          </a:p>
          <a:p>
            <a:pPr latinLnBrk="1"/>
            <a:r>
              <a:rPr lang="en-US" altLang="zh-CN" sz="1800" dirty="0">
                <a:latin typeface="+mn-ea"/>
              </a:rPr>
              <a:t>4</a:t>
            </a:r>
          </a:p>
          <a:p>
            <a:pPr latinLnBrk="1"/>
            <a:r>
              <a:rPr lang="en-US" altLang="zh-CN" sz="1800" dirty="0">
                <a:latin typeface="+mn-ea"/>
              </a:rPr>
              <a:t>5         public static void main(String [] </a:t>
            </a:r>
            <a:r>
              <a:rPr lang="en-US" altLang="zh-CN" sz="1800" dirty="0" err="1">
                <a:latin typeface="+mn-ea"/>
              </a:rPr>
              <a:t>args</a:t>
            </a:r>
            <a:r>
              <a:rPr lang="en-US" altLang="zh-CN" sz="1800" dirty="0">
                <a:latin typeface="+mn-ea"/>
              </a:rPr>
              <a:t>)</a:t>
            </a:r>
          </a:p>
          <a:p>
            <a:pPr latinLnBrk="1"/>
            <a:r>
              <a:rPr lang="en-US" altLang="zh-CN" sz="1800" dirty="0">
                <a:latin typeface="+mn-ea"/>
              </a:rPr>
              <a:t>6     {</a:t>
            </a:r>
          </a:p>
          <a:p>
            <a:pPr latinLnBrk="1"/>
            <a:r>
              <a:rPr lang="en-US" altLang="zh-CN" sz="1800" dirty="0">
                <a:latin typeface="+mn-ea"/>
              </a:rPr>
              <a:t>7         </a:t>
            </a:r>
            <a:r>
              <a:rPr lang="en-US" altLang="zh-CN" dirty="0" err="1">
                <a:latin typeface="+mn-ea"/>
              </a:rPr>
              <a:t>Father</a:t>
            </a:r>
            <a:r>
              <a:rPr lang="en-US" altLang="zh-CN" sz="1800" dirty="0" err="1">
                <a:latin typeface="+mn-ea"/>
              </a:rPr>
              <a:t>Override</a:t>
            </a:r>
            <a:r>
              <a:rPr lang="en-US" altLang="zh-CN" sz="1800" dirty="0">
                <a:latin typeface="+mn-ea"/>
              </a:rPr>
              <a:t> o=new Derived();</a:t>
            </a:r>
          </a:p>
          <a:p>
            <a:pPr latinLnBrk="1"/>
            <a:r>
              <a:rPr lang="en-US" altLang="zh-CN" sz="1800" dirty="0">
                <a:latin typeface="+mn-ea"/>
              </a:rPr>
              <a:t>8         </a:t>
            </a:r>
            <a:r>
              <a:rPr lang="en-US" altLang="zh-CN" dirty="0" err="1">
                <a:latin typeface="+mn-ea"/>
              </a:rPr>
              <a:t>f</a:t>
            </a:r>
            <a:r>
              <a:rPr lang="en-US" altLang="zh-CN" sz="1800" dirty="0" err="1">
                <a:latin typeface="+mn-ea"/>
              </a:rPr>
              <a:t>o.f</a:t>
            </a:r>
            <a:r>
              <a:rPr lang="en-US" altLang="zh-CN" sz="1800" dirty="0">
                <a:latin typeface="+mn-ea"/>
              </a:rPr>
              <a:t>();//</a:t>
            </a:r>
            <a:r>
              <a:rPr lang="zh-CN" altLang="en-US" sz="1800" dirty="0">
                <a:latin typeface="+mn-ea"/>
              </a:rPr>
              <a:t>输出</a:t>
            </a:r>
            <a:r>
              <a:rPr lang="en-US" altLang="zh-CN" sz="1800" dirty="0">
                <a:latin typeface="+mn-ea"/>
              </a:rPr>
              <a:t>derived f()//</a:t>
            </a:r>
            <a:r>
              <a:rPr lang="zh-CN" altLang="en-US" sz="1800" dirty="0">
                <a:latin typeface="+mn-ea"/>
              </a:rPr>
              <a:t>表明派生类函数覆盖了基类的函数</a:t>
            </a:r>
          </a:p>
          <a:p>
            <a:pPr latinLnBrk="1"/>
            <a:r>
              <a:rPr lang="en-US" altLang="zh-CN" sz="1800" dirty="0">
                <a:latin typeface="+mn-ea"/>
              </a:rPr>
              <a:t>9     }</a:t>
            </a:r>
          </a:p>
          <a:p>
            <a:pPr latinLnBrk="1"/>
            <a:r>
              <a:rPr lang="en-US" altLang="zh-CN" sz="1800" dirty="0">
                <a:latin typeface="+mn-ea"/>
              </a:rPr>
              <a:t>10</a:t>
            </a:r>
          </a:p>
          <a:p>
            <a:pPr latinLnBrk="1"/>
            <a:r>
              <a:rPr lang="en-US" altLang="zh-CN" sz="1800" dirty="0">
                <a:latin typeface="+mn-ea"/>
              </a:rPr>
              <a:t>11 }</a:t>
            </a:r>
          </a:p>
          <a:p>
            <a:pPr latinLnBrk="1"/>
            <a:r>
              <a:rPr lang="en-US" altLang="zh-CN" sz="1800" dirty="0">
                <a:latin typeface="+mn-ea"/>
              </a:rPr>
              <a:t>12 class Derived extends </a:t>
            </a:r>
            <a:r>
              <a:rPr lang="en-US" altLang="zh-CN" sz="1800" dirty="0" err="1">
                <a:latin typeface="+mn-ea"/>
              </a:rPr>
              <a:t>FatherOverride</a:t>
            </a:r>
            <a:endParaRPr lang="en-US" altLang="zh-CN" sz="1800" dirty="0">
              <a:latin typeface="+mn-ea"/>
            </a:endParaRPr>
          </a:p>
          <a:p>
            <a:pPr latinLnBrk="1"/>
            <a:r>
              <a:rPr lang="en-US" altLang="zh-CN" sz="1800" dirty="0">
                <a:latin typeface="+mn-ea"/>
              </a:rPr>
              <a:t>13 {</a:t>
            </a:r>
          </a:p>
          <a:p>
            <a:pPr latinLnBrk="1"/>
            <a:r>
              <a:rPr lang="en-US" altLang="zh-CN" sz="1800" dirty="0">
                <a:latin typeface="+mn-ea"/>
              </a:rPr>
              <a:t>14         public void f(){</a:t>
            </a:r>
            <a:r>
              <a:rPr lang="en-US" altLang="zh-CN" sz="1800" dirty="0" err="1">
                <a:latin typeface="+mn-ea"/>
              </a:rPr>
              <a:t>System.out.print</a:t>
            </a:r>
            <a:r>
              <a:rPr lang="en-US" altLang="zh-CN" sz="1800" dirty="0">
                <a:latin typeface="+mn-ea"/>
              </a:rPr>
              <a:t>(“derived f()");}</a:t>
            </a:r>
          </a:p>
          <a:p>
            <a:pPr latinLnBrk="1"/>
            <a:r>
              <a:rPr lang="en-US" altLang="zh-CN" sz="1800" dirty="0">
                <a:latin typeface="+mn-ea"/>
              </a:rPr>
              <a:t>15 }</a:t>
            </a:r>
          </a:p>
          <a:p>
            <a:endParaRPr lang="zh-CN" altLang="en-US" sz="1800" dirty="0">
              <a:latin typeface="+mn-ea"/>
            </a:endParaRPr>
          </a:p>
        </p:txBody>
      </p:sp>
    </p:spTree>
    <p:extLst>
      <p:ext uri="{BB962C8B-B14F-4D97-AF65-F5344CB8AC3E}">
        <p14:creationId xmlns:p14="http://schemas.microsoft.com/office/powerpoint/2010/main" val="275634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fld id="{81EECCC1-5496-4CBB-A39C-FCEF74C2C16F}" type="slidenum">
              <a:rPr lang="zh-CN" altLang="en-US" sz="1200">
                <a:latin typeface="+mn-ea"/>
                <a:ea typeface="+mn-ea"/>
              </a:rPr>
              <a:pPr algn="ctr" eaLnBrk="1" hangingPunct="1"/>
              <a:t>11</a:t>
            </a:fld>
            <a:endParaRPr lang="en-US" sz="1200">
              <a:latin typeface="+mn-ea"/>
              <a:ea typeface="+mn-ea"/>
            </a:endParaRPr>
          </a:p>
        </p:txBody>
      </p:sp>
      <p:sp>
        <p:nvSpPr>
          <p:cNvPr id="19459" name="Rectangle 2"/>
          <p:cNvSpPr>
            <a:spLocks noGrp="1" noChangeArrowheads="1"/>
          </p:cNvSpPr>
          <p:nvPr>
            <p:ph type="body" idx="4294967295"/>
          </p:nvPr>
        </p:nvSpPr>
        <p:spPr>
          <a:xfrm>
            <a:off x="457200" y="685800"/>
            <a:ext cx="8208963" cy="2159000"/>
          </a:xfrm>
        </p:spPr>
        <p:txBody>
          <a:bodyPr/>
          <a:lstStyle/>
          <a:p>
            <a:pPr marL="0" indent="0" eaLnBrk="1" hangingPunct="1">
              <a:buNone/>
            </a:pPr>
            <a:r>
              <a:rPr lang="zh-CN" altLang="en-US" sz="2400" dirty="0">
                <a:latin typeface="+mn-ea"/>
              </a:rPr>
              <a:t>实现运行时多态技术的条件：</a:t>
            </a:r>
          </a:p>
          <a:p>
            <a:pPr lvl="1" eaLnBrk="1" hangingPunct="1">
              <a:buFont typeface="Wingdings" pitchFamily="2" charset="2"/>
              <a:buChar char="n"/>
            </a:pPr>
            <a:r>
              <a:rPr lang="zh-CN" altLang="en-US" dirty="0">
                <a:latin typeface="+mn-ea"/>
              </a:rPr>
              <a:t>有一个继承层次关系；</a:t>
            </a:r>
          </a:p>
          <a:p>
            <a:pPr lvl="1" eaLnBrk="1" hangingPunct="1">
              <a:buFont typeface="Wingdings" pitchFamily="2" charset="2"/>
              <a:buChar char="n"/>
            </a:pPr>
            <a:r>
              <a:rPr lang="zh-CN" altLang="en-US" dirty="0">
                <a:latin typeface="+mn-ea"/>
              </a:rPr>
              <a:t>在子类中改写</a:t>
            </a:r>
            <a:r>
              <a:rPr lang="en-US" altLang="zh-CN" dirty="0">
                <a:latin typeface="+mn-ea"/>
              </a:rPr>
              <a:t>/</a:t>
            </a:r>
            <a:r>
              <a:rPr lang="zh-CN" altLang="en-US" dirty="0">
                <a:latin typeface="+mn-ea"/>
              </a:rPr>
              <a:t>重写父类的方法；</a:t>
            </a:r>
          </a:p>
          <a:p>
            <a:pPr lvl="1" eaLnBrk="1" hangingPunct="1">
              <a:buFont typeface="Wingdings" pitchFamily="2" charset="2"/>
              <a:buChar char="n"/>
            </a:pPr>
            <a:r>
              <a:rPr lang="zh-CN" altLang="en-US" dirty="0">
                <a:latin typeface="+mn-ea"/>
              </a:rPr>
              <a:t>通过父类的引用对子类对象进行调用。</a:t>
            </a:r>
          </a:p>
        </p:txBody>
      </p:sp>
      <p:sp>
        <p:nvSpPr>
          <p:cNvPr id="19460" name="Rectangle 3"/>
          <p:cNvSpPr>
            <a:spLocks noChangeArrowheads="1"/>
          </p:cNvSpPr>
          <p:nvPr/>
        </p:nvSpPr>
        <p:spPr bwMode="auto">
          <a:xfrm>
            <a:off x="385762" y="2844800"/>
            <a:ext cx="835183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110000"/>
              </a:lnSpc>
              <a:spcBef>
                <a:spcPct val="20000"/>
              </a:spcBef>
              <a:buClr>
                <a:schemeClr val="accent1"/>
              </a:buClr>
              <a:buSzPct val="65000"/>
              <a:buFont typeface="Wingdings" pitchFamily="2" charset="2"/>
              <a:buChar char="n"/>
            </a:pPr>
            <a:r>
              <a:rPr lang="zh-CN" altLang="en-US" sz="2400" dirty="0">
                <a:latin typeface="+mn-ea"/>
              </a:rPr>
              <a:t>采用多态技术的优点：</a:t>
            </a:r>
          </a:p>
          <a:p>
            <a:pPr marL="342900" indent="-342900" eaLnBrk="1" hangingPunct="1">
              <a:lnSpc>
                <a:spcPct val="110000"/>
              </a:lnSpc>
              <a:spcBef>
                <a:spcPct val="20000"/>
              </a:spcBef>
              <a:buClr>
                <a:schemeClr val="accent1"/>
              </a:buClr>
              <a:buSzPct val="65000"/>
              <a:buFont typeface="Wingdings" pitchFamily="2" charset="2"/>
              <a:buNone/>
            </a:pPr>
            <a:r>
              <a:rPr lang="zh-CN" altLang="en-US" sz="2400" dirty="0">
                <a:latin typeface="+mn-ea"/>
              </a:rPr>
              <a:t>		引进多态技术之后，尽管子类的对象千差万别，但都可以采用  </a:t>
            </a:r>
            <a:r>
              <a:rPr lang="zh-CN" altLang="en-US" sz="2400" dirty="0">
                <a:solidFill>
                  <a:srgbClr val="0000CC"/>
                </a:solidFill>
                <a:latin typeface="+mn-ea"/>
              </a:rPr>
              <a:t>父类引用</a:t>
            </a:r>
            <a:r>
              <a:rPr lang="en-US" sz="2400" dirty="0">
                <a:solidFill>
                  <a:srgbClr val="0000CC"/>
                </a:solidFill>
                <a:latin typeface="+mn-ea"/>
              </a:rPr>
              <a:t>.</a:t>
            </a:r>
            <a:r>
              <a:rPr lang="zh-CN" altLang="en-US" sz="2400" dirty="0">
                <a:solidFill>
                  <a:srgbClr val="0000CC"/>
                </a:solidFill>
                <a:latin typeface="+mn-ea"/>
              </a:rPr>
              <a:t>方法名</a:t>
            </a:r>
            <a:r>
              <a:rPr lang="en-US" sz="2400" dirty="0">
                <a:solidFill>
                  <a:srgbClr val="0000CC"/>
                </a:solidFill>
                <a:latin typeface="+mn-ea"/>
              </a:rPr>
              <a:t>([</a:t>
            </a:r>
            <a:r>
              <a:rPr lang="zh-CN" altLang="en-US" sz="2400" dirty="0">
                <a:solidFill>
                  <a:srgbClr val="0000CC"/>
                </a:solidFill>
                <a:latin typeface="+mn-ea"/>
              </a:rPr>
              <a:t>参数</a:t>
            </a:r>
            <a:r>
              <a:rPr lang="en-US" sz="2400" dirty="0">
                <a:solidFill>
                  <a:srgbClr val="0000CC"/>
                </a:solidFill>
                <a:latin typeface="+mn-ea"/>
              </a:rPr>
              <a:t>])</a:t>
            </a:r>
            <a:r>
              <a:rPr lang="zh-CN" altLang="en-US" sz="2400" dirty="0">
                <a:solidFill>
                  <a:srgbClr val="0000CC"/>
                </a:solidFill>
                <a:latin typeface="+mn-ea"/>
              </a:rPr>
              <a:t>　统一</a:t>
            </a:r>
            <a:r>
              <a:rPr lang="zh-CN" altLang="en-US" sz="2400" dirty="0">
                <a:latin typeface="+mn-ea"/>
              </a:rPr>
              <a:t>方式来调用，在程序运行时能根据子对象的不同得到不同的结果。这种“以不变应万变”的形式可以规范、简化程序设计，符合软件工程的“一个接口，多种方法”思想。</a:t>
            </a:r>
          </a:p>
          <a:p>
            <a:pPr marL="342900" indent="-342900" eaLnBrk="1" hangingPunct="1">
              <a:spcBef>
                <a:spcPct val="20000"/>
              </a:spcBef>
              <a:buClr>
                <a:schemeClr val="accent1"/>
              </a:buClr>
              <a:buSzPct val="65000"/>
              <a:buFont typeface="Wingdings" pitchFamily="2" charset="2"/>
              <a:buNone/>
            </a:pPr>
            <a:r>
              <a:rPr lang="zh-CN" altLang="en-US" sz="2400" dirty="0">
                <a:latin typeface="+mn-ea"/>
              </a:rPr>
              <a:t> </a:t>
            </a:r>
          </a:p>
        </p:txBody>
      </p:sp>
    </p:spTree>
    <p:extLst>
      <p:ext uri="{BB962C8B-B14F-4D97-AF65-F5344CB8AC3E}">
        <p14:creationId xmlns:p14="http://schemas.microsoft.com/office/powerpoint/2010/main" val="10193549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0-#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b="1" dirty="0">
                <a:effectLst/>
                <a:latin typeface="+mn-ea"/>
                <a:ea typeface="+mn-ea"/>
              </a:rPr>
              <a:t>代替与改进 </a:t>
            </a:r>
          </a:p>
        </p:txBody>
      </p:sp>
      <p:sp>
        <p:nvSpPr>
          <p:cNvPr id="79876"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normAutofit/>
          </a:bodyPr>
          <a:lstStyle/>
          <a:p>
            <a:pPr marL="914400" lvl="1" indent="-457200" eaLnBrk="1" hangingPunct="1">
              <a:lnSpc>
                <a:spcPct val="110000"/>
              </a:lnSpc>
              <a:buFont typeface="Wingdings" pitchFamily="2" charset="2"/>
              <a:buChar char="n"/>
            </a:pPr>
            <a:r>
              <a:rPr lang="zh-CN" altLang="en-US" sz="3000" dirty="0">
                <a:latin typeface="+mn-ea"/>
              </a:rPr>
              <a:t>两种不同的关于改写</a:t>
            </a:r>
            <a:r>
              <a:rPr lang="en-US" altLang="zh-CN" sz="3000" dirty="0">
                <a:latin typeface="+mn-ea"/>
              </a:rPr>
              <a:t>/</a:t>
            </a:r>
            <a:r>
              <a:rPr lang="zh-CN" altLang="en-US" sz="3000" dirty="0">
                <a:latin typeface="+mn-ea"/>
              </a:rPr>
              <a:t>覆盖</a:t>
            </a:r>
            <a:r>
              <a:rPr lang="en-US" altLang="zh-CN" sz="3000" dirty="0">
                <a:latin typeface="+mn-ea"/>
              </a:rPr>
              <a:t>/</a:t>
            </a:r>
            <a:r>
              <a:rPr lang="zh-CN" altLang="en-US" sz="3000" dirty="0">
                <a:latin typeface="+mn-ea"/>
              </a:rPr>
              <a:t>重写的解释方式：</a:t>
            </a:r>
          </a:p>
          <a:p>
            <a:pPr lvl="2">
              <a:lnSpc>
                <a:spcPct val="110000"/>
              </a:lnSpc>
              <a:buFont typeface="Wingdings" panose="05000000000000000000" pitchFamily="2" charset="2"/>
              <a:buChar char="n"/>
            </a:pPr>
            <a:r>
              <a:rPr lang="en-US" altLang="zh-CN" sz="2600" dirty="0">
                <a:latin typeface="+mn-ea"/>
              </a:rPr>
              <a:t>1.</a:t>
            </a:r>
            <a:r>
              <a:rPr lang="zh-CN" altLang="en-US" sz="2600" dirty="0">
                <a:latin typeface="+mn-ea"/>
              </a:rPr>
              <a:t>代替（</a:t>
            </a:r>
            <a:r>
              <a:rPr lang="en-US" altLang="zh-CN" sz="2600" dirty="0">
                <a:latin typeface="+mn-ea"/>
              </a:rPr>
              <a:t>replacement</a:t>
            </a:r>
            <a:r>
              <a:rPr lang="zh-CN" altLang="en-US" sz="2600" dirty="0">
                <a:latin typeface="+mn-ea"/>
              </a:rPr>
              <a:t>）：在程序执行时，实现代替的方法完全覆盖父类的方法。即，当操作子类实例时，父类的代码完全不会执行。</a:t>
            </a:r>
            <a:endParaRPr lang="en-US" altLang="zh-CN" sz="2600" dirty="0">
              <a:latin typeface="+mn-ea"/>
            </a:endParaRPr>
          </a:p>
          <a:p>
            <a:pPr lvl="2">
              <a:lnSpc>
                <a:spcPct val="110000"/>
              </a:lnSpc>
              <a:buFont typeface="Wingdings" panose="05000000000000000000" pitchFamily="2" charset="2"/>
              <a:buChar char="n"/>
            </a:pPr>
            <a:r>
              <a:rPr lang="en-US" altLang="zh-CN" sz="2600" dirty="0">
                <a:latin typeface="+mn-ea"/>
              </a:rPr>
              <a:t>2.</a:t>
            </a:r>
            <a:r>
              <a:rPr lang="zh-CN" altLang="en-US" sz="2600" dirty="0">
                <a:latin typeface="+mn-ea"/>
              </a:rPr>
              <a:t>改进</a:t>
            </a:r>
            <a:r>
              <a:rPr lang="en-US" altLang="zh-CN" sz="2600" dirty="0">
                <a:latin typeface="+mn-ea"/>
              </a:rPr>
              <a:t>(refinement)</a:t>
            </a:r>
            <a:r>
              <a:rPr lang="zh-CN" altLang="en-US" sz="2600" dirty="0">
                <a:latin typeface="+mn-ea"/>
              </a:rPr>
              <a:t>：实现改进的方法将继承自父类的方法的执行作为其行为的一部分。这样父类的行为得以保留且扩充。</a:t>
            </a:r>
          </a:p>
        </p:txBody>
      </p:sp>
      <p:sp>
        <p:nvSpPr>
          <p:cNvPr id="7987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0D2E3F5D-817E-4647-8A1D-9A656A4B783A}"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F36F252-E5C1-4AF0-B8ED-E53C41C2B5E1}" type="slidenum">
              <a:rPr kumimoji="0" lang="en-US" altLang="zh-CN" sz="1400">
                <a:latin typeface="+mn-ea"/>
                <a:ea typeface="+mn-ea"/>
              </a:rPr>
              <a:pPr eaLnBrk="1" hangingPunct="1"/>
              <a:t>12</a:t>
            </a:fld>
            <a:endParaRPr kumimoji="0" lang="en-US" altLang="zh-CN" sz="1400">
              <a:latin typeface="+mn-ea"/>
              <a:ea typeface="+mn-ea"/>
            </a:endParaRPr>
          </a:p>
        </p:txBody>
      </p:sp>
    </p:spTree>
    <p:extLst>
      <p:ext uri="{BB962C8B-B14F-4D97-AF65-F5344CB8AC3E}">
        <p14:creationId xmlns:p14="http://schemas.microsoft.com/office/powerpoint/2010/main" val="75747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effectLst/>
                <a:latin typeface="+mn-ea"/>
                <a:ea typeface="+mn-ea"/>
              </a:rPr>
              <a:t>向上</a:t>
            </a:r>
            <a:r>
              <a:rPr lang="zh-CN" altLang="en-US" dirty="0">
                <a:solidFill>
                  <a:schemeClr val="tx1"/>
                </a:solidFill>
                <a:effectLst/>
                <a:latin typeface="+mn-ea"/>
                <a:ea typeface="+mn-ea"/>
              </a:rPr>
              <a:t>转</a:t>
            </a:r>
            <a:r>
              <a:rPr lang="zh-CN" altLang="en-US" dirty="0">
                <a:effectLst/>
                <a:latin typeface="+mn-ea"/>
                <a:ea typeface="+mn-ea"/>
              </a:rPr>
              <a:t>型</a:t>
            </a:r>
          </a:p>
        </p:txBody>
      </p:sp>
      <p:sp>
        <p:nvSpPr>
          <p:cNvPr id="3" name="内容占位符 2"/>
          <p:cNvSpPr>
            <a:spLocks noGrp="1"/>
          </p:cNvSpPr>
          <p:nvPr>
            <p:ph idx="1"/>
          </p:nvPr>
        </p:nvSpPr>
        <p:spPr>
          <a:xfrm>
            <a:off x="395288" y="1484785"/>
            <a:ext cx="8280400" cy="4176464"/>
          </a:xfrm>
        </p:spPr>
        <p:txBody>
          <a:bodyPr/>
          <a:lstStyle/>
          <a:p>
            <a:pPr marL="342900" lvl="1" indent="-342900">
              <a:lnSpc>
                <a:spcPct val="110000"/>
              </a:lnSpc>
            </a:pPr>
            <a:r>
              <a:rPr lang="zh-CN" altLang="en-US" sz="2800" dirty="0">
                <a:latin typeface="+mn-ea"/>
              </a:rPr>
              <a:t>因为子类其实是一种特殊的父类，因此</a:t>
            </a:r>
            <a:r>
              <a:rPr lang="en-US" altLang="zh-CN" sz="2800" dirty="0">
                <a:latin typeface="+mn-ea"/>
              </a:rPr>
              <a:t>java</a:t>
            </a:r>
            <a:r>
              <a:rPr lang="zh-CN" altLang="en-US" sz="2800" dirty="0">
                <a:latin typeface="+mn-ea"/>
              </a:rPr>
              <a:t>允许把一个子类对象直接赋值给一个父类引用变量，无须任何类型转换，或者被称为</a:t>
            </a:r>
            <a:r>
              <a:rPr lang="zh-CN" altLang="en-US" sz="2800" dirty="0">
                <a:solidFill>
                  <a:srgbClr val="FF0000"/>
                </a:solidFill>
                <a:latin typeface="+mn-ea"/>
              </a:rPr>
              <a:t>向上</a:t>
            </a:r>
            <a:r>
              <a:rPr lang="zh-CN" altLang="en-US" sz="2800" dirty="0">
                <a:solidFill>
                  <a:schemeClr val="tx1"/>
                </a:solidFill>
                <a:latin typeface="+mn-ea"/>
              </a:rPr>
              <a:t>转</a:t>
            </a:r>
            <a:r>
              <a:rPr lang="zh-CN" altLang="en-US" sz="2800" dirty="0">
                <a:latin typeface="+mn-ea"/>
              </a:rPr>
              <a:t>型，由系统自动完成。</a:t>
            </a:r>
            <a:endParaRPr lang="en-US" altLang="zh-CN" sz="2800" dirty="0">
              <a:latin typeface="+mn-ea"/>
            </a:endParaRPr>
          </a:p>
          <a:p>
            <a:pPr marL="342900" lvl="1" indent="-342900">
              <a:lnSpc>
                <a:spcPct val="110000"/>
              </a:lnSpc>
            </a:pPr>
            <a:r>
              <a:rPr lang="zh-CN" altLang="en-US" sz="2800" dirty="0">
                <a:latin typeface="+mn-ea"/>
              </a:rPr>
              <a:t>向上转型时，父类引用指向子类对象会遗失与父类对象共有之外的其他方法，也就是在转型过程中，子类的新有的方法都会遗失掉，在</a:t>
            </a:r>
            <a:r>
              <a:rPr lang="zh-CN" altLang="en-US" sz="2800" dirty="0">
                <a:solidFill>
                  <a:srgbClr val="FF0000"/>
                </a:solidFill>
                <a:latin typeface="+mn-ea"/>
              </a:rPr>
              <a:t>编译</a:t>
            </a:r>
            <a:r>
              <a:rPr lang="zh-CN" altLang="en-US" sz="2800" dirty="0">
                <a:latin typeface="+mn-ea"/>
              </a:rPr>
              <a:t>时，系统会提示找不到方法的错误。</a:t>
            </a:r>
            <a:endParaRPr lang="en-US" altLang="zh-CN" sz="2800" dirty="0">
              <a:latin typeface="+mn-ea"/>
            </a:endParaRPr>
          </a:p>
          <a:p>
            <a:pPr marL="342900" lvl="1" indent="-342900"/>
            <a:endParaRPr lang="zh-CN" altLang="en-US" sz="2800" dirty="0">
              <a:latin typeface="+mn-ea"/>
            </a:endParaRPr>
          </a:p>
          <a:p>
            <a:endParaRPr lang="zh-CN" altLang="en-US" dirty="0">
              <a:latin typeface="+mn-ea"/>
            </a:endParaRPr>
          </a:p>
        </p:txBody>
      </p:sp>
    </p:spTree>
    <p:extLst>
      <p:ext uri="{BB962C8B-B14F-4D97-AF65-F5344CB8AC3E}">
        <p14:creationId xmlns:p14="http://schemas.microsoft.com/office/powerpoint/2010/main" val="346125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980728"/>
            <a:ext cx="4248472" cy="4524315"/>
          </a:xfrm>
          <a:prstGeom prst="rect">
            <a:avLst/>
          </a:prstGeom>
          <a:noFill/>
          <a:ln w="28575">
            <a:solidFill>
              <a:schemeClr val="accent1">
                <a:lumMod val="50000"/>
              </a:schemeClr>
            </a:solidFill>
          </a:ln>
        </p:spPr>
        <p:txBody>
          <a:bodyPr wrap="square" rtlCol="0">
            <a:spAutoFit/>
          </a:bodyPr>
          <a:lstStyle/>
          <a:p>
            <a:r>
              <a:rPr lang="en-US" altLang="zh-CN" dirty="0"/>
              <a:t>Dog </a:t>
            </a:r>
            <a:r>
              <a:rPr lang="en-US" altLang="zh-CN" dirty="0" err="1"/>
              <a:t>fido</a:t>
            </a:r>
            <a:r>
              <a:rPr lang="en-US" altLang="zh-CN" dirty="0"/>
              <a:t>;</a:t>
            </a:r>
          </a:p>
          <a:p>
            <a:r>
              <a:rPr lang="en-US" altLang="zh-CN" dirty="0" err="1"/>
              <a:t>fido</a:t>
            </a:r>
            <a:r>
              <a:rPr lang="en-US" altLang="zh-CN" dirty="0"/>
              <a:t> = new Dog();</a:t>
            </a:r>
          </a:p>
          <a:p>
            <a:r>
              <a:rPr lang="en-US" altLang="zh-CN" dirty="0" err="1"/>
              <a:t>fido</a:t>
            </a:r>
            <a:r>
              <a:rPr lang="en-US" altLang="zh-CN" dirty="0"/>
              <a:t>. speak() ; // will bark</a:t>
            </a:r>
          </a:p>
          <a:p>
            <a:r>
              <a:rPr lang="en-US" altLang="zh-CN" dirty="0"/>
              <a:t>//Dog barks</a:t>
            </a:r>
            <a:r>
              <a:rPr lang="zh-CN" altLang="en-US" dirty="0"/>
              <a:t>！</a:t>
            </a:r>
          </a:p>
          <a:p>
            <a:r>
              <a:rPr lang="en-US" altLang="zh-CN" dirty="0" err="1"/>
              <a:t>fido.bark</a:t>
            </a:r>
            <a:r>
              <a:rPr lang="en-US" altLang="zh-CN" dirty="0"/>
              <a:t>() ; // will bark</a:t>
            </a:r>
          </a:p>
          <a:p>
            <a:r>
              <a:rPr lang="en-US" altLang="zh-CN" dirty="0"/>
              <a:t>//Dog barks</a:t>
            </a:r>
            <a:r>
              <a:rPr lang="zh-CN" altLang="en-US" dirty="0"/>
              <a:t>！</a:t>
            </a:r>
          </a:p>
          <a:p>
            <a:endParaRPr lang="en-US" altLang="zh-CN" dirty="0"/>
          </a:p>
          <a:p>
            <a:r>
              <a:rPr lang="en-US" altLang="zh-CN" dirty="0"/>
              <a:t>Animal pet;</a:t>
            </a:r>
          </a:p>
          <a:p>
            <a:r>
              <a:rPr lang="en-US" altLang="zh-CN" dirty="0">
                <a:solidFill>
                  <a:srgbClr val="FF0000"/>
                </a:solidFill>
              </a:rPr>
              <a:t>pet = </a:t>
            </a:r>
            <a:r>
              <a:rPr lang="en-US" altLang="zh-CN" dirty="0" err="1">
                <a:solidFill>
                  <a:srgbClr val="FF0000"/>
                </a:solidFill>
              </a:rPr>
              <a:t>fido</a:t>
            </a:r>
            <a:r>
              <a:rPr lang="en-US" altLang="zh-CN" dirty="0"/>
              <a:t>; //</a:t>
            </a:r>
            <a:r>
              <a:rPr lang="zh-CN" altLang="en-US" dirty="0">
                <a:solidFill>
                  <a:schemeClr val="accent2">
                    <a:lumMod val="75000"/>
                  </a:schemeClr>
                </a:solidFill>
              </a:rPr>
              <a:t>父类变量由子类进行了实例化，即向上转型。</a:t>
            </a:r>
            <a:r>
              <a:rPr lang="zh-CN" altLang="en-US" dirty="0"/>
              <a:t> </a:t>
            </a:r>
            <a:endParaRPr lang="en-US" altLang="zh-CN" dirty="0"/>
          </a:p>
          <a:p>
            <a:r>
              <a:rPr lang="en-US" altLang="zh-CN" dirty="0" err="1">
                <a:solidFill>
                  <a:srgbClr val="FF0000"/>
                </a:solidFill>
              </a:rPr>
              <a:t>pet.speak</a:t>
            </a:r>
            <a:r>
              <a:rPr lang="en-US" altLang="zh-CN" dirty="0"/>
              <a:t>(); // </a:t>
            </a:r>
            <a:r>
              <a:rPr lang="en-US" altLang="zh-CN" dirty="0">
                <a:solidFill>
                  <a:schemeClr val="accent2">
                    <a:lumMod val="75000"/>
                  </a:schemeClr>
                </a:solidFill>
              </a:rPr>
              <a:t>pet</a:t>
            </a:r>
            <a:r>
              <a:rPr lang="zh-CN" altLang="en-US" dirty="0">
                <a:solidFill>
                  <a:schemeClr val="accent2">
                    <a:lumMod val="75000"/>
                  </a:schemeClr>
                </a:solidFill>
              </a:rPr>
              <a:t>是父类的变量，但由于实例化是由子类完成的，所以父类中的</a:t>
            </a:r>
            <a:r>
              <a:rPr lang="en-US" altLang="zh-CN" dirty="0">
                <a:solidFill>
                  <a:schemeClr val="accent2">
                    <a:lumMod val="75000"/>
                  </a:schemeClr>
                </a:solidFill>
              </a:rPr>
              <a:t>speak()</a:t>
            </a:r>
            <a:r>
              <a:rPr lang="zh-CN" altLang="en-US" dirty="0">
                <a:solidFill>
                  <a:schemeClr val="accent2">
                    <a:lumMod val="75000"/>
                  </a:schemeClr>
                </a:solidFill>
              </a:rPr>
              <a:t>已经被子类中的</a:t>
            </a:r>
            <a:r>
              <a:rPr lang="en-US" altLang="zh-CN" dirty="0">
                <a:solidFill>
                  <a:schemeClr val="accent2">
                    <a:lumMod val="75000"/>
                  </a:schemeClr>
                </a:solidFill>
              </a:rPr>
              <a:t>speak()</a:t>
            </a:r>
            <a:r>
              <a:rPr lang="zh-CN" altLang="en-US" dirty="0">
                <a:solidFill>
                  <a:schemeClr val="accent2">
                    <a:lumMod val="75000"/>
                  </a:schemeClr>
                </a:solidFill>
              </a:rPr>
              <a:t>覆写。故实际执行的是子类中的</a:t>
            </a:r>
            <a:r>
              <a:rPr lang="en-US" altLang="zh-CN" dirty="0">
                <a:solidFill>
                  <a:schemeClr val="accent2">
                    <a:lumMod val="75000"/>
                  </a:schemeClr>
                </a:solidFill>
              </a:rPr>
              <a:t>speak()</a:t>
            </a:r>
            <a:r>
              <a:rPr lang="zh-CN" altLang="en-US" dirty="0">
                <a:solidFill>
                  <a:schemeClr val="accent2">
                    <a:lumMod val="75000"/>
                  </a:schemeClr>
                </a:solidFill>
              </a:rPr>
              <a:t>方法。</a:t>
            </a:r>
            <a:endParaRPr lang="en-US" altLang="zh-CN" dirty="0">
              <a:solidFill>
                <a:schemeClr val="accent2">
                  <a:lumMod val="75000"/>
                </a:schemeClr>
              </a:solidFill>
            </a:endParaRPr>
          </a:p>
          <a:p>
            <a:r>
              <a:rPr lang="en-US" altLang="zh-CN" dirty="0"/>
              <a:t>//</a:t>
            </a:r>
            <a:r>
              <a:rPr lang="zh-CN" altLang="en-US" dirty="0"/>
              <a:t> </a:t>
            </a:r>
            <a:r>
              <a:rPr lang="en-US" altLang="zh-CN" dirty="0"/>
              <a:t>Dog barks </a:t>
            </a:r>
            <a:r>
              <a:rPr lang="zh-CN" altLang="en-US" dirty="0"/>
              <a:t>！</a:t>
            </a:r>
          </a:p>
          <a:p>
            <a:r>
              <a:rPr lang="en-US" altLang="zh-CN" dirty="0" err="1">
                <a:solidFill>
                  <a:srgbClr val="FF0000"/>
                </a:solidFill>
              </a:rPr>
              <a:t>pet.bark</a:t>
            </a:r>
            <a:r>
              <a:rPr lang="en-US" altLang="zh-CN" dirty="0">
                <a:solidFill>
                  <a:srgbClr val="FF0000"/>
                </a:solidFill>
              </a:rPr>
              <a:t>() </a:t>
            </a:r>
            <a:r>
              <a:rPr lang="en-US" altLang="zh-CN" dirty="0"/>
              <a:t>; //</a:t>
            </a:r>
            <a:r>
              <a:rPr lang="en-US" altLang="zh-CN" b="1" dirty="0">
                <a:solidFill>
                  <a:srgbClr val="FF0000"/>
                </a:solidFill>
              </a:rPr>
              <a:t>?</a:t>
            </a:r>
            <a:endParaRPr lang="zh-CN" altLang="en-US" b="1" dirty="0">
              <a:solidFill>
                <a:srgbClr val="FF0000"/>
              </a:solidFill>
            </a:endParaRPr>
          </a:p>
        </p:txBody>
      </p:sp>
      <p:sp>
        <p:nvSpPr>
          <p:cNvPr id="2" name="文本框 1"/>
          <p:cNvSpPr txBox="1"/>
          <p:nvPr/>
        </p:nvSpPr>
        <p:spPr>
          <a:xfrm>
            <a:off x="179512" y="260648"/>
            <a:ext cx="4499992" cy="6186309"/>
          </a:xfrm>
          <a:prstGeom prst="rect">
            <a:avLst/>
          </a:prstGeom>
          <a:noFill/>
          <a:ln w="28575">
            <a:solidFill>
              <a:srgbClr val="C00000"/>
            </a:solidFill>
          </a:ln>
        </p:spPr>
        <p:txBody>
          <a:bodyPr wrap="square" rtlCol="0">
            <a:spAutoFit/>
          </a:bodyPr>
          <a:lstStyle/>
          <a:p>
            <a:r>
              <a:rPr lang="en-US" altLang="zh-CN" b="1" dirty="0"/>
              <a:t>class Animal {</a:t>
            </a:r>
          </a:p>
          <a:p>
            <a:r>
              <a:rPr lang="en-US" altLang="zh-CN" b="1" dirty="0"/>
              <a:t>public void speak() {</a:t>
            </a:r>
          </a:p>
          <a:p>
            <a:r>
              <a:rPr lang="en-US" altLang="zh-CN" dirty="0" err="1"/>
              <a:t>System.</a:t>
            </a:r>
            <a:r>
              <a:rPr lang="en-US" altLang="zh-CN" b="1" i="1" dirty="0" err="1"/>
              <a:t>out.println</a:t>
            </a:r>
            <a:r>
              <a:rPr lang="en-US" altLang="zh-CN" b="1" i="1" dirty="0"/>
              <a:t>("Animal speaks??");</a:t>
            </a:r>
          </a:p>
          <a:p>
            <a:r>
              <a:rPr lang="en-US" altLang="zh-CN" dirty="0"/>
              <a:t>}</a:t>
            </a:r>
          </a:p>
          <a:p>
            <a:r>
              <a:rPr lang="en-US" altLang="zh-CN" dirty="0"/>
              <a:t>}</a:t>
            </a:r>
          </a:p>
          <a:p>
            <a:endParaRPr lang="zh-CN" altLang="en-US" dirty="0"/>
          </a:p>
          <a:p>
            <a:r>
              <a:rPr lang="en-US" altLang="zh-CN" b="1" dirty="0"/>
              <a:t>class Dog extends Animal {</a:t>
            </a:r>
          </a:p>
          <a:p>
            <a:r>
              <a:rPr lang="en-US" altLang="zh-CN" b="1" dirty="0"/>
              <a:t>public void speak() {</a:t>
            </a:r>
          </a:p>
          <a:p>
            <a:r>
              <a:rPr lang="en-US" altLang="zh-CN" dirty="0"/>
              <a:t>bark();</a:t>
            </a:r>
          </a:p>
          <a:p>
            <a:r>
              <a:rPr lang="en-US" altLang="zh-CN" dirty="0"/>
              <a:t>}</a:t>
            </a:r>
          </a:p>
          <a:p>
            <a:r>
              <a:rPr lang="en-US" altLang="zh-CN" b="1" dirty="0"/>
              <a:t>public void bark() {</a:t>
            </a:r>
          </a:p>
          <a:p>
            <a:r>
              <a:rPr lang="en-US" altLang="zh-CN" dirty="0" err="1"/>
              <a:t>System.</a:t>
            </a:r>
            <a:r>
              <a:rPr lang="en-US" altLang="zh-CN" b="1" i="1" dirty="0" err="1"/>
              <a:t>out.println</a:t>
            </a:r>
            <a:r>
              <a:rPr lang="en-US" altLang="zh-CN" b="1" i="1" dirty="0"/>
              <a:t>("Dog barks!");</a:t>
            </a:r>
          </a:p>
          <a:p>
            <a:r>
              <a:rPr lang="en-US" altLang="zh-CN" dirty="0"/>
              <a:t>}</a:t>
            </a:r>
          </a:p>
          <a:p>
            <a:r>
              <a:rPr lang="en-US" altLang="zh-CN" dirty="0"/>
              <a:t>}</a:t>
            </a:r>
          </a:p>
          <a:p>
            <a:endParaRPr lang="zh-CN" altLang="en-US" dirty="0"/>
          </a:p>
          <a:p>
            <a:r>
              <a:rPr lang="en-US" altLang="zh-CN" b="1" dirty="0"/>
              <a:t>class Bird extends Animal {</a:t>
            </a:r>
          </a:p>
          <a:p>
            <a:r>
              <a:rPr lang="en-US" altLang="zh-CN" b="1" dirty="0"/>
              <a:t>public void speak() {</a:t>
            </a:r>
          </a:p>
          <a:p>
            <a:r>
              <a:rPr lang="en-US" altLang="zh-CN" dirty="0"/>
              <a:t>}</a:t>
            </a:r>
          </a:p>
          <a:p>
            <a:r>
              <a:rPr lang="en-US" altLang="zh-CN" b="1" dirty="0"/>
              <a:t>public void twitter() {</a:t>
            </a:r>
          </a:p>
          <a:p>
            <a:r>
              <a:rPr lang="en-US" altLang="zh-CN" dirty="0" err="1"/>
              <a:t>System.</a:t>
            </a:r>
            <a:r>
              <a:rPr lang="en-US" altLang="zh-CN" b="1" i="1" dirty="0" err="1"/>
              <a:t>out.println</a:t>
            </a:r>
            <a:r>
              <a:rPr lang="en-US" altLang="zh-CN" b="1" i="1" dirty="0"/>
              <a:t>("Bird twitters!");</a:t>
            </a:r>
          </a:p>
          <a:p>
            <a:r>
              <a:rPr lang="en-US" altLang="zh-CN" dirty="0"/>
              <a:t>}</a:t>
            </a:r>
          </a:p>
          <a:p>
            <a:r>
              <a:rPr lang="en-US" altLang="zh-CN" dirty="0"/>
              <a:t>}</a:t>
            </a:r>
            <a:endParaRPr lang="zh-CN" altLang="en-US" dirty="0"/>
          </a:p>
        </p:txBody>
      </p:sp>
      <p:sp>
        <p:nvSpPr>
          <p:cNvPr id="3" name="文本框 2">
            <a:extLst>
              <a:ext uri="{FF2B5EF4-FFF2-40B4-BE49-F238E27FC236}">
                <a16:creationId xmlns:a16="http://schemas.microsoft.com/office/drawing/2014/main" id="{F73BB5A5-EA81-4E16-A672-DFB972A77F68}"/>
              </a:ext>
            </a:extLst>
          </p:cNvPr>
          <p:cNvSpPr txBox="1"/>
          <p:nvPr/>
        </p:nvSpPr>
        <p:spPr>
          <a:xfrm>
            <a:off x="6480616" y="4869160"/>
            <a:ext cx="2448272" cy="646331"/>
          </a:xfrm>
          <a:prstGeom prst="rect">
            <a:avLst/>
          </a:prstGeom>
          <a:noFill/>
        </p:spPr>
        <p:txBody>
          <a:bodyPr wrap="square" rtlCol="0">
            <a:spAutoFit/>
          </a:bodyPr>
          <a:lstStyle/>
          <a:p>
            <a:r>
              <a:rPr lang="en-US" altLang="zh-CN" b="1" dirty="0">
                <a:solidFill>
                  <a:srgbClr val="FF0000"/>
                </a:solidFill>
              </a:rPr>
              <a:t>error, Animal</a:t>
            </a:r>
            <a:r>
              <a:rPr lang="zh-CN" altLang="en-US" b="1" dirty="0">
                <a:solidFill>
                  <a:srgbClr val="FF0000"/>
                </a:solidFill>
              </a:rPr>
              <a:t>中没有</a:t>
            </a:r>
            <a:r>
              <a:rPr lang="en-US" altLang="zh-CN" b="1" dirty="0">
                <a:solidFill>
                  <a:srgbClr val="FF0000"/>
                </a:solidFill>
              </a:rPr>
              <a:t>bark</a:t>
            </a:r>
            <a:r>
              <a:rPr lang="zh-CN" altLang="en-US" b="1" dirty="0">
                <a:solidFill>
                  <a:srgbClr val="FF0000"/>
                </a:solidFill>
              </a:rPr>
              <a:t>方法，编译错误</a:t>
            </a:r>
          </a:p>
        </p:txBody>
      </p:sp>
    </p:spTree>
    <p:extLst>
      <p:ext uri="{BB962C8B-B14F-4D97-AF65-F5344CB8AC3E}">
        <p14:creationId xmlns:p14="http://schemas.microsoft.com/office/powerpoint/2010/main" val="28647191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title"/>
          </p:nvPr>
        </p:nvSpPr>
        <p:spPr>
          <a:xfrm>
            <a:off x="323528" y="190228"/>
            <a:ext cx="8991600" cy="914400"/>
          </a:xfrm>
          <a:noFill/>
        </p:spPr>
        <p:txBody>
          <a:bodyPr/>
          <a:lstStyle/>
          <a:p>
            <a:pPr marL="762000" indent="-762000" eaLnBrk="1" hangingPunct="1"/>
            <a:r>
              <a:rPr lang="zh-CN" altLang="en-US" dirty="0">
                <a:effectLst/>
                <a:latin typeface="+mn-ea"/>
                <a:ea typeface="+mn-ea"/>
              </a:rPr>
              <a:t>静态类型和动态类型的区别</a:t>
            </a:r>
          </a:p>
        </p:txBody>
      </p:sp>
      <p:sp>
        <p:nvSpPr>
          <p:cNvPr id="44036" name="Rectangle 2" descr="Rectangle: Click to edit Master text styles&#10;Second level&#10;Third level&#10;Fourth level&#10;Fifth level"/>
          <p:cNvSpPr>
            <a:spLocks noGrp="1" noChangeArrowheads="1"/>
          </p:cNvSpPr>
          <p:nvPr>
            <p:ph idx="1"/>
          </p:nvPr>
        </p:nvSpPr>
        <p:spPr>
          <a:xfrm>
            <a:off x="103603" y="1268760"/>
            <a:ext cx="8820150" cy="5000625"/>
          </a:xfrm>
        </p:spPr>
        <p:txBody>
          <a:bodyPr>
            <a:normAutofit lnSpcReduction="10000"/>
          </a:bodyPr>
          <a:lstStyle/>
          <a:p>
            <a:pPr marL="914400" lvl="1" indent="-457200" eaLnBrk="1" hangingPunct="1">
              <a:lnSpc>
                <a:spcPct val="110000"/>
              </a:lnSpc>
              <a:buFont typeface="Wingdings" pitchFamily="2" charset="2"/>
              <a:buChar char="n"/>
            </a:pPr>
            <a:r>
              <a:rPr lang="zh-CN" altLang="en-US" sz="3000" dirty="0">
                <a:latin typeface="+mn-ea"/>
              </a:rPr>
              <a:t>对于静态类型面向对象编程语言，在编译时消息传递表达式的</a:t>
            </a:r>
            <a:r>
              <a:rPr lang="zh-CN" altLang="en-US" sz="3000" dirty="0">
                <a:solidFill>
                  <a:srgbClr val="800000"/>
                </a:solidFill>
                <a:latin typeface="+mn-ea"/>
              </a:rPr>
              <a:t>合法性（调用的合法性）</a:t>
            </a:r>
            <a:r>
              <a:rPr lang="zh-CN" altLang="en-US" sz="3000" dirty="0">
                <a:latin typeface="+mn-ea"/>
              </a:rPr>
              <a:t>不是基于接收器的当前动态数值，而是基于</a:t>
            </a:r>
            <a:r>
              <a:rPr lang="zh-CN" altLang="en-US" sz="3000" dirty="0">
                <a:solidFill>
                  <a:srgbClr val="000099"/>
                </a:solidFill>
                <a:latin typeface="+mn-ea"/>
              </a:rPr>
              <a:t>接收器的静态类</a:t>
            </a:r>
            <a:r>
              <a:rPr lang="zh-CN" altLang="en-US" sz="3000" dirty="0">
                <a:latin typeface="+mn-ea"/>
              </a:rPr>
              <a:t>来决定的。</a:t>
            </a:r>
            <a:endParaRPr lang="en-US" altLang="zh-CN" sz="3000" dirty="0">
              <a:latin typeface="+mn-ea"/>
            </a:endParaRPr>
          </a:p>
          <a:p>
            <a:pPr marL="914400" lvl="1" indent="-457200">
              <a:lnSpc>
                <a:spcPct val="110000"/>
              </a:lnSpc>
              <a:buFont typeface="Wingdings" pitchFamily="2" charset="2"/>
              <a:buChar char="n"/>
            </a:pPr>
            <a:r>
              <a:rPr lang="zh-CN" altLang="en-US" sz="3000" dirty="0">
                <a:latin typeface="+mn-ea"/>
              </a:rPr>
              <a:t>运行时执行动态类所具有类型的方法</a:t>
            </a:r>
            <a:endParaRPr lang="en-US" altLang="zh-CN" sz="3000" b="1" dirty="0">
              <a:latin typeface="+mn-ea"/>
            </a:endParaRPr>
          </a:p>
          <a:p>
            <a:pPr lvl="2">
              <a:lnSpc>
                <a:spcPct val="110000"/>
              </a:lnSpc>
            </a:pPr>
            <a:r>
              <a:rPr lang="zh-CN" altLang="en-US" sz="2600" b="1" dirty="0">
                <a:latin typeface="+mn-ea"/>
              </a:rPr>
              <a:t>当使用多态方式调用方法时，首先检查父类中是否有该方法，如果没有，则编译错误；</a:t>
            </a:r>
            <a:endParaRPr lang="zh-CN" altLang="en-US" sz="2600" dirty="0">
              <a:latin typeface="+mn-ea"/>
            </a:endParaRPr>
          </a:p>
          <a:p>
            <a:pPr lvl="2">
              <a:lnSpc>
                <a:spcPct val="110000"/>
              </a:lnSpc>
            </a:pPr>
            <a:r>
              <a:rPr lang="zh-CN" altLang="en-US" sz="2600" dirty="0">
                <a:latin typeface="+mn-ea"/>
              </a:rPr>
              <a:t>如果有，再去调用</a:t>
            </a:r>
            <a:r>
              <a:rPr lang="zh-CN" altLang="en-US" sz="2600" b="1" dirty="0">
                <a:latin typeface="+mn-ea"/>
              </a:rPr>
              <a:t>子类</a:t>
            </a:r>
            <a:r>
              <a:rPr lang="zh-CN" altLang="en-US" sz="2600" dirty="0">
                <a:latin typeface="+mn-ea"/>
              </a:rPr>
              <a:t>的该同名方法。</a:t>
            </a:r>
            <a:endParaRPr lang="en-US" altLang="zh-CN" sz="2600" dirty="0">
              <a:latin typeface="+mn-ea"/>
            </a:endParaRPr>
          </a:p>
          <a:p>
            <a:pPr marL="914400" lvl="2" indent="0">
              <a:lnSpc>
                <a:spcPct val="110000"/>
              </a:lnSpc>
              <a:buNone/>
            </a:pPr>
            <a:r>
              <a:rPr lang="en-US" altLang="zh-CN" sz="2600" dirty="0">
                <a:latin typeface="+mn-ea"/>
              </a:rPr>
              <a:t>  Father f=new Child();</a:t>
            </a:r>
          </a:p>
          <a:p>
            <a:pPr marL="914400" lvl="2" indent="0">
              <a:lnSpc>
                <a:spcPct val="110000"/>
              </a:lnSpc>
              <a:buNone/>
            </a:pPr>
            <a:r>
              <a:rPr lang="en-US" altLang="zh-CN" sz="2600" dirty="0">
                <a:latin typeface="+mn-ea"/>
              </a:rPr>
              <a:t>  </a:t>
            </a:r>
            <a:r>
              <a:rPr lang="en-US" altLang="zh-CN" sz="2600" dirty="0" err="1">
                <a:latin typeface="+mn-ea"/>
              </a:rPr>
              <a:t>f.func</a:t>
            </a:r>
            <a:r>
              <a:rPr lang="en-US" altLang="zh-CN" sz="2600" dirty="0">
                <a:latin typeface="+mn-ea"/>
              </a:rPr>
              <a:t>();</a:t>
            </a:r>
            <a:endParaRPr lang="zh-CN" altLang="en-US" sz="2600" dirty="0">
              <a:latin typeface="+mn-ea"/>
            </a:endParaRPr>
          </a:p>
          <a:p>
            <a:pPr marL="914400" lvl="1" indent="-457200" eaLnBrk="1" hangingPunct="1">
              <a:buFont typeface="Wingdings" pitchFamily="2" charset="2"/>
              <a:buChar char="n"/>
            </a:pPr>
            <a:endParaRPr lang="zh-CN" altLang="en-US" sz="3600" dirty="0">
              <a:latin typeface="+mn-ea"/>
            </a:endParaRPr>
          </a:p>
        </p:txBody>
      </p:sp>
      <p:sp>
        <p:nvSpPr>
          <p:cNvPr id="4403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AC2CE31-3312-481B-9541-172121B9DDA8}"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4B71C87-FDEF-4CB0-A748-669AD8820AD0}" type="slidenum">
              <a:rPr kumimoji="0" lang="en-US" altLang="zh-CN" sz="1400" b="0">
                <a:latin typeface="+mn-ea"/>
                <a:ea typeface="+mn-ea"/>
              </a:rPr>
              <a:pPr eaLnBrk="1" hangingPunct="1"/>
              <a:t>15</a:t>
            </a:fld>
            <a:endParaRPr kumimoji="0" lang="en-US" altLang="zh-CN" sz="1400" b="0" dirty="0">
              <a:latin typeface="+mn-ea"/>
              <a:ea typeface="+mn-ea"/>
            </a:endParaRPr>
          </a:p>
        </p:txBody>
      </p:sp>
    </p:spTree>
    <p:extLst>
      <p:ext uri="{BB962C8B-B14F-4D97-AF65-F5344CB8AC3E}">
        <p14:creationId xmlns:p14="http://schemas.microsoft.com/office/powerpoint/2010/main" val="218360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title"/>
          </p:nvPr>
        </p:nvSpPr>
        <p:spPr>
          <a:xfrm>
            <a:off x="198213" y="116632"/>
            <a:ext cx="8892034" cy="1367879"/>
          </a:xfrm>
          <a:noFill/>
        </p:spPr>
        <p:txBody>
          <a:bodyPr>
            <a:normAutofit/>
          </a:bodyPr>
          <a:lstStyle/>
          <a:p>
            <a:pPr marL="762000" indent="-762000"/>
            <a:r>
              <a:rPr lang="zh-CN" altLang="en-US" sz="3000" dirty="0">
                <a:effectLst/>
                <a:latin typeface="+mn-ea"/>
                <a:ea typeface="+mn-ea"/>
              </a:rPr>
              <a:t>强制</a:t>
            </a:r>
            <a:r>
              <a:rPr lang="en-US" altLang="zh-CN" sz="3000" dirty="0">
                <a:effectLst/>
                <a:latin typeface="+mn-ea"/>
                <a:ea typeface="+mn-ea"/>
              </a:rPr>
              <a:t>(coercion)</a:t>
            </a:r>
            <a:r>
              <a:rPr lang="zh-CN" altLang="en-US" sz="3000" dirty="0">
                <a:effectLst/>
                <a:latin typeface="+mn-ea"/>
                <a:ea typeface="+mn-ea"/>
              </a:rPr>
              <a:t>、转换</a:t>
            </a:r>
            <a:r>
              <a:rPr lang="en-US" altLang="zh-CN" sz="3000" dirty="0">
                <a:effectLst/>
                <a:latin typeface="+mn-ea"/>
                <a:ea typeface="+mn-ea"/>
              </a:rPr>
              <a:t>(conversion)</a:t>
            </a:r>
            <a:r>
              <a:rPr lang="zh-CN" altLang="en-US" sz="3000" dirty="0">
                <a:effectLst/>
                <a:latin typeface="+mn-ea"/>
                <a:ea typeface="+mn-ea"/>
              </a:rPr>
              <a:t>和造型</a:t>
            </a:r>
            <a:r>
              <a:rPr lang="en-US" altLang="zh-CN" sz="3000" dirty="0">
                <a:effectLst/>
                <a:latin typeface="+mn-ea"/>
                <a:ea typeface="+mn-ea"/>
              </a:rPr>
              <a:t>(cast)</a:t>
            </a:r>
            <a:endParaRPr lang="zh-CN" altLang="en-US" sz="3000" dirty="0">
              <a:effectLst/>
              <a:latin typeface="+mn-ea"/>
              <a:ea typeface="+mn-ea"/>
            </a:endParaRPr>
          </a:p>
        </p:txBody>
      </p:sp>
      <p:sp>
        <p:nvSpPr>
          <p:cNvPr id="63492" name="Rectangle 2" descr="Rectangle: Click to edit Master text styles&#10;Second level&#10;Third level&#10;Fourth level&#10;Fifth level"/>
          <p:cNvSpPr>
            <a:spLocks noGrp="1" noChangeArrowheads="1"/>
          </p:cNvSpPr>
          <p:nvPr>
            <p:ph idx="1"/>
          </p:nvPr>
        </p:nvSpPr>
        <p:spPr>
          <a:xfrm>
            <a:off x="144462" y="1828800"/>
            <a:ext cx="8892035" cy="3904456"/>
          </a:xfrm>
        </p:spPr>
        <p:txBody>
          <a:bodyPr>
            <a:normAutofit lnSpcReduction="10000"/>
          </a:bodyPr>
          <a:lstStyle/>
          <a:p>
            <a:pPr marL="914400" lvl="1" indent="-457200" eaLnBrk="1" hangingPunct="1">
              <a:lnSpc>
                <a:spcPct val="110000"/>
              </a:lnSpc>
              <a:buFont typeface="Wingdings" pitchFamily="2" charset="2"/>
              <a:buChar char="n"/>
            </a:pPr>
            <a:r>
              <a:rPr lang="zh-CN" altLang="en-US" sz="3000" dirty="0">
                <a:latin typeface="+mn-ea"/>
              </a:rPr>
              <a:t>强制是一种</a:t>
            </a:r>
            <a:r>
              <a:rPr lang="zh-CN" altLang="en-US" sz="3000" dirty="0">
                <a:solidFill>
                  <a:srgbClr val="000099"/>
                </a:solidFill>
                <a:latin typeface="+mn-ea"/>
              </a:rPr>
              <a:t>隐式的类型转换</a:t>
            </a:r>
            <a:r>
              <a:rPr lang="zh-CN" altLang="en-US" sz="3000" dirty="0">
                <a:latin typeface="+mn-ea"/>
              </a:rPr>
              <a:t>，它发生在无需显式引用的程序中。</a:t>
            </a:r>
            <a:endParaRPr lang="en-US" altLang="zh-CN" sz="3000" dirty="0">
              <a:latin typeface="+mn-ea"/>
            </a:endParaRPr>
          </a:p>
          <a:p>
            <a:pPr marL="1314450" lvl="2" indent="-457200">
              <a:lnSpc>
                <a:spcPct val="110000"/>
              </a:lnSpc>
              <a:buFont typeface="Wingdings" pitchFamily="2" charset="2"/>
              <a:buChar char="n"/>
            </a:pPr>
            <a:r>
              <a:rPr lang="zh-CN" altLang="en-US" sz="2600" dirty="0">
                <a:latin typeface="+mn-ea"/>
              </a:rPr>
              <a:t>关于这种类型转换的一个典型例子就是两个变量（一个声明为实数，一个声明为整数）之间的相加操作</a:t>
            </a:r>
            <a:endParaRPr lang="zh-CN" altLang="en-US" sz="2600" b="1" dirty="0">
              <a:latin typeface="+mn-ea"/>
            </a:endParaRPr>
          </a:p>
          <a:p>
            <a:pPr marL="914400" lvl="1" indent="-457200" eaLnBrk="1" hangingPunct="1">
              <a:lnSpc>
                <a:spcPct val="110000"/>
              </a:lnSpc>
              <a:buFont typeface="Wingdings" pitchFamily="2" charset="2"/>
              <a:buChar char="n"/>
            </a:pPr>
            <a:r>
              <a:rPr lang="en-US" altLang="zh-CN" sz="2800" dirty="0">
                <a:latin typeface="+mn-ea"/>
              </a:rPr>
              <a:t>double x=2.8;</a:t>
            </a:r>
          </a:p>
          <a:p>
            <a:pPr marL="914400" lvl="1" indent="-457200" eaLnBrk="1" hangingPunct="1">
              <a:lnSpc>
                <a:spcPct val="110000"/>
              </a:lnSpc>
              <a:buFont typeface="Wingdings" pitchFamily="2" charset="2"/>
              <a:buNone/>
            </a:pPr>
            <a:r>
              <a:rPr lang="en-US" altLang="zh-CN" sz="2800" dirty="0">
                <a:latin typeface="+mn-ea"/>
              </a:rPr>
              <a:t>	</a:t>
            </a:r>
            <a:r>
              <a:rPr lang="en-US" altLang="zh-CN" sz="2800" dirty="0" err="1">
                <a:latin typeface="+mn-ea"/>
              </a:rPr>
              <a:t>int</a:t>
            </a:r>
            <a:r>
              <a:rPr lang="en-US" altLang="zh-CN" sz="2800" dirty="0">
                <a:latin typeface="+mn-ea"/>
              </a:rPr>
              <a:t> i=3;</a:t>
            </a:r>
          </a:p>
          <a:p>
            <a:pPr marL="914400" lvl="1" indent="-457200" eaLnBrk="1" hangingPunct="1">
              <a:lnSpc>
                <a:spcPct val="110000"/>
              </a:lnSpc>
              <a:buFont typeface="Wingdings" pitchFamily="2" charset="2"/>
              <a:buNone/>
            </a:pPr>
            <a:r>
              <a:rPr lang="en-US" altLang="zh-CN" sz="2800" dirty="0">
                <a:latin typeface="+mn-ea"/>
              </a:rPr>
              <a:t>	x=</a:t>
            </a:r>
            <a:r>
              <a:rPr lang="en-US" altLang="zh-CN" sz="2800" dirty="0" err="1">
                <a:latin typeface="+mn-ea"/>
              </a:rPr>
              <a:t>i+x</a:t>
            </a:r>
            <a:r>
              <a:rPr lang="en-US" altLang="zh-CN" sz="2800" dirty="0">
                <a:latin typeface="+mn-ea"/>
              </a:rPr>
              <a:t>;//integer i will be converted to real</a:t>
            </a:r>
          </a:p>
        </p:txBody>
      </p:sp>
      <p:sp>
        <p:nvSpPr>
          <p:cNvPr id="6349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BF4FAE8-D981-4385-8951-3C526F90E45F}"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794662C3-09CB-4B2B-96A3-6D441C2E4E85}" type="slidenum">
              <a:rPr kumimoji="0" lang="en-US" altLang="zh-CN" sz="1400">
                <a:latin typeface="+mn-ea"/>
                <a:ea typeface="+mn-ea"/>
              </a:rPr>
              <a:pPr eaLnBrk="1" hangingPunct="1"/>
              <a:t>16</a:t>
            </a:fld>
            <a:endParaRPr kumimoji="0" lang="en-US" altLang="zh-CN" sz="1400">
              <a:latin typeface="+mn-ea"/>
              <a:ea typeface="+mn-ea"/>
            </a:endParaRPr>
          </a:p>
        </p:txBody>
      </p:sp>
    </p:spTree>
    <p:extLst>
      <p:ext uri="{BB962C8B-B14F-4D97-AF65-F5344CB8AC3E}">
        <p14:creationId xmlns:p14="http://schemas.microsoft.com/office/powerpoint/2010/main" val="221756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000" dirty="0">
                <a:effectLst/>
                <a:latin typeface="+mn-ea"/>
                <a:ea typeface="+mn-ea"/>
              </a:rPr>
              <a:t>强制、转换和造型</a:t>
            </a:r>
          </a:p>
        </p:txBody>
      </p:sp>
      <p:sp>
        <p:nvSpPr>
          <p:cNvPr id="64516" name="Rectangle 2" descr="Rectangle: Click to edit Master text styles&#10;Second level&#10;Third level&#10;Fourth level&#10;Fifth level"/>
          <p:cNvSpPr>
            <a:spLocks noGrp="1" noChangeArrowheads="1"/>
          </p:cNvSpPr>
          <p:nvPr>
            <p:ph idx="1"/>
          </p:nvPr>
        </p:nvSpPr>
        <p:spPr>
          <a:xfrm>
            <a:off x="144463" y="1295400"/>
            <a:ext cx="8542337" cy="3213720"/>
          </a:xfrm>
        </p:spPr>
        <p:txBody>
          <a:bodyPr/>
          <a:lstStyle/>
          <a:p>
            <a:pPr marL="914400" lvl="1" indent="-457200" eaLnBrk="1" hangingPunct="1">
              <a:lnSpc>
                <a:spcPct val="120000"/>
              </a:lnSpc>
              <a:buFont typeface="Wingdings" pitchFamily="2" charset="2"/>
              <a:buChar char="n"/>
            </a:pPr>
            <a:r>
              <a:rPr lang="zh-CN" altLang="en-US" sz="3000" dirty="0">
                <a:latin typeface="+mn-ea"/>
              </a:rPr>
              <a:t>转换表示程序员所进行的</a:t>
            </a:r>
            <a:r>
              <a:rPr lang="zh-CN" altLang="en-US" sz="3000" dirty="0">
                <a:solidFill>
                  <a:srgbClr val="800000"/>
                </a:solidFill>
                <a:latin typeface="+mn-ea"/>
              </a:rPr>
              <a:t>显式</a:t>
            </a:r>
            <a:r>
              <a:rPr lang="zh-CN" altLang="en-US" sz="3000" dirty="0">
                <a:latin typeface="+mn-ea"/>
              </a:rPr>
              <a:t>类型转换。在许多语言里这种转换操作称为“</a:t>
            </a:r>
            <a:r>
              <a:rPr lang="zh-CN" altLang="en-US" sz="3000" dirty="0">
                <a:solidFill>
                  <a:srgbClr val="FF0000"/>
                </a:solidFill>
                <a:latin typeface="+mn-ea"/>
              </a:rPr>
              <a:t>造型</a:t>
            </a:r>
            <a:r>
              <a:rPr lang="zh-CN" altLang="en-US" sz="3000" dirty="0">
                <a:latin typeface="+mn-ea"/>
              </a:rPr>
              <a:t>”。</a:t>
            </a:r>
          </a:p>
          <a:p>
            <a:pPr marL="457200" lvl="1" indent="0">
              <a:lnSpc>
                <a:spcPct val="120000"/>
              </a:lnSpc>
              <a:buNone/>
            </a:pPr>
            <a:r>
              <a:rPr lang="en-US" altLang="zh-CN" sz="3400" dirty="0">
                <a:latin typeface="+mn-ea"/>
              </a:rPr>
              <a:t>   x=((</a:t>
            </a:r>
            <a:r>
              <a:rPr lang="en-US" altLang="zh-CN" sz="3400" dirty="0">
                <a:solidFill>
                  <a:srgbClr val="000099"/>
                </a:solidFill>
                <a:latin typeface="+mn-ea"/>
              </a:rPr>
              <a:t>double</a:t>
            </a:r>
            <a:r>
              <a:rPr lang="en-US" altLang="zh-CN" sz="3400" dirty="0">
                <a:latin typeface="+mn-ea"/>
              </a:rPr>
              <a:t>)i)+x;</a:t>
            </a:r>
          </a:p>
          <a:p>
            <a:pPr marL="457200" lvl="1" indent="0">
              <a:lnSpc>
                <a:spcPct val="120000"/>
              </a:lnSpc>
              <a:buNone/>
            </a:pPr>
            <a:r>
              <a:rPr lang="en-US" altLang="zh-CN" sz="3400" dirty="0">
                <a:latin typeface="+mn-ea"/>
              </a:rPr>
              <a:t>   int </a:t>
            </a:r>
            <a:r>
              <a:rPr lang="en-US" altLang="zh-CN" sz="3400" dirty="0" err="1">
                <a:latin typeface="+mn-ea"/>
              </a:rPr>
              <a:t>i</a:t>
            </a:r>
            <a:r>
              <a:rPr lang="en-US" altLang="zh-CN" sz="3400" dirty="0">
                <a:latin typeface="+mn-ea"/>
              </a:rPr>
              <a:t>=0;  double x=1.2; </a:t>
            </a:r>
            <a:r>
              <a:rPr lang="en-US" altLang="zh-CN" sz="3400" dirty="0" err="1">
                <a:latin typeface="+mn-ea"/>
              </a:rPr>
              <a:t>i</a:t>
            </a:r>
            <a:r>
              <a:rPr lang="en-US" altLang="zh-CN" sz="3400" dirty="0">
                <a:latin typeface="+mn-ea"/>
              </a:rPr>
              <a:t>=(</a:t>
            </a:r>
            <a:r>
              <a:rPr lang="en-US" altLang="zh-CN" sz="3400" dirty="0">
                <a:solidFill>
                  <a:srgbClr val="0033CC"/>
                </a:solidFill>
                <a:latin typeface="+mn-ea"/>
              </a:rPr>
              <a:t>int</a:t>
            </a:r>
            <a:r>
              <a:rPr lang="en-US" altLang="zh-CN" sz="3400" dirty="0">
                <a:latin typeface="+mn-ea"/>
              </a:rPr>
              <a:t>) x;</a:t>
            </a:r>
          </a:p>
        </p:txBody>
      </p:sp>
      <p:sp>
        <p:nvSpPr>
          <p:cNvPr id="6451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4EEABFF-02C6-49E7-BEA9-E6819BADD990}" type="datetime1">
              <a:rPr kumimoji="0" lang="en-US" altLang="zh-CN" sz="1400">
                <a:latin typeface="+mn-ea"/>
                <a:ea typeface="+mn-ea"/>
              </a:rPr>
              <a:pPr eaLnBrk="1" hangingPunct="1"/>
              <a:t>6/13/2022</a:t>
            </a:fld>
            <a:endParaRPr kumimoji="0" lang="en-US" altLang="zh-CN" sz="1400" dirty="0">
              <a:latin typeface="+mn-ea"/>
              <a:ea typeface="+mn-ea"/>
            </a:endParaRPr>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B00990CF-B3AE-4A95-8189-731FD7F3BAA8}" type="slidenum">
              <a:rPr kumimoji="0" lang="en-US" altLang="zh-CN" sz="1400">
                <a:latin typeface="+mn-ea"/>
                <a:ea typeface="+mn-ea"/>
              </a:rPr>
              <a:pPr eaLnBrk="1" hangingPunct="1"/>
              <a:t>17</a:t>
            </a:fld>
            <a:endParaRPr kumimoji="0" lang="en-US" altLang="zh-CN" sz="1400">
              <a:latin typeface="+mn-ea"/>
              <a:ea typeface="+mn-ea"/>
            </a:endParaRPr>
          </a:p>
        </p:txBody>
      </p:sp>
    </p:spTree>
    <p:extLst>
      <p:ext uri="{BB962C8B-B14F-4D97-AF65-F5344CB8AC3E}">
        <p14:creationId xmlns:p14="http://schemas.microsoft.com/office/powerpoint/2010/main" val="184012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title"/>
          </p:nvPr>
        </p:nvSpPr>
        <p:spPr>
          <a:xfrm>
            <a:off x="539552" y="260350"/>
            <a:ext cx="8991600" cy="914400"/>
          </a:xfrm>
          <a:noFill/>
        </p:spPr>
        <p:txBody>
          <a:bodyPr/>
          <a:lstStyle/>
          <a:p>
            <a:pPr marL="762000" indent="-762000" eaLnBrk="1" hangingPunct="1"/>
            <a:r>
              <a:rPr lang="zh-CN" altLang="en-US" dirty="0">
                <a:effectLst/>
                <a:latin typeface="+mn-ea"/>
                <a:ea typeface="+mn-ea"/>
              </a:rPr>
              <a:t>运行时类型决定</a:t>
            </a:r>
          </a:p>
        </p:txBody>
      </p:sp>
      <p:sp>
        <p:nvSpPr>
          <p:cNvPr id="45060" name="Rectangle 2" descr="Rectangle: Click to edit Master text styles&#10;Second level&#10;Third level&#10;Fourth level&#10;Fifth level"/>
          <p:cNvSpPr>
            <a:spLocks noGrp="1" noChangeArrowheads="1"/>
          </p:cNvSpPr>
          <p:nvPr>
            <p:ph idx="1"/>
          </p:nvPr>
        </p:nvSpPr>
        <p:spPr>
          <a:xfrm>
            <a:off x="35496" y="1597025"/>
            <a:ext cx="8991600" cy="5000625"/>
          </a:xfrm>
        </p:spPr>
        <p:txBody>
          <a:bodyPr>
            <a:normAutofit/>
          </a:bodyPr>
          <a:lstStyle/>
          <a:p>
            <a:pPr marL="914400" lvl="1" indent="-457200" eaLnBrk="1" hangingPunct="1">
              <a:lnSpc>
                <a:spcPct val="120000"/>
              </a:lnSpc>
              <a:buFont typeface="Wingdings" pitchFamily="2" charset="2"/>
              <a:buChar char="n"/>
            </a:pPr>
            <a:r>
              <a:rPr lang="zh-CN" altLang="en-US" sz="2900" dirty="0">
                <a:latin typeface="+mn-ea"/>
              </a:rPr>
              <a:t>替换原则可以通过提升数值在继承层次上的位置来体现（向上转型）。</a:t>
            </a:r>
            <a:endParaRPr lang="en-US" altLang="zh-CN" sz="2900" dirty="0">
              <a:latin typeface="+mn-ea"/>
            </a:endParaRPr>
          </a:p>
          <a:p>
            <a:pPr lvl="2">
              <a:lnSpc>
                <a:spcPct val="120000"/>
              </a:lnSpc>
            </a:pPr>
            <a:r>
              <a:rPr lang="zh-CN" altLang="en-US" sz="2400" dirty="0">
                <a:latin typeface="+mn-ea"/>
              </a:rPr>
              <a:t>将子类</a:t>
            </a:r>
            <a:r>
              <a:rPr lang="en-US" altLang="zh-CN" sz="2400" dirty="0">
                <a:latin typeface="+mn-ea"/>
              </a:rPr>
              <a:t>Dog </a:t>
            </a:r>
            <a:r>
              <a:rPr lang="zh-CN" altLang="en-US" sz="2400" dirty="0">
                <a:latin typeface="+mn-ea"/>
              </a:rPr>
              <a:t>类型的数值赋值给类型为父类</a:t>
            </a:r>
            <a:r>
              <a:rPr lang="en-US" altLang="zh-CN" sz="2400" dirty="0">
                <a:latin typeface="+mn-ea"/>
              </a:rPr>
              <a:t>Animal </a:t>
            </a:r>
            <a:r>
              <a:rPr lang="zh-CN" altLang="en-US" sz="2400" dirty="0">
                <a:latin typeface="+mn-ea"/>
              </a:rPr>
              <a:t>的变量。</a:t>
            </a:r>
          </a:p>
          <a:p>
            <a:pPr marL="914400" lvl="1" indent="-457200" eaLnBrk="1" hangingPunct="1">
              <a:lnSpc>
                <a:spcPct val="120000"/>
              </a:lnSpc>
              <a:buFont typeface="Wingdings" pitchFamily="2" charset="2"/>
              <a:buChar char="n"/>
            </a:pPr>
            <a:r>
              <a:rPr lang="zh-CN" altLang="en-US" sz="2900" dirty="0">
                <a:latin typeface="+mn-ea"/>
              </a:rPr>
              <a:t>有时则相反，还需要判断一种变量目前所包含的数值是否为类层次中的低层次类（向下转型）。</a:t>
            </a:r>
            <a:endParaRPr lang="en-US" altLang="zh-CN" sz="2900" dirty="0">
              <a:latin typeface="+mn-ea"/>
            </a:endParaRPr>
          </a:p>
          <a:p>
            <a:pPr lvl="2">
              <a:lnSpc>
                <a:spcPct val="120000"/>
              </a:lnSpc>
            </a:pPr>
            <a:r>
              <a:rPr lang="zh-CN" altLang="en-US" sz="2400" dirty="0">
                <a:latin typeface="+mn-ea"/>
              </a:rPr>
              <a:t>判断类型为</a:t>
            </a:r>
            <a:r>
              <a:rPr lang="en-US" altLang="zh-CN" sz="2400" dirty="0">
                <a:latin typeface="+mn-ea"/>
              </a:rPr>
              <a:t>Animal</a:t>
            </a:r>
            <a:r>
              <a:rPr lang="zh-CN" altLang="en-US" sz="2400" dirty="0">
                <a:latin typeface="+mn-ea"/>
              </a:rPr>
              <a:t>的变量所包含的数值是否为</a:t>
            </a:r>
            <a:r>
              <a:rPr lang="en-US" altLang="zh-CN" sz="2400" dirty="0">
                <a:latin typeface="+mn-ea"/>
              </a:rPr>
              <a:t>Dog</a:t>
            </a:r>
            <a:r>
              <a:rPr lang="zh-CN" altLang="en-US" sz="2400" dirty="0">
                <a:latin typeface="+mn-ea"/>
              </a:rPr>
              <a:t>。</a:t>
            </a:r>
            <a:endParaRPr lang="en-US" altLang="zh-CN" sz="2400" dirty="0">
              <a:latin typeface="+mn-ea"/>
            </a:endParaRPr>
          </a:p>
          <a:p>
            <a:pPr marL="914400" lvl="2" indent="0">
              <a:lnSpc>
                <a:spcPct val="120000"/>
              </a:lnSpc>
              <a:buNone/>
            </a:pPr>
            <a:r>
              <a:rPr lang="en-US" altLang="zh-CN" sz="3000" dirty="0">
                <a:latin typeface="+mn-ea"/>
              </a:rPr>
              <a:t>Animal </a:t>
            </a:r>
            <a:r>
              <a:rPr lang="en-US" altLang="zh-CN" sz="3000" dirty="0" err="1">
                <a:latin typeface="+mn-ea"/>
              </a:rPr>
              <a:t>aPet</a:t>
            </a:r>
            <a:r>
              <a:rPr lang="en-US" altLang="zh-CN" sz="3000" dirty="0">
                <a:latin typeface="+mn-ea"/>
              </a:rPr>
              <a:t>=new Dog();</a:t>
            </a:r>
            <a:endParaRPr lang="zh-CN" altLang="en-US" sz="3000" dirty="0">
              <a:latin typeface="+mn-ea"/>
            </a:endParaRPr>
          </a:p>
          <a:p>
            <a:pPr marL="1295400" lvl="2" indent="-381000" eaLnBrk="1" hangingPunct="1">
              <a:buFont typeface="Wingdings" pitchFamily="2" charset="2"/>
              <a:buChar char="w"/>
            </a:pPr>
            <a:endParaRPr lang="en-US" altLang="zh-CN" sz="3200" dirty="0">
              <a:latin typeface="+mn-ea"/>
            </a:endParaRPr>
          </a:p>
        </p:txBody>
      </p:sp>
      <p:sp>
        <p:nvSpPr>
          <p:cNvPr id="4505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AE1B837-8D59-4A7D-91C6-4CAADEA310A3}"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F8941D1-070E-4F39-92F7-5E9E81DCF5C6}" type="slidenum">
              <a:rPr kumimoji="0" lang="en-US" altLang="zh-CN" sz="1400" b="0">
                <a:latin typeface="+mn-ea"/>
                <a:ea typeface="+mn-ea"/>
              </a:rPr>
              <a:pPr eaLnBrk="1" hangingPunct="1"/>
              <a:t>18</a:t>
            </a:fld>
            <a:endParaRPr kumimoji="0" lang="en-US" altLang="zh-CN" sz="1400" b="0">
              <a:latin typeface="+mn-ea"/>
              <a:ea typeface="+mn-ea"/>
            </a:endParaRPr>
          </a:p>
        </p:txBody>
      </p:sp>
    </p:spTree>
    <p:extLst>
      <p:ext uri="{BB962C8B-B14F-4D97-AF65-F5344CB8AC3E}">
        <p14:creationId xmlns:p14="http://schemas.microsoft.com/office/powerpoint/2010/main" val="286314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29359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9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title"/>
          </p:nvPr>
        </p:nvSpPr>
        <p:spPr>
          <a:xfrm>
            <a:off x="467544" y="134846"/>
            <a:ext cx="8991600" cy="914400"/>
          </a:xfrm>
          <a:noFill/>
        </p:spPr>
        <p:txBody>
          <a:bodyPr/>
          <a:lstStyle/>
          <a:p>
            <a:pPr marL="762000" indent="-762000" eaLnBrk="1" hangingPunct="1"/>
            <a:r>
              <a:rPr lang="zh-CN" altLang="en-US" sz="3600" dirty="0">
                <a:effectLst/>
                <a:latin typeface="微软雅黑" panose="020B0503020204020204" pitchFamily="34" charset="-122"/>
              </a:rPr>
              <a:t>静态行为和动态行为</a:t>
            </a:r>
          </a:p>
        </p:txBody>
      </p:sp>
      <p:sp>
        <p:nvSpPr>
          <p:cNvPr id="41988"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面向对象语言的强大之处在于对象可以在运行时动态地改变其行为。</a:t>
            </a:r>
          </a:p>
          <a:p>
            <a:pPr marL="914400" lvl="1" indent="-457200"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编程语言中，术语静态总是用来表示在</a:t>
            </a:r>
            <a:r>
              <a:rPr lang="zh-CN" altLang="en-US" sz="3200" dirty="0">
                <a:solidFill>
                  <a:srgbClr val="FF0000"/>
                </a:solidFill>
                <a:latin typeface="微软雅黑" panose="020B0503020204020204" pitchFamily="34" charset="-122"/>
                <a:ea typeface="微软雅黑" panose="020B0503020204020204" pitchFamily="34" charset="-122"/>
              </a:rPr>
              <a:t>编译</a:t>
            </a:r>
            <a:r>
              <a:rPr lang="zh-CN" altLang="en-US" sz="3200" dirty="0">
                <a:latin typeface="微软雅黑" panose="020B0503020204020204" pitchFamily="34" charset="-122"/>
                <a:ea typeface="微软雅黑" panose="020B0503020204020204" pitchFamily="34" charset="-122"/>
              </a:rPr>
              <a:t>时绑定于对象并且不允许以后对其进行修改的属性或特征。</a:t>
            </a:r>
          </a:p>
          <a:p>
            <a:pPr marL="914400" lvl="1" indent="-457200"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术语动态用来表示直到</a:t>
            </a:r>
            <a:r>
              <a:rPr lang="zh-CN" altLang="en-US" sz="3200" dirty="0">
                <a:solidFill>
                  <a:srgbClr val="FF0000"/>
                </a:solidFill>
                <a:latin typeface="微软雅黑" panose="020B0503020204020204" pitchFamily="34" charset="-122"/>
                <a:ea typeface="微软雅黑" panose="020B0503020204020204" pitchFamily="34" charset="-122"/>
              </a:rPr>
              <a:t>运行</a:t>
            </a:r>
            <a:r>
              <a:rPr lang="zh-CN" altLang="en-US" sz="3200" dirty="0">
                <a:latin typeface="微软雅黑" panose="020B0503020204020204" pitchFamily="34" charset="-122"/>
                <a:ea typeface="微软雅黑" panose="020B0503020204020204" pitchFamily="34" charset="-122"/>
              </a:rPr>
              <a:t>时绑定于对象的属性或特征。</a:t>
            </a:r>
          </a:p>
        </p:txBody>
      </p:sp>
      <p:sp>
        <p:nvSpPr>
          <p:cNvPr id="4198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32DFE6C-B4B2-43DF-94DF-D32719368635}"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7567626-1945-45DA-B945-C3BFA6905F13}" type="slidenum">
              <a:rPr kumimoji="0" lang="en-US" altLang="zh-CN" sz="1400" b="0">
                <a:latin typeface="Tahoma" pitchFamily="34" charset="0"/>
                <a:ea typeface="宋体" pitchFamily="2" charset="-122"/>
              </a:rPr>
              <a:pPr eaLnBrk="1" hangingPunct="1"/>
              <a:t>2</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2480177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title"/>
          </p:nvPr>
        </p:nvSpPr>
        <p:spPr>
          <a:xfrm>
            <a:off x="76200" y="188913"/>
            <a:ext cx="7520136" cy="575791"/>
          </a:xfrm>
          <a:noFill/>
        </p:spPr>
        <p:txBody>
          <a:bodyPr>
            <a:noAutofit/>
          </a:bodyPr>
          <a:lstStyle/>
          <a:p>
            <a:pPr marL="762000" indent="-762000" eaLnBrk="1" hangingPunct="1"/>
            <a:r>
              <a:rPr lang="zh-CN" altLang="en-US" sz="3400" dirty="0">
                <a:effectLst/>
                <a:latin typeface="+mn-ea"/>
                <a:ea typeface="+mn-ea"/>
              </a:rPr>
              <a:t>向下造型</a:t>
            </a:r>
            <a:r>
              <a:rPr lang="en-US" altLang="zh-CN" sz="3400" dirty="0">
                <a:effectLst/>
                <a:latin typeface="+mn-ea"/>
                <a:ea typeface="+mn-ea"/>
              </a:rPr>
              <a:t>(</a:t>
            </a:r>
            <a:r>
              <a:rPr lang="zh-CN" altLang="en-US" sz="3400" dirty="0">
                <a:effectLst/>
                <a:latin typeface="+mn-ea"/>
                <a:ea typeface="+mn-ea"/>
              </a:rPr>
              <a:t>反多态</a:t>
            </a:r>
            <a:r>
              <a:rPr lang="en-US" altLang="zh-CN" sz="3400" dirty="0">
                <a:effectLst/>
                <a:latin typeface="+mn-ea"/>
                <a:ea typeface="+mn-ea"/>
              </a:rPr>
              <a:t>)</a:t>
            </a:r>
          </a:p>
        </p:txBody>
      </p:sp>
      <p:sp>
        <p:nvSpPr>
          <p:cNvPr id="46084" name="Rectangle 2" descr="Rectangle: Click to edit Master text styles&#10;Second level&#10;Third level&#10;Fourth level&#10;Fifth level"/>
          <p:cNvSpPr>
            <a:spLocks noGrp="1" noChangeArrowheads="1"/>
          </p:cNvSpPr>
          <p:nvPr>
            <p:ph idx="1"/>
          </p:nvPr>
        </p:nvSpPr>
        <p:spPr>
          <a:xfrm>
            <a:off x="10806" y="836713"/>
            <a:ext cx="8737658" cy="3672407"/>
          </a:xfrm>
        </p:spPr>
        <p:txBody>
          <a:bodyPr>
            <a:normAutofit lnSpcReduction="10000"/>
          </a:bodyPr>
          <a:lstStyle/>
          <a:p>
            <a:pPr marL="914400" lvl="1" indent="-457200" eaLnBrk="1" hangingPunct="1">
              <a:lnSpc>
                <a:spcPct val="120000"/>
              </a:lnSpc>
              <a:buFont typeface="Wingdings" pitchFamily="2" charset="2"/>
              <a:buChar char="n"/>
            </a:pPr>
            <a:r>
              <a:rPr lang="zh-CN" altLang="en-US" sz="3200" dirty="0">
                <a:latin typeface="+mn-ea"/>
              </a:rPr>
              <a:t>做出数值是否属于指定类的决定之后，通常下一步就是将这一数值的类型由</a:t>
            </a:r>
            <a:r>
              <a:rPr lang="zh-CN" altLang="en-US" sz="3200" dirty="0">
                <a:solidFill>
                  <a:srgbClr val="FF0000"/>
                </a:solidFill>
                <a:latin typeface="+mn-ea"/>
              </a:rPr>
              <a:t>父类转换为子类</a:t>
            </a:r>
            <a:r>
              <a:rPr lang="zh-CN" altLang="en-US" sz="3200" dirty="0">
                <a:latin typeface="+mn-ea"/>
              </a:rPr>
              <a:t>。</a:t>
            </a:r>
            <a:endParaRPr lang="en-US" altLang="zh-CN" sz="3200" dirty="0">
              <a:latin typeface="+mn-ea"/>
            </a:endParaRPr>
          </a:p>
          <a:p>
            <a:pPr marL="914400" lvl="1" indent="-457200" eaLnBrk="1" hangingPunct="1">
              <a:lnSpc>
                <a:spcPct val="120000"/>
              </a:lnSpc>
              <a:buFont typeface="Wingdings" pitchFamily="2" charset="2"/>
              <a:buChar char="n"/>
            </a:pPr>
            <a:r>
              <a:rPr lang="zh-CN" altLang="en-US" sz="3200" dirty="0">
                <a:latin typeface="+mn-ea"/>
              </a:rPr>
              <a:t>这一过程称为</a:t>
            </a:r>
            <a:r>
              <a:rPr lang="zh-CN" altLang="en-US" sz="3200" dirty="0">
                <a:solidFill>
                  <a:srgbClr val="FF0000"/>
                </a:solidFill>
                <a:latin typeface="+mn-ea"/>
              </a:rPr>
              <a:t>向下造型</a:t>
            </a:r>
            <a:r>
              <a:rPr lang="zh-CN" altLang="en-US" sz="3200" dirty="0">
                <a:latin typeface="+mn-ea"/>
              </a:rPr>
              <a:t>，或者</a:t>
            </a:r>
            <a:r>
              <a:rPr lang="zh-CN" altLang="en-US" sz="3200" dirty="0">
                <a:solidFill>
                  <a:srgbClr val="FF0000"/>
                </a:solidFill>
                <a:latin typeface="+mn-ea"/>
              </a:rPr>
              <a:t>反多态</a:t>
            </a:r>
            <a:r>
              <a:rPr lang="zh-CN" altLang="en-US" sz="3200" dirty="0">
                <a:latin typeface="+mn-ea"/>
              </a:rPr>
              <a:t>，因为这一操作所产生的效果恰好与多态赋值的效果相反。</a:t>
            </a:r>
            <a:endParaRPr lang="en-US" altLang="zh-CN" sz="3200" dirty="0">
              <a:latin typeface="+mn-ea"/>
            </a:endParaRPr>
          </a:p>
          <a:p>
            <a:pPr marL="914400" lvl="1" indent="-457200">
              <a:buFont typeface="Wingdings" pitchFamily="2" charset="2"/>
              <a:buChar char="n"/>
            </a:pPr>
            <a:endParaRPr lang="zh-CN" altLang="en-US" sz="3600" dirty="0">
              <a:latin typeface="+mn-ea"/>
            </a:endParaRPr>
          </a:p>
        </p:txBody>
      </p:sp>
      <p:sp>
        <p:nvSpPr>
          <p:cNvPr id="4608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7B42831-C585-4979-96C1-A80B824D0B44}"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2E4A733-4875-4049-8585-0A851407BBA0}" type="slidenum">
              <a:rPr kumimoji="0" lang="en-US" altLang="zh-CN" sz="1400" b="0">
                <a:latin typeface="+mn-ea"/>
                <a:ea typeface="+mn-ea"/>
              </a:rPr>
              <a:pPr eaLnBrk="1" hangingPunct="1"/>
              <a:t>20</a:t>
            </a:fld>
            <a:endParaRPr kumimoji="0" lang="en-US" altLang="zh-CN" sz="1400" b="0">
              <a:latin typeface="+mn-ea"/>
              <a:ea typeface="+mn-ea"/>
            </a:endParaRPr>
          </a:p>
        </p:txBody>
      </p:sp>
      <p:sp>
        <p:nvSpPr>
          <p:cNvPr id="2" name="TextBox 1"/>
          <p:cNvSpPr txBox="1"/>
          <p:nvPr/>
        </p:nvSpPr>
        <p:spPr>
          <a:xfrm>
            <a:off x="1408815" y="4503649"/>
            <a:ext cx="5941640" cy="1661993"/>
          </a:xfrm>
          <a:prstGeom prst="rect">
            <a:avLst/>
          </a:prstGeom>
          <a:noFill/>
        </p:spPr>
        <p:txBody>
          <a:bodyPr wrap="square" rtlCol="0">
            <a:spAutoFit/>
          </a:bodyPr>
          <a:lstStyle/>
          <a:p>
            <a:r>
              <a:rPr lang="en-US" altLang="zh-CN" sz="3400" dirty="0">
                <a:latin typeface="+mn-ea"/>
              </a:rPr>
              <a:t>Animal </a:t>
            </a:r>
            <a:r>
              <a:rPr lang="en-US" altLang="zh-CN" sz="3400" dirty="0" err="1">
                <a:latin typeface="+mn-ea"/>
              </a:rPr>
              <a:t>aPet</a:t>
            </a:r>
            <a:r>
              <a:rPr lang="en-US" altLang="zh-CN" sz="3400" dirty="0">
                <a:latin typeface="+mn-ea"/>
              </a:rPr>
              <a:t>=new Dog();</a:t>
            </a:r>
          </a:p>
          <a:p>
            <a:r>
              <a:rPr lang="en-US" altLang="zh-CN" sz="3400" dirty="0">
                <a:latin typeface="+mn-ea"/>
              </a:rPr>
              <a:t>Dog d;</a:t>
            </a:r>
          </a:p>
          <a:p>
            <a:r>
              <a:rPr lang="en-US" altLang="zh-CN" sz="3400" dirty="0">
                <a:solidFill>
                  <a:srgbClr val="FF0000"/>
                </a:solidFill>
                <a:latin typeface="+mn-ea"/>
              </a:rPr>
              <a:t>d = (Dog) </a:t>
            </a:r>
            <a:r>
              <a:rPr lang="en-US" altLang="zh-CN" sz="3400" dirty="0" err="1">
                <a:solidFill>
                  <a:srgbClr val="FF0000"/>
                </a:solidFill>
                <a:latin typeface="+mn-ea"/>
              </a:rPr>
              <a:t>aPet</a:t>
            </a:r>
            <a:r>
              <a:rPr lang="en-US" altLang="zh-CN" sz="3400" dirty="0">
                <a:latin typeface="+mn-ea"/>
              </a:rPr>
              <a:t>;</a:t>
            </a:r>
            <a:endParaRPr lang="zh-CN" altLang="en-US" sz="3400" dirty="0">
              <a:latin typeface="+mn-ea"/>
            </a:endParaRPr>
          </a:p>
        </p:txBody>
      </p:sp>
    </p:spTree>
    <p:extLst>
      <p:ext uri="{BB962C8B-B14F-4D97-AF65-F5344CB8AC3E}">
        <p14:creationId xmlns:p14="http://schemas.microsoft.com/office/powerpoint/2010/main" val="91559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2" y="113719"/>
            <a:ext cx="5724127" cy="6555641"/>
          </a:xfrm>
          <a:prstGeom prst="rect">
            <a:avLst/>
          </a:prstGeom>
          <a:noFill/>
          <a:ln w="19050">
            <a:solidFill>
              <a:srgbClr val="CC3300"/>
            </a:solidFill>
          </a:ln>
        </p:spPr>
        <p:txBody>
          <a:bodyPr wrap="square" rtlCol="0">
            <a:spAutoFit/>
          </a:bodyPr>
          <a:lstStyle/>
          <a:p>
            <a:r>
              <a:rPr lang="en-US" altLang="zh-CN" sz="2000" dirty="0"/>
              <a:t>class Person { </a:t>
            </a:r>
            <a:endParaRPr lang="zh-CN" altLang="zh-CN" sz="2000" dirty="0"/>
          </a:p>
          <a:p>
            <a:r>
              <a:rPr lang="en-US" altLang="zh-CN" sz="2000" dirty="0"/>
              <a:t>public void fun1() { </a:t>
            </a:r>
            <a:endParaRPr lang="zh-CN" altLang="zh-CN" sz="2000" dirty="0"/>
          </a:p>
          <a:p>
            <a:r>
              <a:rPr lang="en-US" altLang="zh-CN" sz="2000" dirty="0"/>
              <a:t>	</a:t>
            </a:r>
            <a:r>
              <a:rPr lang="en-US" altLang="zh-CN" sz="2000" dirty="0" err="1"/>
              <a:t>System.out.println</a:t>
            </a:r>
            <a:r>
              <a:rPr lang="en-US" altLang="zh-CN" sz="2000" dirty="0"/>
              <a:t>(“1.Person{fun1()}”); } </a:t>
            </a:r>
            <a:endParaRPr lang="zh-CN" altLang="zh-CN" sz="2000" dirty="0"/>
          </a:p>
          <a:p>
            <a:r>
              <a:rPr lang="en-US" altLang="zh-CN" sz="2000" dirty="0"/>
              <a:t>public void fun2() { </a:t>
            </a:r>
            <a:endParaRPr lang="zh-CN" altLang="zh-CN" sz="2000" dirty="0"/>
          </a:p>
          <a:p>
            <a:r>
              <a:rPr lang="en-US" altLang="zh-CN" sz="2000" dirty="0"/>
              <a:t>	</a:t>
            </a:r>
            <a:r>
              <a:rPr lang="en-US" altLang="zh-CN" sz="2000" dirty="0" err="1"/>
              <a:t>System.out.println</a:t>
            </a:r>
            <a:r>
              <a:rPr lang="en-US" altLang="zh-CN" sz="2000" dirty="0"/>
              <a:t>(“2.Person{fun2()}”); }</a:t>
            </a:r>
            <a:endParaRPr lang="zh-CN" altLang="zh-CN" sz="2000" dirty="0"/>
          </a:p>
          <a:p>
            <a:r>
              <a:rPr lang="en-US" altLang="zh-CN" sz="2000" dirty="0"/>
              <a:t> }  </a:t>
            </a:r>
            <a:endParaRPr lang="zh-CN" altLang="zh-CN" sz="2000" dirty="0"/>
          </a:p>
          <a:p>
            <a:r>
              <a:rPr lang="en-US" altLang="zh-CN" sz="2000" dirty="0"/>
              <a:t>class Student extends Person //</a:t>
            </a:r>
            <a:r>
              <a:rPr lang="zh-CN" altLang="zh-CN" sz="2000" dirty="0"/>
              <a:t>继承了父类</a:t>
            </a:r>
            <a:r>
              <a:rPr lang="en-US" altLang="zh-CN" sz="2000" dirty="0"/>
              <a:t>//Person</a:t>
            </a:r>
            <a:r>
              <a:rPr lang="zh-CN" altLang="zh-CN" sz="2000" dirty="0"/>
              <a:t>，自然继承了方法</a:t>
            </a:r>
            <a:r>
              <a:rPr lang="en-US" altLang="zh-CN" sz="2000" dirty="0"/>
              <a:t>fun1</a:t>
            </a:r>
            <a:r>
              <a:rPr lang="zh-CN" altLang="zh-CN" sz="2000" dirty="0"/>
              <a:t>、</a:t>
            </a:r>
            <a:r>
              <a:rPr lang="en-US" altLang="zh-CN" sz="2000" dirty="0"/>
              <a:t>fun2 { </a:t>
            </a:r>
            <a:endParaRPr lang="zh-CN" altLang="zh-CN" sz="2000" dirty="0"/>
          </a:p>
          <a:p>
            <a:r>
              <a:rPr lang="en-US" altLang="zh-CN" sz="2000" dirty="0"/>
              <a:t>public void fun1() //</a:t>
            </a:r>
            <a:r>
              <a:rPr lang="zh-CN" altLang="zh-CN" sz="2000" dirty="0"/>
              <a:t>覆写了父类中的方法</a:t>
            </a:r>
            <a:r>
              <a:rPr lang="en-US" altLang="zh-CN" sz="2000" dirty="0"/>
              <a:t>fun1() { </a:t>
            </a:r>
            <a:endParaRPr lang="zh-CN" altLang="zh-CN" sz="2000" dirty="0"/>
          </a:p>
          <a:p>
            <a:r>
              <a:rPr lang="en-US" altLang="zh-CN" sz="2000" dirty="0"/>
              <a:t>	</a:t>
            </a:r>
            <a:r>
              <a:rPr lang="en-US" altLang="zh-CN" sz="2000" dirty="0" err="1"/>
              <a:t>System.out.println</a:t>
            </a:r>
            <a:r>
              <a:rPr lang="en-US" altLang="zh-CN" sz="2000" dirty="0"/>
              <a:t>(“3.Student{fun1()}”);  } </a:t>
            </a:r>
            <a:endParaRPr lang="zh-CN" altLang="zh-CN" sz="2000" dirty="0"/>
          </a:p>
          <a:p>
            <a:r>
              <a:rPr lang="en-US" altLang="zh-CN" sz="2000" dirty="0"/>
              <a:t>public void fun3() { </a:t>
            </a:r>
            <a:endParaRPr lang="zh-CN" altLang="zh-CN" sz="2000" dirty="0"/>
          </a:p>
          <a:p>
            <a:r>
              <a:rPr lang="en-US" altLang="zh-CN" sz="2000" dirty="0"/>
              <a:t>	</a:t>
            </a:r>
            <a:r>
              <a:rPr lang="en-US" altLang="zh-CN" sz="2000" dirty="0" err="1"/>
              <a:t>System.out.println</a:t>
            </a:r>
            <a:r>
              <a:rPr lang="en-US" altLang="zh-CN" sz="2000" dirty="0"/>
              <a:t>(“4.Student{fun3()}”); } </a:t>
            </a:r>
            <a:endParaRPr lang="zh-CN" altLang="zh-CN" sz="2000" dirty="0"/>
          </a:p>
          <a:p>
            <a:r>
              <a:rPr lang="en-US" altLang="zh-CN" sz="2000" dirty="0"/>
              <a:t>}  </a:t>
            </a:r>
            <a:endParaRPr lang="zh-CN" altLang="zh-CN" sz="2000" dirty="0"/>
          </a:p>
          <a:p>
            <a:r>
              <a:rPr lang="en-US" altLang="zh-CN" sz="2000" dirty="0"/>
              <a:t>class TestJavaDemo2 { </a:t>
            </a:r>
            <a:endParaRPr lang="zh-CN" altLang="zh-CN" sz="2000" dirty="0"/>
          </a:p>
          <a:p>
            <a:r>
              <a:rPr lang="en-US" altLang="zh-CN" sz="2000" dirty="0"/>
              <a:t>	public static void main(String[] </a:t>
            </a:r>
            <a:r>
              <a:rPr lang="en-US" altLang="zh-CN" sz="2000" dirty="0" err="1"/>
              <a:t>args</a:t>
            </a:r>
            <a:r>
              <a:rPr lang="en-US" altLang="zh-CN" sz="2000" dirty="0"/>
              <a:t>) { </a:t>
            </a:r>
            <a:endParaRPr lang="zh-CN" altLang="zh-CN" sz="2000" dirty="0"/>
          </a:p>
          <a:p>
            <a:r>
              <a:rPr lang="en-US" altLang="zh-CN" sz="2000" dirty="0"/>
              <a:t>	</a:t>
            </a:r>
            <a:r>
              <a:rPr lang="en-US" altLang="zh-CN" sz="2000" dirty="0">
                <a:solidFill>
                  <a:srgbClr val="FF0000"/>
                </a:solidFill>
              </a:rPr>
              <a:t>Person p = new Person(); </a:t>
            </a:r>
            <a:r>
              <a:rPr lang="en-US" altLang="zh-CN" sz="2000" dirty="0"/>
              <a:t>//</a:t>
            </a:r>
            <a:r>
              <a:rPr lang="zh-CN" altLang="zh-CN" sz="2000" dirty="0"/>
              <a:t>父类对象由自身实例化 </a:t>
            </a:r>
          </a:p>
          <a:p>
            <a:r>
              <a:rPr lang="en-US" altLang="zh-CN" sz="2000" dirty="0"/>
              <a:t>	</a:t>
            </a:r>
            <a:r>
              <a:rPr lang="en-US" altLang="zh-CN" sz="2000" dirty="0">
                <a:solidFill>
                  <a:srgbClr val="FF0000"/>
                </a:solidFill>
              </a:rPr>
              <a:t>Student s = (Student)p</a:t>
            </a:r>
            <a:r>
              <a:rPr lang="en-US" altLang="zh-CN" sz="2000" dirty="0"/>
              <a:t>; //</a:t>
            </a:r>
            <a:r>
              <a:rPr lang="zh-CN" altLang="zh-CN" sz="2000" dirty="0"/>
              <a:t>将</a:t>
            </a:r>
            <a:r>
              <a:rPr lang="en-US" altLang="zh-CN" sz="2000" dirty="0"/>
              <a:t>p</a:t>
            </a:r>
            <a:r>
              <a:rPr lang="zh-CN" altLang="zh-CN" sz="2000" dirty="0"/>
              <a:t>对象向下转型</a:t>
            </a:r>
            <a:r>
              <a:rPr lang="en-US" altLang="zh-CN" sz="2000" dirty="0"/>
              <a:t> </a:t>
            </a:r>
          </a:p>
          <a:p>
            <a:r>
              <a:rPr lang="en-US" altLang="zh-CN" sz="2000" dirty="0"/>
              <a:t>	p.fun1();  </a:t>
            </a:r>
          </a:p>
          <a:p>
            <a:r>
              <a:rPr lang="en-US" altLang="zh-CN" sz="2000" dirty="0"/>
              <a:t>	p.fun2(); }</a:t>
            </a:r>
            <a:endParaRPr lang="zh-CN" altLang="en-US" sz="2000" dirty="0"/>
          </a:p>
        </p:txBody>
      </p:sp>
      <p:sp>
        <p:nvSpPr>
          <p:cNvPr id="5" name="TextBox 4"/>
          <p:cNvSpPr txBox="1"/>
          <p:nvPr/>
        </p:nvSpPr>
        <p:spPr>
          <a:xfrm>
            <a:off x="5897758" y="658968"/>
            <a:ext cx="3138738" cy="4616648"/>
          </a:xfrm>
          <a:prstGeom prst="rect">
            <a:avLst/>
          </a:prstGeom>
          <a:noFill/>
          <a:ln w="28575">
            <a:solidFill>
              <a:srgbClr val="000099"/>
            </a:solidFill>
          </a:ln>
        </p:spPr>
        <p:txBody>
          <a:bodyPr wrap="square" rtlCol="0">
            <a:spAutoFit/>
          </a:bodyPr>
          <a:lstStyle/>
          <a:p>
            <a:r>
              <a:rPr lang="en-US" altLang="zh-CN" sz="2000" dirty="0"/>
              <a:t>class TestJavaDemo2 { </a:t>
            </a:r>
            <a:endParaRPr lang="zh-CN" altLang="zh-CN" sz="2000" dirty="0"/>
          </a:p>
          <a:p>
            <a:r>
              <a:rPr lang="en-US" altLang="zh-CN" sz="2000" dirty="0"/>
              <a:t>     public static void main(String[] </a:t>
            </a:r>
            <a:r>
              <a:rPr lang="en-US" altLang="zh-CN" sz="2000" dirty="0" err="1"/>
              <a:t>args</a:t>
            </a:r>
            <a:r>
              <a:rPr lang="en-US" altLang="zh-CN" sz="2000" dirty="0"/>
              <a:t>) { </a:t>
            </a:r>
            <a:endParaRPr lang="zh-CN" altLang="zh-CN" sz="2000" dirty="0"/>
          </a:p>
          <a:p>
            <a:r>
              <a:rPr lang="en-US" altLang="zh-CN" sz="2000" dirty="0">
                <a:solidFill>
                  <a:srgbClr val="FF0000"/>
                </a:solidFill>
              </a:rPr>
              <a:t>Person p = new Student();   </a:t>
            </a:r>
            <a:r>
              <a:rPr lang="en-US" altLang="zh-CN" sz="2000"/>
              <a:t>	</a:t>
            </a:r>
            <a:r>
              <a:rPr lang="en-US" altLang="zh-CN" sz="2000">
                <a:solidFill>
                  <a:srgbClr val="FF0000"/>
                </a:solidFill>
              </a:rPr>
              <a:t>Student </a:t>
            </a:r>
            <a:r>
              <a:rPr lang="en-US" altLang="zh-CN" sz="2000" dirty="0">
                <a:solidFill>
                  <a:srgbClr val="FF0000"/>
                </a:solidFill>
              </a:rPr>
              <a:t>s = (Student)p</a:t>
            </a:r>
            <a:r>
              <a:rPr lang="en-US" altLang="zh-CN" sz="2000" dirty="0"/>
              <a:t>;</a:t>
            </a:r>
          </a:p>
          <a:p>
            <a:r>
              <a:rPr lang="en-US" altLang="zh-CN" sz="2000" dirty="0"/>
              <a:t> //</a:t>
            </a:r>
            <a:r>
              <a:rPr lang="zh-CN" altLang="zh-CN" sz="2000" dirty="0"/>
              <a:t>将</a:t>
            </a:r>
            <a:r>
              <a:rPr lang="en-US" altLang="zh-CN" sz="2000" dirty="0"/>
              <a:t>p</a:t>
            </a:r>
            <a:r>
              <a:rPr lang="zh-CN" altLang="zh-CN" sz="2000" dirty="0"/>
              <a:t>对象向下转型 </a:t>
            </a:r>
          </a:p>
          <a:p>
            <a:r>
              <a:rPr lang="en-US" altLang="zh-CN" sz="2000" dirty="0"/>
              <a:t>p.fun1();  </a:t>
            </a:r>
            <a:endParaRPr lang="zh-CN" altLang="zh-CN" sz="2000" dirty="0"/>
          </a:p>
          <a:p>
            <a:r>
              <a:rPr lang="en-US" altLang="zh-CN" sz="2000" dirty="0"/>
              <a:t>p.fun2(); </a:t>
            </a:r>
          </a:p>
          <a:p>
            <a:r>
              <a:rPr lang="en-US" altLang="zh-CN" sz="2000" dirty="0"/>
              <a:t>p.fun3();//</a:t>
            </a:r>
            <a:r>
              <a:rPr lang="zh-CN" altLang="en-US" sz="2000" dirty="0"/>
              <a:t> </a:t>
            </a:r>
            <a:r>
              <a:rPr lang="en-US" altLang="zh-CN" sz="2000" dirty="0"/>
              <a:t>//</a:t>
            </a:r>
            <a:r>
              <a:rPr lang="zh-CN" altLang="en-US" sz="2000" dirty="0"/>
              <a:t>编译错误 ，用</a:t>
            </a:r>
            <a:r>
              <a:rPr lang="en-US" altLang="zh-CN" sz="2000" dirty="0"/>
              <a:t>//</a:t>
            </a:r>
            <a:r>
              <a:rPr lang="zh-CN" altLang="en-US" sz="2000" dirty="0"/>
              <a:t>父类引用调用父类不存在</a:t>
            </a:r>
            <a:r>
              <a:rPr lang="en-US" altLang="zh-CN" sz="2000" dirty="0"/>
              <a:t>//</a:t>
            </a:r>
            <a:r>
              <a:rPr lang="zh-CN" altLang="en-US" sz="2000" dirty="0"/>
              <a:t>的方法 </a:t>
            </a:r>
            <a:endParaRPr lang="en-US" altLang="zh-CN" sz="2000" dirty="0"/>
          </a:p>
          <a:p>
            <a:r>
              <a:rPr lang="en-US" altLang="zh-CN" sz="2000" dirty="0"/>
              <a:t>	} </a:t>
            </a:r>
            <a:endParaRPr lang="zh-CN" altLang="zh-CN" sz="2000" dirty="0"/>
          </a:p>
          <a:p>
            <a:r>
              <a:rPr lang="en-US" altLang="zh-CN" sz="2000" dirty="0"/>
              <a:t>}</a:t>
            </a:r>
            <a:endParaRPr lang="zh-CN" altLang="zh-CN" sz="2000" dirty="0"/>
          </a:p>
          <a:p>
            <a:endParaRPr lang="zh-CN" altLang="en-US" sz="1400" dirty="0"/>
          </a:p>
        </p:txBody>
      </p:sp>
    </p:spTree>
    <p:extLst>
      <p:ext uri="{BB962C8B-B14F-4D97-AF65-F5344CB8AC3E}">
        <p14:creationId xmlns:p14="http://schemas.microsoft.com/office/powerpoint/2010/main" val="196199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2" y="113719"/>
            <a:ext cx="5724127" cy="6555641"/>
          </a:xfrm>
          <a:prstGeom prst="rect">
            <a:avLst/>
          </a:prstGeom>
          <a:noFill/>
          <a:ln w="19050">
            <a:solidFill>
              <a:srgbClr val="CC3300"/>
            </a:solidFill>
          </a:ln>
        </p:spPr>
        <p:txBody>
          <a:bodyPr wrap="square" rtlCol="0">
            <a:spAutoFit/>
          </a:bodyPr>
          <a:lstStyle/>
          <a:p>
            <a:r>
              <a:rPr lang="en-US" altLang="zh-CN" sz="2000" dirty="0"/>
              <a:t>class Person { </a:t>
            </a:r>
            <a:endParaRPr lang="zh-CN" altLang="zh-CN" sz="2000" dirty="0"/>
          </a:p>
          <a:p>
            <a:r>
              <a:rPr lang="en-US" altLang="zh-CN" sz="2000" dirty="0"/>
              <a:t>public void fun1() { </a:t>
            </a:r>
            <a:endParaRPr lang="zh-CN" altLang="zh-CN" sz="2000" dirty="0"/>
          </a:p>
          <a:p>
            <a:r>
              <a:rPr lang="en-US" altLang="zh-CN" sz="2000" dirty="0"/>
              <a:t>	</a:t>
            </a:r>
            <a:r>
              <a:rPr lang="en-US" altLang="zh-CN" sz="2000" dirty="0" err="1"/>
              <a:t>System.out.println</a:t>
            </a:r>
            <a:r>
              <a:rPr lang="en-US" altLang="zh-CN" sz="2000" dirty="0"/>
              <a:t>(“1.Person{fun1()}”); } </a:t>
            </a:r>
            <a:endParaRPr lang="zh-CN" altLang="zh-CN" sz="2000" dirty="0"/>
          </a:p>
          <a:p>
            <a:r>
              <a:rPr lang="en-US" altLang="zh-CN" sz="2000" dirty="0"/>
              <a:t>public void fun2() { </a:t>
            </a:r>
            <a:endParaRPr lang="zh-CN" altLang="zh-CN" sz="2000" dirty="0"/>
          </a:p>
          <a:p>
            <a:r>
              <a:rPr lang="en-US" altLang="zh-CN" sz="2000" dirty="0"/>
              <a:t>	</a:t>
            </a:r>
            <a:r>
              <a:rPr lang="en-US" altLang="zh-CN" sz="2000" dirty="0" err="1"/>
              <a:t>System.out.println</a:t>
            </a:r>
            <a:r>
              <a:rPr lang="en-US" altLang="zh-CN" sz="2000" dirty="0"/>
              <a:t>(“2.Person{fun2()}”); }</a:t>
            </a:r>
            <a:endParaRPr lang="zh-CN" altLang="zh-CN" sz="2000" dirty="0"/>
          </a:p>
          <a:p>
            <a:r>
              <a:rPr lang="en-US" altLang="zh-CN" sz="2000" dirty="0"/>
              <a:t> }  </a:t>
            </a:r>
            <a:endParaRPr lang="zh-CN" altLang="zh-CN" sz="2000" dirty="0"/>
          </a:p>
          <a:p>
            <a:r>
              <a:rPr lang="en-US" altLang="zh-CN" sz="2000" dirty="0"/>
              <a:t>class Student extends Person //</a:t>
            </a:r>
            <a:r>
              <a:rPr lang="zh-CN" altLang="zh-CN" sz="2000" dirty="0"/>
              <a:t>继承了父类</a:t>
            </a:r>
            <a:r>
              <a:rPr lang="en-US" altLang="zh-CN" sz="2000" dirty="0"/>
              <a:t>//Person</a:t>
            </a:r>
            <a:r>
              <a:rPr lang="zh-CN" altLang="zh-CN" sz="2000" dirty="0"/>
              <a:t>，自然继承了方法</a:t>
            </a:r>
            <a:r>
              <a:rPr lang="en-US" altLang="zh-CN" sz="2000" dirty="0"/>
              <a:t>fun1</a:t>
            </a:r>
            <a:r>
              <a:rPr lang="zh-CN" altLang="zh-CN" sz="2000" dirty="0"/>
              <a:t>、</a:t>
            </a:r>
            <a:r>
              <a:rPr lang="en-US" altLang="zh-CN" sz="2000" dirty="0"/>
              <a:t>fun2</a:t>
            </a:r>
            <a:endParaRPr lang="zh-CN" altLang="zh-CN" sz="2000" dirty="0"/>
          </a:p>
          <a:p>
            <a:r>
              <a:rPr lang="en-US" altLang="zh-CN" sz="2000" dirty="0"/>
              <a:t>public void fun1() { //</a:t>
            </a:r>
            <a:r>
              <a:rPr lang="zh-CN" altLang="zh-CN" sz="2000" dirty="0"/>
              <a:t>覆写了父类中的方法</a:t>
            </a:r>
            <a:r>
              <a:rPr lang="en-US" altLang="zh-CN" sz="2000" dirty="0"/>
              <a:t>fun1() </a:t>
            </a:r>
          </a:p>
          <a:p>
            <a:r>
              <a:rPr lang="en-US" altLang="zh-CN" sz="2000" dirty="0"/>
              <a:t>	</a:t>
            </a:r>
            <a:r>
              <a:rPr lang="en-US" altLang="zh-CN" sz="2000" dirty="0" err="1"/>
              <a:t>System.out.println</a:t>
            </a:r>
            <a:r>
              <a:rPr lang="en-US" altLang="zh-CN" sz="2000" dirty="0"/>
              <a:t>(“3.Student{fun1()}”);  } </a:t>
            </a:r>
            <a:endParaRPr lang="zh-CN" altLang="zh-CN" sz="2000" dirty="0"/>
          </a:p>
          <a:p>
            <a:r>
              <a:rPr lang="en-US" altLang="zh-CN" sz="2000" dirty="0"/>
              <a:t>public void fun3() { </a:t>
            </a:r>
            <a:endParaRPr lang="zh-CN" altLang="zh-CN" sz="2000" dirty="0"/>
          </a:p>
          <a:p>
            <a:r>
              <a:rPr lang="en-US" altLang="zh-CN" sz="2000" dirty="0"/>
              <a:t>	</a:t>
            </a:r>
            <a:r>
              <a:rPr lang="en-US" altLang="zh-CN" sz="2000" dirty="0" err="1"/>
              <a:t>System.out.println</a:t>
            </a:r>
            <a:r>
              <a:rPr lang="en-US" altLang="zh-CN" sz="2000" dirty="0"/>
              <a:t>(“4.Student{fun3()}”); } </a:t>
            </a:r>
            <a:endParaRPr lang="zh-CN" altLang="zh-CN" sz="2000" dirty="0"/>
          </a:p>
          <a:p>
            <a:r>
              <a:rPr lang="en-US" altLang="zh-CN" sz="2000" dirty="0"/>
              <a:t>}  </a:t>
            </a:r>
            <a:endParaRPr lang="zh-CN" altLang="zh-CN" sz="2000" dirty="0"/>
          </a:p>
          <a:p>
            <a:r>
              <a:rPr lang="en-US" altLang="zh-CN" sz="2000" dirty="0"/>
              <a:t>class TestJavaDemo2 { </a:t>
            </a:r>
            <a:endParaRPr lang="zh-CN" altLang="zh-CN" sz="2000" dirty="0"/>
          </a:p>
          <a:p>
            <a:r>
              <a:rPr lang="en-US" altLang="zh-CN" sz="2000" dirty="0"/>
              <a:t>	public static void main(String[] </a:t>
            </a:r>
            <a:r>
              <a:rPr lang="en-US" altLang="zh-CN" sz="2000" dirty="0" err="1"/>
              <a:t>args</a:t>
            </a:r>
            <a:r>
              <a:rPr lang="en-US" altLang="zh-CN" sz="2000" dirty="0"/>
              <a:t>) { </a:t>
            </a:r>
            <a:endParaRPr lang="zh-CN" altLang="zh-CN" sz="2000" dirty="0"/>
          </a:p>
          <a:p>
            <a:r>
              <a:rPr lang="en-US" altLang="zh-CN" sz="2000" dirty="0"/>
              <a:t>	</a:t>
            </a:r>
            <a:r>
              <a:rPr lang="en-US" altLang="zh-CN" sz="2000" dirty="0">
                <a:solidFill>
                  <a:srgbClr val="FF0000"/>
                </a:solidFill>
              </a:rPr>
              <a:t>Person p = new Person(); </a:t>
            </a:r>
            <a:r>
              <a:rPr lang="en-US" altLang="zh-CN" sz="2000" dirty="0"/>
              <a:t>//</a:t>
            </a:r>
            <a:r>
              <a:rPr lang="zh-CN" altLang="zh-CN" sz="2000" dirty="0"/>
              <a:t>父类对象由自身实例化 </a:t>
            </a:r>
          </a:p>
          <a:p>
            <a:r>
              <a:rPr lang="en-US" altLang="zh-CN" sz="2000" dirty="0"/>
              <a:t>	</a:t>
            </a:r>
            <a:r>
              <a:rPr lang="en-US" altLang="zh-CN" sz="2000" dirty="0">
                <a:solidFill>
                  <a:srgbClr val="FF0000"/>
                </a:solidFill>
              </a:rPr>
              <a:t>Student s = (Student)p</a:t>
            </a:r>
            <a:r>
              <a:rPr lang="en-US" altLang="zh-CN" sz="2000" dirty="0"/>
              <a:t>; //</a:t>
            </a:r>
            <a:r>
              <a:rPr lang="zh-CN" altLang="zh-CN" sz="2000" dirty="0"/>
              <a:t>将</a:t>
            </a:r>
            <a:r>
              <a:rPr lang="en-US" altLang="zh-CN" sz="2000" dirty="0"/>
              <a:t>p</a:t>
            </a:r>
            <a:r>
              <a:rPr lang="zh-CN" altLang="zh-CN" sz="2000" dirty="0"/>
              <a:t>对象向下转型</a:t>
            </a:r>
            <a:r>
              <a:rPr lang="en-US" altLang="zh-CN" sz="2000" dirty="0"/>
              <a:t> </a:t>
            </a:r>
          </a:p>
          <a:p>
            <a:r>
              <a:rPr lang="en-US" altLang="zh-CN" sz="2000" dirty="0"/>
              <a:t>	p.fun1();  </a:t>
            </a:r>
          </a:p>
          <a:p>
            <a:r>
              <a:rPr lang="en-US" altLang="zh-CN" sz="2000" dirty="0"/>
              <a:t>	p.fun2();} }</a:t>
            </a:r>
            <a:endParaRPr lang="zh-CN" altLang="en-US" sz="2000" dirty="0"/>
          </a:p>
        </p:txBody>
      </p:sp>
      <p:sp>
        <p:nvSpPr>
          <p:cNvPr id="5" name="TextBox 4"/>
          <p:cNvSpPr txBox="1"/>
          <p:nvPr/>
        </p:nvSpPr>
        <p:spPr>
          <a:xfrm>
            <a:off x="5897758" y="658968"/>
            <a:ext cx="3138738" cy="4924425"/>
          </a:xfrm>
          <a:prstGeom prst="rect">
            <a:avLst/>
          </a:prstGeom>
          <a:noFill/>
          <a:ln w="28575">
            <a:solidFill>
              <a:srgbClr val="000099"/>
            </a:solidFill>
          </a:ln>
        </p:spPr>
        <p:txBody>
          <a:bodyPr wrap="square" rtlCol="0">
            <a:spAutoFit/>
          </a:bodyPr>
          <a:lstStyle/>
          <a:p>
            <a:r>
              <a:rPr lang="en-US" altLang="zh-CN" sz="2000" dirty="0"/>
              <a:t>class TestJavaDemo2 { </a:t>
            </a:r>
            <a:endParaRPr lang="zh-CN" altLang="zh-CN" sz="2000" dirty="0"/>
          </a:p>
          <a:p>
            <a:r>
              <a:rPr lang="en-US" altLang="zh-CN" sz="2000" dirty="0"/>
              <a:t>     public static void main(String[] </a:t>
            </a:r>
            <a:r>
              <a:rPr lang="en-US" altLang="zh-CN" sz="2000" dirty="0" err="1"/>
              <a:t>args</a:t>
            </a:r>
            <a:r>
              <a:rPr lang="en-US" altLang="zh-CN" sz="2000" dirty="0"/>
              <a:t>) { </a:t>
            </a:r>
            <a:endParaRPr lang="zh-CN" altLang="zh-CN" sz="2000" dirty="0"/>
          </a:p>
          <a:p>
            <a:r>
              <a:rPr lang="en-US" altLang="zh-CN" sz="2000" dirty="0">
                <a:solidFill>
                  <a:srgbClr val="FF0000"/>
                </a:solidFill>
              </a:rPr>
              <a:t>Person p = new Student();   </a:t>
            </a:r>
            <a:r>
              <a:rPr lang="en-US" altLang="zh-CN" sz="2000" dirty="0"/>
              <a:t>	/ /</a:t>
            </a:r>
            <a:r>
              <a:rPr lang="zh-CN" altLang="zh-CN" sz="2000" dirty="0"/>
              <a:t>让父类知道有这</a:t>
            </a:r>
            <a:r>
              <a:rPr lang="en-US" altLang="zh-CN" sz="2000" dirty="0"/>
              <a:t>//</a:t>
            </a:r>
            <a:r>
              <a:rPr lang="zh-CN" altLang="zh-CN" sz="2000" dirty="0"/>
              <a:t>么一个子类 </a:t>
            </a:r>
            <a:r>
              <a:rPr lang="en-US" altLang="zh-CN" sz="2000" dirty="0"/>
              <a:t>}</a:t>
            </a:r>
            <a:endParaRPr lang="zh-CN" altLang="zh-CN" sz="2000" dirty="0"/>
          </a:p>
          <a:p>
            <a:r>
              <a:rPr lang="en-US" altLang="zh-CN" sz="2000" dirty="0">
                <a:solidFill>
                  <a:srgbClr val="FF0000"/>
                </a:solidFill>
              </a:rPr>
              <a:t>Student s = (Student)p</a:t>
            </a:r>
            <a:r>
              <a:rPr lang="en-US" altLang="zh-CN" sz="2000" dirty="0"/>
              <a:t>; //</a:t>
            </a:r>
            <a:r>
              <a:rPr lang="zh-CN" altLang="zh-CN" sz="2000" dirty="0"/>
              <a:t>将</a:t>
            </a:r>
            <a:r>
              <a:rPr lang="en-US" altLang="zh-CN" sz="2000" dirty="0"/>
              <a:t>p</a:t>
            </a:r>
            <a:r>
              <a:rPr lang="zh-CN" altLang="zh-CN" sz="2000" dirty="0"/>
              <a:t>对象向下转型 </a:t>
            </a:r>
          </a:p>
          <a:p>
            <a:r>
              <a:rPr lang="en-US" altLang="zh-CN" sz="2000" dirty="0"/>
              <a:t>p.fun1();  </a:t>
            </a:r>
            <a:endParaRPr lang="zh-CN" altLang="zh-CN" sz="2000" dirty="0"/>
          </a:p>
          <a:p>
            <a:r>
              <a:rPr lang="en-US" altLang="zh-CN" sz="2000" dirty="0"/>
              <a:t>p.fun2(); </a:t>
            </a:r>
          </a:p>
          <a:p>
            <a:r>
              <a:rPr lang="en-US" altLang="zh-CN" sz="2000" dirty="0"/>
              <a:t>p.fun3();//</a:t>
            </a:r>
            <a:r>
              <a:rPr lang="zh-CN" altLang="en-US" sz="2000" dirty="0"/>
              <a:t> </a:t>
            </a:r>
            <a:r>
              <a:rPr lang="en-US" altLang="zh-CN" sz="2000" dirty="0"/>
              <a:t>//</a:t>
            </a:r>
            <a:r>
              <a:rPr lang="zh-CN" altLang="en-US" sz="2000" dirty="0"/>
              <a:t>编译错误 ，用</a:t>
            </a:r>
            <a:r>
              <a:rPr lang="en-US" altLang="zh-CN" sz="2000" dirty="0"/>
              <a:t>//</a:t>
            </a:r>
            <a:r>
              <a:rPr lang="zh-CN" altLang="en-US" sz="2000" dirty="0"/>
              <a:t>父类引用调用父类不存在</a:t>
            </a:r>
            <a:r>
              <a:rPr lang="en-US" altLang="zh-CN" sz="2000" dirty="0"/>
              <a:t>//</a:t>
            </a:r>
            <a:r>
              <a:rPr lang="zh-CN" altLang="en-US" sz="2000" dirty="0"/>
              <a:t>的方法 </a:t>
            </a:r>
            <a:endParaRPr lang="en-US" altLang="zh-CN" sz="2000" dirty="0"/>
          </a:p>
          <a:p>
            <a:r>
              <a:rPr lang="en-US" altLang="zh-CN" sz="2000" dirty="0"/>
              <a:t>	} </a:t>
            </a:r>
            <a:endParaRPr lang="zh-CN" altLang="zh-CN" sz="2000" dirty="0"/>
          </a:p>
          <a:p>
            <a:r>
              <a:rPr lang="en-US" altLang="zh-CN" sz="2000" dirty="0"/>
              <a:t>}</a:t>
            </a:r>
            <a:endParaRPr lang="zh-CN" altLang="zh-CN" sz="2000" dirty="0"/>
          </a:p>
          <a:p>
            <a:endParaRPr lang="zh-CN" altLang="en-US" sz="1400" dirty="0"/>
          </a:p>
        </p:txBody>
      </p:sp>
      <p:sp>
        <p:nvSpPr>
          <p:cNvPr id="2" name="文本框 1"/>
          <p:cNvSpPr txBox="1"/>
          <p:nvPr/>
        </p:nvSpPr>
        <p:spPr>
          <a:xfrm>
            <a:off x="2057626" y="5583393"/>
            <a:ext cx="7092280" cy="1200329"/>
          </a:xfrm>
          <a:prstGeom prst="rect">
            <a:avLst/>
          </a:prstGeom>
          <a:noFill/>
        </p:spPr>
        <p:txBody>
          <a:bodyPr wrap="square" rtlCol="0">
            <a:spAutoFit/>
          </a:bodyPr>
          <a:lstStyle/>
          <a:p>
            <a:r>
              <a:rPr lang="en-US" altLang="zh-CN" b="1" dirty="0">
                <a:solidFill>
                  <a:srgbClr val="FF0000"/>
                </a:solidFill>
              </a:rPr>
              <a:t>Exception in thread "main" </a:t>
            </a:r>
            <a:r>
              <a:rPr lang="en-US" altLang="zh-CN" b="1" u="sng" dirty="0" err="1">
                <a:solidFill>
                  <a:srgbClr val="FF0000"/>
                </a:solidFill>
              </a:rPr>
              <a:t>java.lang.ClassCastException</a:t>
            </a:r>
            <a:r>
              <a:rPr lang="en-US" altLang="zh-CN" b="1" u="sng" dirty="0">
                <a:solidFill>
                  <a:srgbClr val="FF0000"/>
                </a:solidFill>
              </a:rPr>
              <a:t>: Person cannot be cast to Student</a:t>
            </a:r>
          </a:p>
          <a:p>
            <a:r>
              <a:rPr lang="zh-CN" altLang="en-US" b="1" u="sng" dirty="0">
                <a:solidFill>
                  <a:srgbClr val="FF0000"/>
                </a:solidFill>
              </a:rPr>
              <a:t>编译无错，但是运行出错！</a:t>
            </a:r>
            <a:endParaRPr lang="en-US" altLang="zh-CN" b="1" u="sng" dirty="0">
              <a:solidFill>
                <a:srgbClr val="FF0000"/>
              </a:solidFill>
            </a:endParaRPr>
          </a:p>
          <a:p>
            <a:endParaRPr lang="zh-CN" altLang="en-US" dirty="0"/>
          </a:p>
        </p:txBody>
      </p:sp>
    </p:spTree>
    <p:extLst>
      <p:ext uri="{BB962C8B-B14F-4D97-AF65-F5344CB8AC3E}">
        <p14:creationId xmlns:p14="http://schemas.microsoft.com/office/powerpoint/2010/main" val="140328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lnSpc>
                <a:spcPct val="120000"/>
              </a:lnSpc>
            </a:pPr>
            <a:r>
              <a:rPr lang="zh-CN" altLang="en-US" sz="3200" dirty="0"/>
              <a:t>在向下造型转换非法时返回空值，因此，在造型转换的同时也实现了类型测试</a:t>
            </a:r>
            <a:endParaRPr lang="en-US" altLang="zh-CN" sz="3200" dirty="0"/>
          </a:p>
          <a:p>
            <a:endParaRPr lang="zh-CN" altLang="en-US" dirty="0"/>
          </a:p>
        </p:txBody>
      </p:sp>
    </p:spTree>
    <p:extLst>
      <p:ext uri="{BB962C8B-B14F-4D97-AF65-F5344CB8AC3E}">
        <p14:creationId xmlns:p14="http://schemas.microsoft.com/office/powerpoint/2010/main" val="408411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417"/>
            <a:ext cx="3822144" cy="6863417"/>
          </a:xfrm>
          <a:prstGeom prst="rect">
            <a:avLst/>
          </a:prstGeom>
          <a:noFill/>
          <a:ln>
            <a:solidFill>
              <a:schemeClr val="accent1"/>
            </a:solidFill>
          </a:ln>
        </p:spPr>
        <p:txBody>
          <a:bodyPr wrap="square" rtlCol="0">
            <a:spAutoFit/>
          </a:bodyPr>
          <a:lstStyle/>
          <a:p>
            <a:endParaRPr lang="en-US" altLang="zh-CN" sz="2000" dirty="0"/>
          </a:p>
          <a:p>
            <a:r>
              <a:rPr lang="en-US" altLang="zh-CN" sz="2000" dirty="0">
                <a:solidFill>
                  <a:srgbClr val="FF0000"/>
                </a:solidFill>
              </a:rPr>
              <a:t>public class Girl {</a:t>
            </a:r>
          </a:p>
          <a:p>
            <a:r>
              <a:rPr lang="en-US" altLang="zh-CN" sz="2000" dirty="0"/>
              <a:t>        public void smile(){</a:t>
            </a:r>
          </a:p>
          <a:p>
            <a:r>
              <a:rPr lang="en-US" altLang="zh-CN" sz="2000" dirty="0"/>
              <a:t>                </a:t>
            </a:r>
            <a:r>
              <a:rPr lang="en-US" altLang="zh-CN" sz="2000" dirty="0" err="1"/>
              <a:t>System.out.println</a:t>
            </a:r>
            <a:r>
              <a:rPr lang="en-US" altLang="zh-CN" sz="2000" dirty="0"/>
              <a:t>("girl smile()...");</a:t>
            </a:r>
          </a:p>
          <a:p>
            <a:r>
              <a:rPr lang="en-US" altLang="zh-CN" sz="2000" dirty="0"/>
              <a:t>        }</a:t>
            </a:r>
          </a:p>
          <a:p>
            <a:r>
              <a:rPr lang="en-US" altLang="zh-CN" sz="2000" dirty="0"/>
              <a:t>}</a:t>
            </a:r>
          </a:p>
          <a:p>
            <a:r>
              <a:rPr lang="en-US" altLang="zh-CN" sz="2000" dirty="0">
                <a:solidFill>
                  <a:srgbClr val="FF0000"/>
                </a:solidFill>
              </a:rPr>
              <a:t>class </a:t>
            </a:r>
            <a:r>
              <a:rPr lang="en-US" altLang="zh-CN" sz="2000" dirty="0" err="1">
                <a:solidFill>
                  <a:srgbClr val="FF0000"/>
                </a:solidFill>
              </a:rPr>
              <a:t>MMGirl</a:t>
            </a:r>
            <a:r>
              <a:rPr lang="en-US" altLang="zh-CN" sz="2000" dirty="0">
                <a:solidFill>
                  <a:srgbClr val="FF0000"/>
                </a:solidFill>
              </a:rPr>
              <a:t> extends Girl</a:t>
            </a:r>
            <a:r>
              <a:rPr lang="en-US" altLang="zh-CN" sz="2000" dirty="0"/>
              <a:t>{</a:t>
            </a:r>
          </a:p>
          <a:p>
            <a:r>
              <a:rPr lang="en-US" altLang="zh-CN" sz="2000" dirty="0"/>
              <a:t>        </a:t>
            </a:r>
          </a:p>
          <a:p>
            <a:r>
              <a:rPr lang="en-US" altLang="zh-CN" sz="2000" dirty="0"/>
              <a:t>        @Override</a:t>
            </a:r>
          </a:p>
          <a:p>
            <a:r>
              <a:rPr lang="en-US" altLang="zh-CN" sz="2000" dirty="0"/>
              <a:t>        public void smile() {</a:t>
            </a:r>
          </a:p>
          <a:p>
            <a:r>
              <a:rPr lang="en-US" altLang="zh-CN" sz="2000" dirty="0"/>
              <a:t>                </a:t>
            </a:r>
          </a:p>
          <a:p>
            <a:r>
              <a:rPr lang="en-US" altLang="zh-CN" sz="2000" dirty="0"/>
              <a:t>                </a:t>
            </a:r>
            <a:r>
              <a:rPr lang="en-US" altLang="zh-CN" sz="2000" dirty="0" err="1"/>
              <a:t>System.out.println</a:t>
            </a:r>
            <a:r>
              <a:rPr lang="en-US" altLang="zh-CN" sz="2000" dirty="0"/>
              <a:t>("</a:t>
            </a:r>
            <a:r>
              <a:rPr lang="en-US" altLang="zh-CN" sz="2000" dirty="0" err="1"/>
              <a:t>MMirl</a:t>
            </a:r>
            <a:r>
              <a:rPr lang="en-US" altLang="zh-CN" sz="2000" dirty="0"/>
              <a:t> smile sounds sweet...");</a:t>
            </a:r>
          </a:p>
          <a:p>
            <a:r>
              <a:rPr lang="en-US" altLang="zh-CN" sz="2000" dirty="0"/>
              <a:t>        }</a:t>
            </a:r>
          </a:p>
          <a:p>
            <a:r>
              <a:rPr lang="en-US" altLang="zh-CN" sz="2000" dirty="0"/>
              <a:t>        public void c(){</a:t>
            </a:r>
          </a:p>
          <a:p>
            <a:r>
              <a:rPr lang="en-US" altLang="zh-CN" sz="2000" dirty="0"/>
              <a:t>                </a:t>
            </a:r>
            <a:r>
              <a:rPr lang="en-US" altLang="zh-CN" sz="2000" dirty="0" err="1"/>
              <a:t>System.out.println</a:t>
            </a:r>
            <a:r>
              <a:rPr lang="en-US" altLang="zh-CN" sz="2000" dirty="0"/>
              <a:t>("</a:t>
            </a:r>
            <a:r>
              <a:rPr lang="en-US" altLang="zh-CN" sz="2000" dirty="0" err="1"/>
              <a:t>MMirl</a:t>
            </a:r>
            <a:r>
              <a:rPr lang="en-US" altLang="zh-CN" sz="2000" dirty="0"/>
              <a:t> c()...");</a:t>
            </a:r>
          </a:p>
          <a:p>
            <a:r>
              <a:rPr lang="en-US" altLang="zh-CN" sz="2000" dirty="0"/>
              <a:t>        }</a:t>
            </a:r>
          </a:p>
          <a:p>
            <a:r>
              <a:rPr lang="en-US" altLang="zh-CN" sz="2000" dirty="0"/>
              <a:t>}</a:t>
            </a:r>
          </a:p>
        </p:txBody>
      </p:sp>
      <p:sp>
        <p:nvSpPr>
          <p:cNvPr id="5" name="TextBox 4"/>
          <p:cNvSpPr txBox="1"/>
          <p:nvPr/>
        </p:nvSpPr>
        <p:spPr>
          <a:xfrm>
            <a:off x="4355976" y="332656"/>
            <a:ext cx="4680520" cy="6217087"/>
          </a:xfrm>
          <a:prstGeom prst="rect">
            <a:avLst/>
          </a:prstGeom>
          <a:noFill/>
          <a:ln>
            <a:solidFill>
              <a:srgbClr val="C00000"/>
            </a:solidFill>
          </a:ln>
        </p:spPr>
        <p:txBody>
          <a:bodyPr wrap="square" rtlCol="0">
            <a:spAutoFit/>
          </a:bodyPr>
          <a:lstStyle/>
          <a:p>
            <a:r>
              <a:rPr lang="en-US" altLang="zh-CN" sz="2000" dirty="0"/>
              <a:t>class Main{   </a:t>
            </a:r>
          </a:p>
          <a:p>
            <a:r>
              <a:rPr lang="en-US" altLang="zh-CN" sz="2000" dirty="0"/>
              <a:t>        public static void main(String[] </a:t>
            </a:r>
            <a:r>
              <a:rPr lang="en-US" altLang="zh-CN" sz="2000" dirty="0" err="1"/>
              <a:t>args</a:t>
            </a:r>
            <a:r>
              <a:rPr lang="en-US" altLang="zh-CN" sz="2000" dirty="0"/>
              <a:t>) {</a:t>
            </a:r>
            <a:r>
              <a:rPr lang="en-US" altLang="zh-CN" sz="2000" dirty="0">
                <a:solidFill>
                  <a:srgbClr val="FF0000"/>
                </a:solidFill>
              </a:rPr>
              <a:t>Girl g1=new </a:t>
            </a:r>
            <a:r>
              <a:rPr lang="en-US" altLang="zh-CN" sz="2000" b="1" dirty="0" err="1">
                <a:solidFill>
                  <a:srgbClr val="FF0000"/>
                </a:solidFill>
              </a:rPr>
              <a:t>MMGir</a:t>
            </a:r>
            <a:r>
              <a:rPr lang="en-US" altLang="zh-CN" sz="2000" dirty="0" err="1">
                <a:solidFill>
                  <a:srgbClr val="FF0000"/>
                </a:solidFill>
              </a:rPr>
              <a:t>l</a:t>
            </a:r>
            <a:r>
              <a:rPr lang="en-US" altLang="zh-CN" sz="2000" dirty="0">
                <a:solidFill>
                  <a:srgbClr val="FF0000"/>
                </a:solidFill>
              </a:rPr>
              <a:t>(); </a:t>
            </a:r>
            <a:r>
              <a:rPr lang="en-US" altLang="zh-CN" sz="2000" dirty="0"/>
              <a:t>//</a:t>
            </a:r>
            <a:r>
              <a:rPr lang="zh-CN" altLang="en-US" sz="2000" dirty="0"/>
              <a:t>向上转型</a:t>
            </a:r>
          </a:p>
          <a:p>
            <a:r>
              <a:rPr lang="zh-CN" altLang="en-US" sz="2000" dirty="0"/>
              <a:t> </a:t>
            </a:r>
            <a:r>
              <a:rPr lang="en-US" altLang="zh-CN" sz="2000" dirty="0"/>
              <a:t>g1.smile();</a:t>
            </a:r>
          </a:p>
          <a:p>
            <a:r>
              <a:rPr lang="en-US" altLang="zh-CN" sz="2000" dirty="0" err="1"/>
              <a:t>MMGirl</a:t>
            </a:r>
            <a:r>
              <a:rPr lang="en-US" altLang="zh-CN" sz="2000" dirty="0"/>
              <a:t> </a:t>
            </a:r>
            <a:r>
              <a:rPr lang="en-US" altLang="zh-CN" sz="2000" dirty="0" err="1"/>
              <a:t>mmg</a:t>
            </a:r>
            <a:r>
              <a:rPr lang="en-US" altLang="zh-CN" sz="2000" dirty="0"/>
              <a:t>=(</a:t>
            </a:r>
            <a:r>
              <a:rPr lang="en-US" altLang="zh-CN" sz="2000" dirty="0" err="1"/>
              <a:t>MMGirl</a:t>
            </a:r>
            <a:r>
              <a:rPr lang="en-US" altLang="zh-CN" sz="2000" dirty="0"/>
              <a:t>)g1; //</a:t>
            </a:r>
            <a:r>
              <a:rPr lang="zh-CN" altLang="en-US" sz="2000" dirty="0"/>
              <a:t>向下转型</a:t>
            </a:r>
            <a:r>
              <a:rPr lang="en-US" altLang="zh-CN" sz="2000" dirty="0"/>
              <a:t>,</a:t>
            </a:r>
            <a:r>
              <a:rPr lang="zh-CN" altLang="en-US" sz="2000" dirty="0"/>
              <a:t>编</a:t>
            </a:r>
            <a:r>
              <a:rPr lang="en-US" altLang="zh-CN" sz="2000" dirty="0"/>
              <a:t>//</a:t>
            </a:r>
            <a:r>
              <a:rPr lang="zh-CN" altLang="en-US" sz="2000" dirty="0"/>
              <a:t>译和运行皆不会出错</a:t>
            </a:r>
          </a:p>
          <a:p>
            <a:r>
              <a:rPr lang="zh-CN" altLang="en-US" sz="2000" dirty="0"/>
              <a:t> </a:t>
            </a:r>
            <a:r>
              <a:rPr lang="en-US" altLang="zh-CN" sz="2000" dirty="0" err="1"/>
              <a:t>mmg.smile</a:t>
            </a:r>
            <a:r>
              <a:rPr lang="en-US" altLang="zh-CN" sz="2000" dirty="0"/>
              <a:t>();</a:t>
            </a:r>
          </a:p>
          <a:p>
            <a:r>
              <a:rPr lang="en-US" altLang="zh-CN" sz="2000" dirty="0"/>
              <a:t> </a:t>
            </a:r>
            <a:r>
              <a:rPr lang="en-US" altLang="zh-CN" sz="2000" dirty="0" err="1"/>
              <a:t>mmg.c</a:t>
            </a:r>
            <a:r>
              <a:rPr lang="en-US" altLang="zh-CN" sz="2000" dirty="0"/>
              <a:t>();</a:t>
            </a:r>
          </a:p>
          <a:p>
            <a:r>
              <a:rPr lang="en-US" altLang="zh-CN" sz="2000" dirty="0">
                <a:solidFill>
                  <a:srgbClr val="FF0000"/>
                </a:solidFill>
              </a:rPr>
              <a:t>Girl g2=new </a:t>
            </a:r>
            <a:r>
              <a:rPr lang="en-US" altLang="zh-CN" sz="2000" b="1" dirty="0">
                <a:solidFill>
                  <a:srgbClr val="FF0000"/>
                </a:solidFill>
              </a:rPr>
              <a:t>Girl();</a:t>
            </a:r>
          </a:p>
          <a:p>
            <a:r>
              <a:rPr lang="en-US" altLang="zh-CN" sz="2000" dirty="0"/>
              <a:t>//   </a:t>
            </a:r>
            <a:r>
              <a:rPr lang="en-US" altLang="zh-CN" sz="2000" dirty="0" err="1"/>
              <a:t>MMGirl</a:t>
            </a:r>
            <a:r>
              <a:rPr lang="en-US" altLang="zh-CN" sz="2000" dirty="0"/>
              <a:t> mmg1=(</a:t>
            </a:r>
            <a:r>
              <a:rPr lang="en-US" altLang="zh-CN" sz="2000" dirty="0" err="1"/>
              <a:t>MMGirl</a:t>
            </a:r>
            <a:r>
              <a:rPr lang="en-US" altLang="zh-CN" sz="2000" dirty="0"/>
              <a:t>)g2; //</a:t>
            </a:r>
            <a:r>
              <a:rPr lang="zh-CN" altLang="en-US" sz="2000" dirty="0"/>
              <a:t>不安全的向下转型</a:t>
            </a:r>
            <a:r>
              <a:rPr lang="en-US" altLang="zh-CN" sz="2000" dirty="0"/>
              <a:t>,</a:t>
            </a:r>
            <a:r>
              <a:rPr lang="zh-CN" altLang="en-US" sz="2000" dirty="0"/>
              <a:t>编译无错但运行会出错</a:t>
            </a:r>
            <a:endParaRPr lang="en-US" altLang="zh-CN" sz="2000" dirty="0"/>
          </a:p>
          <a:p>
            <a:r>
              <a:rPr lang="en-US" altLang="zh-CN" sz="2000" dirty="0"/>
              <a:t>//Exception in thread "main"  </a:t>
            </a:r>
            <a:r>
              <a:rPr lang="en-US" altLang="zh-CN" sz="2000" dirty="0" err="1"/>
              <a:t>java.lang.ClassCastException</a:t>
            </a:r>
            <a:r>
              <a:rPr lang="en-US" altLang="zh-CN" sz="2000" dirty="0"/>
              <a:t>: com.wensefu.other1.Girl</a:t>
            </a:r>
            <a:br>
              <a:rPr lang="en-US" altLang="zh-CN" sz="2000" dirty="0"/>
            </a:br>
            <a:r>
              <a:rPr lang="en-US" altLang="zh-CN" sz="2000" dirty="0"/>
              <a:t>    at com.wensefu.other1.Main.main(Girl.java:36)</a:t>
            </a:r>
            <a:br>
              <a:rPr lang="en-US" altLang="zh-CN" sz="2000" dirty="0"/>
            </a:br>
            <a:r>
              <a:rPr lang="en-US" altLang="zh-CN" sz="2000" dirty="0"/>
              <a:t>}</a:t>
            </a:r>
          </a:p>
          <a:p>
            <a:r>
              <a:rPr lang="en-US" altLang="zh-CN" sz="2000" dirty="0"/>
              <a:t>}</a:t>
            </a:r>
            <a:endParaRPr lang="zh-CN" altLang="en-US" sz="2000" dirty="0"/>
          </a:p>
          <a:p>
            <a:endParaRPr lang="zh-CN" altLang="en-US" dirty="0"/>
          </a:p>
        </p:txBody>
      </p:sp>
      <p:sp>
        <p:nvSpPr>
          <p:cNvPr id="6" name="TextBox 5"/>
          <p:cNvSpPr txBox="1"/>
          <p:nvPr/>
        </p:nvSpPr>
        <p:spPr>
          <a:xfrm>
            <a:off x="4427984" y="3429000"/>
            <a:ext cx="4464496" cy="2831544"/>
          </a:xfrm>
          <a:prstGeom prst="rect">
            <a:avLst/>
          </a:prstGeom>
          <a:solidFill>
            <a:schemeClr val="bg1"/>
          </a:solidFill>
        </p:spPr>
        <p:txBody>
          <a:bodyPr wrap="square" rtlCol="0">
            <a:spAutoFit/>
          </a:bodyPr>
          <a:lstStyle/>
          <a:p>
            <a:r>
              <a:rPr lang="en-US" altLang="zh-CN" sz="2000" dirty="0"/>
              <a:t>//</a:t>
            </a:r>
            <a:r>
              <a:rPr lang="zh-CN" altLang="en-US" sz="2000" dirty="0"/>
              <a:t>通过</a:t>
            </a:r>
            <a:r>
              <a:rPr lang="en-US" altLang="zh-CN" sz="2000" dirty="0" err="1"/>
              <a:t>instanceof</a:t>
            </a:r>
            <a:r>
              <a:rPr lang="zh-CN" altLang="en-US" sz="2000" dirty="0"/>
              <a:t>来防止出现异常，检查类型</a:t>
            </a:r>
            <a:endParaRPr lang="en-US" altLang="zh-CN" sz="2000" dirty="0"/>
          </a:p>
          <a:p>
            <a:r>
              <a:rPr lang="en-US" altLang="zh-CN" sz="2000" dirty="0"/>
              <a:t>                </a:t>
            </a:r>
            <a:r>
              <a:rPr lang="en-US" altLang="zh-CN" sz="2000" dirty="0">
                <a:solidFill>
                  <a:srgbClr val="000099"/>
                </a:solidFill>
              </a:rPr>
              <a:t>if(g2 </a:t>
            </a:r>
            <a:r>
              <a:rPr lang="en-US" altLang="zh-CN" sz="2000" dirty="0" err="1">
                <a:solidFill>
                  <a:srgbClr val="000099"/>
                </a:solidFill>
              </a:rPr>
              <a:t>instanceof</a:t>
            </a:r>
            <a:r>
              <a:rPr lang="en-US" altLang="zh-CN" sz="2000" dirty="0">
                <a:solidFill>
                  <a:srgbClr val="000099"/>
                </a:solidFill>
              </a:rPr>
              <a:t> </a:t>
            </a:r>
            <a:r>
              <a:rPr lang="en-US" altLang="zh-CN" sz="2000" dirty="0" err="1">
                <a:solidFill>
                  <a:srgbClr val="000099"/>
                </a:solidFill>
              </a:rPr>
              <a:t>MMGirl</a:t>
            </a:r>
            <a:r>
              <a:rPr lang="en-US" altLang="zh-CN" sz="2000" dirty="0"/>
              <a:t>){</a:t>
            </a:r>
          </a:p>
          <a:p>
            <a:r>
              <a:rPr lang="en-US" altLang="zh-CN" sz="2000" dirty="0"/>
              <a:t>                        </a:t>
            </a:r>
            <a:r>
              <a:rPr lang="en-US" altLang="zh-CN" sz="2000" dirty="0" err="1"/>
              <a:t>MMGirl</a:t>
            </a:r>
            <a:r>
              <a:rPr lang="en-US" altLang="zh-CN" sz="2000" dirty="0"/>
              <a:t>      mmg1=(</a:t>
            </a:r>
            <a:r>
              <a:rPr lang="en-US" altLang="zh-CN" sz="2000" dirty="0" err="1"/>
              <a:t>MMGirl</a:t>
            </a:r>
            <a:r>
              <a:rPr lang="en-US" altLang="zh-CN" sz="2000" dirty="0"/>
              <a:t>)g2; </a:t>
            </a:r>
          </a:p>
          <a:p>
            <a:r>
              <a:rPr lang="en-US" altLang="zh-CN" sz="2000" dirty="0"/>
              <a:t>                        mmg1.smile();</a:t>
            </a:r>
          </a:p>
          <a:p>
            <a:r>
              <a:rPr lang="en-US" altLang="zh-CN" sz="2000" dirty="0"/>
              <a:t>                        mmg1.c();</a:t>
            </a:r>
          </a:p>
          <a:p>
            <a:r>
              <a:rPr lang="en-US" altLang="zh-CN" sz="2000" dirty="0"/>
              <a:t>                }</a:t>
            </a:r>
            <a:endParaRPr lang="en-US" altLang="zh-CN" sz="1400" dirty="0"/>
          </a:p>
          <a:p>
            <a:endParaRPr lang="zh-CN" altLang="en-US" dirty="0"/>
          </a:p>
        </p:txBody>
      </p:sp>
    </p:spTree>
    <p:extLst>
      <p:ext uri="{BB962C8B-B14F-4D97-AF65-F5344CB8AC3E}">
        <p14:creationId xmlns:p14="http://schemas.microsoft.com/office/powerpoint/2010/main" val="155386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dirty="0">
                <a:effectLst/>
                <a:latin typeface="+mn-ea"/>
                <a:ea typeface="+mn-ea"/>
              </a:rPr>
              <a:t>方法绑定</a:t>
            </a:r>
          </a:p>
        </p:txBody>
      </p:sp>
      <p:sp>
        <p:nvSpPr>
          <p:cNvPr id="47108" name="Rectangle 2" descr="Rectangle: Click to edit Master text styles&#10;Second level&#10;Third level&#10;Fourth level&#10;Fifth level"/>
          <p:cNvSpPr>
            <a:spLocks noGrp="1" noChangeArrowheads="1"/>
          </p:cNvSpPr>
          <p:nvPr>
            <p:ph idx="1"/>
          </p:nvPr>
        </p:nvSpPr>
        <p:spPr>
          <a:xfrm>
            <a:off x="161925" y="1196752"/>
            <a:ext cx="8820150" cy="5000625"/>
          </a:xfrm>
        </p:spPr>
        <p:txBody>
          <a:bodyPr>
            <a:normAutofit fontScale="70000" lnSpcReduction="20000"/>
          </a:bodyPr>
          <a:lstStyle/>
          <a:p>
            <a:pPr marL="914400" lvl="1" indent="-457200">
              <a:lnSpc>
                <a:spcPct val="120000"/>
              </a:lnSpc>
              <a:buFont typeface="Wingdings" pitchFamily="2" charset="2"/>
              <a:buChar char="n"/>
            </a:pPr>
            <a:r>
              <a:rPr lang="zh-CN" altLang="en-US" sz="3200" dirty="0">
                <a:latin typeface="+mn-ea"/>
              </a:rPr>
              <a:t>方法绑定（</a:t>
            </a:r>
            <a:r>
              <a:rPr lang="en-US" altLang="zh-CN" sz="3200" dirty="0">
                <a:latin typeface="+mn-ea"/>
              </a:rPr>
              <a:t>Binding</a:t>
            </a:r>
            <a:r>
              <a:rPr lang="zh-CN" altLang="en-US" sz="3200" dirty="0">
                <a:latin typeface="+mn-ea"/>
              </a:rPr>
              <a:t>，也叫联编）是指一个方法的调用关联其方法体的过程</a:t>
            </a:r>
            <a:endParaRPr lang="en-US" altLang="zh-CN" sz="3200" dirty="0">
              <a:latin typeface="+mn-ea"/>
            </a:endParaRPr>
          </a:p>
          <a:p>
            <a:pPr marL="1314450" lvl="2" indent="-457200">
              <a:lnSpc>
                <a:spcPct val="120000"/>
              </a:lnSpc>
              <a:buFont typeface="Wingdings" pitchFamily="2" charset="2"/>
              <a:buChar char="n"/>
            </a:pPr>
            <a:r>
              <a:rPr lang="zh-CN" altLang="en-US" sz="2800" dirty="0">
                <a:latin typeface="+mn-ea"/>
              </a:rPr>
              <a:t>一个方法的调用与方法所在的类</a:t>
            </a:r>
            <a:r>
              <a:rPr lang="en-US" altLang="zh-CN" sz="2800" dirty="0">
                <a:latin typeface="+mn-ea"/>
              </a:rPr>
              <a:t>(</a:t>
            </a:r>
            <a:r>
              <a:rPr lang="zh-CN" altLang="en-US" sz="2800" dirty="0">
                <a:latin typeface="+mn-ea"/>
              </a:rPr>
              <a:t>方法主体</a:t>
            </a:r>
            <a:r>
              <a:rPr lang="en-US" altLang="zh-CN" sz="2800" dirty="0">
                <a:latin typeface="+mn-ea"/>
              </a:rPr>
              <a:t>)</a:t>
            </a:r>
            <a:r>
              <a:rPr lang="zh-CN" altLang="en-US" sz="2800" dirty="0">
                <a:latin typeface="+mn-ea"/>
              </a:rPr>
              <a:t>关联起来。</a:t>
            </a:r>
            <a:endParaRPr lang="en-US" altLang="zh-CN" sz="2800" dirty="0">
              <a:latin typeface="+mn-ea"/>
            </a:endParaRPr>
          </a:p>
          <a:p>
            <a:pPr marL="914400" lvl="1" indent="-457200" eaLnBrk="1" hangingPunct="1">
              <a:lnSpc>
                <a:spcPct val="120000"/>
              </a:lnSpc>
              <a:buFont typeface="Wingdings" pitchFamily="2" charset="2"/>
              <a:buChar char="n"/>
            </a:pPr>
            <a:r>
              <a:rPr lang="zh-CN" altLang="en-US" sz="3200" dirty="0">
                <a:latin typeface="+mn-ea"/>
              </a:rPr>
              <a:t>静态方法绑定：在编译时刻进行方法绑定</a:t>
            </a:r>
            <a:endParaRPr lang="en-US" altLang="zh-CN" sz="3200" dirty="0">
              <a:latin typeface="+mn-ea"/>
            </a:endParaRPr>
          </a:p>
          <a:p>
            <a:pPr marL="1314450" lvl="2" indent="-457200">
              <a:lnSpc>
                <a:spcPct val="120000"/>
              </a:lnSpc>
              <a:buFont typeface="Wingdings" pitchFamily="2" charset="2"/>
              <a:buChar char="n"/>
            </a:pPr>
            <a:r>
              <a:rPr lang="zh-CN" altLang="en-US" sz="2800" dirty="0">
                <a:latin typeface="+mn-ea"/>
              </a:rPr>
              <a:t>静态联编：在程序编译连接阶段进行的联编</a:t>
            </a:r>
            <a:r>
              <a:rPr lang="en-US" altLang="zh-CN" sz="2800" dirty="0">
                <a:latin typeface="+mn-ea"/>
              </a:rPr>
              <a:t>, </a:t>
            </a:r>
            <a:r>
              <a:rPr lang="zh-CN" altLang="en-US" sz="2800" dirty="0">
                <a:latin typeface="+mn-ea"/>
              </a:rPr>
              <a:t>又称为早期联编</a:t>
            </a:r>
            <a:r>
              <a:rPr lang="en-US" altLang="zh-CN" sz="2800" dirty="0">
                <a:latin typeface="+mn-ea"/>
              </a:rPr>
              <a:t>; </a:t>
            </a:r>
            <a:r>
              <a:rPr lang="zh-CN" altLang="en-US" sz="2800" dirty="0">
                <a:latin typeface="+mn-ea"/>
              </a:rPr>
              <a:t>因为这种联编是在程序运行之前完成的。</a:t>
            </a:r>
            <a:endParaRPr lang="en-US" altLang="zh-CN" sz="2800" dirty="0">
              <a:latin typeface="+mn-ea"/>
            </a:endParaRPr>
          </a:p>
          <a:p>
            <a:pPr marL="914400" lvl="1" indent="-457200">
              <a:lnSpc>
                <a:spcPct val="120000"/>
              </a:lnSpc>
              <a:buFont typeface="Wingdings" pitchFamily="2" charset="2"/>
              <a:buChar char="n"/>
            </a:pPr>
            <a:r>
              <a:rPr lang="zh-CN" altLang="en-US" sz="3600" dirty="0">
                <a:latin typeface="+mn-ea"/>
              </a:rPr>
              <a:t>动态方法绑定：在运行时刻进行方法绑定</a:t>
            </a:r>
            <a:endParaRPr lang="en-US" altLang="zh-CN" sz="3600" dirty="0">
              <a:latin typeface="+mn-ea"/>
            </a:endParaRPr>
          </a:p>
          <a:p>
            <a:pPr marL="1314450" lvl="2" indent="-457200">
              <a:lnSpc>
                <a:spcPct val="120000"/>
              </a:lnSpc>
              <a:buFont typeface="Wingdings" pitchFamily="2" charset="2"/>
              <a:buChar char="n"/>
            </a:pPr>
            <a:r>
              <a:rPr lang="zh-CN" altLang="en-US" sz="2900" dirty="0">
                <a:latin typeface="+mn-ea"/>
              </a:rPr>
              <a:t>动态联编：在程序运行时进行的联编，又称为晚期联编；</a:t>
            </a:r>
          </a:p>
          <a:p>
            <a:pPr marL="1314450" lvl="2" indent="-457200">
              <a:lnSpc>
                <a:spcPct val="120000"/>
              </a:lnSpc>
              <a:buFont typeface="Wingdings" pitchFamily="2" charset="2"/>
              <a:buChar char="n"/>
            </a:pPr>
            <a:r>
              <a:rPr lang="zh-CN" altLang="en-US" sz="2900" dirty="0">
                <a:latin typeface="+mn-ea"/>
              </a:rPr>
              <a:t>响应消息时对哪个方法进行绑定是由接收器当前所包含的动态</a:t>
            </a:r>
            <a:r>
              <a:rPr lang="zh-CN" altLang="en-US" sz="2800" dirty="0">
                <a:latin typeface="+mn-ea"/>
              </a:rPr>
              <a:t>数值来决定的。</a:t>
            </a:r>
            <a:endParaRPr lang="en-US" altLang="zh-CN" sz="2800" dirty="0">
              <a:latin typeface="+mn-ea"/>
            </a:endParaRPr>
          </a:p>
          <a:p>
            <a:pPr marL="914400" lvl="1" indent="-457200">
              <a:lnSpc>
                <a:spcPct val="120000"/>
              </a:lnSpc>
              <a:buFont typeface="Wingdings" pitchFamily="2" charset="2"/>
              <a:buChar char="n"/>
            </a:pPr>
            <a:r>
              <a:rPr lang="zh-CN" altLang="en-US" sz="3200" dirty="0">
                <a:latin typeface="+mn-ea"/>
              </a:rPr>
              <a:t>动态绑定灵活性相对静态绑定来说要高，因为它在运行之前可以进行选择性的绑定。但动态绑定的执行效率要低些，实现起来更加复杂。</a:t>
            </a:r>
          </a:p>
        </p:txBody>
      </p:sp>
      <p:sp>
        <p:nvSpPr>
          <p:cNvPr id="4710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68F58C7E-267D-4586-ACB1-B85037A240FD}"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0BE7739-C59C-4019-AB09-03AD749605F6}" type="slidenum">
              <a:rPr kumimoji="0" lang="en-US" altLang="zh-CN" sz="1400" b="0">
                <a:latin typeface="+mn-ea"/>
                <a:ea typeface="+mn-ea"/>
              </a:rPr>
              <a:pPr eaLnBrk="1" hangingPunct="1"/>
              <a:t>25</a:t>
            </a:fld>
            <a:endParaRPr kumimoji="0" lang="en-US" altLang="zh-CN" sz="1400" b="0">
              <a:latin typeface="+mn-ea"/>
              <a:ea typeface="+mn-ea"/>
            </a:endParaRPr>
          </a:p>
        </p:txBody>
      </p:sp>
    </p:spTree>
    <p:extLst>
      <p:ext uri="{BB962C8B-B14F-4D97-AF65-F5344CB8AC3E}">
        <p14:creationId xmlns:p14="http://schemas.microsoft.com/office/powerpoint/2010/main" val="149713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mn-ea"/>
                <a:ea typeface="+mn-ea"/>
              </a:rPr>
              <a:t>多态变量</a:t>
            </a:r>
          </a:p>
        </p:txBody>
      </p:sp>
      <p:sp>
        <p:nvSpPr>
          <p:cNvPr id="49156" name="Rectangle 2" descr="Rectangle: Click to edit Master text styles&#10;Second level&#10;Third level&#10;Fourth level&#10;Fifth level"/>
          <p:cNvSpPr>
            <a:spLocks noGrp="1" noChangeArrowheads="1"/>
          </p:cNvSpPr>
          <p:nvPr>
            <p:ph idx="1"/>
          </p:nvPr>
        </p:nvSpPr>
        <p:spPr>
          <a:xfrm>
            <a:off x="107504" y="1124744"/>
            <a:ext cx="8676009" cy="4353272"/>
          </a:xfrm>
        </p:spPr>
        <p:txBody>
          <a:bodyPr/>
          <a:lstStyle/>
          <a:p>
            <a:pPr marL="914400" lvl="1" indent="-457200" eaLnBrk="1" hangingPunct="1">
              <a:lnSpc>
                <a:spcPct val="120000"/>
              </a:lnSpc>
              <a:buFont typeface="Wingdings" pitchFamily="2" charset="2"/>
              <a:buChar char="n"/>
            </a:pPr>
            <a:r>
              <a:rPr lang="zh-CN" altLang="en-US" sz="3200" dirty="0">
                <a:latin typeface="+mn-ea"/>
              </a:rPr>
              <a:t>如果方法所执行的消息绑定是由</a:t>
            </a:r>
            <a:r>
              <a:rPr lang="zh-CN" altLang="en-US" sz="3200" dirty="0">
                <a:solidFill>
                  <a:srgbClr val="FF0000"/>
                </a:solidFill>
                <a:latin typeface="+mn-ea"/>
              </a:rPr>
              <a:t>最近赋值</a:t>
            </a:r>
            <a:r>
              <a:rPr lang="zh-CN" altLang="en-US" sz="3200" dirty="0">
                <a:latin typeface="+mn-ea"/>
              </a:rPr>
              <a:t>给变量的数值的类型来决定的，那么就称这个变量是多态的。</a:t>
            </a:r>
          </a:p>
          <a:p>
            <a:pPr marL="914400" lvl="1" indent="-457200" eaLnBrk="1" hangingPunct="1">
              <a:lnSpc>
                <a:spcPct val="120000"/>
              </a:lnSpc>
              <a:buFont typeface="Wingdings" pitchFamily="2" charset="2"/>
              <a:buChar char="n"/>
            </a:pPr>
            <a:r>
              <a:rPr lang="en-US" altLang="zh-CN" sz="3200" dirty="0" err="1">
                <a:latin typeface="+mn-ea"/>
              </a:rPr>
              <a:t>Java,Smalltalk</a:t>
            </a:r>
            <a:r>
              <a:rPr lang="zh-CN" altLang="en-US" sz="3200" dirty="0">
                <a:latin typeface="+mn-ea"/>
              </a:rPr>
              <a:t>等语言变量都可以是多态的。</a:t>
            </a:r>
          </a:p>
        </p:txBody>
      </p:sp>
      <p:sp>
        <p:nvSpPr>
          <p:cNvPr id="4915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3D1DE31-5AA1-4B96-837D-991302BDF607}"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6A9494D9-423E-4D19-9B3E-190ED5026E74}" type="slidenum">
              <a:rPr kumimoji="0" lang="en-US" altLang="zh-CN" sz="1400" b="0">
                <a:latin typeface="+mn-ea"/>
                <a:ea typeface="+mn-ea"/>
              </a:rPr>
              <a:pPr eaLnBrk="1" hangingPunct="1"/>
              <a:t>26</a:t>
            </a:fld>
            <a:endParaRPr kumimoji="0" lang="en-US" altLang="zh-CN" sz="1400" b="0">
              <a:latin typeface="+mn-ea"/>
              <a:ea typeface="+mn-ea"/>
            </a:endParaRPr>
          </a:p>
        </p:txBody>
      </p:sp>
      <p:sp>
        <p:nvSpPr>
          <p:cNvPr id="6" name="Rectangle 2" descr="Rectangle: Click to edit Master text styles&#10;Second level&#10;Third level&#10;Fourth level&#10;Fifth level"/>
          <p:cNvSpPr txBox="1">
            <a:spLocks noChangeArrowheads="1"/>
          </p:cNvSpPr>
          <p:nvPr/>
        </p:nvSpPr>
        <p:spPr>
          <a:xfrm>
            <a:off x="1638300" y="3848994"/>
            <a:ext cx="4032448" cy="218883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buFont typeface="Wingdings" pitchFamily="2" charset="2"/>
              <a:buNone/>
            </a:pPr>
            <a:r>
              <a:rPr lang="en-US" altLang="zh-CN" sz="2400" dirty="0">
                <a:latin typeface="+mn-ea"/>
              </a:rPr>
              <a:t>Animal pet;</a:t>
            </a:r>
          </a:p>
          <a:p>
            <a:pPr marL="914400" lvl="1" indent="-457200">
              <a:buFont typeface="Wingdings" pitchFamily="2" charset="2"/>
              <a:buNone/>
            </a:pPr>
            <a:r>
              <a:rPr lang="en-US" altLang="zh-CN" sz="2400" dirty="0">
                <a:latin typeface="+mn-ea"/>
              </a:rPr>
              <a:t>pet = new Dog();</a:t>
            </a:r>
          </a:p>
          <a:p>
            <a:pPr marL="914400" lvl="1" indent="-457200">
              <a:buFont typeface="Wingdings" pitchFamily="2" charset="2"/>
              <a:buNone/>
            </a:pPr>
            <a:r>
              <a:rPr lang="en-US" altLang="zh-CN" sz="2400" dirty="0" err="1">
                <a:latin typeface="+mn-ea"/>
              </a:rPr>
              <a:t>pet.speak</a:t>
            </a:r>
            <a:r>
              <a:rPr lang="en-US" altLang="zh-CN" sz="2400" dirty="0">
                <a:latin typeface="+mn-ea"/>
              </a:rPr>
              <a:t>();</a:t>
            </a:r>
          </a:p>
          <a:p>
            <a:pPr marL="914400" lvl="1" indent="-457200">
              <a:buFont typeface="Wingdings" pitchFamily="2" charset="2"/>
              <a:buNone/>
            </a:pPr>
            <a:endParaRPr lang="en-US" altLang="zh-CN" sz="2400" dirty="0">
              <a:latin typeface="+mn-ea"/>
            </a:endParaRPr>
          </a:p>
          <a:p>
            <a:pPr marL="914400" lvl="1" indent="-457200">
              <a:buFont typeface="Wingdings" pitchFamily="2" charset="2"/>
              <a:buNone/>
            </a:pPr>
            <a:r>
              <a:rPr lang="en-US" altLang="zh-CN" sz="2400" dirty="0">
                <a:latin typeface="+mn-ea"/>
              </a:rPr>
              <a:t>pet = new bird();</a:t>
            </a:r>
          </a:p>
          <a:p>
            <a:pPr marL="914400" lvl="1" indent="-457200">
              <a:buFont typeface="Wingdings" pitchFamily="2" charset="2"/>
              <a:buNone/>
            </a:pPr>
            <a:r>
              <a:rPr lang="en-US" altLang="zh-CN" sz="2400" dirty="0" err="1">
                <a:latin typeface="+mn-ea"/>
              </a:rPr>
              <a:t>pet.speak</a:t>
            </a:r>
            <a:r>
              <a:rPr lang="en-US" altLang="zh-CN" sz="2400" dirty="0">
                <a:latin typeface="+mn-ea"/>
              </a:rPr>
              <a:t>();</a:t>
            </a:r>
          </a:p>
        </p:txBody>
      </p:sp>
    </p:spTree>
    <p:extLst>
      <p:ext uri="{BB962C8B-B14F-4D97-AF65-F5344CB8AC3E}">
        <p14:creationId xmlns:p14="http://schemas.microsoft.com/office/powerpoint/2010/main" val="975235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513"/>
            <a:ext cx="8964488" cy="5272087"/>
          </a:xfrm>
        </p:spPr>
        <p:txBody>
          <a:bodyPr/>
          <a:lstStyle/>
          <a:p>
            <a:r>
              <a:rPr lang="en-US" altLang="zh-CN" sz="2000" dirty="0">
                <a:latin typeface="+mn-ea"/>
              </a:rPr>
              <a:t>1</a:t>
            </a:r>
            <a:r>
              <a:rPr lang="zh-CN" altLang="en-US" sz="2000" dirty="0">
                <a:latin typeface="+mn-ea"/>
              </a:rPr>
              <a:t>、父类引用可以指向子类对象，子类引用不能指向父类对象。</a:t>
            </a:r>
          </a:p>
          <a:p>
            <a:r>
              <a:rPr lang="en-US" altLang="zh-CN" sz="2000" dirty="0">
                <a:latin typeface="+mn-ea"/>
              </a:rPr>
              <a:t>2</a:t>
            </a:r>
            <a:r>
              <a:rPr lang="zh-CN" altLang="en-US" sz="2000" dirty="0">
                <a:latin typeface="+mn-ea"/>
              </a:rPr>
              <a:t>、把子类对象直接赋给父类引用叫</a:t>
            </a:r>
            <a:r>
              <a:rPr lang="en-US" altLang="zh-CN" sz="2000" dirty="0" err="1">
                <a:solidFill>
                  <a:srgbClr val="FF0000"/>
                </a:solidFill>
                <a:latin typeface="+mn-ea"/>
              </a:rPr>
              <a:t>upcasting</a:t>
            </a:r>
            <a:r>
              <a:rPr lang="zh-CN" altLang="en-US" sz="2000" dirty="0">
                <a:latin typeface="+mn-ea"/>
              </a:rPr>
              <a:t>向上转型，向上转型不用显式转型。</a:t>
            </a:r>
          </a:p>
          <a:p>
            <a:pPr marL="0" indent="0">
              <a:buNone/>
            </a:pPr>
            <a:r>
              <a:rPr lang="zh-CN" altLang="en-US" sz="2000" dirty="0">
                <a:latin typeface="+mn-ea"/>
              </a:rPr>
              <a:t>         如</a:t>
            </a:r>
            <a:r>
              <a:rPr lang="en-US" altLang="zh-CN" sz="2000" dirty="0">
                <a:latin typeface="+mn-ea"/>
              </a:rPr>
              <a:t>Father </a:t>
            </a:r>
            <a:r>
              <a:rPr lang="en-US" altLang="zh-CN" sz="2000" dirty="0" err="1">
                <a:latin typeface="+mn-ea"/>
              </a:rPr>
              <a:t>father</a:t>
            </a:r>
            <a:r>
              <a:rPr lang="en-US" altLang="zh-CN" sz="2000" dirty="0">
                <a:latin typeface="+mn-ea"/>
              </a:rPr>
              <a:t> = new Son();</a:t>
            </a:r>
          </a:p>
          <a:p>
            <a:r>
              <a:rPr lang="en-US" altLang="zh-CN" sz="2000" dirty="0">
                <a:latin typeface="+mn-ea"/>
              </a:rPr>
              <a:t>3</a:t>
            </a:r>
            <a:r>
              <a:rPr lang="zh-CN" altLang="en-US" sz="2000" dirty="0">
                <a:latin typeface="+mn-ea"/>
              </a:rPr>
              <a:t>、把指向子类对象的父类引用赋给子类引用叫向下转型（</a:t>
            </a:r>
            <a:r>
              <a:rPr lang="en-US" altLang="zh-CN" sz="2000" dirty="0" err="1">
                <a:latin typeface="+mn-ea"/>
              </a:rPr>
              <a:t>downcasting</a:t>
            </a:r>
            <a:r>
              <a:rPr lang="zh-CN" altLang="en-US" sz="2000" dirty="0">
                <a:latin typeface="+mn-ea"/>
              </a:rPr>
              <a:t>），要显式转型。</a:t>
            </a:r>
          </a:p>
          <a:p>
            <a:pPr marL="0" indent="0">
              <a:buNone/>
            </a:pPr>
            <a:r>
              <a:rPr lang="zh-CN" altLang="en-US" sz="2000" dirty="0">
                <a:latin typeface="+mn-ea"/>
              </a:rPr>
              <a:t>    　 如</a:t>
            </a:r>
            <a:r>
              <a:rPr lang="en-US" altLang="zh-CN" sz="2000" dirty="0">
                <a:latin typeface="+mn-ea"/>
              </a:rPr>
              <a:t>father</a:t>
            </a:r>
            <a:r>
              <a:rPr lang="zh-CN" altLang="en-US" sz="2000" dirty="0">
                <a:latin typeface="+mn-ea"/>
              </a:rPr>
              <a:t>就是一个指向子类对象的父类引用，把</a:t>
            </a:r>
            <a:r>
              <a:rPr lang="en-US" altLang="zh-CN" sz="2000" dirty="0">
                <a:latin typeface="+mn-ea"/>
              </a:rPr>
              <a:t>father</a:t>
            </a:r>
            <a:r>
              <a:rPr lang="zh-CN" altLang="en-US" sz="2000" dirty="0">
                <a:latin typeface="+mn-ea"/>
              </a:rPr>
              <a:t>赋给子类引用</a:t>
            </a:r>
            <a:r>
              <a:rPr lang="en-US" altLang="zh-CN" sz="2000" dirty="0">
                <a:latin typeface="+mn-ea"/>
              </a:rPr>
              <a:t>son </a:t>
            </a:r>
            <a:r>
              <a:rPr lang="zh-CN" altLang="en-US" sz="2000" dirty="0">
                <a:latin typeface="+mn-ea"/>
              </a:rPr>
              <a:t>即</a:t>
            </a:r>
            <a:r>
              <a:rPr lang="en-US" altLang="zh-CN" sz="2000" dirty="0">
                <a:latin typeface="+mn-ea"/>
              </a:rPr>
              <a:t>Son </a:t>
            </a:r>
            <a:r>
              <a:rPr lang="en-US" altLang="zh-CN" sz="2000" dirty="0" err="1">
                <a:latin typeface="+mn-ea"/>
              </a:rPr>
              <a:t>son</a:t>
            </a:r>
            <a:r>
              <a:rPr lang="en-US" altLang="zh-CN" sz="2000" dirty="0">
                <a:latin typeface="+mn-ea"/>
              </a:rPr>
              <a:t> =</a:t>
            </a:r>
            <a:r>
              <a:rPr lang="zh-CN" altLang="en-US" sz="2000" dirty="0">
                <a:latin typeface="+mn-ea"/>
              </a:rPr>
              <a:t>（</a:t>
            </a:r>
            <a:r>
              <a:rPr lang="en-US" altLang="zh-CN" sz="2000" dirty="0">
                <a:latin typeface="+mn-ea"/>
              </a:rPr>
              <a:t>Son</a:t>
            </a:r>
            <a:r>
              <a:rPr lang="zh-CN" altLang="en-US" sz="2000" dirty="0">
                <a:latin typeface="+mn-ea"/>
              </a:rPr>
              <a:t>）</a:t>
            </a:r>
            <a:r>
              <a:rPr lang="en-US" altLang="zh-CN" sz="2000" dirty="0">
                <a:latin typeface="+mn-ea"/>
              </a:rPr>
              <a:t>father</a:t>
            </a:r>
            <a:r>
              <a:rPr lang="zh-CN" altLang="en-US" sz="2000" dirty="0">
                <a:latin typeface="+mn-ea"/>
              </a:rPr>
              <a:t>；</a:t>
            </a:r>
          </a:p>
          <a:p>
            <a:pPr marL="0" indent="0">
              <a:buNone/>
            </a:pPr>
            <a:r>
              <a:rPr lang="zh-CN" altLang="en-US" sz="2000" dirty="0">
                <a:latin typeface="+mn-ea"/>
              </a:rPr>
              <a:t>  　 其中</a:t>
            </a:r>
            <a:r>
              <a:rPr lang="en-US" altLang="zh-CN" sz="2000" dirty="0">
                <a:latin typeface="+mn-ea"/>
              </a:rPr>
              <a:t>father</a:t>
            </a:r>
            <a:r>
              <a:rPr lang="zh-CN" altLang="en-US" sz="2000" dirty="0">
                <a:latin typeface="+mn-ea"/>
              </a:rPr>
              <a:t>前面的（</a:t>
            </a:r>
            <a:r>
              <a:rPr lang="en-US" altLang="zh-CN" sz="2000" dirty="0">
                <a:latin typeface="+mn-ea"/>
              </a:rPr>
              <a:t>Son</a:t>
            </a:r>
            <a:r>
              <a:rPr lang="zh-CN" altLang="en-US" sz="2000" dirty="0">
                <a:latin typeface="+mn-ea"/>
              </a:rPr>
              <a:t>）必须添加，进行显式类型转换。</a:t>
            </a:r>
          </a:p>
          <a:p>
            <a:r>
              <a:rPr lang="en-US" altLang="zh-CN" sz="2000" dirty="0">
                <a:latin typeface="+mn-ea"/>
              </a:rPr>
              <a:t>4</a:t>
            </a:r>
            <a:r>
              <a:rPr lang="zh-CN" altLang="en-US" sz="2000" dirty="0">
                <a:latin typeface="+mn-ea"/>
              </a:rPr>
              <a:t>、</a:t>
            </a:r>
            <a:r>
              <a:rPr lang="en-US" altLang="zh-CN" sz="2000" dirty="0" err="1">
                <a:solidFill>
                  <a:srgbClr val="FF0000"/>
                </a:solidFill>
                <a:latin typeface="+mn-ea"/>
              </a:rPr>
              <a:t>upcasting</a:t>
            </a:r>
            <a:r>
              <a:rPr lang="en-US" altLang="zh-CN" sz="2000" dirty="0">
                <a:latin typeface="+mn-ea"/>
              </a:rPr>
              <a:t> </a:t>
            </a:r>
            <a:r>
              <a:rPr lang="zh-CN" altLang="en-US" sz="2000" dirty="0">
                <a:latin typeface="+mn-ea"/>
              </a:rPr>
              <a:t>会丢失子类特有的方法</a:t>
            </a:r>
            <a:r>
              <a:rPr lang="en-US" altLang="zh-CN" sz="2000" dirty="0">
                <a:latin typeface="+mn-ea"/>
              </a:rPr>
              <a:t>,</a:t>
            </a:r>
            <a:r>
              <a:rPr lang="zh-CN" altLang="en-US" sz="2000" dirty="0">
                <a:latin typeface="+mn-ea"/>
              </a:rPr>
              <a:t>但是</a:t>
            </a:r>
            <a:r>
              <a:rPr lang="zh-CN" altLang="en-US" sz="2000" dirty="0">
                <a:solidFill>
                  <a:srgbClr val="FF0000"/>
                </a:solidFill>
                <a:latin typeface="+mn-ea"/>
              </a:rPr>
              <a:t>子类</a:t>
            </a:r>
            <a:r>
              <a:rPr lang="en-US" altLang="zh-CN" sz="2000" dirty="0">
                <a:solidFill>
                  <a:srgbClr val="FF0000"/>
                </a:solidFill>
                <a:latin typeface="+mn-ea"/>
              </a:rPr>
              <a:t>overriding </a:t>
            </a:r>
            <a:r>
              <a:rPr lang="zh-CN" altLang="en-US" sz="2000" dirty="0">
                <a:solidFill>
                  <a:srgbClr val="FF0000"/>
                </a:solidFill>
                <a:latin typeface="+mn-ea"/>
              </a:rPr>
              <a:t>父类</a:t>
            </a:r>
            <a:r>
              <a:rPr lang="zh-CN" altLang="en-US" sz="2000" dirty="0">
                <a:latin typeface="+mn-ea"/>
              </a:rPr>
              <a:t>的方法，子类方法有效</a:t>
            </a:r>
          </a:p>
          <a:p>
            <a:r>
              <a:rPr lang="en-US" altLang="zh-CN" sz="2000" dirty="0">
                <a:latin typeface="+mn-ea"/>
              </a:rPr>
              <a:t>5</a:t>
            </a:r>
            <a:r>
              <a:rPr lang="zh-CN" altLang="en-US" sz="2000" dirty="0">
                <a:latin typeface="+mn-ea"/>
              </a:rPr>
              <a:t>、向上转型的作用，减少重复代码，</a:t>
            </a:r>
            <a:r>
              <a:rPr lang="zh-CN" altLang="en-US" sz="2000" dirty="0">
                <a:solidFill>
                  <a:srgbClr val="FF0000"/>
                </a:solidFill>
                <a:latin typeface="+mn-ea"/>
              </a:rPr>
              <a:t>父类为形参，调用时用子类作为实参，</a:t>
            </a:r>
            <a:r>
              <a:rPr lang="zh-CN" altLang="en-US" sz="2000" dirty="0">
                <a:latin typeface="+mn-ea"/>
              </a:rPr>
              <a:t>就是利用了向上转型。这样使代码变得简洁。体现了</a:t>
            </a:r>
            <a:r>
              <a:rPr lang="en-US" altLang="zh-CN" sz="2000" dirty="0">
                <a:latin typeface="+mn-ea"/>
              </a:rPr>
              <a:t>JAVA</a:t>
            </a:r>
            <a:r>
              <a:rPr lang="zh-CN" altLang="en-US" sz="2000" dirty="0">
                <a:latin typeface="+mn-ea"/>
              </a:rPr>
              <a:t>的抽象编程思想</a:t>
            </a:r>
            <a:endParaRPr lang="zh-CN" altLang="en-US" dirty="0">
              <a:latin typeface="+mn-ea"/>
            </a:endParaRPr>
          </a:p>
        </p:txBody>
      </p:sp>
      <p:sp>
        <p:nvSpPr>
          <p:cNvPr id="4" name="标题 1"/>
          <p:cNvSpPr>
            <a:spLocks noGrp="1"/>
          </p:cNvSpPr>
          <p:nvPr>
            <p:ph type="title"/>
          </p:nvPr>
        </p:nvSpPr>
        <p:spPr>
          <a:xfrm>
            <a:off x="395288" y="333375"/>
            <a:ext cx="8280400" cy="574675"/>
          </a:xfrm>
        </p:spPr>
        <p:txBody>
          <a:bodyPr/>
          <a:lstStyle/>
          <a:p>
            <a:r>
              <a:rPr lang="zh-CN" altLang="en-US" dirty="0">
                <a:effectLst/>
              </a:rPr>
              <a:t>小结</a:t>
            </a:r>
            <a:endParaRPr lang="zh-CN" altLang="en-US" dirty="0"/>
          </a:p>
        </p:txBody>
      </p:sp>
    </p:spTree>
    <p:extLst>
      <p:ext uri="{BB962C8B-B14F-4D97-AF65-F5344CB8AC3E}">
        <p14:creationId xmlns:p14="http://schemas.microsoft.com/office/powerpoint/2010/main" val="357704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title"/>
          </p:nvPr>
        </p:nvSpPr>
        <p:spPr>
          <a:xfrm>
            <a:off x="304800" y="188913"/>
            <a:ext cx="8610600" cy="914400"/>
          </a:xfrm>
          <a:noFill/>
        </p:spPr>
        <p:txBody>
          <a:bodyPr/>
          <a:lstStyle/>
          <a:p>
            <a:pPr marL="762000" indent="-762000" eaLnBrk="1" hangingPunct="1"/>
            <a:r>
              <a:rPr lang="zh-CN" altLang="en-US" b="1" dirty="0">
                <a:latin typeface="+mn-ea"/>
                <a:ea typeface="+mn-ea"/>
              </a:rPr>
              <a:t>面向对象中的转换</a:t>
            </a:r>
            <a:r>
              <a:rPr lang="en-US" altLang="zh-CN" b="1" dirty="0">
                <a:latin typeface="+mn-ea"/>
                <a:ea typeface="+mn-ea"/>
              </a:rPr>
              <a:t>——</a:t>
            </a:r>
            <a:r>
              <a:rPr lang="zh-CN" altLang="en-US" b="1" dirty="0">
                <a:latin typeface="+mn-ea"/>
                <a:ea typeface="+mn-ea"/>
              </a:rPr>
              <a:t>作为强制的替换</a:t>
            </a:r>
          </a:p>
        </p:txBody>
      </p:sp>
      <p:sp>
        <p:nvSpPr>
          <p:cNvPr id="66564"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eaLnBrk="1" hangingPunct="1">
              <a:buFont typeface="Wingdings" pitchFamily="2" charset="2"/>
              <a:buChar char="n"/>
            </a:pPr>
            <a:r>
              <a:rPr lang="zh-CN" altLang="en-US" sz="3200" dirty="0">
                <a:latin typeface="+mn-ea"/>
              </a:rPr>
              <a:t>强制：“类型的改变”，替换原则将引入一种传统语言所不存在的另外一种形式的强制。</a:t>
            </a:r>
          </a:p>
          <a:p>
            <a:pPr marL="914400" lvl="1" indent="-457200" eaLnBrk="1" hangingPunct="1">
              <a:buFont typeface="Wingdings" pitchFamily="2" charset="2"/>
              <a:buChar char="n"/>
            </a:pPr>
            <a:endParaRPr lang="zh-CN" altLang="en-US" sz="3200" dirty="0">
              <a:latin typeface="+mn-ea"/>
            </a:endParaRPr>
          </a:p>
          <a:p>
            <a:pPr marL="914400" lvl="1" indent="-457200" eaLnBrk="1" hangingPunct="1">
              <a:buFont typeface="Wingdings" pitchFamily="2" charset="2"/>
              <a:buChar char="n"/>
            </a:pPr>
            <a:r>
              <a:rPr lang="zh-CN" altLang="en-US" sz="3200" dirty="0">
                <a:latin typeface="+mn-ea"/>
              </a:rPr>
              <a:t>发生在类型为</a:t>
            </a:r>
            <a:r>
              <a:rPr lang="zh-CN" altLang="en-US" sz="3200" dirty="0">
                <a:solidFill>
                  <a:srgbClr val="800000"/>
                </a:solidFill>
                <a:latin typeface="+mn-ea"/>
              </a:rPr>
              <a:t>子类的数值作为实参</a:t>
            </a:r>
            <a:r>
              <a:rPr lang="zh-CN" altLang="en-US" sz="3200" dirty="0">
                <a:latin typeface="+mn-ea"/>
              </a:rPr>
              <a:t>用于使用</a:t>
            </a:r>
            <a:r>
              <a:rPr lang="zh-CN" altLang="en-US" sz="3200" dirty="0">
                <a:solidFill>
                  <a:srgbClr val="800000"/>
                </a:solidFill>
                <a:latin typeface="+mn-ea"/>
              </a:rPr>
              <a:t>父类类型定义对应的形参</a:t>
            </a:r>
            <a:r>
              <a:rPr lang="zh-CN" altLang="en-US" sz="3200" dirty="0">
                <a:latin typeface="+mn-ea"/>
              </a:rPr>
              <a:t>的方法中时。</a:t>
            </a:r>
          </a:p>
        </p:txBody>
      </p:sp>
      <p:sp>
        <p:nvSpPr>
          <p:cNvPr id="6656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C1E4312-F326-4CE6-AE44-175CE76C5684}"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8AADB5B-9E5C-4218-9B86-B93CD86CAFEF}" type="slidenum">
              <a:rPr kumimoji="0" lang="en-US" altLang="zh-CN" sz="1400">
                <a:latin typeface="+mn-ea"/>
                <a:ea typeface="+mn-ea"/>
              </a:rPr>
              <a:pPr eaLnBrk="1" hangingPunct="1"/>
              <a:t>28</a:t>
            </a:fld>
            <a:endParaRPr kumimoji="0" lang="en-US" altLang="zh-CN" sz="1400">
              <a:latin typeface="+mn-ea"/>
              <a:ea typeface="+mn-ea"/>
            </a:endParaRPr>
          </a:p>
        </p:txBody>
      </p:sp>
    </p:spTree>
    <p:extLst>
      <p:ext uri="{BB962C8B-B14F-4D97-AF65-F5344CB8AC3E}">
        <p14:creationId xmlns:p14="http://schemas.microsoft.com/office/powerpoint/2010/main" val="2614153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5874"/>
            <a:ext cx="4868627" cy="6524863"/>
          </a:xfrm>
          <a:prstGeom prst="rect">
            <a:avLst/>
          </a:prstGeom>
          <a:noFill/>
          <a:ln w="28575">
            <a:solidFill>
              <a:srgbClr val="000099"/>
            </a:solidFill>
          </a:ln>
        </p:spPr>
        <p:txBody>
          <a:bodyPr wrap="square" rtlCol="0">
            <a:spAutoFit/>
          </a:bodyPr>
          <a:lstStyle/>
          <a:p>
            <a:r>
              <a:rPr lang="en-US" altLang="zh-CN" sz="2200" dirty="0"/>
              <a:t>public class Human {   </a:t>
            </a:r>
          </a:p>
          <a:p>
            <a:r>
              <a:rPr lang="en-US" altLang="zh-CN" sz="2200" dirty="0"/>
              <a:t>    public void run() {   </a:t>
            </a:r>
          </a:p>
          <a:p>
            <a:r>
              <a:rPr lang="en-US" altLang="zh-CN" sz="2200" dirty="0"/>
              <a:t>        </a:t>
            </a:r>
            <a:r>
              <a:rPr lang="en-US" altLang="zh-CN" sz="2200" dirty="0" err="1"/>
              <a:t>System.out.println</a:t>
            </a:r>
            <a:r>
              <a:rPr lang="en-US" altLang="zh-CN" sz="2200" dirty="0"/>
              <a:t>("Human run..");   </a:t>
            </a:r>
          </a:p>
          <a:p>
            <a:r>
              <a:rPr lang="en-US" altLang="zh-CN" sz="2200" dirty="0"/>
              <a:t>    }   </a:t>
            </a:r>
          </a:p>
          <a:p>
            <a:r>
              <a:rPr lang="en-US" altLang="zh-CN" sz="2200" dirty="0"/>
              <a:t>}   </a:t>
            </a:r>
          </a:p>
          <a:p>
            <a:r>
              <a:rPr lang="en-US" altLang="zh-CN" sz="2200" dirty="0"/>
              <a:t>class Male extends Human {   </a:t>
            </a:r>
          </a:p>
          <a:p>
            <a:r>
              <a:rPr lang="en-US" altLang="zh-CN" sz="2200" dirty="0"/>
              <a:t>    @Override   </a:t>
            </a:r>
          </a:p>
          <a:p>
            <a:r>
              <a:rPr lang="en-US" altLang="zh-CN" sz="2200" dirty="0"/>
              <a:t>    public void </a:t>
            </a:r>
            <a:r>
              <a:rPr lang="en-US" altLang="zh-CN" sz="2200" dirty="0">
                <a:solidFill>
                  <a:srgbClr val="FF0000"/>
                </a:solidFill>
              </a:rPr>
              <a:t>run(</a:t>
            </a:r>
            <a:r>
              <a:rPr lang="en-US" altLang="zh-CN" sz="2200" dirty="0"/>
              <a:t>) {   </a:t>
            </a:r>
          </a:p>
          <a:p>
            <a:r>
              <a:rPr lang="en-US" altLang="zh-CN" sz="2200" dirty="0"/>
              <a:t>        </a:t>
            </a:r>
            <a:r>
              <a:rPr lang="en-US" altLang="zh-CN" sz="2200" dirty="0" err="1"/>
              <a:t>System.out.println</a:t>
            </a:r>
            <a:r>
              <a:rPr lang="en-US" altLang="zh-CN" sz="2200" dirty="0"/>
              <a:t>("Male run..");   </a:t>
            </a:r>
          </a:p>
          <a:p>
            <a:r>
              <a:rPr lang="en-US" altLang="zh-CN" sz="2200" dirty="0"/>
              <a:t>    }   </a:t>
            </a:r>
          </a:p>
          <a:p>
            <a:r>
              <a:rPr lang="en-US" altLang="zh-CN" sz="2200" dirty="0"/>
              <a:t>}   </a:t>
            </a:r>
          </a:p>
          <a:p>
            <a:r>
              <a:rPr lang="en-US" altLang="zh-CN" sz="2200" dirty="0"/>
              <a:t>class Female extends Human {   </a:t>
            </a:r>
          </a:p>
          <a:p>
            <a:r>
              <a:rPr lang="en-US" altLang="zh-CN" sz="2200" dirty="0"/>
              <a:t>    @Override   </a:t>
            </a:r>
          </a:p>
          <a:p>
            <a:r>
              <a:rPr lang="en-US" altLang="zh-CN" sz="2200" dirty="0"/>
              <a:t>    public void </a:t>
            </a:r>
            <a:r>
              <a:rPr lang="en-US" altLang="zh-CN" sz="2200" dirty="0">
                <a:solidFill>
                  <a:srgbClr val="FF0000"/>
                </a:solidFill>
              </a:rPr>
              <a:t>run() </a:t>
            </a:r>
            <a:r>
              <a:rPr lang="en-US" altLang="zh-CN" sz="2200" dirty="0"/>
              <a:t>{   </a:t>
            </a:r>
          </a:p>
          <a:p>
            <a:r>
              <a:rPr lang="en-US" altLang="zh-CN" sz="2200" dirty="0"/>
              <a:t>        </a:t>
            </a:r>
            <a:r>
              <a:rPr lang="en-US" altLang="zh-CN" sz="2200" dirty="0" err="1"/>
              <a:t>System.out.println</a:t>
            </a:r>
            <a:r>
              <a:rPr lang="en-US" altLang="zh-CN" sz="2200" dirty="0"/>
              <a:t>("Female run..");   </a:t>
            </a:r>
          </a:p>
          <a:p>
            <a:r>
              <a:rPr lang="en-US" altLang="zh-CN" sz="2200" dirty="0"/>
              <a:t>    }   </a:t>
            </a:r>
          </a:p>
          <a:p>
            <a:r>
              <a:rPr lang="en-US" altLang="zh-CN" sz="2200" dirty="0"/>
              <a:t>}   </a:t>
            </a:r>
          </a:p>
        </p:txBody>
      </p:sp>
      <p:sp>
        <p:nvSpPr>
          <p:cNvPr id="5" name="TextBox 4"/>
          <p:cNvSpPr txBox="1"/>
          <p:nvPr/>
        </p:nvSpPr>
        <p:spPr>
          <a:xfrm>
            <a:off x="5220072" y="1300113"/>
            <a:ext cx="3816424" cy="4001095"/>
          </a:xfrm>
          <a:prstGeom prst="rect">
            <a:avLst/>
          </a:prstGeom>
          <a:noFill/>
          <a:ln w="19050">
            <a:solidFill>
              <a:srgbClr val="CC3300"/>
            </a:solidFill>
          </a:ln>
        </p:spPr>
        <p:txBody>
          <a:bodyPr wrap="square" rtlCol="0">
            <a:spAutoFit/>
          </a:bodyPr>
          <a:lstStyle/>
          <a:p>
            <a:r>
              <a:rPr lang="en-US" altLang="zh-CN" sz="2400" dirty="0"/>
              <a:t>class TestJavaDemo2 { </a:t>
            </a:r>
          </a:p>
          <a:p>
            <a:r>
              <a:rPr lang="en-US" altLang="zh-CN" sz="2400" dirty="0"/>
              <a:t>public static void </a:t>
            </a:r>
            <a:r>
              <a:rPr lang="en-US" altLang="zh-CN" sz="2400" dirty="0" err="1"/>
              <a:t>dorun</a:t>
            </a:r>
            <a:r>
              <a:rPr lang="en-US" altLang="zh-CN" sz="2400" dirty="0"/>
              <a:t>(</a:t>
            </a:r>
            <a:r>
              <a:rPr lang="en-US" altLang="zh-CN" sz="2400" dirty="0">
                <a:solidFill>
                  <a:srgbClr val="FF0000"/>
                </a:solidFill>
              </a:rPr>
              <a:t>Human h</a:t>
            </a:r>
            <a:r>
              <a:rPr lang="en-US" altLang="zh-CN" sz="2400" dirty="0"/>
              <a:t>) {</a:t>
            </a:r>
          </a:p>
          <a:p>
            <a:r>
              <a:rPr lang="en-US" altLang="zh-CN" sz="2400" dirty="0"/>
              <a:t>        </a:t>
            </a:r>
            <a:r>
              <a:rPr lang="en-US" altLang="zh-CN" sz="2400" dirty="0" err="1">
                <a:solidFill>
                  <a:srgbClr val="FF0000"/>
                </a:solidFill>
              </a:rPr>
              <a:t>h.run</a:t>
            </a:r>
            <a:r>
              <a:rPr lang="en-US" altLang="zh-CN" sz="2400" dirty="0">
                <a:solidFill>
                  <a:srgbClr val="FF0000"/>
                </a:solidFill>
              </a:rPr>
              <a:t>();</a:t>
            </a:r>
          </a:p>
          <a:p>
            <a:r>
              <a:rPr lang="en-US" altLang="zh-CN" sz="2400" dirty="0"/>
              <a:t>    }</a:t>
            </a:r>
            <a:endParaRPr lang="zh-CN" altLang="zh-CN" sz="2400" dirty="0"/>
          </a:p>
          <a:p>
            <a:r>
              <a:rPr lang="en-US" altLang="zh-CN" sz="2400" dirty="0"/>
              <a:t>     public static void main(String[] </a:t>
            </a:r>
            <a:r>
              <a:rPr lang="en-US" altLang="zh-CN" sz="2400" dirty="0" err="1"/>
              <a:t>args</a:t>
            </a:r>
            <a:r>
              <a:rPr lang="en-US" altLang="zh-CN" sz="2400" dirty="0"/>
              <a:t>) { </a:t>
            </a:r>
            <a:endParaRPr lang="zh-CN" altLang="zh-CN" sz="2400" dirty="0"/>
          </a:p>
          <a:p>
            <a:r>
              <a:rPr lang="en-US" altLang="zh-CN" sz="2400" dirty="0">
                <a:solidFill>
                  <a:srgbClr val="FF0000"/>
                </a:solidFill>
              </a:rPr>
              <a:t>Female f= new Female (); </a:t>
            </a:r>
            <a:r>
              <a:rPr lang="en-US" altLang="zh-CN" sz="2400" dirty="0" err="1">
                <a:solidFill>
                  <a:srgbClr val="FF0000"/>
                </a:solidFill>
              </a:rPr>
              <a:t>dorun</a:t>
            </a:r>
            <a:r>
              <a:rPr lang="en-US" altLang="zh-CN" sz="2400" dirty="0">
                <a:solidFill>
                  <a:srgbClr val="FF0000"/>
                </a:solidFill>
              </a:rPr>
              <a:t>(f);</a:t>
            </a:r>
            <a:r>
              <a:rPr lang="en-US" altLang="zh-CN" sz="2400" dirty="0"/>
              <a:t>	} </a:t>
            </a:r>
            <a:endParaRPr lang="zh-CN" altLang="zh-CN" sz="2400" dirty="0"/>
          </a:p>
          <a:p>
            <a:r>
              <a:rPr lang="en-US" altLang="zh-CN" sz="2400" dirty="0"/>
              <a:t>}</a:t>
            </a:r>
            <a:endParaRPr lang="zh-CN" altLang="zh-CN" sz="2400" dirty="0"/>
          </a:p>
          <a:p>
            <a:endParaRPr lang="zh-CN" altLang="en-US" sz="1400" dirty="0"/>
          </a:p>
        </p:txBody>
      </p:sp>
    </p:spTree>
    <p:extLst>
      <p:ext uri="{BB962C8B-B14F-4D97-AF65-F5344CB8AC3E}">
        <p14:creationId xmlns:p14="http://schemas.microsoft.com/office/powerpoint/2010/main" val="39878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静态类型语言和动态类型语言</a:t>
            </a:r>
          </a:p>
        </p:txBody>
      </p:sp>
      <p:sp>
        <p:nvSpPr>
          <p:cNvPr id="3" name="内容占位符 2"/>
          <p:cNvSpPr>
            <a:spLocks noGrp="1"/>
          </p:cNvSpPr>
          <p:nvPr>
            <p:ph idx="1"/>
          </p:nvPr>
        </p:nvSpPr>
        <p:spPr>
          <a:xfrm>
            <a:off x="395288" y="1268760"/>
            <a:ext cx="8280400" cy="4536727"/>
          </a:xfrm>
        </p:spPr>
        <p:txBody>
          <a:bodyPr>
            <a:normAutofit/>
          </a:bodyPr>
          <a:lstStyle/>
          <a:p>
            <a:r>
              <a:rPr lang="zh-CN" altLang="en-US" dirty="0"/>
              <a:t>动态类语言与静态类型语言之间的差异在于变量或数值是否具备类型这种特性</a:t>
            </a:r>
            <a:endParaRPr lang="en-US" altLang="zh-CN" dirty="0"/>
          </a:p>
          <a:p>
            <a:pPr lvl="1"/>
            <a:r>
              <a:rPr lang="zh-CN" altLang="en-US" dirty="0"/>
              <a:t>静态类型语言，类型在编译时绑定于变量。</a:t>
            </a:r>
            <a:endParaRPr lang="en-US" altLang="zh-CN" dirty="0"/>
          </a:p>
          <a:p>
            <a:pPr lvl="1"/>
            <a:r>
              <a:rPr lang="zh-CN" altLang="en-US" dirty="0"/>
              <a:t>动态类型语言（有时也称为非类型语言，</a:t>
            </a:r>
            <a:r>
              <a:rPr lang="en-US" altLang="zh-CN" dirty="0" err="1"/>
              <a:t>untyped</a:t>
            </a:r>
            <a:r>
              <a:rPr lang="en-US" altLang="zh-CN" dirty="0"/>
              <a:t> language</a:t>
            </a:r>
            <a:r>
              <a:rPr lang="zh-CN" altLang="en-US" dirty="0"/>
              <a:t>），类型决定于数值，而与变量无关。</a:t>
            </a:r>
            <a:endParaRPr lang="en-US" altLang="zh-CN" dirty="0"/>
          </a:p>
          <a:p>
            <a:pPr lvl="2"/>
            <a:r>
              <a:rPr lang="zh-CN" altLang="en-US" dirty="0"/>
              <a:t>变量仅仅代表一个</a:t>
            </a:r>
            <a:r>
              <a:rPr lang="zh-CN" altLang="en-US" dirty="0">
                <a:solidFill>
                  <a:srgbClr val="FF0000"/>
                </a:solidFill>
              </a:rPr>
              <a:t>名称</a:t>
            </a:r>
            <a:r>
              <a:rPr lang="zh-CN" altLang="en-US" dirty="0"/>
              <a:t>。</a:t>
            </a:r>
            <a:endParaRPr lang="en-US" altLang="zh-CN" dirty="0"/>
          </a:p>
          <a:p>
            <a:pPr lvl="2"/>
            <a:r>
              <a:rPr lang="zh-CN" altLang="en-US" dirty="0"/>
              <a:t>在程序执行期间，不仅变量所代表的数值可以改变，而且变量所代表的</a:t>
            </a:r>
            <a:r>
              <a:rPr lang="zh-CN" altLang="en-US" dirty="0">
                <a:solidFill>
                  <a:srgbClr val="FF0000"/>
                </a:solidFill>
              </a:rPr>
              <a:t>类型也可以改变</a:t>
            </a:r>
            <a:endParaRPr lang="en-US" altLang="zh-CN" dirty="0">
              <a:solidFill>
                <a:srgbClr val="FF0000"/>
              </a:solidFill>
            </a:endParaRPr>
          </a:p>
          <a:p>
            <a:r>
              <a:rPr lang="zh-CN" altLang="en-US" dirty="0">
                <a:solidFill>
                  <a:srgbClr val="FF0000"/>
                </a:solidFill>
              </a:rPr>
              <a:t>讨论的焦点：</a:t>
            </a:r>
            <a:r>
              <a:rPr lang="zh-CN" altLang="en-US" dirty="0"/>
              <a:t>实现高效性还是实现灵活性。</a:t>
            </a:r>
            <a:endParaRPr lang="zh-CN" altLang="en-US" dirty="0">
              <a:solidFill>
                <a:srgbClr val="FF0000"/>
              </a:solidFill>
            </a:endParaRPr>
          </a:p>
        </p:txBody>
      </p:sp>
    </p:spTree>
    <p:extLst>
      <p:ext uri="{BB962C8B-B14F-4D97-AF65-F5344CB8AC3E}">
        <p14:creationId xmlns:p14="http://schemas.microsoft.com/office/powerpoint/2010/main" val="3720229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304800" y="188913"/>
            <a:ext cx="8610600" cy="914400"/>
          </a:xfrm>
          <a:noFill/>
        </p:spPr>
        <p:txBody>
          <a:bodyPr/>
          <a:lstStyle/>
          <a:p>
            <a:pPr marL="762000" indent="-762000" eaLnBrk="1" hangingPunct="1"/>
            <a:r>
              <a:rPr lang="zh-CN" altLang="en-US" sz="3600" b="1" dirty="0">
                <a:effectLst/>
                <a:latin typeface="+mn-ea"/>
                <a:ea typeface="+mn-ea"/>
              </a:rPr>
              <a:t>重载与改写</a:t>
            </a:r>
          </a:p>
        </p:txBody>
      </p:sp>
      <p:sp>
        <p:nvSpPr>
          <p:cNvPr id="52228"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eaLnBrk="1" hangingPunct="1">
              <a:lnSpc>
                <a:spcPct val="120000"/>
              </a:lnSpc>
              <a:buFont typeface="Wingdings" pitchFamily="2" charset="2"/>
              <a:buChar char="n"/>
            </a:pPr>
            <a:r>
              <a:rPr lang="zh-CN" altLang="en-US" sz="3600" dirty="0">
                <a:latin typeface="+mn-ea"/>
              </a:rPr>
              <a:t>重载（</a:t>
            </a:r>
            <a:r>
              <a:rPr lang="en-US" altLang="zh-CN" sz="3600" dirty="0">
                <a:latin typeface="+mn-ea"/>
              </a:rPr>
              <a:t>overloading</a:t>
            </a:r>
            <a:r>
              <a:rPr lang="zh-CN" altLang="en-US" sz="3600" dirty="0">
                <a:latin typeface="+mn-ea"/>
              </a:rPr>
              <a:t>）</a:t>
            </a:r>
          </a:p>
          <a:p>
            <a:pPr marL="914400" lvl="1" indent="-457200" eaLnBrk="1" hangingPunct="1">
              <a:lnSpc>
                <a:spcPct val="120000"/>
              </a:lnSpc>
              <a:buFont typeface="Wingdings" pitchFamily="2" charset="2"/>
              <a:buChar char="n"/>
            </a:pPr>
            <a:r>
              <a:rPr lang="zh-CN" altLang="en-US" sz="3600" dirty="0">
                <a:latin typeface="+mn-ea"/>
              </a:rPr>
              <a:t>改写</a:t>
            </a:r>
            <a:r>
              <a:rPr lang="en-US" altLang="zh-CN" sz="3600" dirty="0">
                <a:latin typeface="+mn-ea"/>
              </a:rPr>
              <a:t>/</a:t>
            </a:r>
            <a:r>
              <a:rPr lang="zh-CN" altLang="en-US" sz="3600" dirty="0">
                <a:latin typeface="+mn-ea"/>
              </a:rPr>
              <a:t>覆盖</a:t>
            </a:r>
            <a:r>
              <a:rPr lang="en-US" altLang="zh-CN" sz="3600" dirty="0">
                <a:latin typeface="+mn-ea"/>
              </a:rPr>
              <a:t>/</a:t>
            </a:r>
            <a:r>
              <a:rPr lang="zh-CN" altLang="en-US" sz="3600" dirty="0">
                <a:latin typeface="+mn-ea"/>
              </a:rPr>
              <a:t>重写</a:t>
            </a:r>
            <a:r>
              <a:rPr lang="en-US" altLang="zh-CN" sz="3600" dirty="0">
                <a:latin typeface="+mn-ea"/>
              </a:rPr>
              <a:t>/</a:t>
            </a:r>
            <a:r>
              <a:rPr lang="zh-CN" altLang="en-US" sz="3600" dirty="0">
                <a:latin typeface="+mn-ea"/>
              </a:rPr>
              <a:t>重置（</a:t>
            </a:r>
            <a:r>
              <a:rPr lang="en-US" altLang="zh-CN" sz="3600" dirty="0">
                <a:latin typeface="+mn-ea"/>
              </a:rPr>
              <a:t>overriding</a:t>
            </a:r>
            <a:r>
              <a:rPr lang="zh-CN" altLang="en-US" sz="3600" dirty="0">
                <a:latin typeface="+mn-ea"/>
              </a:rPr>
              <a:t>）</a:t>
            </a:r>
          </a:p>
        </p:txBody>
      </p:sp>
      <p:sp>
        <p:nvSpPr>
          <p:cNvPr id="5222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E0D1F69-B8EE-4DFF-BBD3-60725BCA8691}"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98216E3-59C4-47FC-8CF4-EFADEAE81117}" type="slidenum">
              <a:rPr kumimoji="0" lang="en-US" altLang="zh-CN" sz="1400">
                <a:latin typeface="+mn-ea"/>
                <a:ea typeface="+mn-ea"/>
              </a:rPr>
              <a:pPr eaLnBrk="1" hangingPunct="1"/>
              <a:t>30</a:t>
            </a:fld>
            <a:endParaRPr kumimoji="0" lang="en-US" altLang="zh-CN" sz="1400">
              <a:latin typeface="+mn-ea"/>
              <a:ea typeface="+mn-ea"/>
            </a:endParaRPr>
          </a:p>
        </p:txBody>
      </p:sp>
    </p:spTree>
    <p:extLst>
      <p:ext uri="{BB962C8B-B14F-4D97-AF65-F5344CB8AC3E}">
        <p14:creationId xmlns:p14="http://schemas.microsoft.com/office/powerpoint/2010/main" val="1888022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1027"/>
          <p:cNvSpPr>
            <a:spLocks noGrp="1" noChangeArrowheads="1"/>
          </p:cNvSpPr>
          <p:nvPr>
            <p:ph type="title"/>
          </p:nvPr>
        </p:nvSpPr>
        <p:spPr>
          <a:xfrm>
            <a:off x="609600" y="188913"/>
            <a:ext cx="7772400" cy="914400"/>
          </a:xfrm>
          <a:noFill/>
        </p:spPr>
        <p:txBody>
          <a:bodyPr/>
          <a:lstStyle/>
          <a:p>
            <a:pPr marL="762000" indent="-762000"/>
            <a:r>
              <a:rPr lang="zh-CN" altLang="en-US" sz="3600" dirty="0">
                <a:solidFill>
                  <a:srgbClr val="FF0000"/>
                </a:solidFill>
                <a:effectLst/>
                <a:latin typeface="+mn-ea"/>
                <a:ea typeface="+mn-ea"/>
              </a:rPr>
              <a:t>多态的形式</a:t>
            </a:r>
            <a:r>
              <a:rPr lang="en-US" altLang="zh-CN" sz="3600" dirty="0">
                <a:solidFill>
                  <a:srgbClr val="FF0000"/>
                </a:solidFill>
                <a:effectLst/>
                <a:latin typeface="+mn-ea"/>
                <a:ea typeface="+mn-ea"/>
              </a:rPr>
              <a:t>-1</a:t>
            </a:r>
            <a:r>
              <a:rPr lang="zh-CN" altLang="en-US" sz="3600" dirty="0">
                <a:solidFill>
                  <a:srgbClr val="FF0000"/>
                </a:solidFill>
                <a:effectLst/>
                <a:latin typeface="+mn-ea"/>
                <a:ea typeface="+mn-ea"/>
              </a:rPr>
              <a:t>：</a:t>
            </a:r>
            <a:r>
              <a:rPr lang="zh-CN" altLang="en-US" sz="3600" dirty="0">
                <a:solidFill>
                  <a:srgbClr val="FF0000"/>
                </a:solidFill>
                <a:latin typeface="+mn-ea"/>
              </a:rPr>
              <a:t>重载</a:t>
            </a:r>
            <a:endParaRPr lang="en-US" altLang="zh-CN" sz="3600" dirty="0">
              <a:solidFill>
                <a:srgbClr val="FF0000"/>
              </a:solidFill>
              <a:effectLst/>
              <a:latin typeface="+mn-ea"/>
              <a:ea typeface="+mn-ea"/>
            </a:endParaRPr>
          </a:p>
        </p:txBody>
      </p:sp>
      <p:sp>
        <p:nvSpPr>
          <p:cNvPr id="38916" name="Rectangle 1026" descr="Rectangle: Click to edit Master text styles&#10;Second level&#10;Third level&#10;Fourth level&#10;Fifth level"/>
          <p:cNvSpPr>
            <a:spLocks noGrp="1" noChangeArrowheads="1"/>
          </p:cNvSpPr>
          <p:nvPr>
            <p:ph idx="1"/>
          </p:nvPr>
        </p:nvSpPr>
        <p:spPr>
          <a:xfrm>
            <a:off x="-73149" y="1484784"/>
            <a:ext cx="9217149" cy="5000625"/>
          </a:xfrm>
        </p:spPr>
        <p:txBody>
          <a:bodyPr/>
          <a:lstStyle/>
          <a:p>
            <a:pPr marL="914400" lvl="1" indent="-457200" eaLnBrk="1" hangingPunct="1">
              <a:buFont typeface="Wingdings" pitchFamily="2" charset="2"/>
              <a:buChar char="n"/>
            </a:pPr>
            <a:r>
              <a:rPr lang="zh-CN" altLang="en-US" sz="3600" dirty="0">
                <a:latin typeface="+mn-ea"/>
              </a:rPr>
              <a:t>重载</a:t>
            </a:r>
            <a:r>
              <a:rPr lang="en-US" altLang="zh-CN" sz="3600" dirty="0">
                <a:latin typeface="+mn-ea"/>
              </a:rPr>
              <a:t>(</a:t>
            </a:r>
            <a:r>
              <a:rPr lang="zh-CN" altLang="en-US" sz="3600" dirty="0">
                <a:latin typeface="+mn-ea"/>
              </a:rPr>
              <a:t>专用多态</a:t>
            </a:r>
            <a:r>
              <a:rPr lang="en-US" altLang="zh-CN" sz="3600" dirty="0">
                <a:latin typeface="+mn-ea"/>
              </a:rPr>
              <a:t>)</a:t>
            </a:r>
            <a:r>
              <a:rPr lang="zh-CN" altLang="en-US" sz="3600" dirty="0">
                <a:latin typeface="+mn-ea"/>
              </a:rPr>
              <a:t>：（参数）类型签名区分</a:t>
            </a:r>
          </a:p>
          <a:p>
            <a:pPr marL="914400" lvl="1" indent="-457200" eaLnBrk="1" hangingPunct="1">
              <a:buFont typeface="Wingdings" pitchFamily="2" charset="2"/>
              <a:buNone/>
            </a:pPr>
            <a:r>
              <a:rPr lang="en-US" altLang="zh-CN" sz="2800" dirty="0">
                <a:latin typeface="+mn-ea"/>
              </a:rPr>
              <a:t>class </a:t>
            </a:r>
            <a:r>
              <a:rPr lang="en-US" altLang="zh-CN" sz="2800" dirty="0" err="1">
                <a:latin typeface="+mn-ea"/>
              </a:rPr>
              <a:t>overloader</a:t>
            </a:r>
            <a:r>
              <a:rPr lang="en-US" altLang="zh-CN" sz="2800" dirty="0">
                <a:latin typeface="+mn-ea"/>
              </a:rPr>
              <a:t>{</a:t>
            </a:r>
          </a:p>
          <a:p>
            <a:pPr marL="914400" lvl="1" indent="-457200" eaLnBrk="1" hangingPunct="1">
              <a:buFont typeface="Wingdings" pitchFamily="2" charset="2"/>
              <a:buNone/>
            </a:pPr>
            <a:r>
              <a:rPr lang="en-US" altLang="zh-CN" sz="2800" dirty="0">
                <a:latin typeface="+mn-ea"/>
              </a:rPr>
              <a:t>	//</a:t>
            </a:r>
            <a:r>
              <a:rPr lang="en-US" altLang="zh-CN" sz="2600" dirty="0">
                <a:latin typeface="+mn-ea"/>
              </a:rPr>
              <a:t>three overloaded meanings for the same name</a:t>
            </a:r>
          </a:p>
          <a:p>
            <a:pPr marL="914400" lvl="1" indent="-457200" eaLnBrk="1" hangingPunct="1">
              <a:buFont typeface="Wingdings" pitchFamily="2" charset="2"/>
              <a:buNone/>
            </a:pPr>
            <a:r>
              <a:rPr lang="en-US" altLang="zh-CN" sz="2800" dirty="0">
                <a:latin typeface="+mn-ea"/>
              </a:rPr>
              <a:t>	public void example (</a:t>
            </a:r>
            <a:r>
              <a:rPr lang="en-US" altLang="zh-CN" sz="2800" dirty="0" err="1">
                <a:latin typeface="+mn-ea"/>
              </a:rPr>
              <a:t>int</a:t>
            </a:r>
            <a:r>
              <a:rPr lang="en-US" altLang="zh-CN" sz="2800" dirty="0">
                <a:latin typeface="+mn-ea"/>
              </a:rPr>
              <a:t> x){……}</a:t>
            </a:r>
          </a:p>
          <a:p>
            <a:pPr marL="914400" lvl="1" indent="-457200" eaLnBrk="1" hangingPunct="1">
              <a:buFont typeface="Wingdings" pitchFamily="2" charset="2"/>
              <a:buNone/>
            </a:pPr>
            <a:r>
              <a:rPr lang="en-US" altLang="zh-CN" sz="2800" dirty="0">
                <a:latin typeface="+mn-ea"/>
              </a:rPr>
              <a:t>	public void example (</a:t>
            </a:r>
            <a:r>
              <a:rPr lang="en-US" altLang="zh-CN" sz="2800" dirty="0" err="1">
                <a:latin typeface="+mn-ea"/>
              </a:rPr>
              <a:t>int</a:t>
            </a:r>
            <a:r>
              <a:rPr lang="en-US" altLang="zh-CN" sz="2800" dirty="0">
                <a:latin typeface="+mn-ea"/>
              </a:rPr>
              <a:t> </a:t>
            </a:r>
            <a:r>
              <a:rPr lang="en-US" altLang="zh-CN" sz="2800" dirty="0" err="1">
                <a:latin typeface="+mn-ea"/>
              </a:rPr>
              <a:t>x,double</a:t>
            </a:r>
            <a:r>
              <a:rPr lang="en-US" altLang="zh-CN" sz="2800" dirty="0">
                <a:latin typeface="+mn-ea"/>
              </a:rPr>
              <a:t> y){……}</a:t>
            </a:r>
          </a:p>
          <a:p>
            <a:pPr marL="914400" lvl="1" indent="-457200" eaLnBrk="1" hangingPunct="1">
              <a:buFont typeface="Wingdings" pitchFamily="2" charset="2"/>
              <a:buNone/>
            </a:pPr>
            <a:r>
              <a:rPr lang="en-US" altLang="zh-CN" sz="2800" dirty="0">
                <a:latin typeface="+mn-ea"/>
              </a:rPr>
              <a:t>	public void example (string x){……}</a:t>
            </a:r>
          </a:p>
          <a:p>
            <a:pPr marL="914400" lvl="1" indent="-457200" eaLnBrk="1" hangingPunct="1">
              <a:buFont typeface="Wingdings" pitchFamily="2" charset="2"/>
              <a:buNone/>
            </a:pPr>
            <a:r>
              <a:rPr lang="en-US" altLang="zh-CN" sz="2800" dirty="0">
                <a:latin typeface="+mn-ea"/>
              </a:rPr>
              <a:t>}</a:t>
            </a:r>
          </a:p>
        </p:txBody>
      </p:sp>
      <p:sp>
        <p:nvSpPr>
          <p:cNvPr id="3891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2D2895C-14B7-4719-B4D0-26A5C920E1C3}"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E4A94A4-3C66-4270-926B-2592DF544017}" type="slidenum">
              <a:rPr kumimoji="0" lang="en-US" altLang="zh-CN" sz="1400">
                <a:latin typeface="+mn-ea"/>
                <a:ea typeface="+mn-ea"/>
              </a:rPr>
              <a:pPr eaLnBrk="1" hangingPunct="1"/>
              <a:t>31</a:t>
            </a:fld>
            <a:endParaRPr kumimoji="0" lang="en-US" altLang="zh-CN" sz="1400">
              <a:latin typeface="+mn-ea"/>
              <a:ea typeface="+mn-ea"/>
            </a:endParaRPr>
          </a:p>
        </p:txBody>
      </p:sp>
    </p:spTree>
    <p:extLst>
      <p:ext uri="{BB962C8B-B14F-4D97-AF65-F5344CB8AC3E}">
        <p14:creationId xmlns:p14="http://schemas.microsoft.com/office/powerpoint/2010/main" val="505361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b="1" dirty="0">
                <a:effectLst/>
                <a:latin typeface="+mn-ea"/>
                <a:ea typeface="+mn-ea"/>
              </a:rPr>
              <a:t>类型签名</a:t>
            </a:r>
          </a:p>
        </p:txBody>
      </p:sp>
      <p:sp>
        <p:nvSpPr>
          <p:cNvPr id="55300"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eaLnBrk="1" hangingPunct="1">
              <a:lnSpc>
                <a:spcPct val="120000"/>
              </a:lnSpc>
              <a:buFont typeface="Wingdings" pitchFamily="2" charset="2"/>
              <a:buChar char="n"/>
            </a:pPr>
            <a:r>
              <a:rPr lang="zh-CN" altLang="en-US" sz="3200" dirty="0">
                <a:latin typeface="+mn-ea"/>
              </a:rPr>
              <a:t>函数类型签名是关于函数</a:t>
            </a:r>
            <a:r>
              <a:rPr lang="zh-CN" altLang="en-US" sz="3200" dirty="0">
                <a:solidFill>
                  <a:srgbClr val="800000"/>
                </a:solidFill>
                <a:latin typeface="+mn-ea"/>
              </a:rPr>
              <a:t>参数个数、参数类型</a:t>
            </a:r>
            <a:r>
              <a:rPr lang="zh-CN" altLang="en-US" sz="3200" dirty="0">
                <a:latin typeface="+mn-ea"/>
              </a:rPr>
              <a:t>、</a:t>
            </a:r>
            <a:r>
              <a:rPr lang="zh-CN" altLang="en-US" sz="3200" dirty="0">
                <a:solidFill>
                  <a:srgbClr val="800000"/>
                </a:solidFill>
                <a:latin typeface="+mn-ea"/>
              </a:rPr>
              <a:t>参数顺序</a:t>
            </a:r>
            <a:r>
              <a:rPr lang="zh-CN" altLang="en-US" sz="3200" dirty="0">
                <a:latin typeface="+mn-ea"/>
              </a:rPr>
              <a:t>和</a:t>
            </a:r>
            <a:r>
              <a:rPr lang="zh-CN" altLang="en-US" sz="3200" dirty="0">
                <a:solidFill>
                  <a:srgbClr val="800000"/>
                </a:solidFill>
                <a:latin typeface="+mn-ea"/>
              </a:rPr>
              <a:t>返回值类型</a:t>
            </a:r>
            <a:r>
              <a:rPr lang="zh-CN" altLang="en-US" sz="3200" dirty="0">
                <a:latin typeface="+mn-ea"/>
              </a:rPr>
              <a:t>的描述。</a:t>
            </a:r>
          </a:p>
        </p:txBody>
      </p:sp>
      <p:sp>
        <p:nvSpPr>
          <p:cNvPr id="5529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5BD6F197-46A6-4E7F-9F8A-31E05978EE83}"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8D4F37C-258D-498E-8A12-C1E4D46FADB7}" type="slidenum">
              <a:rPr kumimoji="0" lang="en-US" altLang="zh-CN" sz="1400">
                <a:latin typeface="+mn-ea"/>
                <a:ea typeface="+mn-ea"/>
              </a:rPr>
              <a:pPr eaLnBrk="1" hangingPunct="1"/>
              <a:t>32</a:t>
            </a:fld>
            <a:endParaRPr kumimoji="0" lang="en-US" altLang="zh-CN" sz="1400">
              <a:latin typeface="+mn-ea"/>
              <a:ea typeface="+mn-ea"/>
            </a:endParaRPr>
          </a:p>
        </p:txBody>
      </p:sp>
    </p:spTree>
    <p:extLst>
      <p:ext uri="{BB962C8B-B14F-4D97-AF65-F5344CB8AC3E}">
        <p14:creationId xmlns:p14="http://schemas.microsoft.com/office/powerpoint/2010/main" val="3834133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323528" y="319523"/>
            <a:ext cx="8642350" cy="914400"/>
          </a:xfrm>
        </p:spPr>
        <p:txBody>
          <a:bodyPr/>
          <a:lstStyle/>
          <a:p>
            <a:pPr eaLnBrk="1" hangingPunct="1"/>
            <a:r>
              <a:rPr lang="zh-CN" altLang="en-US" sz="3600" dirty="0">
                <a:effectLst/>
                <a:latin typeface="+mn-ea"/>
                <a:ea typeface="+mn-ea"/>
              </a:rPr>
              <a:t>多态的形式</a:t>
            </a:r>
            <a:r>
              <a:rPr lang="en-US" altLang="zh-CN" sz="3600" dirty="0">
                <a:effectLst/>
                <a:latin typeface="+mn-ea"/>
                <a:ea typeface="+mn-ea"/>
              </a:rPr>
              <a:t>-2</a:t>
            </a:r>
          </a:p>
        </p:txBody>
      </p:sp>
      <p:sp>
        <p:nvSpPr>
          <p:cNvPr id="39941" name="Rectangle 3" descr="Rectangle: Click to edit Master text styles&#10;Second level&#10;Third level&#10;Fourth level&#10;Fifth level"/>
          <p:cNvSpPr>
            <a:spLocks noGrp="1" noChangeArrowheads="1"/>
          </p:cNvSpPr>
          <p:nvPr>
            <p:ph idx="1"/>
          </p:nvPr>
        </p:nvSpPr>
        <p:spPr>
          <a:xfrm>
            <a:off x="475928" y="1386323"/>
            <a:ext cx="8458200" cy="5257800"/>
          </a:xfrm>
        </p:spPr>
        <p:txBody>
          <a:bodyPr/>
          <a:lstStyle/>
          <a:p>
            <a:pPr eaLnBrk="1" hangingPunct="1">
              <a:lnSpc>
                <a:spcPct val="120000"/>
              </a:lnSpc>
              <a:buFont typeface="Wingdings" pitchFamily="2" charset="2"/>
              <a:buChar char="w"/>
            </a:pPr>
            <a:r>
              <a:rPr lang="zh-CN" altLang="en-US" sz="3400" dirty="0">
                <a:latin typeface="+mn-ea"/>
              </a:rPr>
              <a:t>改写</a:t>
            </a:r>
            <a:r>
              <a:rPr lang="en-US" altLang="zh-CN" sz="3400" dirty="0">
                <a:latin typeface="+mn-ea"/>
              </a:rPr>
              <a:t>/</a:t>
            </a:r>
            <a:r>
              <a:rPr lang="zh-CN" altLang="en-US" sz="3400" dirty="0">
                <a:latin typeface="+mn-ea"/>
              </a:rPr>
              <a:t>覆盖</a:t>
            </a:r>
            <a:r>
              <a:rPr lang="en-US" altLang="zh-CN" sz="3400" dirty="0">
                <a:latin typeface="+mn-ea"/>
              </a:rPr>
              <a:t>/</a:t>
            </a:r>
            <a:r>
              <a:rPr lang="zh-CN" altLang="en-US" sz="3400" dirty="0">
                <a:latin typeface="+mn-ea"/>
              </a:rPr>
              <a:t>重写（包含多态）</a:t>
            </a:r>
            <a:r>
              <a:rPr lang="en-US" altLang="zh-CN" sz="3400" dirty="0">
                <a:latin typeface="+mn-ea"/>
              </a:rPr>
              <a:t>:</a:t>
            </a:r>
            <a:r>
              <a:rPr lang="zh-CN" altLang="en-US" sz="3400" dirty="0">
                <a:latin typeface="+mn-ea"/>
              </a:rPr>
              <a:t>层次关系中，相同类型签名</a:t>
            </a:r>
          </a:p>
          <a:p>
            <a:pPr lvl="1" eaLnBrk="1" hangingPunct="1">
              <a:lnSpc>
                <a:spcPct val="120000"/>
              </a:lnSpc>
              <a:buFont typeface="Wingdings" pitchFamily="2" charset="2"/>
              <a:buChar char="n"/>
            </a:pPr>
            <a:r>
              <a:rPr lang="zh-CN" altLang="en-US" sz="2800" dirty="0">
                <a:latin typeface="+mn-ea"/>
              </a:rPr>
              <a:t>发生在有父类和子类关系的上下文中</a:t>
            </a:r>
          </a:p>
          <a:p>
            <a:pPr eaLnBrk="1" hangingPunct="1">
              <a:lnSpc>
                <a:spcPct val="100000"/>
              </a:lnSpc>
              <a:buFont typeface="Wingdings" pitchFamily="2" charset="2"/>
              <a:buNone/>
            </a:pPr>
            <a:r>
              <a:rPr lang="en-US" altLang="zh-CN" sz="2400" dirty="0">
                <a:latin typeface="+mn-ea"/>
              </a:rPr>
              <a:t>class Parent{</a:t>
            </a:r>
          </a:p>
          <a:p>
            <a:pPr eaLnBrk="1" hangingPunct="1">
              <a:lnSpc>
                <a:spcPct val="100000"/>
              </a:lnSpc>
              <a:buFont typeface="Wingdings" pitchFamily="2" charset="2"/>
              <a:buNone/>
            </a:pPr>
            <a:r>
              <a:rPr lang="en-US" altLang="zh-CN" sz="2400" dirty="0">
                <a:latin typeface="+mn-ea"/>
              </a:rPr>
              <a:t>	public void example(</a:t>
            </a:r>
            <a:r>
              <a:rPr lang="en-US" altLang="zh-CN" sz="2400" dirty="0" err="1">
                <a:latin typeface="+mn-ea"/>
              </a:rPr>
              <a:t>int</a:t>
            </a:r>
            <a:r>
              <a:rPr lang="en-US" altLang="zh-CN" sz="2400" dirty="0">
                <a:latin typeface="+mn-ea"/>
              </a:rPr>
              <a:t> x){……}</a:t>
            </a:r>
          </a:p>
          <a:p>
            <a:pPr eaLnBrk="1" hangingPunct="1">
              <a:lnSpc>
                <a:spcPct val="100000"/>
              </a:lnSpc>
              <a:buFont typeface="Wingdings" pitchFamily="2" charset="2"/>
              <a:buNone/>
            </a:pPr>
            <a:r>
              <a:rPr lang="en-US" altLang="zh-CN" sz="2400" dirty="0">
                <a:latin typeface="+mn-ea"/>
              </a:rPr>
              <a:t>}</a:t>
            </a:r>
          </a:p>
          <a:p>
            <a:pPr eaLnBrk="1" hangingPunct="1">
              <a:lnSpc>
                <a:spcPct val="100000"/>
              </a:lnSpc>
              <a:buFont typeface="Wingdings" pitchFamily="2" charset="2"/>
              <a:buNone/>
            </a:pPr>
            <a:r>
              <a:rPr lang="en-US" altLang="zh-CN" sz="2400" dirty="0">
                <a:latin typeface="+mn-ea"/>
              </a:rPr>
              <a:t>class Child extends Parent{</a:t>
            </a:r>
          </a:p>
          <a:p>
            <a:pPr eaLnBrk="1" hangingPunct="1">
              <a:lnSpc>
                <a:spcPct val="100000"/>
              </a:lnSpc>
              <a:buFont typeface="Wingdings" pitchFamily="2" charset="2"/>
              <a:buNone/>
            </a:pPr>
            <a:r>
              <a:rPr lang="en-US" altLang="zh-CN" sz="2400" dirty="0">
                <a:latin typeface="+mn-ea"/>
              </a:rPr>
              <a:t>	//same name, different method body</a:t>
            </a:r>
          </a:p>
          <a:p>
            <a:pPr eaLnBrk="1" hangingPunct="1">
              <a:lnSpc>
                <a:spcPct val="100000"/>
              </a:lnSpc>
              <a:buFont typeface="Wingdings" pitchFamily="2" charset="2"/>
              <a:buNone/>
            </a:pPr>
            <a:r>
              <a:rPr lang="en-US" altLang="zh-CN" sz="2400" dirty="0">
                <a:latin typeface="+mn-ea"/>
              </a:rPr>
              <a:t>	public void example(</a:t>
            </a:r>
            <a:r>
              <a:rPr lang="en-US" altLang="zh-CN" sz="2400" dirty="0" err="1">
                <a:latin typeface="+mn-ea"/>
              </a:rPr>
              <a:t>int</a:t>
            </a:r>
            <a:r>
              <a:rPr lang="en-US" altLang="zh-CN" sz="2400" dirty="0">
                <a:latin typeface="+mn-ea"/>
              </a:rPr>
              <a:t> x){……}</a:t>
            </a:r>
          </a:p>
          <a:p>
            <a:pPr eaLnBrk="1" hangingPunct="1">
              <a:lnSpc>
                <a:spcPct val="100000"/>
              </a:lnSpc>
              <a:buFont typeface="Wingdings" pitchFamily="2" charset="2"/>
              <a:buNone/>
            </a:pPr>
            <a:r>
              <a:rPr lang="en-US" altLang="zh-CN" sz="2400" dirty="0">
                <a:latin typeface="+mn-ea"/>
              </a:rPr>
              <a:t>}</a:t>
            </a:r>
          </a:p>
        </p:txBody>
      </p:sp>
      <p:sp>
        <p:nvSpPr>
          <p:cNvPr id="39938" name="日期占位符 3"/>
          <p:cNvSpPr>
            <a:spLocks noGrp="1"/>
          </p:cNvSpPr>
          <p:nvPr>
            <p:ph type="dt" sz="half" idx="10"/>
          </p:nvPr>
        </p:nvSpPr>
        <p:spPr>
          <a:xfrm>
            <a:off x="780728" y="6612373"/>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3E0FA49-E229-4C8B-8C07-4FF645E87389}"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39939" name="灯片编号占位符 5"/>
          <p:cNvSpPr>
            <a:spLocks noGrp="1"/>
          </p:cNvSpPr>
          <p:nvPr>
            <p:ph type="sldNum" sz="quarter" idx="12"/>
          </p:nvPr>
        </p:nvSpPr>
        <p:spPr>
          <a:xfrm>
            <a:off x="6648128" y="6612373"/>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6A31B00D-E0FD-49AB-9C19-6904B1343FDB}" type="slidenum">
              <a:rPr kumimoji="0" lang="en-US" altLang="zh-CN" sz="1400">
                <a:latin typeface="+mn-ea"/>
                <a:ea typeface="+mn-ea"/>
              </a:rPr>
              <a:pPr eaLnBrk="1" hangingPunct="1"/>
              <a:t>33</a:t>
            </a:fld>
            <a:endParaRPr kumimoji="0" lang="en-US" altLang="zh-CN" sz="1400">
              <a:latin typeface="+mn-ea"/>
              <a:ea typeface="+mn-ea"/>
            </a:endParaRPr>
          </a:p>
        </p:txBody>
      </p:sp>
    </p:spTree>
    <p:extLst>
      <p:ext uri="{BB962C8B-B14F-4D97-AF65-F5344CB8AC3E}">
        <p14:creationId xmlns:p14="http://schemas.microsoft.com/office/powerpoint/2010/main" val="4124376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latin typeface="+mn-ea"/>
                <a:ea typeface="+mn-ea"/>
              </a:rPr>
              <a:t>重载</a:t>
            </a:r>
          </a:p>
        </p:txBody>
      </p:sp>
      <p:sp>
        <p:nvSpPr>
          <p:cNvPr id="7" name="副标题 6"/>
          <p:cNvSpPr>
            <a:spLocks noGrp="1"/>
          </p:cNvSpPr>
          <p:nvPr>
            <p:ph type="subTitle" idx="1"/>
          </p:nvPr>
        </p:nvSpPr>
        <p:spPr/>
        <p:txBody>
          <a:bodyPr/>
          <a:lstStyle/>
          <a:p>
            <a:endParaRPr lang="zh-CN" altLang="en-US">
              <a:latin typeface="+mn-ea"/>
            </a:endParaRP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34</a:t>
            </a:fld>
            <a:endParaRPr lang="en-US" altLang="zh-CN">
              <a:latin typeface="+mn-ea"/>
              <a:ea typeface="+mn-ea"/>
            </a:endParaRPr>
          </a:p>
        </p:txBody>
      </p:sp>
    </p:spTree>
    <p:extLst>
      <p:ext uri="{BB962C8B-B14F-4D97-AF65-F5344CB8AC3E}">
        <p14:creationId xmlns:p14="http://schemas.microsoft.com/office/powerpoint/2010/main" val="344466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b="1" dirty="0">
                <a:effectLst/>
                <a:latin typeface="+mn-ea"/>
                <a:ea typeface="+mn-ea"/>
              </a:rPr>
              <a:t>重载</a:t>
            </a:r>
          </a:p>
        </p:txBody>
      </p:sp>
      <p:sp>
        <p:nvSpPr>
          <p:cNvPr id="53252" name="Rectangle 2" descr="Rectangle: Click to edit Master text styles&#10;Second level&#10;Third level&#10;Fourth level&#10;Fifth level"/>
          <p:cNvSpPr>
            <a:spLocks noGrp="1" noChangeArrowheads="1"/>
          </p:cNvSpPr>
          <p:nvPr>
            <p:ph idx="1"/>
          </p:nvPr>
        </p:nvSpPr>
        <p:spPr>
          <a:xfrm>
            <a:off x="144463" y="1268760"/>
            <a:ext cx="8820150" cy="5000625"/>
          </a:xfrm>
        </p:spPr>
        <p:txBody>
          <a:bodyPr>
            <a:normAutofit fontScale="92500" lnSpcReduction="20000"/>
          </a:bodyPr>
          <a:lstStyle/>
          <a:p>
            <a:pPr marL="914400" lvl="1" indent="-457200">
              <a:lnSpc>
                <a:spcPct val="120000"/>
              </a:lnSpc>
              <a:buFont typeface="Wingdings" pitchFamily="2" charset="2"/>
              <a:buChar char="n"/>
            </a:pPr>
            <a:r>
              <a:rPr lang="zh-CN" altLang="en-US" sz="3400" dirty="0">
                <a:latin typeface="+mn-ea"/>
              </a:rPr>
              <a:t>重载：同一个类定义中有多个同名的方法，但有不同的形参，而且每个方法有不同的方法体，调用时根据形参的个数、顺序和类型来决定调用的是哪个方法</a:t>
            </a:r>
          </a:p>
          <a:p>
            <a:pPr marL="914400" lvl="1" indent="-457200" eaLnBrk="1" hangingPunct="1">
              <a:lnSpc>
                <a:spcPct val="120000"/>
              </a:lnSpc>
              <a:buFont typeface="Wingdings" pitchFamily="2" charset="2"/>
              <a:buChar char="n"/>
            </a:pPr>
            <a:r>
              <a:rPr lang="en-US" altLang="zh-CN" sz="3600" dirty="0">
                <a:latin typeface="+mn-ea"/>
              </a:rPr>
              <a:t>Overloaded</a:t>
            </a:r>
          </a:p>
          <a:p>
            <a:pPr marL="1295400" lvl="2" indent="-381000">
              <a:lnSpc>
                <a:spcPct val="120000"/>
              </a:lnSpc>
              <a:buFont typeface="Wingdings" pitchFamily="2" charset="2"/>
              <a:buChar char="w"/>
            </a:pPr>
            <a:r>
              <a:rPr lang="zh-CN" altLang="en-US" sz="3200" dirty="0">
                <a:latin typeface="+mn-ea"/>
              </a:rPr>
              <a:t>语言中很多单词都是重载的，需要使用上下文来决定其确切含义。</a:t>
            </a:r>
            <a:endParaRPr lang="en-US" altLang="zh-CN" sz="3200" dirty="0">
              <a:latin typeface="+mn-ea"/>
            </a:endParaRPr>
          </a:p>
          <a:p>
            <a:pPr marL="1295400" lvl="2" indent="-381000">
              <a:lnSpc>
                <a:spcPct val="120000"/>
              </a:lnSpc>
              <a:buFont typeface="Wingdings" pitchFamily="2" charset="2"/>
              <a:buChar char="w"/>
            </a:pPr>
            <a:r>
              <a:rPr lang="zh-CN" altLang="en-US" sz="3200" dirty="0">
                <a:latin typeface="+mn-ea"/>
              </a:rPr>
              <a:t>例如：</a:t>
            </a:r>
            <a:r>
              <a:rPr lang="en-US" altLang="zh-CN" sz="3200" dirty="0">
                <a:latin typeface="+mn-ea"/>
              </a:rPr>
              <a:t>set out </a:t>
            </a:r>
            <a:r>
              <a:rPr lang="zh-CN" altLang="en-US" sz="3200" dirty="0">
                <a:latin typeface="+mn-ea"/>
              </a:rPr>
              <a:t>开始，</a:t>
            </a:r>
            <a:r>
              <a:rPr lang="en-US" altLang="zh-CN" sz="3200" dirty="0">
                <a:latin typeface="+mn-ea"/>
              </a:rPr>
              <a:t>set off </a:t>
            </a:r>
            <a:r>
              <a:rPr lang="zh-CN" altLang="en-US" sz="3200" dirty="0">
                <a:latin typeface="+mn-ea"/>
              </a:rPr>
              <a:t>出发</a:t>
            </a:r>
            <a:r>
              <a:rPr lang="en-US" altLang="zh-CN" sz="3200" dirty="0">
                <a:latin typeface="+mn-ea"/>
              </a:rPr>
              <a:t>,set  down </a:t>
            </a:r>
            <a:r>
              <a:rPr lang="zh-CN" altLang="en-US" sz="3200" dirty="0">
                <a:latin typeface="+mn-ea"/>
              </a:rPr>
              <a:t>记下</a:t>
            </a:r>
          </a:p>
          <a:p>
            <a:pPr marL="1295400" lvl="2" indent="-381000" eaLnBrk="1" hangingPunct="1">
              <a:buFont typeface="Wingdings" pitchFamily="2" charset="2"/>
              <a:buChar char="w"/>
            </a:pPr>
            <a:endParaRPr lang="zh-CN" altLang="en-US" sz="3200" dirty="0">
              <a:latin typeface="+mn-ea"/>
            </a:endParaRPr>
          </a:p>
        </p:txBody>
      </p:sp>
      <p:sp>
        <p:nvSpPr>
          <p:cNvPr id="5325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8AF9917-CFFB-4718-8E54-749EA28139E6}"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53465C53-FE45-43C5-A53D-B6498C4C0B0E}" type="slidenum">
              <a:rPr kumimoji="0" lang="en-US" altLang="zh-CN" sz="1400">
                <a:latin typeface="+mn-ea"/>
                <a:ea typeface="+mn-ea"/>
              </a:rPr>
              <a:pPr eaLnBrk="1" hangingPunct="1"/>
              <a:t>35</a:t>
            </a:fld>
            <a:endParaRPr kumimoji="0" lang="en-US" altLang="zh-CN" sz="1400">
              <a:latin typeface="+mn-ea"/>
              <a:ea typeface="+mn-ea"/>
            </a:endParaRPr>
          </a:p>
        </p:txBody>
      </p:sp>
    </p:spTree>
    <p:extLst>
      <p:ext uri="{BB962C8B-B14F-4D97-AF65-F5344CB8AC3E}">
        <p14:creationId xmlns:p14="http://schemas.microsoft.com/office/powerpoint/2010/main" val="50253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b="1" dirty="0">
                <a:effectLst/>
                <a:latin typeface="+mn-ea"/>
                <a:ea typeface="+mn-ea"/>
              </a:rPr>
              <a:t>基于类型签名的重载 </a:t>
            </a:r>
          </a:p>
        </p:txBody>
      </p:sp>
      <p:sp>
        <p:nvSpPr>
          <p:cNvPr id="59396"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normAutofit lnSpcReduction="10000"/>
          </a:bodyPr>
          <a:lstStyle/>
          <a:p>
            <a:pPr marL="914400" lvl="1" indent="-457200" eaLnBrk="1" hangingPunct="1">
              <a:lnSpc>
                <a:spcPct val="120000"/>
              </a:lnSpc>
              <a:buFont typeface="Wingdings" pitchFamily="2" charset="2"/>
              <a:buChar char="n"/>
            </a:pPr>
            <a:r>
              <a:rPr lang="zh-CN" altLang="en-US" sz="3200" dirty="0">
                <a:latin typeface="+mn-ea"/>
              </a:rPr>
              <a:t>多个过程（或函数、方法）允许</a:t>
            </a:r>
            <a:r>
              <a:rPr lang="zh-CN" altLang="en-US" sz="3200" dirty="0">
                <a:solidFill>
                  <a:srgbClr val="FF0000"/>
                </a:solidFill>
                <a:latin typeface="+mn-ea"/>
              </a:rPr>
              <a:t>共享同一名称</a:t>
            </a:r>
            <a:r>
              <a:rPr lang="zh-CN" altLang="en-US" sz="3200" dirty="0">
                <a:latin typeface="+mn-ea"/>
              </a:rPr>
              <a:t>，且通过该过程所需的参数数目、顺序、和类型来对它们进行区分。即使函数处于同一上下文，这也是合法的。</a:t>
            </a:r>
          </a:p>
          <a:p>
            <a:pPr marL="914400" lvl="1" indent="-457200" eaLnBrk="1" hangingPunct="1">
              <a:lnSpc>
                <a:spcPct val="120000"/>
              </a:lnSpc>
              <a:buFont typeface="Wingdings" pitchFamily="2" charset="2"/>
              <a:buNone/>
            </a:pPr>
            <a:r>
              <a:rPr lang="en-US" altLang="zh-CN" dirty="0">
                <a:latin typeface="+mn-ea"/>
              </a:rPr>
              <a:t>class Example{</a:t>
            </a:r>
          </a:p>
          <a:p>
            <a:pPr marL="914400" lvl="1" indent="-457200" eaLnBrk="1" hangingPunct="1">
              <a:lnSpc>
                <a:spcPct val="120000"/>
              </a:lnSpc>
              <a:buFont typeface="Wingdings" pitchFamily="2" charset="2"/>
              <a:buNone/>
            </a:pPr>
            <a:r>
              <a:rPr lang="en-US" altLang="zh-CN" dirty="0">
                <a:latin typeface="+mn-ea"/>
              </a:rPr>
              <a:t>	//same name, three different methods</a:t>
            </a:r>
          </a:p>
          <a:p>
            <a:pPr marL="914400" lvl="1" indent="-457200" eaLnBrk="1" hangingPunct="1">
              <a:lnSpc>
                <a:spcPct val="120000"/>
              </a:lnSpc>
              <a:buFont typeface="Wingdings" pitchFamily="2" charset="2"/>
              <a:buNone/>
            </a:pPr>
            <a:r>
              <a:rPr lang="en-US" altLang="zh-CN" dirty="0">
                <a:latin typeface="+mn-ea"/>
              </a:rPr>
              <a:t>	</a:t>
            </a:r>
            <a:r>
              <a:rPr lang="en-US" altLang="zh-CN" dirty="0" err="1">
                <a:latin typeface="+mn-ea"/>
              </a:rPr>
              <a:t>int</a:t>
            </a:r>
            <a:r>
              <a:rPr lang="en-US" altLang="zh-CN" dirty="0">
                <a:latin typeface="+mn-ea"/>
              </a:rPr>
              <a:t> sum(</a:t>
            </a:r>
            <a:r>
              <a:rPr lang="en-US" altLang="zh-CN" dirty="0" err="1">
                <a:latin typeface="+mn-ea"/>
              </a:rPr>
              <a:t>int</a:t>
            </a:r>
            <a:r>
              <a:rPr lang="en-US" altLang="zh-CN" dirty="0">
                <a:latin typeface="+mn-ea"/>
              </a:rPr>
              <a:t> a){return a;}</a:t>
            </a:r>
          </a:p>
          <a:p>
            <a:pPr marL="914400" lvl="1" indent="-457200" eaLnBrk="1" hangingPunct="1">
              <a:lnSpc>
                <a:spcPct val="120000"/>
              </a:lnSpc>
              <a:buFont typeface="Wingdings" pitchFamily="2" charset="2"/>
              <a:buNone/>
            </a:pPr>
            <a:r>
              <a:rPr lang="en-US" altLang="zh-CN" dirty="0">
                <a:latin typeface="+mn-ea"/>
              </a:rPr>
              <a:t>	</a:t>
            </a:r>
            <a:r>
              <a:rPr lang="en-US" altLang="zh-CN" dirty="0" err="1">
                <a:latin typeface="+mn-ea"/>
              </a:rPr>
              <a:t>int</a:t>
            </a:r>
            <a:r>
              <a:rPr lang="en-US" altLang="zh-CN" dirty="0">
                <a:latin typeface="+mn-ea"/>
              </a:rPr>
              <a:t> sum(</a:t>
            </a:r>
            <a:r>
              <a:rPr lang="en-US" altLang="zh-CN" dirty="0" err="1">
                <a:latin typeface="+mn-ea"/>
              </a:rPr>
              <a:t>int</a:t>
            </a:r>
            <a:r>
              <a:rPr lang="en-US" altLang="zh-CN" dirty="0">
                <a:latin typeface="+mn-ea"/>
              </a:rPr>
              <a:t> </a:t>
            </a:r>
            <a:r>
              <a:rPr lang="en-US" altLang="zh-CN" dirty="0" err="1">
                <a:latin typeface="+mn-ea"/>
              </a:rPr>
              <a:t>a,int</a:t>
            </a:r>
            <a:r>
              <a:rPr lang="en-US" altLang="zh-CN" dirty="0">
                <a:latin typeface="+mn-ea"/>
              </a:rPr>
              <a:t> b){return </a:t>
            </a:r>
            <a:r>
              <a:rPr lang="en-US" altLang="zh-CN" dirty="0" err="1">
                <a:latin typeface="+mn-ea"/>
              </a:rPr>
              <a:t>a+b</a:t>
            </a:r>
            <a:r>
              <a:rPr lang="en-US" altLang="zh-CN" dirty="0">
                <a:latin typeface="+mn-ea"/>
              </a:rPr>
              <a:t>;}</a:t>
            </a:r>
          </a:p>
          <a:p>
            <a:pPr marL="914400" lvl="1" indent="-457200" eaLnBrk="1" hangingPunct="1">
              <a:lnSpc>
                <a:spcPct val="120000"/>
              </a:lnSpc>
              <a:buFont typeface="Wingdings" pitchFamily="2" charset="2"/>
              <a:buNone/>
            </a:pPr>
            <a:r>
              <a:rPr lang="en-US" altLang="zh-CN" dirty="0">
                <a:latin typeface="+mn-ea"/>
              </a:rPr>
              <a:t>	</a:t>
            </a:r>
            <a:r>
              <a:rPr lang="en-US" altLang="zh-CN" dirty="0" err="1">
                <a:latin typeface="+mn-ea"/>
              </a:rPr>
              <a:t>int</a:t>
            </a:r>
            <a:r>
              <a:rPr lang="en-US" altLang="zh-CN" dirty="0">
                <a:latin typeface="+mn-ea"/>
              </a:rPr>
              <a:t> sum(</a:t>
            </a:r>
            <a:r>
              <a:rPr lang="en-US" altLang="zh-CN" dirty="0" err="1">
                <a:latin typeface="+mn-ea"/>
              </a:rPr>
              <a:t>int</a:t>
            </a:r>
            <a:r>
              <a:rPr lang="en-US" altLang="zh-CN" dirty="0">
                <a:latin typeface="+mn-ea"/>
              </a:rPr>
              <a:t> </a:t>
            </a:r>
            <a:r>
              <a:rPr lang="en-US" altLang="zh-CN" dirty="0" err="1">
                <a:latin typeface="+mn-ea"/>
              </a:rPr>
              <a:t>a,int</a:t>
            </a:r>
            <a:r>
              <a:rPr lang="en-US" altLang="zh-CN" dirty="0">
                <a:latin typeface="+mn-ea"/>
              </a:rPr>
              <a:t> </a:t>
            </a:r>
            <a:r>
              <a:rPr lang="en-US" altLang="zh-CN" dirty="0" err="1">
                <a:latin typeface="+mn-ea"/>
              </a:rPr>
              <a:t>b,int</a:t>
            </a:r>
            <a:r>
              <a:rPr lang="en-US" altLang="zh-CN" dirty="0">
                <a:latin typeface="+mn-ea"/>
              </a:rPr>
              <a:t> c){return </a:t>
            </a:r>
            <a:r>
              <a:rPr lang="en-US" altLang="zh-CN" dirty="0" err="1">
                <a:latin typeface="+mn-ea"/>
              </a:rPr>
              <a:t>a+b+c</a:t>
            </a:r>
            <a:r>
              <a:rPr lang="en-US" altLang="zh-CN" dirty="0">
                <a:latin typeface="+mn-ea"/>
              </a:rPr>
              <a:t>;}</a:t>
            </a:r>
          </a:p>
          <a:p>
            <a:pPr marL="914400" lvl="1" indent="-457200" eaLnBrk="1" hangingPunct="1">
              <a:lnSpc>
                <a:spcPct val="120000"/>
              </a:lnSpc>
              <a:buFont typeface="Wingdings" pitchFamily="2" charset="2"/>
              <a:buNone/>
            </a:pPr>
            <a:r>
              <a:rPr lang="en-US" altLang="zh-CN" dirty="0">
                <a:latin typeface="+mn-ea"/>
              </a:rPr>
              <a:t>}</a:t>
            </a:r>
          </a:p>
        </p:txBody>
      </p:sp>
      <p:sp>
        <p:nvSpPr>
          <p:cNvPr id="593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264C0A4B-5DA7-45FC-A76B-12837F8720E0}" type="datetime1">
              <a:rPr kumimoji="0" lang="en-US" altLang="zh-CN" sz="1400" b="1">
                <a:latin typeface="+mn-ea"/>
                <a:ea typeface="+mn-ea"/>
              </a:rPr>
              <a:pPr eaLnBrk="1" hangingPunct="1"/>
              <a:t>6/13/2022</a:t>
            </a:fld>
            <a:endParaRPr kumimoji="0" lang="en-US" altLang="zh-CN" sz="1400" b="1">
              <a:latin typeface="+mn-ea"/>
              <a:ea typeface="+mn-ea"/>
            </a:endParaRPr>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2F32E05-DE76-4219-A933-575987456E9E}" type="slidenum">
              <a:rPr kumimoji="0" lang="en-US" altLang="zh-CN" sz="1400" b="1">
                <a:latin typeface="+mn-ea"/>
                <a:ea typeface="+mn-ea"/>
              </a:rPr>
              <a:pPr eaLnBrk="1" hangingPunct="1"/>
              <a:t>36</a:t>
            </a:fld>
            <a:endParaRPr kumimoji="0" lang="en-US" altLang="zh-CN" sz="1400" b="1">
              <a:latin typeface="+mn-ea"/>
              <a:ea typeface="+mn-ea"/>
            </a:endParaRPr>
          </a:p>
        </p:txBody>
      </p:sp>
    </p:spTree>
    <p:extLst>
      <p:ext uri="{BB962C8B-B14F-4D97-AF65-F5344CB8AC3E}">
        <p14:creationId xmlns:p14="http://schemas.microsoft.com/office/powerpoint/2010/main" val="3686840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b="1" dirty="0">
                <a:effectLst/>
                <a:latin typeface="+mn-ea"/>
                <a:ea typeface="+mn-ea"/>
              </a:rPr>
              <a:t>重载</a:t>
            </a:r>
          </a:p>
        </p:txBody>
      </p:sp>
      <p:sp>
        <p:nvSpPr>
          <p:cNvPr id="54276"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zh-CN" altLang="en-US" sz="3400" dirty="0">
                <a:latin typeface="+mn-ea"/>
              </a:rPr>
              <a:t>重载是在编译时执行的，而改写是在运行时选择的。</a:t>
            </a:r>
          </a:p>
          <a:p>
            <a:pPr marL="914400" lvl="1" indent="-457200" eaLnBrk="1" hangingPunct="1">
              <a:lnSpc>
                <a:spcPct val="120000"/>
              </a:lnSpc>
              <a:buFont typeface="Wingdings" pitchFamily="2" charset="2"/>
              <a:buChar char="n"/>
            </a:pPr>
            <a:r>
              <a:rPr lang="zh-CN" altLang="en-US" sz="3400" dirty="0">
                <a:latin typeface="+mn-ea"/>
              </a:rPr>
              <a:t>重载是多态的一种很强大的形式。</a:t>
            </a:r>
          </a:p>
          <a:p>
            <a:pPr marL="914400" lvl="1" indent="-457200" eaLnBrk="1" hangingPunct="1">
              <a:lnSpc>
                <a:spcPct val="120000"/>
              </a:lnSpc>
              <a:buFont typeface="Wingdings" pitchFamily="2" charset="2"/>
              <a:buChar char="n"/>
            </a:pPr>
            <a:r>
              <a:rPr lang="zh-CN" altLang="en-US" sz="3400" dirty="0">
                <a:latin typeface="+mn-ea"/>
              </a:rPr>
              <a:t>非面向对象语言也支持。</a:t>
            </a:r>
          </a:p>
        </p:txBody>
      </p:sp>
      <p:sp>
        <p:nvSpPr>
          <p:cNvPr id="5427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BE8C09F-6842-4100-9309-47B628DD119D}"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33884D9-38BC-4C8A-8070-2D29C3BDBD4C}" type="slidenum">
              <a:rPr kumimoji="0" lang="en-US" altLang="zh-CN" sz="1400">
                <a:latin typeface="+mn-ea"/>
                <a:ea typeface="+mn-ea"/>
              </a:rPr>
              <a:pPr eaLnBrk="1" hangingPunct="1"/>
              <a:t>37</a:t>
            </a:fld>
            <a:endParaRPr kumimoji="0" lang="en-US" altLang="zh-CN" sz="1400">
              <a:latin typeface="+mn-ea"/>
              <a:ea typeface="+mn-ea"/>
            </a:endParaRPr>
          </a:p>
        </p:txBody>
      </p:sp>
    </p:spTree>
    <p:extLst>
      <p:ext uri="{BB962C8B-B14F-4D97-AF65-F5344CB8AC3E}">
        <p14:creationId xmlns:p14="http://schemas.microsoft.com/office/powerpoint/2010/main" val="1381699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dirty="0">
                <a:effectLst/>
                <a:latin typeface="+mn-ea"/>
                <a:ea typeface="+mn-ea"/>
              </a:rPr>
              <a:t>基于类型签名的重载 </a:t>
            </a:r>
          </a:p>
        </p:txBody>
      </p:sp>
      <p:sp>
        <p:nvSpPr>
          <p:cNvPr id="60420"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eaLnBrk="1" hangingPunct="1">
              <a:lnSpc>
                <a:spcPct val="120000"/>
              </a:lnSpc>
              <a:buFont typeface="Wingdings" pitchFamily="2" charset="2"/>
              <a:buChar char="n"/>
            </a:pPr>
            <a:r>
              <a:rPr lang="zh-CN" altLang="en-US" sz="3200" dirty="0">
                <a:latin typeface="+mn-ea"/>
              </a:rPr>
              <a:t>关于重载的解析，是在编译时基于</a:t>
            </a:r>
            <a:r>
              <a:rPr lang="zh-CN" altLang="en-US" sz="3200" dirty="0">
                <a:solidFill>
                  <a:srgbClr val="FF0000"/>
                </a:solidFill>
                <a:latin typeface="+mn-ea"/>
              </a:rPr>
              <a:t>参数值的静态类型</a:t>
            </a:r>
            <a:r>
              <a:rPr lang="zh-CN" altLang="en-US" sz="3200" dirty="0">
                <a:latin typeface="+mn-ea"/>
              </a:rPr>
              <a:t>完成的。</a:t>
            </a:r>
          </a:p>
          <a:p>
            <a:pPr marL="457200" lvl="1" indent="0" eaLnBrk="1" hangingPunct="1">
              <a:lnSpc>
                <a:spcPct val="120000"/>
              </a:lnSpc>
              <a:buNone/>
            </a:pPr>
            <a:endParaRPr lang="zh-CN" altLang="en-US" sz="3200" dirty="0">
              <a:latin typeface="+mn-ea"/>
            </a:endParaRPr>
          </a:p>
          <a:p>
            <a:pPr marL="914400" lvl="1" indent="-457200" eaLnBrk="1" hangingPunct="1">
              <a:lnSpc>
                <a:spcPct val="120000"/>
              </a:lnSpc>
              <a:buFont typeface="Wingdings" pitchFamily="2" charset="2"/>
              <a:buChar char="n"/>
            </a:pPr>
            <a:r>
              <a:rPr lang="zh-CN" altLang="en-US" sz="3200" dirty="0">
                <a:latin typeface="+mn-ea"/>
              </a:rPr>
              <a:t>不涉及运行时机制。</a:t>
            </a:r>
          </a:p>
          <a:p>
            <a:pPr marL="914400" lvl="1" indent="-457200" eaLnBrk="1" hangingPunct="1">
              <a:buFont typeface="Wingdings" pitchFamily="2" charset="2"/>
              <a:buChar char="n"/>
            </a:pPr>
            <a:endParaRPr lang="zh-CN" altLang="en-US" sz="3600" b="1" dirty="0">
              <a:latin typeface="+mn-ea"/>
            </a:endParaRPr>
          </a:p>
          <a:p>
            <a:pPr marL="914400" lvl="1" indent="-457200" eaLnBrk="1" hangingPunct="1">
              <a:buFont typeface="Wingdings" pitchFamily="2" charset="2"/>
              <a:buChar char="n"/>
            </a:pPr>
            <a:endParaRPr lang="en-US" altLang="zh-CN" sz="3600" b="1" dirty="0">
              <a:latin typeface="+mn-ea"/>
            </a:endParaRPr>
          </a:p>
        </p:txBody>
      </p:sp>
      <p:sp>
        <p:nvSpPr>
          <p:cNvPr id="6041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852D602-0E22-45D3-A080-1BCE20BBC1EC}"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2EA78779-EA62-43FD-AE88-C93697FC6116}" type="slidenum">
              <a:rPr kumimoji="0" lang="en-US" altLang="zh-CN" sz="1400">
                <a:latin typeface="+mn-ea"/>
                <a:ea typeface="+mn-ea"/>
              </a:rPr>
              <a:pPr eaLnBrk="1" hangingPunct="1"/>
              <a:t>38</a:t>
            </a:fld>
            <a:endParaRPr kumimoji="0" lang="en-US" altLang="zh-CN" sz="1400" dirty="0">
              <a:latin typeface="+mn-ea"/>
              <a:ea typeface="+mn-ea"/>
            </a:endParaRPr>
          </a:p>
        </p:txBody>
      </p:sp>
    </p:spTree>
    <p:extLst>
      <p:ext uri="{BB962C8B-B14F-4D97-AF65-F5344CB8AC3E}">
        <p14:creationId xmlns:p14="http://schemas.microsoft.com/office/powerpoint/2010/main" val="3344924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descr="Rectangle: Click to edit Master text styles&#10;Second level&#10;Third level&#10;Fourth level&#10;Fifth level"/>
          <p:cNvSpPr>
            <a:spLocks noGrp="1" noChangeArrowheads="1"/>
          </p:cNvSpPr>
          <p:nvPr>
            <p:ph idx="1"/>
          </p:nvPr>
        </p:nvSpPr>
        <p:spPr>
          <a:xfrm>
            <a:off x="251520" y="945991"/>
            <a:ext cx="8820150" cy="3657600"/>
          </a:xfrm>
        </p:spPr>
        <p:txBody>
          <a:bodyPr/>
          <a:lstStyle/>
          <a:p>
            <a:pPr marL="457200" lvl="1" indent="0" eaLnBrk="1" hangingPunct="1">
              <a:lnSpc>
                <a:spcPct val="90000"/>
              </a:lnSpc>
              <a:buNone/>
            </a:pPr>
            <a:r>
              <a:rPr lang="en-US" altLang="zh-CN" sz="3600" dirty="0">
                <a:latin typeface="+mn-ea"/>
              </a:rPr>
              <a:t>   class Parent {  }</a:t>
            </a:r>
          </a:p>
          <a:p>
            <a:pPr marL="914400" lvl="1" indent="-457200" eaLnBrk="1" hangingPunct="1">
              <a:lnSpc>
                <a:spcPct val="90000"/>
              </a:lnSpc>
              <a:buFont typeface="Wingdings" pitchFamily="2" charset="2"/>
              <a:buNone/>
            </a:pPr>
            <a:r>
              <a:rPr lang="en-US" altLang="zh-CN" sz="3600" dirty="0">
                <a:latin typeface="+mn-ea"/>
              </a:rPr>
              <a:t>	class Child  extends Parent {  }</a:t>
            </a:r>
          </a:p>
          <a:p>
            <a:pPr marL="914400" lvl="1" indent="-457200" eaLnBrk="1" hangingPunct="1">
              <a:lnSpc>
                <a:spcPct val="90000"/>
              </a:lnSpc>
              <a:buFont typeface="Wingdings" pitchFamily="2" charset="2"/>
              <a:buNone/>
            </a:pPr>
            <a:r>
              <a:rPr lang="en-US" altLang="zh-CN" sz="3600" dirty="0">
                <a:latin typeface="+mn-ea"/>
              </a:rPr>
              <a:t>	void Test(Parent p) {  }</a:t>
            </a:r>
          </a:p>
          <a:p>
            <a:pPr marL="914400" lvl="1" indent="-457200" eaLnBrk="1" hangingPunct="1">
              <a:lnSpc>
                <a:spcPct val="90000"/>
              </a:lnSpc>
              <a:buFont typeface="Wingdings" pitchFamily="2" charset="2"/>
              <a:buNone/>
            </a:pPr>
            <a:r>
              <a:rPr lang="en-US" altLang="zh-CN" sz="3600" dirty="0">
                <a:latin typeface="+mn-ea"/>
              </a:rPr>
              <a:t>	void Test(Child c) {  }</a:t>
            </a:r>
          </a:p>
          <a:p>
            <a:pPr marL="914400" lvl="1" indent="-457200" eaLnBrk="1" hangingPunct="1">
              <a:lnSpc>
                <a:spcPct val="90000"/>
              </a:lnSpc>
              <a:buFont typeface="Wingdings" pitchFamily="2" charset="2"/>
              <a:buNone/>
            </a:pPr>
            <a:r>
              <a:rPr lang="en-US" altLang="zh-CN" sz="3600" dirty="0">
                <a:latin typeface="+mn-ea"/>
              </a:rPr>
              <a:t>   Parent value = new Child( );</a:t>
            </a:r>
          </a:p>
          <a:p>
            <a:pPr marL="914400" lvl="1" indent="-457200" eaLnBrk="1" hangingPunct="1">
              <a:lnSpc>
                <a:spcPct val="90000"/>
              </a:lnSpc>
              <a:buFont typeface="Wingdings" pitchFamily="2" charset="2"/>
              <a:buNone/>
            </a:pPr>
            <a:r>
              <a:rPr lang="en-US" altLang="zh-CN" sz="3600" dirty="0">
                <a:latin typeface="+mn-ea"/>
              </a:rPr>
              <a:t>   Test (value);//</a:t>
            </a:r>
            <a:r>
              <a:rPr lang="zh-CN" altLang="en-US" sz="3600" dirty="0">
                <a:latin typeface="+mn-ea"/>
              </a:rPr>
              <a:t>执行哪个方法？</a:t>
            </a:r>
            <a:endParaRPr lang="en-US" altLang="zh-CN" sz="3600" dirty="0">
              <a:latin typeface="+mn-ea"/>
            </a:endParaRPr>
          </a:p>
        </p:txBody>
      </p:sp>
      <p:sp>
        <p:nvSpPr>
          <p:cNvPr id="614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D727625-D753-491C-8364-E5683B3B9087}" type="datetime1">
              <a:rPr kumimoji="0" lang="en-US" altLang="zh-CN" sz="1400">
                <a:latin typeface="Tahoma" pitchFamily="34" charset="0"/>
                <a:ea typeface="宋体" pitchFamily="2" charset="-122"/>
              </a:rPr>
              <a:pPr eaLnBrk="1" hangingPunct="1"/>
              <a:t>6/13/2022</a:t>
            </a:fld>
            <a:endParaRPr kumimoji="0" lang="en-US" altLang="zh-CN" sz="1400">
              <a:latin typeface="Tahoma" pitchFamily="34" charset="0"/>
              <a:ea typeface="宋体" pitchFamily="2" charset="-122"/>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B5B6111-4E13-4EC6-8C64-7D499959F337}" type="slidenum">
              <a:rPr kumimoji="0" lang="en-US" altLang="zh-CN" sz="1400">
                <a:latin typeface="Tahoma" pitchFamily="34" charset="0"/>
                <a:ea typeface="宋体" pitchFamily="2" charset="-122"/>
              </a:rPr>
              <a:pPr eaLnBrk="1" hangingPunct="1"/>
              <a:t>39</a:t>
            </a:fld>
            <a:endParaRPr kumimoji="0" lang="en-US" altLang="zh-CN" sz="1400">
              <a:latin typeface="Tahoma" pitchFamily="34" charset="0"/>
              <a:ea typeface="宋体" pitchFamily="2" charset="-122"/>
            </a:endParaRPr>
          </a:p>
        </p:txBody>
      </p:sp>
    </p:spTree>
    <p:extLst>
      <p:ext uri="{BB962C8B-B14F-4D97-AF65-F5344CB8AC3E}">
        <p14:creationId xmlns:p14="http://schemas.microsoft.com/office/powerpoint/2010/main" val="154502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a:xfrm>
            <a:off x="260920" y="188913"/>
            <a:ext cx="8991600" cy="914400"/>
          </a:xfrm>
          <a:noFill/>
        </p:spPr>
        <p:txBody>
          <a:bodyPr/>
          <a:lstStyle/>
          <a:p>
            <a:pPr marL="762000" indent="-762000" eaLnBrk="1" hangingPunct="1"/>
            <a:r>
              <a:rPr lang="zh-CN" altLang="en-US" dirty="0">
                <a:effectLst/>
                <a:latin typeface="+mn-ea"/>
                <a:ea typeface="+mn-ea"/>
              </a:rPr>
              <a:t>静态类和动态类</a:t>
            </a:r>
          </a:p>
        </p:txBody>
      </p:sp>
      <p:sp>
        <p:nvSpPr>
          <p:cNvPr id="43012" name="Rectangle 2" descr="Rectangle: Click to edit Master text styles&#10;Second level&#10;Third level&#10;Fourth level&#10;Fifth level"/>
          <p:cNvSpPr>
            <a:spLocks noGrp="1" noChangeArrowheads="1"/>
          </p:cNvSpPr>
          <p:nvPr>
            <p:ph idx="1"/>
          </p:nvPr>
        </p:nvSpPr>
        <p:spPr>
          <a:xfrm>
            <a:off x="-11195" y="1378151"/>
            <a:ext cx="9119699" cy="5000625"/>
          </a:xfrm>
        </p:spPr>
        <p:txBody>
          <a:bodyPr/>
          <a:lstStyle/>
          <a:p>
            <a:pPr marL="914400" lvl="1" indent="-457200">
              <a:lnSpc>
                <a:spcPct val="110000"/>
              </a:lnSpc>
              <a:buFont typeface="Wingdings" pitchFamily="2" charset="2"/>
              <a:buChar char="n"/>
            </a:pPr>
            <a:r>
              <a:rPr lang="zh-CN" altLang="en-US" sz="2800" dirty="0">
                <a:solidFill>
                  <a:schemeClr val="tx1"/>
                </a:solidFill>
                <a:latin typeface="+mn-ea"/>
              </a:rPr>
              <a:t>变量的静态类是指用于</a:t>
            </a:r>
            <a:r>
              <a:rPr lang="zh-CN" altLang="en-US" sz="2800" dirty="0">
                <a:solidFill>
                  <a:srgbClr val="FF0000"/>
                </a:solidFill>
                <a:latin typeface="+mn-ea"/>
              </a:rPr>
              <a:t>声明变量的类</a:t>
            </a:r>
            <a:r>
              <a:rPr lang="zh-CN" altLang="en-US" sz="2800" dirty="0">
                <a:latin typeface="+mn-ea"/>
              </a:rPr>
              <a:t>。静态类在编译时就确定下来，并且再也不会改变。类型由声明该变量时使用的类型决定。</a:t>
            </a:r>
          </a:p>
          <a:p>
            <a:pPr marL="914400" lvl="1" indent="-457200">
              <a:lnSpc>
                <a:spcPct val="110000"/>
              </a:lnSpc>
              <a:buFont typeface="Wingdings" pitchFamily="2" charset="2"/>
              <a:buChar char="n"/>
            </a:pPr>
            <a:r>
              <a:rPr lang="zh-CN" altLang="en-US" sz="2800" dirty="0">
                <a:solidFill>
                  <a:schemeClr val="tx1"/>
                </a:solidFill>
                <a:latin typeface="+mn-ea"/>
              </a:rPr>
              <a:t>变量的动态类指</a:t>
            </a:r>
            <a:r>
              <a:rPr lang="zh-CN" altLang="en-US" sz="2800" dirty="0">
                <a:solidFill>
                  <a:srgbClr val="FF0000"/>
                </a:solidFill>
                <a:latin typeface="+mn-ea"/>
              </a:rPr>
              <a:t>与变量所表示的当前数值相关的类</a:t>
            </a:r>
            <a:r>
              <a:rPr lang="zh-CN" altLang="en-US" sz="2800" dirty="0">
                <a:latin typeface="+mn-ea"/>
              </a:rPr>
              <a:t>。动态类在程序的执行过程中，当对变量赋新值时可以改变。类型由实际赋给该变量的对象决定。</a:t>
            </a:r>
            <a:endParaRPr lang="en-US" altLang="zh-CN" sz="2800" dirty="0">
              <a:latin typeface="+mn-ea"/>
            </a:endParaRPr>
          </a:p>
          <a:p>
            <a:pPr marL="914400" lvl="1" indent="-457200">
              <a:lnSpc>
                <a:spcPct val="110000"/>
              </a:lnSpc>
              <a:buFont typeface="Wingdings" pitchFamily="2" charset="2"/>
              <a:buChar char="n"/>
            </a:pPr>
            <a:r>
              <a:rPr lang="zh-CN" altLang="en-US" sz="2800" dirty="0">
                <a:latin typeface="+mn-ea"/>
              </a:rPr>
              <a:t>如果变量的动态类和静态类的类型不一致，会出现所谓的</a:t>
            </a:r>
            <a:r>
              <a:rPr lang="zh-CN" altLang="en-US" sz="2800" b="1" dirty="0">
                <a:solidFill>
                  <a:srgbClr val="FF0000"/>
                </a:solidFill>
                <a:latin typeface="+mn-ea"/>
              </a:rPr>
              <a:t>多态</a:t>
            </a:r>
            <a:r>
              <a:rPr lang="zh-CN" altLang="en-US" sz="2800" dirty="0">
                <a:latin typeface="+mn-ea"/>
              </a:rPr>
              <a:t>。</a:t>
            </a:r>
            <a:endParaRPr lang="en-US" altLang="zh-CN" sz="2800" dirty="0">
              <a:latin typeface="+mn-ea"/>
            </a:endParaRPr>
          </a:p>
        </p:txBody>
      </p:sp>
      <p:sp>
        <p:nvSpPr>
          <p:cNvPr id="4301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81F5BBFC-EC81-4F4A-BED5-426DE01F8740}"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4A43553-5776-4843-9415-B55CBA1EB932}" type="slidenum">
              <a:rPr kumimoji="0" lang="en-US" altLang="zh-CN" sz="1400" b="0">
                <a:latin typeface="+mn-ea"/>
                <a:ea typeface="+mn-ea"/>
              </a:rPr>
              <a:pPr eaLnBrk="1" hangingPunct="1"/>
              <a:t>4</a:t>
            </a:fld>
            <a:endParaRPr kumimoji="0" lang="en-US" altLang="zh-CN" sz="1400" b="0">
              <a:latin typeface="+mn-ea"/>
              <a:ea typeface="+mn-ea"/>
            </a:endParaRPr>
          </a:p>
        </p:txBody>
      </p:sp>
    </p:spTree>
    <p:extLst>
      <p:ext uri="{BB962C8B-B14F-4D97-AF65-F5344CB8AC3E}">
        <p14:creationId xmlns:p14="http://schemas.microsoft.com/office/powerpoint/2010/main" val="1000849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descr="Rectangle: Click to edit Master text styles&#10;Second level&#10;Third level&#10;Fourth level&#10;Fifth level"/>
          <p:cNvSpPr>
            <a:spLocks noGrp="1" noChangeArrowheads="1"/>
          </p:cNvSpPr>
          <p:nvPr>
            <p:ph idx="1"/>
          </p:nvPr>
        </p:nvSpPr>
        <p:spPr>
          <a:xfrm>
            <a:off x="251520" y="945991"/>
            <a:ext cx="8820150" cy="3657600"/>
          </a:xfrm>
        </p:spPr>
        <p:txBody>
          <a:bodyPr/>
          <a:lstStyle/>
          <a:p>
            <a:pPr marL="457200" lvl="1" indent="0" eaLnBrk="1" hangingPunct="1">
              <a:lnSpc>
                <a:spcPct val="90000"/>
              </a:lnSpc>
              <a:buNone/>
            </a:pPr>
            <a:r>
              <a:rPr lang="en-US" altLang="zh-CN" sz="3600" dirty="0">
                <a:latin typeface="+mn-ea"/>
              </a:rPr>
              <a:t>class Parent {  }</a:t>
            </a:r>
          </a:p>
          <a:p>
            <a:pPr marL="914400" lvl="1" indent="-457200" eaLnBrk="1" hangingPunct="1">
              <a:lnSpc>
                <a:spcPct val="90000"/>
              </a:lnSpc>
              <a:buFont typeface="Wingdings" pitchFamily="2" charset="2"/>
              <a:buNone/>
            </a:pPr>
            <a:r>
              <a:rPr lang="en-US" altLang="zh-CN" sz="3600" dirty="0">
                <a:latin typeface="+mn-ea"/>
              </a:rPr>
              <a:t>	class Child extends Parent  {  }</a:t>
            </a:r>
          </a:p>
          <a:p>
            <a:pPr marL="914400" lvl="1" indent="-457200" eaLnBrk="1" hangingPunct="1">
              <a:lnSpc>
                <a:spcPct val="90000"/>
              </a:lnSpc>
              <a:buFont typeface="Wingdings" pitchFamily="2" charset="2"/>
              <a:buNone/>
            </a:pPr>
            <a:r>
              <a:rPr lang="en-US" altLang="zh-CN" sz="3600" dirty="0">
                <a:latin typeface="+mn-ea"/>
              </a:rPr>
              <a:t>	void Test(Parent p) {  }</a:t>
            </a:r>
          </a:p>
          <a:p>
            <a:pPr marL="914400" lvl="1" indent="-457200" eaLnBrk="1" hangingPunct="1">
              <a:lnSpc>
                <a:spcPct val="90000"/>
              </a:lnSpc>
              <a:buFont typeface="Wingdings" pitchFamily="2" charset="2"/>
              <a:buNone/>
            </a:pPr>
            <a:r>
              <a:rPr lang="en-US" altLang="zh-CN" sz="3600" dirty="0">
                <a:latin typeface="+mn-ea"/>
              </a:rPr>
              <a:t>	void Test(Child c) {  }</a:t>
            </a:r>
          </a:p>
          <a:p>
            <a:pPr marL="914400" lvl="1" indent="-457200" eaLnBrk="1" hangingPunct="1">
              <a:lnSpc>
                <a:spcPct val="90000"/>
              </a:lnSpc>
              <a:buFont typeface="Wingdings" pitchFamily="2" charset="2"/>
              <a:buNone/>
            </a:pPr>
            <a:r>
              <a:rPr lang="en-US" altLang="zh-CN" sz="3600" dirty="0">
                <a:latin typeface="+mn-ea"/>
              </a:rPr>
              <a:t>Parent value = new Child( );</a:t>
            </a:r>
          </a:p>
          <a:p>
            <a:pPr marL="914400" lvl="1" indent="-457200" eaLnBrk="1" hangingPunct="1">
              <a:lnSpc>
                <a:spcPct val="90000"/>
              </a:lnSpc>
              <a:buFont typeface="Wingdings" pitchFamily="2" charset="2"/>
              <a:buNone/>
            </a:pPr>
            <a:r>
              <a:rPr lang="en-US" altLang="zh-CN" sz="3600" dirty="0">
                <a:latin typeface="+mn-ea"/>
              </a:rPr>
              <a:t>Test (value);//</a:t>
            </a:r>
            <a:r>
              <a:rPr lang="zh-CN" altLang="en-US" sz="3600" dirty="0">
                <a:latin typeface="+mn-ea"/>
              </a:rPr>
              <a:t>执行哪个方法？</a:t>
            </a:r>
            <a:endParaRPr lang="en-US" altLang="zh-CN" sz="3600" dirty="0">
              <a:latin typeface="+mn-ea"/>
            </a:endParaRPr>
          </a:p>
        </p:txBody>
      </p:sp>
      <p:sp>
        <p:nvSpPr>
          <p:cNvPr id="614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D727625-D753-491C-8364-E5683B3B9087}"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B5B6111-4E13-4EC6-8C64-7D499959F337}" type="slidenum">
              <a:rPr kumimoji="0" lang="en-US" altLang="zh-CN" sz="1400">
                <a:latin typeface="+mn-ea"/>
                <a:ea typeface="+mn-ea"/>
              </a:rPr>
              <a:pPr eaLnBrk="1" hangingPunct="1"/>
              <a:t>40</a:t>
            </a:fld>
            <a:endParaRPr kumimoji="0" lang="en-US" altLang="zh-CN" sz="1400">
              <a:latin typeface="+mn-ea"/>
              <a:ea typeface="+mn-ea"/>
            </a:endParaRPr>
          </a:p>
        </p:txBody>
      </p:sp>
      <p:sp>
        <p:nvSpPr>
          <p:cNvPr id="2" name="文本框 1"/>
          <p:cNvSpPr txBox="1"/>
          <p:nvPr/>
        </p:nvSpPr>
        <p:spPr>
          <a:xfrm>
            <a:off x="2599774" y="5062011"/>
            <a:ext cx="5068569" cy="984885"/>
          </a:xfrm>
          <a:prstGeom prst="rect">
            <a:avLst/>
          </a:prstGeom>
          <a:noFill/>
        </p:spPr>
        <p:txBody>
          <a:bodyPr wrap="square" rtlCol="0">
            <a:spAutoFit/>
          </a:bodyPr>
          <a:lstStyle/>
          <a:p>
            <a:r>
              <a:rPr lang="en-US" altLang="zh-CN" sz="4000" b="1" dirty="0">
                <a:solidFill>
                  <a:srgbClr val="FF0000"/>
                </a:solidFill>
                <a:latin typeface="+mn-ea"/>
              </a:rPr>
              <a:t>ANSWER: Parent</a:t>
            </a:r>
            <a:endParaRPr lang="zh-CN" altLang="en-US" sz="4000" b="1" dirty="0">
              <a:solidFill>
                <a:srgbClr val="FF0000"/>
              </a:solidFill>
              <a:latin typeface="+mn-ea"/>
            </a:endParaRPr>
          </a:p>
          <a:p>
            <a:endParaRPr lang="zh-CN" altLang="en-US" dirty="0">
              <a:latin typeface="+mn-ea"/>
            </a:endParaRPr>
          </a:p>
        </p:txBody>
      </p:sp>
    </p:spTree>
    <p:extLst>
      <p:ext uri="{BB962C8B-B14F-4D97-AF65-F5344CB8AC3E}">
        <p14:creationId xmlns:p14="http://schemas.microsoft.com/office/powerpoint/2010/main" val="1330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a:xfrm>
            <a:off x="249238" y="367712"/>
            <a:ext cx="8610600" cy="914400"/>
          </a:xfrm>
          <a:noFill/>
        </p:spPr>
        <p:txBody>
          <a:bodyPr/>
          <a:lstStyle/>
          <a:p>
            <a:pPr marL="762000" indent="-762000"/>
            <a:r>
              <a:rPr lang="zh-CN" altLang="en-US" sz="3600" dirty="0">
                <a:effectLst/>
                <a:latin typeface="+mn-ea"/>
                <a:ea typeface="+mn-ea"/>
              </a:rPr>
              <a:t>重载的解析</a:t>
            </a:r>
            <a:br>
              <a:rPr lang="zh-CN" altLang="en-US" dirty="0">
                <a:latin typeface="+mn-ea"/>
                <a:ea typeface="+mn-ea"/>
              </a:rPr>
            </a:br>
            <a:endParaRPr lang="zh-CN" altLang="en-US" b="1" dirty="0">
              <a:latin typeface="+mn-ea"/>
              <a:ea typeface="+mn-ea"/>
            </a:endParaRPr>
          </a:p>
        </p:txBody>
      </p:sp>
      <p:sp>
        <p:nvSpPr>
          <p:cNvPr id="68612" name="Rectangle 2" descr="Rectangle: Click to edit Master text styles&#10;Second level&#10;Third level&#10;Fourth level&#10;Fifth level"/>
          <p:cNvSpPr>
            <a:spLocks noGrp="1" noChangeArrowheads="1"/>
          </p:cNvSpPr>
          <p:nvPr>
            <p:ph idx="1"/>
          </p:nvPr>
        </p:nvSpPr>
        <p:spPr>
          <a:xfrm>
            <a:off x="0" y="1382171"/>
            <a:ext cx="9144000" cy="5256212"/>
          </a:xfrm>
        </p:spPr>
        <p:txBody>
          <a:bodyPr/>
          <a:lstStyle/>
          <a:p>
            <a:pPr marL="914400" lvl="1" indent="-457200" eaLnBrk="1" hangingPunct="1">
              <a:lnSpc>
                <a:spcPct val="120000"/>
              </a:lnSpc>
              <a:buFont typeface="Wingdings" pitchFamily="2" charset="2"/>
              <a:buChar char="n"/>
            </a:pPr>
            <a:r>
              <a:rPr lang="zh-CN" altLang="en-US" sz="3200" b="1" dirty="0">
                <a:latin typeface="+mn-ea"/>
              </a:rPr>
              <a:t>如果两个或更多的方法具有相同的名称和相同的参数数目，编译器如何匹配</a:t>
            </a:r>
            <a:r>
              <a:rPr lang="en-US" altLang="zh-CN" sz="3200" b="1" dirty="0">
                <a:latin typeface="+mn-ea"/>
              </a:rPr>
              <a:t>?</a:t>
            </a:r>
          </a:p>
          <a:p>
            <a:pPr marL="914400" lvl="1" indent="-457200">
              <a:lnSpc>
                <a:spcPct val="120000"/>
              </a:lnSpc>
              <a:buFont typeface="Wingdings" pitchFamily="2" charset="2"/>
              <a:buChar char="n"/>
            </a:pPr>
            <a:r>
              <a:rPr lang="zh-CN" altLang="en-US" sz="3200" dirty="0">
                <a:latin typeface="+mn-ea"/>
              </a:rPr>
              <a:t>当类的设计者提供了重载方法之后，类的使用者在使用这些方法时，编译器需要确定调用哪一个方法，确定的依据是参数列表，确定的过程被称为</a:t>
            </a:r>
            <a:r>
              <a:rPr lang="zh-CN" altLang="en-US" sz="3200" dirty="0">
                <a:solidFill>
                  <a:srgbClr val="FF0000"/>
                </a:solidFill>
                <a:latin typeface="+mn-ea"/>
              </a:rPr>
              <a:t>重载的解析</a:t>
            </a:r>
            <a:r>
              <a:rPr lang="zh-CN" altLang="en-US" sz="3200" dirty="0">
                <a:latin typeface="+mn-ea"/>
              </a:rPr>
              <a:t>。  </a:t>
            </a:r>
            <a:br>
              <a:rPr lang="zh-CN" altLang="en-US" sz="3600" dirty="0">
                <a:latin typeface="+mn-ea"/>
              </a:rPr>
            </a:br>
            <a:endParaRPr lang="en-US" altLang="zh-CN" sz="3600" b="1" dirty="0">
              <a:latin typeface="+mn-ea"/>
            </a:endParaRPr>
          </a:p>
        </p:txBody>
      </p:sp>
      <p:sp>
        <p:nvSpPr>
          <p:cNvPr id="6861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BD7917B-F1EB-479A-B3E7-99A3C17E7C60}"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72AA249-AD8A-44B2-886D-70A4982EC9FE}" type="slidenum">
              <a:rPr kumimoji="0" lang="en-US" altLang="zh-CN" sz="1400">
                <a:latin typeface="+mn-ea"/>
                <a:ea typeface="+mn-ea"/>
              </a:rPr>
              <a:pPr eaLnBrk="1" hangingPunct="1"/>
              <a:t>41</a:t>
            </a:fld>
            <a:endParaRPr kumimoji="0" lang="en-US" altLang="zh-CN" sz="1400">
              <a:latin typeface="+mn-ea"/>
              <a:ea typeface="+mn-ea"/>
            </a:endParaRPr>
          </a:p>
        </p:txBody>
      </p:sp>
    </p:spTree>
    <p:extLst>
      <p:ext uri="{BB962C8B-B14F-4D97-AF65-F5344CB8AC3E}">
        <p14:creationId xmlns:p14="http://schemas.microsoft.com/office/powerpoint/2010/main" val="170685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pPr>
            <a:r>
              <a:rPr lang="zh-CN" altLang="en-US" dirty="0"/>
              <a:t>对于 </a:t>
            </a:r>
            <a:r>
              <a:rPr lang="en-US" altLang="zh-CN" dirty="0"/>
              <a:t>Java </a:t>
            </a:r>
            <a:r>
              <a:rPr lang="zh-CN" altLang="en-US" dirty="0"/>
              <a:t>语言，如果两个或者更多的方法具有相同的名称和相同的参数数目，则编译器将使用下面的算法来确定如何匹配。</a:t>
            </a:r>
          </a:p>
          <a:p>
            <a:pPr>
              <a:lnSpc>
                <a:spcPct val="120000"/>
              </a:lnSpc>
            </a:pPr>
            <a:r>
              <a:rPr lang="en-US" altLang="zh-CN" dirty="0"/>
              <a:t>1)  </a:t>
            </a:r>
            <a:r>
              <a:rPr lang="zh-CN" altLang="en-US" dirty="0"/>
              <a:t>找到所有可能进行调用的方法，亦即，各个参数（实参）可以合法地赋值给各个参数类型（形参）的所有方法。如果找到一个在调用时可以完全匹配所使用的参数类型的方法，那么就执行这个方法。</a:t>
            </a:r>
          </a:p>
        </p:txBody>
      </p:sp>
      <p:sp>
        <p:nvSpPr>
          <p:cNvPr id="4" name="日期占位符 3"/>
          <p:cNvSpPr>
            <a:spLocks noGrp="1"/>
          </p:cNvSpPr>
          <p:nvPr>
            <p:ph type="dt" sz="half" idx="10"/>
          </p:nvPr>
        </p:nvSpPr>
        <p:spPr/>
        <p:txBody>
          <a:bodyPr/>
          <a:lstStyle/>
          <a:p>
            <a:pPr>
              <a:defRPr/>
            </a:pPr>
            <a:fld id="{432892AC-5BDC-479A-BC75-9F7E2A325D66}" type="datetime1">
              <a:rPr lang="en-US" smtClean="0"/>
              <a:pPr>
                <a:defRPr/>
              </a:pPr>
              <a:t>6/13/2022</a:t>
            </a:fld>
            <a:endParaRPr lang="en-US" altLang="zh-CN"/>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pPr>
                <a:defRPr/>
              </a:pPr>
              <a:t>42</a:t>
            </a:fld>
            <a:endParaRPr lang="en-US" altLang="zh-CN"/>
          </a:p>
        </p:txBody>
      </p:sp>
    </p:spTree>
    <p:extLst>
      <p:ext uri="{BB962C8B-B14F-4D97-AF65-F5344CB8AC3E}">
        <p14:creationId xmlns:p14="http://schemas.microsoft.com/office/powerpoint/2010/main" val="1332706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288" y="1252538"/>
            <a:ext cx="8280400" cy="5272087"/>
          </a:xfrm>
        </p:spPr>
        <p:txBody>
          <a:bodyPr/>
          <a:lstStyle/>
          <a:p>
            <a:pPr algn="just">
              <a:lnSpc>
                <a:spcPct val="120000"/>
              </a:lnSpc>
            </a:pPr>
            <a:r>
              <a:rPr lang="en-US" altLang="zh-CN" dirty="0"/>
              <a:t>2)  </a:t>
            </a:r>
            <a:r>
              <a:rPr lang="zh-CN" altLang="en-US" dirty="0"/>
              <a:t>对于第一步所产生的集合中的方法，两两进行比较，如果一个方法的所有参数类型都可以赋值给另外一个方法，那么就将第二个方法从集合中移走。</a:t>
            </a:r>
          </a:p>
          <a:p>
            <a:pPr algn="just">
              <a:lnSpc>
                <a:spcPct val="120000"/>
              </a:lnSpc>
            </a:pPr>
            <a:r>
              <a:rPr lang="zh-CN" altLang="en-US" dirty="0"/>
              <a:t>重复以上操作，直至无法实现进一步的缩减为止。</a:t>
            </a:r>
          </a:p>
          <a:p>
            <a:pPr algn="just">
              <a:lnSpc>
                <a:spcPct val="120000"/>
              </a:lnSpc>
            </a:pPr>
            <a:r>
              <a:rPr lang="en-US" altLang="zh-CN" dirty="0"/>
              <a:t>3)  </a:t>
            </a:r>
            <a:r>
              <a:rPr lang="zh-CN" altLang="en-US" dirty="0"/>
              <a:t>如果只剩下一个方法，那么这个方法就非常明确了，调用这个方法即可。如果剩余的方法不止一个，那么调用就产生歧义了，此时编译器将报告错误。</a:t>
            </a:r>
          </a:p>
          <a:p>
            <a:endParaRPr lang="zh-CN" altLang="en-US" dirty="0"/>
          </a:p>
        </p:txBody>
      </p:sp>
      <p:sp>
        <p:nvSpPr>
          <p:cNvPr id="4" name="日期占位符 3"/>
          <p:cNvSpPr>
            <a:spLocks noGrp="1"/>
          </p:cNvSpPr>
          <p:nvPr>
            <p:ph type="dt" sz="half" idx="10"/>
          </p:nvPr>
        </p:nvSpPr>
        <p:spPr/>
        <p:txBody>
          <a:bodyPr/>
          <a:lstStyle/>
          <a:p>
            <a:pPr>
              <a:defRPr/>
            </a:pPr>
            <a:fld id="{432892AC-5BDC-479A-BC75-9F7E2A325D66}" type="datetime1">
              <a:rPr lang="en-US" smtClean="0"/>
              <a:pPr>
                <a:defRPr/>
              </a:pPr>
              <a:t>6/13/2022</a:t>
            </a:fld>
            <a:endParaRPr lang="en-US" altLang="zh-CN"/>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pPr>
                <a:defRPr/>
              </a:pPr>
              <a:t>43</a:t>
            </a:fld>
            <a:endParaRPr lang="en-US" altLang="zh-CN"/>
          </a:p>
        </p:txBody>
      </p:sp>
    </p:spTree>
    <p:extLst>
      <p:ext uri="{BB962C8B-B14F-4D97-AF65-F5344CB8AC3E}">
        <p14:creationId xmlns:p14="http://schemas.microsoft.com/office/powerpoint/2010/main" val="327629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406A574-4AD3-4C0D-80D1-CAE339A9B7FA}"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125F06D-3027-475C-839B-5CC5A0F5DB4B}" type="slidenum">
              <a:rPr kumimoji="0" lang="en-US" altLang="zh-CN" sz="1400">
                <a:latin typeface="+mn-ea"/>
                <a:ea typeface="+mn-ea"/>
              </a:rPr>
              <a:pPr eaLnBrk="1" hangingPunct="1"/>
              <a:t>44</a:t>
            </a:fld>
            <a:endParaRPr kumimoji="0" lang="en-US" altLang="zh-CN" sz="1400">
              <a:latin typeface="+mn-ea"/>
              <a:ea typeface="+mn-ea"/>
            </a:endParaRPr>
          </a:p>
        </p:txBody>
      </p:sp>
      <p:grpSp>
        <p:nvGrpSpPr>
          <p:cNvPr id="69647" name="Group 15"/>
          <p:cNvGrpSpPr>
            <a:grpSpLocks/>
          </p:cNvGrpSpPr>
          <p:nvPr/>
        </p:nvGrpSpPr>
        <p:grpSpPr bwMode="auto">
          <a:xfrm>
            <a:off x="467370" y="548680"/>
            <a:ext cx="7993062" cy="4032251"/>
            <a:chOff x="521" y="935"/>
            <a:chExt cx="5035" cy="2540"/>
          </a:xfrm>
        </p:grpSpPr>
        <p:sp>
          <p:nvSpPr>
            <p:cNvPr id="69637" name="Rectangle 5"/>
            <p:cNvSpPr>
              <a:spLocks noChangeArrowheads="1"/>
            </p:cNvSpPr>
            <p:nvPr/>
          </p:nvSpPr>
          <p:spPr bwMode="auto">
            <a:xfrm>
              <a:off x="1791" y="935"/>
              <a:ext cx="22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b="1" dirty="0">
                  <a:latin typeface="+mn-ea"/>
                </a:rPr>
                <a:t>Dessert</a:t>
              </a:r>
            </a:p>
          </p:txBody>
        </p:sp>
        <p:sp>
          <p:nvSpPr>
            <p:cNvPr id="69638" name="Rectangle 6"/>
            <p:cNvSpPr>
              <a:spLocks noChangeArrowheads="1"/>
            </p:cNvSpPr>
            <p:nvPr/>
          </p:nvSpPr>
          <p:spPr bwMode="auto">
            <a:xfrm>
              <a:off x="612" y="1570"/>
              <a:ext cx="22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b="1" dirty="0">
                  <a:latin typeface="+mn-ea"/>
                </a:rPr>
                <a:t>Pie</a:t>
              </a:r>
            </a:p>
          </p:txBody>
        </p:sp>
        <p:sp>
          <p:nvSpPr>
            <p:cNvPr id="69639" name="Rectangle 7"/>
            <p:cNvSpPr>
              <a:spLocks noChangeArrowheads="1"/>
            </p:cNvSpPr>
            <p:nvPr/>
          </p:nvSpPr>
          <p:spPr bwMode="auto">
            <a:xfrm>
              <a:off x="3243" y="1570"/>
              <a:ext cx="22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b="1" dirty="0">
                  <a:latin typeface="+mn-ea"/>
                </a:rPr>
                <a:t>Cake</a:t>
              </a:r>
            </a:p>
          </p:txBody>
        </p:sp>
        <p:sp>
          <p:nvSpPr>
            <p:cNvPr id="69640" name="Rectangle 8"/>
            <p:cNvSpPr>
              <a:spLocks noChangeArrowheads="1"/>
            </p:cNvSpPr>
            <p:nvPr/>
          </p:nvSpPr>
          <p:spPr bwMode="auto">
            <a:xfrm>
              <a:off x="521" y="2976"/>
              <a:ext cx="22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b="1" dirty="0" err="1">
                  <a:latin typeface="+mn-ea"/>
                </a:rPr>
                <a:t>ApplePie</a:t>
              </a:r>
              <a:endParaRPr lang="en-US" altLang="zh-CN" sz="2400" b="1" dirty="0">
                <a:latin typeface="+mn-ea"/>
              </a:endParaRPr>
            </a:p>
          </p:txBody>
        </p:sp>
        <p:sp>
          <p:nvSpPr>
            <p:cNvPr id="69641" name="Rectangle 9"/>
            <p:cNvSpPr>
              <a:spLocks noChangeArrowheads="1"/>
            </p:cNvSpPr>
            <p:nvPr/>
          </p:nvSpPr>
          <p:spPr bwMode="auto">
            <a:xfrm>
              <a:off x="3334" y="2930"/>
              <a:ext cx="22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b="1" dirty="0" err="1">
                  <a:latin typeface="+mn-ea"/>
                </a:rPr>
                <a:t>ChocolateCake</a:t>
              </a:r>
              <a:endParaRPr lang="en-US" altLang="zh-CN" sz="2400" b="1" dirty="0">
                <a:latin typeface="+mn-ea"/>
              </a:endParaRPr>
            </a:p>
          </p:txBody>
        </p:sp>
        <p:sp>
          <p:nvSpPr>
            <p:cNvPr id="69642" name="Line 10"/>
            <p:cNvSpPr>
              <a:spLocks noChangeShapeType="1"/>
            </p:cNvSpPr>
            <p:nvPr/>
          </p:nvSpPr>
          <p:spPr bwMode="auto">
            <a:xfrm flipV="1">
              <a:off x="2018" y="1344"/>
              <a:ext cx="862" cy="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69643" name="Line 11"/>
            <p:cNvSpPr>
              <a:spLocks noChangeShapeType="1"/>
            </p:cNvSpPr>
            <p:nvPr/>
          </p:nvSpPr>
          <p:spPr bwMode="auto">
            <a:xfrm flipH="1" flipV="1">
              <a:off x="2880" y="1344"/>
              <a:ext cx="1043"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69644" name="Line 12"/>
            <p:cNvSpPr>
              <a:spLocks noChangeShapeType="1"/>
            </p:cNvSpPr>
            <p:nvPr/>
          </p:nvSpPr>
          <p:spPr bwMode="auto">
            <a:xfrm flipV="1">
              <a:off x="1655" y="1979"/>
              <a:ext cx="0" cy="10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sp>
          <p:nvSpPr>
            <p:cNvPr id="69645" name="Line 13"/>
            <p:cNvSpPr>
              <a:spLocks noChangeShapeType="1"/>
            </p:cNvSpPr>
            <p:nvPr/>
          </p:nvSpPr>
          <p:spPr bwMode="auto">
            <a:xfrm flipH="1" flipV="1">
              <a:off x="4332" y="1933"/>
              <a:ext cx="0" cy="10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ea"/>
              </a:endParaRPr>
            </a:p>
          </p:txBody>
        </p:sp>
      </p:grpSp>
    </p:spTree>
    <p:extLst>
      <p:ext uri="{BB962C8B-B14F-4D97-AF65-F5344CB8AC3E}">
        <p14:creationId xmlns:p14="http://schemas.microsoft.com/office/powerpoint/2010/main" val="1934142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descr="Rectangle: Click to edit Master text styles&#10;Second level&#10;Third level&#10;Fourth level&#10;Fifth level"/>
          <p:cNvSpPr>
            <a:spLocks noGrp="1" noChangeArrowheads="1"/>
          </p:cNvSpPr>
          <p:nvPr>
            <p:ph idx="1"/>
          </p:nvPr>
        </p:nvSpPr>
        <p:spPr>
          <a:xfrm>
            <a:off x="250825" y="188913"/>
            <a:ext cx="8618538" cy="6264275"/>
          </a:xfrm>
        </p:spPr>
        <p:txBody>
          <a:bodyPr>
            <a:normAutofit fontScale="92500"/>
          </a:bodyPr>
          <a:lstStyle/>
          <a:p>
            <a:pPr marL="914400" lvl="1" indent="-457200" eaLnBrk="1" hangingPunct="1">
              <a:buFont typeface="Wingdings" pitchFamily="2" charset="2"/>
              <a:buNone/>
            </a:pPr>
            <a:r>
              <a:rPr lang="en-US" altLang="zh-CN" sz="2800" dirty="0">
                <a:latin typeface="+mn-ea"/>
              </a:rPr>
              <a:t>void order (Dessert d, Cake c);</a:t>
            </a:r>
          </a:p>
          <a:p>
            <a:pPr marL="914400" lvl="1" indent="-457200" eaLnBrk="1" hangingPunct="1">
              <a:buFont typeface="Wingdings" pitchFamily="2" charset="2"/>
              <a:buNone/>
            </a:pPr>
            <a:r>
              <a:rPr lang="en-US" altLang="zh-CN" sz="2800" dirty="0">
                <a:latin typeface="+mn-ea"/>
              </a:rPr>
              <a:t>void order (Pie p, Dessert d);</a:t>
            </a:r>
          </a:p>
          <a:p>
            <a:pPr marL="914400" lvl="1" indent="-457200" eaLnBrk="1" hangingPunct="1">
              <a:buFont typeface="Wingdings" pitchFamily="2" charset="2"/>
              <a:buNone/>
            </a:pPr>
            <a:r>
              <a:rPr lang="en-US" altLang="zh-CN" sz="2800" dirty="0">
                <a:latin typeface="+mn-ea"/>
              </a:rPr>
              <a:t>void order (</a:t>
            </a:r>
            <a:r>
              <a:rPr lang="en-US" altLang="zh-CN" sz="2800" dirty="0" err="1">
                <a:latin typeface="+mn-ea"/>
              </a:rPr>
              <a:t>ApplePie</a:t>
            </a:r>
            <a:r>
              <a:rPr lang="en-US" altLang="zh-CN" sz="2800" dirty="0">
                <a:latin typeface="+mn-ea"/>
              </a:rPr>
              <a:t> a, Cake c);</a:t>
            </a:r>
          </a:p>
          <a:p>
            <a:pPr marL="914400" lvl="1" indent="-457200" eaLnBrk="1" hangingPunct="1">
              <a:buFont typeface="Wingdings" pitchFamily="2" charset="2"/>
              <a:buNone/>
            </a:pPr>
            <a:endParaRPr lang="en-US" altLang="zh-CN" sz="2800" dirty="0">
              <a:latin typeface="+mn-ea"/>
            </a:endParaRPr>
          </a:p>
          <a:p>
            <a:pPr marL="914400" lvl="1" indent="-457200" eaLnBrk="1" hangingPunct="1">
              <a:buFont typeface="Wingdings" pitchFamily="2" charset="2"/>
              <a:buNone/>
            </a:pPr>
            <a:endParaRPr lang="en-US" altLang="zh-CN" sz="2800" dirty="0">
              <a:latin typeface="+mn-ea"/>
            </a:endParaRP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aDessert</a:t>
            </a:r>
            <a:r>
              <a:rPr lang="en-US" altLang="zh-CN" sz="2800" dirty="0">
                <a:latin typeface="+mn-ea"/>
              </a:rPr>
              <a:t>, </a:t>
            </a:r>
            <a:r>
              <a:rPr lang="en-US" altLang="zh-CN" sz="2800" dirty="0" err="1">
                <a:latin typeface="+mn-ea"/>
              </a:rPr>
              <a:t>aCake</a:t>
            </a:r>
            <a:r>
              <a:rPr lang="en-US" altLang="zh-CN" sz="2800" dirty="0">
                <a:latin typeface="+mn-ea"/>
              </a:rPr>
              <a:t>);//</a:t>
            </a:r>
            <a:r>
              <a:rPr lang="zh-CN" altLang="en-US" sz="2800" dirty="0">
                <a:latin typeface="+mn-ea"/>
              </a:rPr>
              <a:t>执行方法一</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anApplePie</a:t>
            </a:r>
            <a:r>
              <a:rPr lang="en-US" altLang="zh-CN" sz="2800" dirty="0">
                <a:latin typeface="+mn-ea"/>
              </a:rPr>
              <a:t> , </a:t>
            </a:r>
            <a:r>
              <a:rPr lang="en-US" altLang="zh-CN" sz="2800" dirty="0" err="1">
                <a:latin typeface="+mn-ea"/>
              </a:rPr>
              <a:t>aDessert</a:t>
            </a:r>
            <a:r>
              <a:rPr lang="en-US" altLang="zh-CN" sz="2800" dirty="0">
                <a:latin typeface="+mn-ea"/>
              </a:rPr>
              <a:t>);//</a:t>
            </a:r>
            <a:r>
              <a:rPr lang="zh-CN" altLang="en-US" sz="2800" dirty="0">
                <a:latin typeface="+mn-ea"/>
              </a:rPr>
              <a:t>执行方法二</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aDessert</a:t>
            </a:r>
            <a:r>
              <a:rPr lang="en-US" altLang="zh-CN" sz="2800" dirty="0">
                <a:latin typeface="+mn-ea"/>
              </a:rPr>
              <a:t> , </a:t>
            </a:r>
            <a:r>
              <a:rPr lang="en-US" altLang="zh-CN" sz="2800" dirty="0" err="1">
                <a:latin typeface="+mn-ea"/>
              </a:rPr>
              <a:t>aDessert</a:t>
            </a:r>
            <a:r>
              <a:rPr lang="en-US" altLang="zh-CN" sz="2800" dirty="0">
                <a:latin typeface="+mn-ea"/>
              </a:rPr>
              <a:t>);//</a:t>
            </a:r>
            <a:r>
              <a:rPr lang="zh-CN" altLang="en-US" sz="2800" dirty="0">
                <a:latin typeface="+mn-ea"/>
              </a:rPr>
              <a:t>错误</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anApplePie</a:t>
            </a:r>
            <a:r>
              <a:rPr lang="en-US" altLang="zh-CN" sz="2800" dirty="0">
                <a:latin typeface="+mn-ea"/>
              </a:rPr>
              <a:t> , </a:t>
            </a:r>
            <a:r>
              <a:rPr lang="en-US" altLang="zh-CN" sz="2800" dirty="0" err="1">
                <a:latin typeface="+mn-ea"/>
              </a:rPr>
              <a:t>aChocolateCake</a:t>
            </a:r>
            <a:r>
              <a:rPr lang="en-US" altLang="zh-CN" sz="2800" dirty="0">
                <a:latin typeface="+mn-ea"/>
              </a:rPr>
              <a:t>);//</a:t>
            </a:r>
            <a:r>
              <a:rPr lang="zh-CN" altLang="en-US" sz="2800" dirty="0">
                <a:latin typeface="+mn-ea"/>
              </a:rPr>
              <a:t>执行方法三</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aPie</a:t>
            </a:r>
            <a:r>
              <a:rPr lang="en-US" altLang="zh-CN" sz="2800" dirty="0">
                <a:latin typeface="+mn-ea"/>
              </a:rPr>
              <a:t> , </a:t>
            </a:r>
            <a:r>
              <a:rPr lang="en-US" altLang="zh-CN" sz="2800" dirty="0" err="1">
                <a:latin typeface="+mn-ea"/>
              </a:rPr>
              <a:t>aCake</a:t>
            </a:r>
            <a:r>
              <a:rPr lang="en-US" altLang="zh-CN" sz="2800" dirty="0">
                <a:latin typeface="+mn-ea"/>
              </a:rPr>
              <a:t>);//</a:t>
            </a:r>
            <a:r>
              <a:rPr lang="zh-CN" altLang="en-US" sz="2800" dirty="0">
                <a:latin typeface="+mn-ea"/>
              </a:rPr>
              <a:t>错误</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aChocolateCake</a:t>
            </a:r>
            <a:r>
              <a:rPr lang="en-US" altLang="zh-CN" sz="2800" dirty="0">
                <a:latin typeface="+mn-ea"/>
              </a:rPr>
              <a:t>, </a:t>
            </a:r>
            <a:r>
              <a:rPr lang="en-US" altLang="zh-CN" sz="2800" dirty="0" err="1">
                <a:latin typeface="+mn-ea"/>
              </a:rPr>
              <a:t>anApplePie</a:t>
            </a:r>
            <a:r>
              <a:rPr lang="en-US" altLang="zh-CN" sz="2800" dirty="0">
                <a:latin typeface="+mn-ea"/>
              </a:rPr>
              <a:t> );</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aChocolateCake</a:t>
            </a:r>
            <a:r>
              <a:rPr lang="en-US" altLang="zh-CN" sz="2800" dirty="0">
                <a:latin typeface="+mn-ea"/>
              </a:rPr>
              <a:t>, </a:t>
            </a:r>
            <a:r>
              <a:rPr lang="en-US" altLang="zh-CN" sz="2800" dirty="0" err="1">
                <a:latin typeface="+mn-ea"/>
              </a:rPr>
              <a:t>aChocolateCake</a:t>
            </a:r>
            <a:r>
              <a:rPr lang="en-US" altLang="zh-CN" sz="2800" dirty="0">
                <a:latin typeface="+mn-ea"/>
              </a:rPr>
              <a:t>);</a:t>
            </a:r>
          </a:p>
          <a:p>
            <a:pPr marL="914400" lvl="1" indent="-457200" eaLnBrk="1" hangingPunct="1">
              <a:buFont typeface="Wingdings" pitchFamily="2" charset="2"/>
              <a:buNone/>
            </a:pPr>
            <a:r>
              <a:rPr lang="en-US" altLang="zh-CN" sz="2800" dirty="0">
                <a:latin typeface="+mn-ea"/>
              </a:rPr>
              <a:t>order (</a:t>
            </a:r>
            <a:r>
              <a:rPr lang="en-US" altLang="zh-CN" sz="2800" dirty="0" err="1">
                <a:latin typeface="+mn-ea"/>
              </a:rPr>
              <a:t>aPie</a:t>
            </a:r>
            <a:r>
              <a:rPr lang="en-US" altLang="zh-CN" sz="2800" dirty="0">
                <a:latin typeface="+mn-ea"/>
              </a:rPr>
              <a:t> , </a:t>
            </a:r>
            <a:r>
              <a:rPr lang="en-US" altLang="zh-CN" sz="2800" dirty="0" err="1">
                <a:latin typeface="+mn-ea"/>
              </a:rPr>
              <a:t>aChocolateCake</a:t>
            </a:r>
            <a:r>
              <a:rPr lang="en-US" altLang="zh-CN" sz="2800" dirty="0">
                <a:latin typeface="+mn-ea"/>
              </a:rPr>
              <a:t>);</a:t>
            </a:r>
          </a:p>
        </p:txBody>
      </p:sp>
      <p:sp>
        <p:nvSpPr>
          <p:cNvPr id="7065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73603DC-99D9-408D-9785-E04B29E1DE13}"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77138328-7CB5-4476-BA0F-B907AD775F07}" type="slidenum">
              <a:rPr kumimoji="0" lang="en-US" altLang="zh-CN" sz="1400">
                <a:latin typeface="+mn-ea"/>
                <a:ea typeface="+mn-ea"/>
              </a:rPr>
              <a:pPr eaLnBrk="1" hangingPunct="1"/>
              <a:t>45</a:t>
            </a:fld>
            <a:endParaRPr kumimoji="0" lang="en-US" altLang="zh-CN" sz="1400">
              <a:latin typeface="+mn-ea"/>
              <a:ea typeface="+mn-ea"/>
            </a:endParaRPr>
          </a:p>
        </p:txBody>
      </p:sp>
      <p:sp>
        <p:nvSpPr>
          <p:cNvPr id="5" name="TextBox 4"/>
          <p:cNvSpPr txBox="1">
            <a:spLocks noChangeArrowheads="1"/>
          </p:cNvSpPr>
          <p:nvPr/>
        </p:nvSpPr>
        <p:spPr bwMode="auto">
          <a:xfrm>
            <a:off x="6717824" y="4824413"/>
            <a:ext cx="857250" cy="46196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dirty="0">
                <a:latin typeface="+mn-ea"/>
                <a:ea typeface="+mn-ea"/>
              </a:rPr>
              <a:t>错误</a:t>
            </a:r>
          </a:p>
        </p:txBody>
      </p:sp>
      <p:sp>
        <p:nvSpPr>
          <p:cNvPr id="6" name="TextBox 5"/>
          <p:cNvSpPr txBox="1">
            <a:spLocks noChangeArrowheads="1"/>
          </p:cNvSpPr>
          <p:nvPr/>
        </p:nvSpPr>
        <p:spPr bwMode="auto">
          <a:xfrm>
            <a:off x="7380312" y="5430837"/>
            <a:ext cx="1214437" cy="4619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a:latin typeface="+mn-ea"/>
                <a:ea typeface="+mn-ea"/>
              </a:rPr>
              <a:t>方法一</a:t>
            </a:r>
          </a:p>
        </p:txBody>
      </p:sp>
      <p:sp>
        <p:nvSpPr>
          <p:cNvPr id="7" name="TextBox 6"/>
          <p:cNvSpPr txBox="1">
            <a:spLocks noChangeArrowheads="1"/>
          </p:cNvSpPr>
          <p:nvPr/>
        </p:nvSpPr>
        <p:spPr bwMode="auto">
          <a:xfrm>
            <a:off x="5796598" y="5991225"/>
            <a:ext cx="857250" cy="4619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24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24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24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a:latin typeface="+mn-ea"/>
                <a:ea typeface="+mn-ea"/>
              </a:rPr>
              <a:t>错误</a:t>
            </a:r>
          </a:p>
        </p:txBody>
      </p:sp>
      <p:sp>
        <p:nvSpPr>
          <p:cNvPr id="8" name="文本框 7">
            <a:extLst>
              <a:ext uri="{FF2B5EF4-FFF2-40B4-BE49-F238E27FC236}">
                <a16:creationId xmlns:a16="http://schemas.microsoft.com/office/drawing/2014/main" id="{64B65E6C-F268-4E71-9FAC-197931DA9165}"/>
              </a:ext>
            </a:extLst>
          </p:cNvPr>
          <p:cNvSpPr txBox="1"/>
          <p:nvPr/>
        </p:nvSpPr>
        <p:spPr>
          <a:xfrm>
            <a:off x="6029325" y="1477233"/>
            <a:ext cx="2428875" cy="1015663"/>
          </a:xfrm>
          <a:prstGeom prst="rect">
            <a:avLst/>
          </a:prstGeom>
          <a:noFill/>
          <a:ln w="28575">
            <a:solidFill>
              <a:srgbClr val="C00000"/>
            </a:solidFill>
          </a:ln>
        </p:spPr>
        <p:txBody>
          <a:bodyPr wrap="square" rtlCol="0">
            <a:spAutoFit/>
          </a:bodyPr>
          <a:lstStyle/>
          <a:p>
            <a:r>
              <a:rPr lang="en-US" altLang="zh-CN" sz="2000" b="1" dirty="0"/>
              <a:t>Dessert</a:t>
            </a:r>
            <a:r>
              <a:rPr lang="zh-CN" altLang="en-US" sz="2000" b="1" dirty="0"/>
              <a:t> </a:t>
            </a:r>
            <a:r>
              <a:rPr lang="en-US" altLang="zh-CN" sz="2000" b="1" dirty="0" err="1">
                <a:latin typeface="+mn-ea"/>
              </a:rPr>
              <a:t>aDessert</a:t>
            </a:r>
            <a:r>
              <a:rPr lang="zh-CN" altLang="en-US" sz="2000" b="1" dirty="0">
                <a:latin typeface="+mn-ea"/>
              </a:rPr>
              <a:t>；</a:t>
            </a:r>
            <a:r>
              <a:rPr lang="en-US" altLang="zh-CN" sz="2000" b="1" dirty="0">
                <a:latin typeface="+mn-ea"/>
              </a:rPr>
              <a:t>Cake </a:t>
            </a:r>
            <a:r>
              <a:rPr lang="en-US" altLang="zh-CN" sz="2000" b="1" dirty="0" err="1">
                <a:latin typeface="+mn-ea"/>
              </a:rPr>
              <a:t>aCake</a:t>
            </a:r>
            <a:r>
              <a:rPr lang="en-US" altLang="zh-CN" sz="2000" b="1" dirty="0">
                <a:latin typeface="+mn-ea"/>
              </a:rPr>
              <a:t>; </a:t>
            </a:r>
          </a:p>
          <a:p>
            <a:r>
              <a:rPr lang="en-US" altLang="zh-CN" sz="2000" b="1" dirty="0">
                <a:latin typeface="+mn-ea"/>
              </a:rPr>
              <a:t>Pie </a:t>
            </a:r>
            <a:r>
              <a:rPr lang="en-US" altLang="zh-CN" sz="2000" b="1" dirty="0" err="1">
                <a:latin typeface="+mn-ea"/>
              </a:rPr>
              <a:t>aPie</a:t>
            </a:r>
            <a:r>
              <a:rPr lang="en-US" altLang="zh-CN" sz="2000" b="1" dirty="0">
                <a:latin typeface="+mn-ea"/>
              </a:rPr>
              <a:t>;…. </a:t>
            </a:r>
            <a:endParaRPr lang="en-US" altLang="zh-CN" dirty="0">
              <a:latin typeface="+mn-ea"/>
            </a:endParaRPr>
          </a:p>
        </p:txBody>
      </p:sp>
    </p:spTree>
    <p:extLst>
      <p:ext uri="{BB962C8B-B14F-4D97-AF65-F5344CB8AC3E}">
        <p14:creationId xmlns:p14="http://schemas.microsoft.com/office/powerpoint/2010/main" val="12962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title"/>
          </p:nvPr>
        </p:nvSpPr>
        <p:spPr>
          <a:xfrm>
            <a:off x="304800" y="188913"/>
            <a:ext cx="8610600" cy="914400"/>
          </a:xfrm>
          <a:noFill/>
        </p:spPr>
        <p:txBody>
          <a:bodyPr/>
          <a:lstStyle/>
          <a:p>
            <a:pPr marL="762000" indent="-762000" eaLnBrk="1" hangingPunct="1"/>
            <a:r>
              <a:rPr lang="zh-CN" altLang="en-US" sz="3600" dirty="0">
                <a:effectLst/>
                <a:latin typeface="+mn-ea"/>
                <a:ea typeface="+mn-ea"/>
              </a:rPr>
              <a:t>重定义</a:t>
            </a:r>
          </a:p>
        </p:txBody>
      </p:sp>
      <p:sp>
        <p:nvSpPr>
          <p:cNvPr id="72708" name="Rectangle 2" descr="Rectangle: Click to edit Master text styles&#10;Second level&#10;Third level&#10;Fourth level&#10;Fifth level"/>
          <p:cNvSpPr>
            <a:spLocks noGrp="1" noChangeArrowheads="1"/>
          </p:cNvSpPr>
          <p:nvPr>
            <p:ph idx="1"/>
          </p:nvPr>
        </p:nvSpPr>
        <p:spPr>
          <a:xfrm>
            <a:off x="107504" y="1124744"/>
            <a:ext cx="8618538" cy="4648200"/>
          </a:xfrm>
        </p:spPr>
        <p:txBody>
          <a:bodyPr/>
          <a:lstStyle/>
          <a:p>
            <a:pPr marL="914400" lvl="1" indent="-457200" eaLnBrk="1" hangingPunct="1">
              <a:lnSpc>
                <a:spcPct val="120000"/>
              </a:lnSpc>
              <a:buFont typeface="Wingdings" pitchFamily="2" charset="2"/>
              <a:buChar char="n"/>
            </a:pPr>
            <a:r>
              <a:rPr lang="zh-CN" altLang="en-US" sz="3400" dirty="0">
                <a:latin typeface="+mn-ea"/>
              </a:rPr>
              <a:t>当子类定义了一个与</a:t>
            </a:r>
            <a:r>
              <a:rPr lang="zh-CN" altLang="en-US" sz="3400" dirty="0">
                <a:solidFill>
                  <a:srgbClr val="FF0000"/>
                </a:solidFill>
                <a:latin typeface="+mn-ea"/>
              </a:rPr>
              <a:t>父类具有相同名称但类型签名不同的方法</a:t>
            </a:r>
            <a:r>
              <a:rPr lang="zh-CN" altLang="en-US" sz="3400" dirty="0">
                <a:latin typeface="+mn-ea"/>
              </a:rPr>
              <a:t>时，发生重定义。</a:t>
            </a:r>
          </a:p>
          <a:p>
            <a:pPr marL="914400" lvl="1" indent="-457200" eaLnBrk="1" hangingPunct="1">
              <a:lnSpc>
                <a:spcPct val="120000"/>
              </a:lnSpc>
              <a:buFont typeface="Wingdings" pitchFamily="2" charset="2"/>
              <a:buChar char="n"/>
            </a:pPr>
            <a:r>
              <a:rPr lang="zh-CN" altLang="en-US" sz="3400" dirty="0">
                <a:latin typeface="+mn-ea"/>
              </a:rPr>
              <a:t>类型签名的变化是重定义区别于改写</a:t>
            </a:r>
            <a:r>
              <a:rPr lang="en-US" altLang="zh-CN" sz="3400" dirty="0">
                <a:latin typeface="+mn-ea"/>
              </a:rPr>
              <a:t>/</a:t>
            </a:r>
            <a:r>
              <a:rPr lang="zh-CN" altLang="en-US" sz="3400" dirty="0">
                <a:latin typeface="+mn-ea"/>
              </a:rPr>
              <a:t>覆盖</a:t>
            </a:r>
            <a:r>
              <a:rPr lang="en-US" altLang="zh-CN" sz="3400" dirty="0">
                <a:latin typeface="+mn-ea"/>
              </a:rPr>
              <a:t>/</a:t>
            </a:r>
            <a:r>
              <a:rPr lang="zh-CN" altLang="en-US" sz="3400" dirty="0">
                <a:latin typeface="+mn-ea"/>
              </a:rPr>
              <a:t>重写的主要依据。</a:t>
            </a:r>
          </a:p>
        </p:txBody>
      </p:sp>
      <p:sp>
        <p:nvSpPr>
          <p:cNvPr id="7270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60046E91-74B1-4991-911B-1611FC9E1E03}"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A7D3CC6-2B7F-4FCC-A1D8-94AEB89B8BA3}" type="slidenum">
              <a:rPr kumimoji="0" lang="en-US" altLang="zh-CN" sz="1400">
                <a:latin typeface="+mn-ea"/>
                <a:ea typeface="+mn-ea"/>
              </a:rPr>
              <a:pPr eaLnBrk="1" hangingPunct="1"/>
              <a:t>46</a:t>
            </a:fld>
            <a:endParaRPr kumimoji="0" lang="en-US" altLang="zh-CN" sz="1400">
              <a:latin typeface="+mn-ea"/>
              <a:ea typeface="+mn-ea"/>
            </a:endParaRPr>
          </a:p>
        </p:txBody>
      </p:sp>
    </p:spTree>
    <p:extLst>
      <p:ext uri="{BB962C8B-B14F-4D97-AF65-F5344CB8AC3E}">
        <p14:creationId xmlns:p14="http://schemas.microsoft.com/office/powerpoint/2010/main" val="1897736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title"/>
          </p:nvPr>
        </p:nvSpPr>
        <p:spPr>
          <a:xfrm>
            <a:off x="304800" y="188913"/>
            <a:ext cx="8610600" cy="914400"/>
          </a:xfrm>
          <a:noFill/>
        </p:spPr>
        <p:txBody>
          <a:bodyPr/>
          <a:lstStyle/>
          <a:p>
            <a:pPr marL="762000" indent="-762000" eaLnBrk="1" hangingPunct="1"/>
            <a:r>
              <a:rPr lang="zh-CN" altLang="en-US" dirty="0">
                <a:effectLst/>
                <a:latin typeface="+mn-ea"/>
                <a:ea typeface="+mn-ea"/>
              </a:rPr>
              <a:t>重定义</a:t>
            </a:r>
          </a:p>
        </p:txBody>
      </p:sp>
      <p:sp>
        <p:nvSpPr>
          <p:cNvPr id="73732" name="Rectangle 2" descr="Rectangle: Click to edit Master text styles&#10;Second level&#10;Third level&#10;Fourth level&#10;Fifth level"/>
          <p:cNvSpPr>
            <a:spLocks noGrp="1" noChangeArrowheads="1"/>
          </p:cNvSpPr>
          <p:nvPr>
            <p:ph idx="1"/>
          </p:nvPr>
        </p:nvSpPr>
        <p:spPr>
          <a:xfrm>
            <a:off x="145202" y="1068901"/>
            <a:ext cx="8929795" cy="5472335"/>
          </a:xfrm>
        </p:spPr>
        <p:txBody>
          <a:bodyPr/>
          <a:lstStyle/>
          <a:p>
            <a:pPr marL="914400" lvl="1" indent="-457200" eaLnBrk="1" hangingPunct="1">
              <a:lnSpc>
                <a:spcPct val="80000"/>
              </a:lnSpc>
              <a:buFont typeface="Wingdings" pitchFamily="2" charset="2"/>
              <a:buChar char="n"/>
            </a:pPr>
            <a:r>
              <a:rPr kumimoji="0" lang="en-US" altLang="zh-CN" sz="2800" dirty="0">
                <a:latin typeface="+mn-ea"/>
              </a:rPr>
              <a:t>JAVA</a:t>
            </a:r>
            <a:r>
              <a:rPr kumimoji="0" lang="zh-CN" altLang="en-US" sz="2800" dirty="0">
                <a:latin typeface="+mn-ea"/>
              </a:rPr>
              <a:t>使用融</a:t>
            </a:r>
            <a:r>
              <a:rPr lang="zh-CN" altLang="en-US" sz="2800" dirty="0">
                <a:latin typeface="+mn-ea"/>
              </a:rPr>
              <a:t>和模型</a:t>
            </a:r>
          </a:p>
          <a:p>
            <a:pPr marL="914400" lvl="1" indent="-457200" eaLnBrk="1" hangingPunct="1">
              <a:buFont typeface="Wingdings" pitchFamily="2" charset="2"/>
              <a:buNone/>
            </a:pPr>
            <a:r>
              <a:rPr lang="en-US" altLang="zh-CN" sz="2000" dirty="0">
                <a:latin typeface="+mn-ea"/>
              </a:rPr>
              <a:t>class Parent {</a:t>
            </a:r>
          </a:p>
          <a:p>
            <a:pPr marL="914400" lvl="1" indent="-457200" eaLnBrk="1" hangingPunct="1">
              <a:buFont typeface="Wingdings" pitchFamily="2" charset="2"/>
              <a:buNone/>
            </a:pPr>
            <a:r>
              <a:rPr lang="en-US" altLang="zh-CN" sz="2000" dirty="0">
                <a:latin typeface="+mn-ea"/>
              </a:rPr>
              <a:t>	public void example (</a:t>
            </a:r>
            <a:r>
              <a:rPr lang="en-US" altLang="zh-CN" sz="2000" dirty="0" err="1">
                <a:latin typeface="+mn-ea"/>
              </a:rPr>
              <a:t>int</a:t>
            </a:r>
            <a:r>
              <a:rPr lang="en-US" altLang="zh-CN" sz="2000" dirty="0">
                <a:latin typeface="+mn-ea"/>
              </a:rPr>
              <a:t> a)</a:t>
            </a:r>
          </a:p>
          <a:p>
            <a:pPr marL="914400" lvl="1" indent="-457200" eaLnBrk="1" hangingPunct="1">
              <a:buFont typeface="Wingdings" pitchFamily="2" charset="2"/>
              <a:buNone/>
            </a:pPr>
            <a:r>
              <a:rPr lang="en-US" altLang="zh-CN" sz="2000" dirty="0">
                <a:latin typeface="+mn-ea"/>
              </a:rPr>
              <a:t>	{</a:t>
            </a:r>
            <a:r>
              <a:rPr lang="en-US" altLang="zh-CN" sz="2000" dirty="0" err="1">
                <a:latin typeface="+mn-ea"/>
              </a:rPr>
              <a:t>System.out.println</a:t>
            </a:r>
            <a:r>
              <a:rPr lang="en-US" altLang="zh-CN" sz="2000" dirty="0">
                <a:latin typeface="+mn-ea"/>
              </a:rPr>
              <a:t>(“in parent method”);}</a:t>
            </a:r>
          </a:p>
          <a:p>
            <a:pPr marL="914400" lvl="1" indent="-457200" eaLnBrk="1" hangingPunct="1">
              <a:buFont typeface="Wingdings" pitchFamily="2" charset="2"/>
              <a:buNone/>
            </a:pPr>
            <a:r>
              <a:rPr lang="en-US" altLang="zh-CN" sz="2000" dirty="0">
                <a:latin typeface="+mn-ea"/>
              </a:rPr>
              <a:t>}</a:t>
            </a:r>
          </a:p>
          <a:p>
            <a:pPr marL="914400" lvl="1" indent="-457200" eaLnBrk="1" hangingPunct="1">
              <a:buFont typeface="Wingdings" pitchFamily="2" charset="2"/>
              <a:buNone/>
            </a:pPr>
            <a:r>
              <a:rPr lang="en-US" altLang="zh-CN" sz="2000" dirty="0">
                <a:latin typeface="+mn-ea"/>
              </a:rPr>
              <a:t>class Child extends Parent {</a:t>
            </a:r>
          </a:p>
          <a:p>
            <a:pPr marL="914400" lvl="1" indent="-457200" eaLnBrk="1" hangingPunct="1">
              <a:buFont typeface="Wingdings" pitchFamily="2" charset="2"/>
              <a:buNone/>
            </a:pPr>
            <a:r>
              <a:rPr lang="en-US" altLang="zh-CN" sz="2000" dirty="0">
                <a:latin typeface="+mn-ea"/>
              </a:rPr>
              <a:t>	public void example (</a:t>
            </a:r>
            <a:r>
              <a:rPr lang="en-US" altLang="zh-CN" sz="2000" dirty="0" err="1">
                <a:latin typeface="+mn-ea"/>
              </a:rPr>
              <a:t>int</a:t>
            </a:r>
            <a:r>
              <a:rPr lang="en-US" altLang="zh-CN" sz="2000" dirty="0">
                <a:latin typeface="+mn-ea"/>
              </a:rPr>
              <a:t> </a:t>
            </a:r>
            <a:r>
              <a:rPr lang="en-US" altLang="zh-CN" sz="2000" dirty="0" err="1">
                <a:latin typeface="+mn-ea"/>
              </a:rPr>
              <a:t>a,int</a:t>
            </a:r>
            <a:r>
              <a:rPr lang="en-US" altLang="zh-CN" sz="2000" dirty="0">
                <a:latin typeface="+mn-ea"/>
              </a:rPr>
              <a:t> b)</a:t>
            </a:r>
          </a:p>
          <a:p>
            <a:pPr marL="914400" lvl="1" indent="-457200" eaLnBrk="1" hangingPunct="1">
              <a:buFont typeface="Wingdings" pitchFamily="2" charset="2"/>
              <a:buNone/>
            </a:pPr>
            <a:r>
              <a:rPr lang="en-US" altLang="zh-CN" sz="2000" dirty="0">
                <a:latin typeface="+mn-ea"/>
              </a:rPr>
              <a:t>	{</a:t>
            </a:r>
            <a:r>
              <a:rPr lang="en-US" altLang="zh-CN" sz="2000" dirty="0" err="1">
                <a:latin typeface="+mn-ea"/>
              </a:rPr>
              <a:t>System.out.println</a:t>
            </a:r>
            <a:r>
              <a:rPr lang="en-US" altLang="zh-CN" sz="2000" dirty="0">
                <a:latin typeface="+mn-ea"/>
              </a:rPr>
              <a:t>(“in child method”);}</a:t>
            </a:r>
          </a:p>
          <a:p>
            <a:pPr marL="914400" lvl="1" indent="-457200" eaLnBrk="1" hangingPunct="1">
              <a:buFont typeface="Wingdings" pitchFamily="2" charset="2"/>
              <a:buNone/>
            </a:pPr>
            <a:r>
              <a:rPr lang="en-US" altLang="zh-CN" sz="2000" dirty="0">
                <a:latin typeface="+mn-ea"/>
              </a:rPr>
              <a:t>}</a:t>
            </a:r>
          </a:p>
          <a:p>
            <a:pPr marL="914400" lvl="1" indent="-457200" eaLnBrk="1" hangingPunct="1">
              <a:buFont typeface="Wingdings" pitchFamily="2" charset="2"/>
              <a:buNone/>
            </a:pPr>
            <a:r>
              <a:rPr lang="zh-CN" altLang="en-US" sz="2800" dirty="0">
                <a:latin typeface="+mn-ea"/>
              </a:rPr>
              <a:t>使用时</a:t>
            </a:r>
          </a:p>
          <a:p>
            <a:pPr marL="914400" lvl="1" indent="-457200" eaLnBrk="1" hangingPunct="1">
              <a:buFont typeface="Wingdings" pitchFamily="2" charset="2"/>
              <a:buNone/>
            </a:pPr>
            <a:r>
              <a:rPr lang="en-US" altLang="zh-CN" sz="2800" dirty="0">
                <a:latin typeface="+mn-ea"/>
              </a:rPr>
              <a:t>Child </a:t>
            </a:r>
            <a:r>
              <a:rPr lang="en-US" altLang="zh-CN" sz="2800" dirty="0" err="1">
                <a:latin typeface="+mn-ea"/>
              </a:rPr>
              <a:t>aChild</a:t>
            </a:r>
            <a:r>
              <a:rPr lang="en-US" altLang="zh-CN" sz="2800" dirty="0">
                <a:latin typeface="+mn-ea"/>
              </a:rPr>
              <a:t> = new Child();</a:t>
            </a:r>
          </a:p>
          <a:p>
            <a:pPr marL="914400" lvl="1" indent="-457200" eaLnBrk="1" hangingPunct="1">
              <a:buFont typeface="Wingdings" pitchFamily="2" charset="2"/>
              <a:buNone/>
            </a:pPr>
            <a:r>
              <a:rPr lang="en-US" altLang="zh-CN" sz="2800" dirty="0" err="1">
                <a:latin typeface="+mn-ea"/>
              </a:rPr>
              <a:t>aChild.example</a:t>
            </a:r>
            <a:r>
              <a:rPr lang="en-US" altLang="zh-CN" sz="2800" dirty="0">
                <a:latin typeface="+mn-ea"/>
              </a:rPr>
              <a:t>(3);//in parent</a:t>
            </a:r>
          </a:p>
          <a:p>
            <a:pPr marL="914400" lvl="1" indent="-457200">
              <a:buNone/>
            </a:pPr>
            <a:r>
              <a:rPr lang="en-US" altLang="zh-CN" sz="2800" dirty="0" err="1">
                <a:latin typeface="+mn-ea"/>
              </a:rPr>
              <a:t>aChild.example</a:t>
            </a:r>
            <a:r>
              <a:rPr lang="en-US" altLang="zh-CN" sz="2800" dirty="0">
                <a:latin typeface="+mn-ea"/>
              </a:rPr>
              <a:t>(3,4);//in child</a:t>
            </a:r>
          </a:p>
        </p:txBody>
      </p:sp>
      <p:sp>
        <p:nvSpPr>
          <p:cNvPr id="7373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BEB12B5D-0EFE-4387-ABB7-2430EAA7CE76}"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31CD8C2-1928-462F-9004-055262795C20}" type="slidenum">
              <a:rPr kumimoji="0" lang="en-US" altLang="zh-CN" sz="1400">
                <a:latin typeface="+mn-ea"/>
                <a:ea typeface="+mn-ea"/>
              </a:rPr>
              <a:pPr eaLnBrk="1" hangingPunct="1"/>
              <a:t>47</a:t>
            </a:fld>
            <a:endParaRPr kumimoji="0" lang="en-US" altLang="zh-CN" sz="1400">
              <a:latin typeface="+mn-ea"/>
              <a:ea typeface="+mn-ea"/>
            </a:endParaRPr>
          </a:p>
        </p:txBody>
      </p:sp>
    </p:spTree>
    <p:extLst>
      <p:ext uri="{BB962C8B-B14F-4D97-AF65-F5344CB8AC3E}">
        <p14:creationId xmlns:p14="http://schemas.microsoft.com/office/powerpoint/2010/main" val="1945007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mn-ea"/>
                <a:ea typeface="+mn-ea"/>
              </a:rPr>
              <a:t>JAVA</a:t>
            </a:r>
            <a:r>
              <a:rPr lang="zh-CN" altLang="en-US" dirty="0">
                <a:effectLst/>
                <a:latin typeface="+mn-ea"/>
                <a:ea typeface="+mn-ea"/>
              </a:rPr>
              <a:t>的重载与重写（改写</a:t>
            </a:r>
            <a:r>
              <a:rPr lang="en-US" altLang="zh-CN" dirty="0">
                <a:effectLst/>
                <a:latin typeface="+mn-ea"/>
                <a:ea typeface="+mn-ea"/>
              </a:rPr>
              <a:t>/</a:t>
            </a:r>
            <a:r>
              <a:rPr lang="zh-CN" altLang="en-US" dirty="0">
                <a:effectLst/>
                <a:latin typeface="+mn-ea"/>
                <a:ea typeface="+mn-ea"/>
              </a:rPr>
              <a:t>覆盖</a:t>
            </a:r>
            <a:r>
              <a:rPr lang="en-US" altLang="zh-CN" dirty="0">
                <a:effectLst/>
                <a:latin typeface="+mn-ea"/>
                <a:ea typeface="+mn-ea"/>
              </a:rPr>
              <a:t>/</a:t>
            </a:r>
            <a:r>
              <a:rPr lang="zh-CN" altLang="en-US" dirty="0">
                <a:effectLst/>
                <a:latin typeface="+mn-ea"/>
                <a:ea typeface="+mn-ea"/>
              </a:rPr>
              <a:t>重置）</a:t>
            </a:r>
          </a:p>
        </p:txBody>
      </p:sp>
      <p:sp>
        <p:nvSpPr>
          <p:cNvPr id="3" name="内容占位符 2"/>
          <p:cNvSpPr>
            <a:spLocks noGrp="1"/>
          </p:cNvSpPr>
          <p:nvPr>
            <p:ph idx="1"/>
          </p:nvPr>
        </p:nvSpPr>
        <p:spPr>
          <a:xfrm>
            <a:off x="72008" y="1097334"/>
            <a:ext cx="9036496" cy="5272087"/>
          </a:xfrm>
        </p:spPr>
        <p:txBody>
          <a:bodyPr/>
          <a:lstStyle/>
          <a:p>
            <a:pPr>
              <a:lnSpc>
                <a:spcPct val="120000"/>
              </a:lnSpc>
            </a:pPr>
            <a:r>
              <a:rPr lang="zh-CN" altLang="en-US" dirty="0">
                <a:latin typeface="+mn-ea"/>
              </a:rPr>
              <a:t>重载（</a:t>
            </a:r>
            <a:r>
              <a:rPr lang="en-US" altLang="zh-CN" dirty="0">
                <a:latin typeface="+mn-ea"/>
              </a:rPr>
              <a:t>overload</a:t>
            </a:r>
            <a:r>
              <a:rPr lang="zh-CN" altLang="en-US" dirty="0">
                <a:latin typeface="+mn-ea"/>
              </a:rPr>
              <a:t>）：  </a:t>
            </a:r>
            <a:endParaRPr lang="en-US" altLang="zh-CN" dirty="0">
              <a:latin typeface="+mn-ea"/>
            </a:endParaRPr>
          </a:p>
          <a:p>
            <a:pPr lvl="1">
              <a:lnSpc>
                <a:spcPct val="120000"/>
              </a:lnSpc>
            </a:pPr>
            <a:r>
              <a:rPr lang="en-US" altLang="zh-CN" dirty="0">
                <a:latin typeface="+mn-ea"/>
              </a:rPr>
              <a:t>1</a:t>
            </a:r>
            <a:r>
              <a:rPr lang="zh-CN" altLang="en-US" dirty="0">
                <a:latin typeface="+mn-ea"/>
              </a:rPr>
              <a:t>、必须具有不同的参数列表；    </a:t>
            </a:r>
            <a:endParaRPr lang="en-US" altLang="zh-CN" dirty="0">
              <a:latin typeface="+mn-ea"/>
            </a:endParaRPr>
          </a:p>
          <a:p>
            <a:pPr lvl="1">
              <a:lnSpc>
                <a:spcPct val="120000"/>
              </a:lnSpc>
            </a:pPr>
            <a:r>
              <a:rPr lang="en-US" altLang="zh-CN" dirty="0">
                <a:latin typeface="+mn-ea"/>
              </a:rPr>
              <a:t>2</a:t>
            </a:r>
            <a:r>
              <a:rPr lang="zh-CN" altLang="en-US" dirty="0">
                <a:latin typeface="+mn-ea"/>
              </a:rPr>
              <a:t>、可以有不同的访问修饰符；  </a:t>
            </a:r>
            <a:endParaRPr lang="en-US" altLang="zh-CN" dirty="0">
              <a:latin typeface="+mn-ea"/>
            </a:endParaRPr>
          </a:p>
          <a:p>
            <a:pPr lvl="1">
              <a:lnSpc>
                <a:spcPct val="120000"/>
              </a:lnSpc>
            </a:pPr>
            <a:r>
              <a:rPr lang="en-US" altLang="zh-CN" dirty="0">
                <a:latin typeface="+mn-ea"/>
              </a:rPr>
              <a:t>3</a:t>
            </a:r>
            <a:r>
              <a:rPr lang="zh-CN" altLang="en-US" dirty="0">
                <a:latin typeface="+mn-ea"/>
              </a:rPr>
              <a:t>、重载可以发生在基类和派生类之间，同样要求函数名相同，参数列表不同，返回值类型可以相同可以不相同</a:t>
            </a:r>
            <a:endParaRPr lang="en-US" altLang="zh-CN" dirty="0">
              <a:latin typeface="+mn-ea"/>
            </a:endParaRPr>
          </a:p>
          <a:p>
            <a:pPr lvl="1">
              <a:lnSpc>
                <a:spcPct val="120000"/>
              </a:lnSpc>
            </a:pPr>
            <a:r>
              <a:rPr lang="en-US" altLang="zh-CN" dirty="0">
                <a:latin typeface="+mn-ea"/>
              </a:rPr>
              <a:t>4</a:t>
            </a:r>
            <a:r>
              <a:rPr lang="zh-CN" altLang="en-US" dirty="0">
                <a:latin typeface="+mn-ea"/>
              </a:rPr>
              <a:t> 、可以抛出不同的异常；  </a:t>
            </a:r>
            <a:endParaRPr lang="en-US" altLang="zh-CN" dirty="0">
              <a:latin typeface="+mn-ea"/>
            </a:endParaRPr>
          </a:p>
          <a:p>
            <a:pPr lvl="1">
              <a:lnSpc>
                <a:spcPct val="120000"/>
              </a:lnSpc>
            </a:pPr>
            <a:r>
              <a:rPr lang="en-US" altLang="zh-CN" dirty="0">
                <a:latin typeface="+mn-ea"/>
              </a:rPr>
              <a:t>5</a:t>
            </a:r>
            <a:r>
              <a:rPr lang="zh-CN" altLang="en-US" dirty="0">
                <a:latin typeface="+mn-ea"/>
              </a:rPr>
              <a:t>、调用方法时通过传递给它们的不同参数个数和参数类型来决定具体使用哪个方法</a:t>
            </a:r>
            <a:r>
              <a:rPr lang="en-US" altLang="zh-CN" dirty="0">
                <a:latin typeface="+mn-ea"/>
              </a:rPr>
              <a:t>(</a:t>
            </a:r>
            <a:r>
              <a:rPr lang="zh-CN" altLang="en-US" dirty="0">
                <a:latin typeface="+mn-ea"/>
              </a:rPr>
              <a:t>编译器决定</a:t>
            </a:r>
            <a:r>
              <a:rPr lang="en-US" altLang="zh-CN" dirty="0">
                <a:latin typeface="+mn-ea"/>
              </a:rPr>
              <a:t>), </a:t>
            </a:r>
            <a:r>
              <a:rPr lang="zh-CN" altLang="en-US" dirty="0">
                <a:latin typeface="+mn-ea"/>
              </a:rPr>
              <a:t>这就是多态性。  </a:t>
            </a:r>
            <a:endParaRPr lang="en-US" altLang="zh-CN" dirty="0">
              <a:latin typeface="+mn-ea"/>
            </a:endParaRP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48</a:t>
            </a:fld>
            <a:endParaRPr lang="en-US" altLang="zh-CN">
              <a:latin typeface="+mn-ea"/>
              <a:ea typeface="+mn-ea"/>
            </a:endParaRPr>
          </a:p>
        </p:txBody>
      </p:sp>
    </p:spTree>
    <p:extLst>
      <p:ext uri="{BB962C8B-B14F-4D97-AF65-F5344CB8AC3E}">
        <p14:creationId xmlns:p14="http://schemas.microsoft.com/office/powerpoint/2010/main" val="3228041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mn-ea"/>
                <a:ea typeface="+mn-ea"/>
              </a:rPr>
              <a:t>重写（改写</a:t>
            </a:r>
            <a:r>
              <a:rPr lang="en-US" altLang="zh-CN" dirty="0">
                <a:effectLst/>
                <a:latin typeface="+mn-ea"/>
                <a:ea typeface="+mn-ea"/>
              </a:rPr>
              <a:t>/</a:t>
            </a:r>
            <a:r>
              <a:rPr lang="zh-CN" altLang="en-US" dirty="0">
                <a:effectLst/>
                <a:latin typeface="+mn-ea"/>
                <a:ea typeface="+mn-ea"/>
              </a:rPr>
              <a:t>方法覆盖</a:t>
            </a:r>
            <a:r>
              <a:rPr lang="en-US" altLang="zh-CN" dirty="0">
                <a:effectLst/>
                <a:latin typeface="+mn-ea"/>
                <a:ea typeface="+mn-ea"/>
              </a:rPr>
              <a:t>/</a:t>
            </a:r>
            <a:r>
              <a:rPr lang="zh-CN" altLang="en-US" dirty="0">
                <a:effectLst/>
                <a:latin typeface="+mn-ea"/>
                <a:ea typeface="+mn-ea"/>
              </a:rPr>
              <a:t>重置）</a:t>
            </a:r>
          </a:p>
        </p:txBody>
      </p:sp>
      <p:sp>
        <p:nvSpPr>
          <p:cNvPr id="3" name="内容占位符 2"/>
          <p:cNvSpPr>
            <a:spLocks noGrp="1"/>
          </p:cNvSpPr>
          <p:nvPr>
            <p:ph idx="1"/>
          </p:nvPr>
        </p:nvSpPr>
        <p:spPr>
          <a:xfrm>
            <a:off x="0" y="980728"/>
            <a:ext cx="9144000" cy="5272087"/>
          </a:xfrm>
        </p:spPr>
        <p:txBody>
          <a:bodyPr>
            <a:normAutofit fontScale="92500" lnSpcReduction="10000"/>
          </a:bodyPr>
          <a:lstStyle/>
          <a:p>
            <a:pPr>
              <a:lnSpc>
                <a:spcPct val="120000"/>
              </a:lnSpc>
            </a:pPr>
            <a:r>
              <a:rPr lang="en-US" altLang="zh-CN" dirty="0">
                <a:latin typeface="+mn-ea"/>
              </a:rPr>
              <a:t>1. </a:t>
            </a:r>
            <a:r>
              <a:rPr lang="zh-CN" altLang="en-US" dirty="0">
                <a:latin typeface="+mn-ea"/>
              </a:rPr>
              <a:t>子类</a:t>
            </a:r>
            <a:r>
              <a:rPr lang="zh-CN" altLang="en-US" dirty="0">
                <a:solidFill>
                  <a:srgbClr val="FF0000"/>
                </a:solidFill>
                <a:latin typeface="+mn-ea"/>
              </a:rPr>
              <a:t>方法的名称，参数签名和返回类型</a:t>
            </a:r>
            <a:r>
              <a:rPr lang="zh-CN" altLang="en-US" dirty="0">
                <a:latin typeface="+mn-ea"/>
              </a:rPr>
              <a:t>必须与父类方法的名称，参数签名和返回类型一致（或返回类型兼容）。  </a:t>
            </a:r>
            <a:endParaRPr lang="en-US" altLang="zh-CN" dirty="0">
              <a:latin typeface="+mn-ea"/>
            </a:endParaRPr>
          </a:p>
          <a:p>
            <a:pPr>
              <a:lnSpc>
                <a:spcPct val="120000"/>
              </a:lnSpc>
            </a:pPr>
            <a:r>
              <a:rPr lang="en-US" altLang="zh-CN" dirty="0">
                <a:latin typeface="+mn-ea"/>
              </a:rPr>
              <a:t>2. </a:t>
            </a:r>
            <a:r>
              <a:rPr lang="zh-CN" altLang="en-US" dirty="0">
                <a:latin typeface="+mn-ea"/>
              </a:rPr>
              <a:t>重写方法不能使用比被重写的方法更严格的访问权限，即访问修饰符的限制一定要大于被重写方法的访问修饰符，亦即子类方法不能缩小父类方法的访问权限。 （</a:t>
            </a:r>
            <a:r>
              <a:rPr lang="en-US" altLang="zh-CN" dirty="0">
                <a:latin typeface="+mn-ea"/>
              </a:rPr>
              <a:t>public&gt;protected&gt;private</a:t>
            </a:r>
            <a:r>
              <a:rPr lang="zh-CN" altLang="en-US" dirty="0">
                <a:latin typeface="+mn-ea"/>
              </a:rPr>
              <a:t>）</a:t>
            </a:r>
          </a:p>
          <a:p>
            <a:pPr>
              <a:lnSpc>
                <a:spcPct val="120000"/>
              </a:lnSpc>
            </a:pPr>
            <a:r>
              <a:rPr lang="en-US" altLang="zh-CN" dirty="0">
                <a:latin typeface="+mn-ea"/>
              </a:rPr>
              <a:t>3. </a:t>
            </a:r>
            <a:r>
              <a:rPr lang="zh-CN" altLang="en-US" dirty="0">
                <a:latin typeface="+mn-ea"/>
              </a:rPr>
              <a:t>子类方法不能抛出比父类方法更多的异常。子类方法抛出的异常必须和父类方法抛出的异常相同，或者子类方法抛出的异常类是父类抛出的异常类的子类。</a:t>
            </a:r>
            <a:endParaRPr lang="en-US" altLang="zh-CN" dirty="0">
              <a:latin typeface="+mn-ea"/>
            </a:endParaRPr>
          </a:p>
          <a:p>
            <a:pPr>
              <a:lnSpc>
                <a:spcPct val="120000"/>
              </a:lnSpc>
            </a:pPr>
            <a:r>
              <a:rPr lang="en-US" altLang="zh-CN" dirty="0">
                <a:latin typeface="+mn-ea"/>
              </a:rPr>
              <a:t>4.</a:t>
            </a:r>
            <a:r>
              <a:rPr lang="zh-CN" altLang="en-US" dirty="0">
                <a:latin typeface="+mn-ea"/>
              </a:rPr>
              <a:t>重写方法只能存在于具有</a:t>
            </a:r>
            <a:r>
              <a:rPr lang="zh-CN" altLang="en-US" dirty="0">
                <a:solidFill>
                  <a:srgbClr val="FF0000"/>
                </a:solidFill>
                <a:latin typeface="+mn-ea"/>
              </a:rPr>
              <a:t>继承</a:t>
            </a:r>
            <a:r>
              <a:rPr lang="zh-CN" altLang="en-US" dirty="0">
                <a:latin typeface="+mn-ea"/>
              </a:rPr>
              <a:t>关系中，重写方法只能重写父类非私有的方法。</a:t>
            </a: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dirty="0">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49</a:t>
            </a:fld>
            <a:endParaRPr lang="en-US" altLang="zh-CN">
              <a:latin typeface="+mn-ea"/>
              <a:ea typeface="+mn-ea"/>
            </a:endParaRPr>
          </a:p>
        </p:txBody>
      </p:sp>
    </p:spTree>
    <p:extLst>
      <p:ext uri="{BB962C8B-B14F-4D97-AF65-F5344CB8AC3E}">
        <p14:creationId xmlns:p14="http://schemas.microsoft.com/office/powerpoint/2010/main" val="402927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多态的四种形式</a:t>
            </a:r>
          </a:p>
        </p:txBody>
      </p:sp>
      <p:sp>
        <p:nvSpPr>
          <p:cNvPr id="3" name="内容占位符 2"/>
          <p:cNvSpPr>
            <a:spLocks noGrp="1"/>
          </p:cNvSpPr>
          <p:nvPr>
            <p:ph idx="1"/>
          </p:nvPr>
        </p:nvSpPr>
        <p:spPr/>
        <p:txBody>
          <a:bodyPr/>
          <a:lstStyle/>
          <a:p>
            <a:r>
              <a:rPr lang="zh-CN" altLang="en-US" dirty="0"/>
              <a:t>重载</a:t>
            </a:r>
            <a:endParaRPr lang="en-US" altLang="zh-CN" dirty="0"/>
          </a:p>
          <a:p>
            <a:r>
              <a:rPr lang="zh-CN" altLang="en-US" dirty="0"/>
              <a:t>改写</a:t>
            </a:r>
            <a:endParaRPr lang="en-US" altLang="zh-CN" dirty="0"/>
          </a:p>
          <a:p>
            <a:r>
              <a:rPr lang="zh-CN" altLang="en-US" dirty="0"/>
              <a:t>多态变量</a:t>
            </a:r>
            <a:endParaRPr lang="en-US" altLang="zh-CN" dirty="0"/>
          </a:p>
          <a:p>
            <a:r>
              <a:rPr lang="zh-CN" altLang="en-US" dirty="0"/>
              <a:t>泛型</a:t>
            </a:r>
            <a:endParaRPr lang="en-US" altLang="zh-CN" dirty="0"/>
          </a:p>
        </p:txBody>
      </p:sp>
      <p:sp>
        <p:nvSpPr>
          <p:cNvPr id="4" name="日期占位符 3"/>
          <p:cNvSpPr>
            <a:spLocks noGrp="1"/>
          </p:cNvSpPr>
          <p:nvPr>
            <p:ph type="dt" sz="half" idx="10"/>
          </p:nvPr>
        </p:nvSpPr>
        <p:spPr/>
        <p:txBody>
          <a:bodyPr/>
          <a:lstStyle/>
          <a:p>
            <a:pPr>
              <a:defRPr/>
            </a:pPr>
            <a:fld id="{432892AC-5BDC-479A-BC75-9F7E2A325D66}" type="datetime1">
              <a:rPr lang="en-US" smtClean="0"/>
              <a:pPr>
                <a:defRPr/>
              </a:pPr>
              <a:t>6/13/2022</a:t>
            </a:fld>
            <a:endParaRPr lang="en-US" altLang="zh-CN"/>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pPr>
                <a:defRPr/>
              </a:pPr>
              <a:t>5</a:t>
            </a:fld>
            <a:endParaRPr lang="en-US" altLang="zh-CN"/>
          </a:p>
        </p:txBody>
      </p:sp>
    </p:spTree>
    <p:extLst>
      <p:ext uri="{BB962C8B-B14F-4D97-AF65-F5344CB8AC3E}">
        <p14:creationId xmlns:p14="http://schemas.microsoft.com/office/powerpoint/2010/main" val="3966177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9512" y="34176"/>
            <a:ext cx="7772400" cy="1143000"/>
          </a:xfrm>
        </p:spPr>
        <p:txBody>
          <a:bodyPr/>
          <a:lstStyle/>
          <a:p>
            <a:r>
              <a:rPr lang="zh-CN" altLang="en-US" sz="3600" dirty="0">
                <a:solidFill>
                  <a:schemeClr val="tx1"/>
                </a:solidFill>
                <a:effectLst/>
                <a:latin typeface="+mn-ea"/>
                <a:ea typeface="+mn-ea"/>
              </a:rPr>
              <a:t>方法的改写</a:t>
            </a:r>
            <a:r>
              <a:rPr lang="en-US" altLang="zh-CN" sz="3600" dirty="0">
                <a:solidFill>
                  <a:schemeClr val="tx1"/>
                </a:solidFill>
                <a:effectLst/>
                <a:latin typeface="+mn-ea"/>
                <a:ea typeface="+mn-ea"/>
              </a:rPr>
              <a:t>/</a:t>
            </a:r>
            <a:r>
              <a:rPr lang="zh-CN" altLang="en-US" sz="3600" dirty="0">
                <a:solidFill>
                  <a:schemeClr val="tx1"/>
                </a:solidFill>
                <a:effectLst/>
                <a:latin typeface="+mn-ea"/>
                <a:ea typeface="+mn-ea"/>
              </a:rPr>
              <a:t>覆盖</a:t>
            </a:r>
            <a:r>
              <a:rPr lang="en-US" altLang="zh-CN" sz="3600" dirty="0">
                <a:solidFill>
                  <a:schemeClr val="tx1"/>
                </a:solidFill>
                <a:effectLst/>
                <a:latin typeface="+mn-ea"/>
                <a:ea typeface="+mn-ea"/>
              </a:rPr>
              <a:t>/</a:t>
            </a:r>
            <a:r>
              <a:rPr lang="zh-CN" altLang="en-US" sz="3600">
                <a:solidFill>
                  <a:schemeClr val="tx1"/>
                </a:solidFill>
                <a:effectLst/>
                <a:latin typeface="+mn-ea"/>
                <a:ea typeface="+mn-ea"/>
              </a:rPr>
              <a:t>重置与</a:t>
            </a:r>
            <a:r>
              <a:rPr lang="zh-CN" altLang="en-US" sz="3600" dirty="0">
                <a:solidFill>
                  <a:schemeClr val="tx1"/>
                </a:solidFill>
                <a:effectLst/>
                <a:latin typeface="+mn-ea"/>
                <a:ea typeface="+mn-ea"/>
              </a:rPr>
              <a:t>重载的区别</a:t>
            </a:r>
          </a:p>
        </p:txBody>
      </p:sp>
      <p:sp>
        <p:nvSpPr>
          <p:cNvPr id="80899" name="Rectangle 3"/>
          <p:cNvSpPr>
            <a:spLocks noGrp="1" noChangeArrowheads="1"/>
          </p:cNvSpPr>
          <p:nvPr>
            <p:ph type="body" idx="1"/>
          </p:nvPr>
        </p:nvSpPr>
        <p:spPr>
          <a:xfrm>
            <a:off x="251520" y="1201359"/>
            <a:ext cx="8424936" cy="5013920"/>
          </a:xfrm>
        </p:spPr>
        <p:txBody>
          <a:bodyPr>
            <a:normAutofit/>
          </a:bodyPr>
          <a:lstStyle/>
          <a:p>
            <a:pPr>
              <a:lnSpc>
                <a:spcPct val="120000"/>
              </a:lnSpc>
              <a:spcAft>
                <a:spcPct val="50000"/>
              </a:spcAft>
              <a:buFont typeface="Wingdings" panose="05000000000000000000" pitchFamily="2" charset="2"/>
              <a:buChar char="n"/>
            </a:pPr>
            <a:r>
              <a:rPr lang="zh-CN" altLang="en-US" sz="2200" dirty="0">
                <a:latin typeface="+mn-ea"/>
              </a:rPr>
              <a:t>方法的</a:t>
            </a:r>
            <a:r>
              <a:rPr lang="zh-CN" altLang="en-US" sz="2200" dirty="0">
                <a:solidFill>
                  <a:schemeClr val="tx1"/>
                </a:solidFill>
                <a:latin typeface="+mn-ea"/>
              </a:rPr>
              <a:t>改写</a:t>
            </a:r>
            <a:r>
              <a:rPr lang="en-US" altLang="zh-CN" sz="2200" dirty="0">
                <a:solidFill>
                  <a:schemeClr val="tx1"/>
                </a:solidFill>
                <a:latin typeface="+mn-ea"/>
              </a:rPr>
              <a:t>/</a:t>
            </a:r>
            <a:r>
              <a:rPr lang="zh-CN" altLang="en-US" sz="2200" dirty="0">
                <a:solidFill>
                  <a:schemeClr val="tx1"/>
                </a:solidFill>
                <a:latin typeface="+mn-ea"/>
              </a:rPr>
              <a:t>覆盖</a:t>
            </a:r>
            <a:r>
              <a:rPr lang="zh-CN" altLang="en-US" sz="2200" dirty="0">
                <a:latin typeface="+mn-ea"/>
              </a:rPr>
              <a:t>是子类和父类之间的关系，而重载一般是同一类内部多个方法间的关系</a:t>
            </a:r>
            <a:endParaRPr lang="en-US" altLang="zh-CN" sz="2200" dirty="0">
              <a:latin typeface="+mn-ea"/>
            </a:endParaRPr>
          </a:p>
          <a:p>
            <a:pPr>
              <a:lnSpc>
                <a:spcPct val="120000"/>
              </a:lnSpc>
              <a:spcAft>
                <a:spcPct val="50000"/>
              </a:spcAft>
              <a:buFont typeface="Wingdings" panose="05000000000000000000" pitchFamily="2" charset="2"/>
              <a:buChar char="n"/>
            </a:pPr>
            <a:r>
              <a:rPr lang="zh-CN" altLang="en-US" sz="2200" dirty="0">
                <a:latin typeface="+mn-ea"/>
              </a:rPr>
              <a:t>方法的</a:t>
            </a:r>
            <a:r>
              <a:rPr lang="zh-CN" altLang="en-US" sz="2200" dirty="0">
                <a:solidFill>
                  <a:schemeClr val="tx1"/>
                </a:solidFill>
                <a:latin typeface="+mn-ea"/>
              </a:rPr>
              <a:t>改写</a:t>
            </a:r>
            <a:r>
              <a:rPr lang="en-US" altLang="zh-CN" sz="2200" dirty="0">
                <a:solidFill>
                  <a:schemeClr val="tx1"/>
                </a:solidFill>
                <a:latin typeface="+mn-ea"/>
              </a:rPr>
              <a:t>/</a:t>
            </a:r>
            <a:r>
              <a:rPr lang="zh-CN" altLang="en-US" sz="2200" dirty="0">
                <a:solidFill>
                  <a:schemeClr val="tx1"/>
                </a:solidFill>
                <a:latin typeface="+mn-ea"/>
              </a:rPr>
              <a:t>覆盖</a:t>
            </a:r>
            <a:r>
              <a:rPr lang="zh-CN" altLang="en-US" sz="2200" dirty="0">
                <a:latin typeface="+mn-ea"/>
              </a:rPr>
              <a:t>一般是两个方法间的，而重载时可能有多个重载方法</a:t>
            </a:r>
            <a:endParaRPr lang="en-US" altLang="zh-CN" sz="2200" dirty="0">
              <a:latin typeface="+mn-ea"/>
            </a:endParaRPr>
          </a:p>
          <a:p>
            <a:pPr>
              <a:lnSpc>
                <a:spcPct val="120000"/>
              </a:lnSpc>
              <a:spcAft>
                <a:spcPct val="50000"/>
              </a:spcAft>
              <a:buFont typeface="Wingdings" panose="05000000000000000000" pitchFamily="2" charset="2"/>
              <a:buChar char="n"/>
            </a:pPr>
            <a:r>
              <a:rPr lang="zh-CN" altLang="en-US" sz="2200" dirty="0">
                <a:solidFill>
                  <a:schemeClr val="tx1"/>
                </a:solidFill>
                <a:latin typeface="+mn-ea"/>
              </a:rPr>
              <a:t>改写</a:t>
            </a:r>
            <a:r>
              <a:rPr lang="en-US" altLang="zh-CN" sz="2200" dirty="0">
                <a:solidFill>
                  <a:schemeClr val="tx1"/>
                </a:solidFill>
                <a:latin typeface="+mn-ea"/>
              </a:rPr>
              <a:t>/</a:t>
            </a:r>
            <a:r>
              <a:rPr lang="zh-CN" altLang="en-US" sz="2200" dirty="0">
                <a:solidFill>
                  <a:schemeClr val="tx1"/>
                </a:solidFill>
                <a:latin typeface="+mn-ea"/>
              </a:rPr>
              <a:t>覆盖</a:t>
            </a:r>
            <a:r>
              <a:rPr lang="zh-CN" altLang="en-US" sz="2200" dirty="0">
                <a:latin typeface="+mn-ea"/>
              </a:rPr>
              <a:t>的方法有相同的方法名和形参表，而重载的方法只能有相同的方法名，不能有相同的形参表</a:t>
            </a:r>
            <a:endParaRPr lang="en-US" altLang="zh-CN" sz="2200" dirty="0">
              <a:latin typeface="+mn-ea"/>
            </a:endParaRPr>
          </a:p>
          <a:p>
            <a:pPr>
              <a:lnSpc>
                <a:spcPct val="120000"/>
              </a:lnSpc>
              <a:spcAft>
                <a:spcPct val="50000"/>
              </a:spcAft>
              <a:buFont typeface="Wingdings" panose="05000000000000000000" pitchFamily="2" charset="2"/>
              <a:buChar char="n"/>
            </a:pPr>
            <a:r>
              <a:rPr lang="zh-CN" altLang="en-US" sz="2200" dirty="0">
                <a:solidFill>
                  <a:schemeClr val="tx1"/>
                </a:solidFill>
                <a:latin typeface="+mn-ea"/>
              </a:rPr>
              <a:t>改写</a:t>
            </a:r>
            <a:r>
              <a:rPr lang="en-US" altLang="zh-CN" sz="2200" dirty="0">
                <a:solidFill>
                  <a:schemeClr val="tx1"/>
                </a:solidFill>
                <a:latin typeface="+mn-ea"/>
              </a:rPr>
              <a:t>/</a:t>
            </a:r>
            <a:r>
              <a:rPr lang="zh-CN" altLang="en-US" sz="2200" dirty="0">
                <a:solidFill>
                  <a:schemeClr val="tx1"/>
                </a:solidFill>
                <a:latin typeface="+mn-ea"/>
              </a:rPr>
              <a:t>覆盖</a:t>
            </a:r>
            <a:r>
              <a:rPr lang="zh-CN" altLang="en-US" sz="2200" dirty="0">
                <a:latin typeface="+mn-ea"/>
              </a:rPr>
              <a:t>时区分方法的是</a:t>
            </a:r>
            <a:r>
              <a:rPr lang="zh-CN" altLang="en-US" sz="2200" dirty="0">
                <a:solidFill>
                  <a:srgbClr val="FF0000"/>
                </a:solidFill>
                <a:latin typeface="+mn-ea"/>
              </a:rPr>
              <a:t>根据被调用方法的对象</a:t>
            </a:r>
            <a:r>
              <a:rPr lang="zh-CN" altLang="en-US" sz="2200" dirty="0">
                <a:latin typeface="+mn-ea"/>
              </a:rPr>
              <a:t>，而重载是</a:t>
            </a:r>
            <a:r>
              <a:rPr lang="zh-CN" altLang="en-US" sz="2200" dirty="0">
                <a:solidFill>
                  <a:srgbClr val="FF0000"/>
                </a:solidFill>
                <a:latin typeface="+mn-ea"/>
              </a:rPr>
              <a:t>根据参数</a:t>
            </a:r>
            <a:r>
              <a:rPr lang="zh-CN" altLang="en-US" sz="2200" dirty="0">
                <a:latin typeface="+mn-ea"/>
              </a:rPr>
              <a:t>来决定调用的是哪个方法</a:t>
            </a:r>
            <a:endParaRPr lang="en-US" altLang="zh-CN" sz="2200" dirty="0">
              <a:latin typeface="+mn-ea"/>
            </a:endParaRPr>
          </a:p>
          <a:p>
            <a:pPr>
              <a:lnSpc>
                <a:spcPct val="120000"/>
              </a:lnSpc>
              <a:spcAft>
                <a:spcPct val="50000"/>
              </a:spcAft>
              <a:buFont typeface="Wingdings" panose="05000000000000000000" pitchFamily="2" charset="2"/>
              <a:buChar char="n"/>
            </a:pPr>
            <a:r>
              <a:rPr lang="zh-CN" altLang="en-US" sz="2200" dirty="0">
                <a:latin typeface="+mn-ea"/>
              </a:rPr>
              <a:t>用</a:t>
            </a:r>
            <a:r>
              <a:rPr lang="en-US" altLang="zh-CN" sz="2200" dirty="0">
                <a:latin typeface="+mn-ea"/>
              </a:rPr>
              <a:t>final</a:t>
            </a:r>
            <a:r>
              <a:rPr lang="zh-CN" altLang="en-US" sz="2200" dirty="0">
                <a:latin typeface="+mn-ea"/>
              </a:rPr>
              <a:t>修饰的方法是不能被子类覆盖的，只能被重载</a:t>
            </a:r>
          </a:p>
        </p:txBody>
      </p:sp>
    </p:spTree>
    <p:extLst>
      <p:ext uri="{BB962C8B-B14F-4D97-AF65-F5344CB8AC3E}">
        <p14:creationId xmlns:p14="http://schemas.microsoft.com/office/powerpoint/2010/main" val="4026748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mn-ea"/>
                <a:ea typeface="+mn-ea"/>
              </a:rPr>
              <a:t>替换的本质</a:t>
            </a:r>
          </a:p>
        </p:txBody>
      </p:sp>
      <p:sp>
        <p:nvSpPr>
          <p:cNvPr id="5" name="副标题 4"/>
          <p:cNvSpPr>
            <a:spLocks noGrp="1"/>
          </p:cNvSpPr>
          <p:nvPr>
            <p:ph type="subTitle" idx="1"/>
          </p:nvPr>
        </p:nvSpPr>
        <p:spPr/>
        <p:txBody>
          <a:bodyPr/>
          <a:lstStyle/>
          <a:p>
            <a:endParaRPr lang="zh-CN" altLang="en-US">
              <a:latin typeface="+mn-ea"/>
            </a:endParaRPr>
          </a:p>
        </p:txBody>
      </p:sp>
    </p:spTree>
    <p:extLst>
      <p:ext uri="{BB962C8B-B14F-4D97-AF65-F5344CB8AC3E}">
        <p14:creationId xmlns:p14="http://schemas.microsoft.com/office/powerpoint/2010/main" val="28926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a:xfrm>
            <a:off x="539552" y="188640"/>
            <a:ext cx="3487688" cy="914400"/>
          </a:xfrm>
          <a:noFill/>
        </p:spPr>
        <p:txBody>
          <a:bodyPr/>
          <a:lstStyle/>
          <a:p>
            <a:pPr marL="762000" indent="-762000" eaLnBrk="1" hangingPunct="1"/>
            <a:r>
              <a:rPr lang="zh-CN" altLang="en-US" sz="3400" dirty="0">
                <a:effectLst/>
                <a:latin typeface="+mn-ea"/>
                <a:ea typeface="+mn-ea"/>
              </a:rPr>
              <a:t>替换的本质</a:t>
            </a:r>
          </a:p>
        </p:txBody>
      </p:sp>
      <p:sp>
        <p:nvSpPr>
          <p:cNvPr id="51204"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zh-CN" altLang="en-US" sz="3200" dirty="0">
                <a:latin typeface="+mn-ea"/>
              </a:rPr>
              <a:t>继承和替换原则的引入对编程语言的影响</a:t>
            </a:r>
          </a:p>
          <a:p>
            <a:pPr marL="1295400" lvl="2" indent="-381000" eaLnBrk="1" hangingPunct="1">
              <a:lnSpc>
                <a:spcPct val="120000"/>
              </a:lnSpc>
              <a:buFont typeface="Wingdings" pitchFamily="2" charset="2"/>
              <a:buChar char="w"/>
            </a:pPr>
            <a:r>
              <a:rPr lang="zh-CN" altLang="en-US" sz="3200" dirty="0">
                <a:latin typeface="+mn-ea"/>
              </a:rPr>
              <a:t>类型系统</a:t>
            </a:r>
          </a:p>
          <a:p>
            <a:pPr marL="1295400" lvl="2" indent="-381000" eaLnBrk="1" hangingPunct="1">
              <a:lnSpc>
                <a:spcPct val="120000"/>
              </a:lnSpc>
              <a:buFont typeface="Wingdings" pitchFamily="2" charset="2"/>
              <a:buChar char="w"/>
            </a:pPr>
            <a:r>
              <a:rPr lang="zh-CN" altLang="en-US" sz="3200" dirty="0">
                <a:latin typeface="+mn-ea"/>
              </a:rPr>
              <a:t>赋值的含义</a:t>
            </a:r>
          </a:p>
          <a:p>
            <a:pPr marL="1295400" lvl="2" indent="-381000" eaLnBrk="1" hangingPunct="1">
              <a:lnSpc>
                <a:spcPct val="120000"/>
              </a:lnSpc>
              <a:buFont typeface="Wingdings" pitchFamily="2" charset="2"/>
              <a:buChar char="w"/>
            </a:pPr>
            <a:r>
              <a:rPr lang="zh-CN" altLang="en-US" sz="3200" dirty="0">
                <a:latin typeface="+mn-ea"/>
              </a:rPr>
              <a:t>等价测试</a:t>
            </a:r>
          </a:p>
          <a:p>
            <a:pPr marL="1295400" lvl="2" indent="-381000" eaLnBrk="1" hangingPunct="1">
              <a:lnSpc>
                <a:spcPct val="120000"/>
              </a:lnSpc>
              <a:buFont typeface="Wingdings" pitchFamily="2" charset="2"/>
              <a:buChar char="w"/>
            </a:pPr>
            <a:r>
              <a:rPr lang="zh-CN" altLang="en-US" sz="3200" dirty="0">
                <a:latin typeface="+mn-ea"/>
              </a:rPr>
              <a:t>复制建立</a:t>
            </a:r>
          </a:p>
          <a:p>
            <a:pPr marL="1295400" lvl="2" indent="-381000" eaLnBrk="1" hangingPunct="1">
              <a:lnSpc>
                <a:spcPct val="120000"/>
              </a:lnSpc>
              <a:buFont typeface="Wingdings" pitchFamily="2" charset="2"/>
              <a:buChar char="w"/>
            </a:pPr>
            <a:r>
              <a:rPr lang="zh-CN" altLang="en-US" sz="3200" dirty="0">
                <a:latin typeface="+mn-ea"/>
              </a:rPr>
              <a:t>存储分配</a:t>
            </a:r>
          </a:p>
        </p:txBody>
      </p:sp>
      <p:sp>
        <p:nvSpPr>
          <p:cNvPr id="5120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C9B65B56-F7DC-4FBD-BD85-756517C69A97}"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A0AC7E8-F885-4F7D-B900-41C12155A05B}" type="slidenum">
              <a:rPr kumimoji="0" lang="en-US" altLang="zh-CN" sz="1400" b="0">
                <a:latin typeface="+mn-ea"/>
                <a:ea typeface="+mn-ea"/>
              </a:rPr>
              <a:pPr eaLnBrk="1" hangingPunct="1"/>
              <a:t>52</a:t>
            </a:fld>
            <a:endParaRPr kumimoji="0" lang="en-US" altLang="zh-CN" sz="1400" b="0">
              <a:latin typeface="+mn-ea"/>
              <a:ea typeface="+mn-ea"/>
            </a:endParaRPr>
          </a:p>
        </p:txBody>
      </p:sp>
    </p:spTree>
    <p:extLst>
      <p:ext uri="{BB962C8B-B14F-4D97-AF65-F5344CB8AC3E}">
        <p14:creationId xmlns:p14="http://schemas.microsoft.com/office/powerpoint/2010/main" val="1411580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mn-ea"/>
                <a:ea typeface="+mn-ea"/>
              </a:rPr>
              <a:t>内存</a:t>
            </a:r>
          </a:p>
        </p:txBody>
      </p:sp>
      <p:sp>
        <p:nvSpPr>
          <p:cNvPr id="5" name="副标题 4"/>
          <p:cNvSpPr>
            <a:spLocks noGrp="1"/>
          </p:cNvSpPr>
          <p:nvPr>
            <p:ph type="subTitle" idx="1"/>
          </p:nvPr>
        </p:nvSpPr>
        <p:spPr/>
        <p:txBody>
          <a:bodyPr/>
          <a:lstStyle/>
          <a:p>
            <a:endParaRPr lang="zh-CN" altLang="en-US">
              <a:latin typeface="+mn-ea"/>
            </a:endParaRPr>
          </a:p>
        </p:txBody>
      </p:sp>
    </p:spTree>
    <p:extLst>
      <p:ext uri="{BB962C8B-B14F-4D97-AF65-F5344CB8AC3E}">
        <p14:creationId xmlns:p14="http://schemas.microsoft.com/office/powerpoint/2010/main" val="1395071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467544" y="125510"/>
            <a:ext cx="8991600" cy="914400"/>
          </a:xfrm>
          <a:noFill/>
        </p:spPr>
        <p:txBody>
          <a:bodyPr/>
          <a:lstStyle/>
          <a:p>
            <a:pPr marL="762000" indent="-762000" eaLnBrk="1" hangingPunct="1"/>
            <a:r>
              <a:rPr lang="zh-CN" altLang="en-US" sz="3600" dirty="0">
                <a:effectLst/>
                <a:latin typeface="+mn-ea"/>
                <a:ea typeface="+mn-ea"/>
              </a:rPr>
              <a:t>内存布局</a:t>
            </a:r>
          </a:p>
        </p:txBody>
      </p:sp>
      <p:sp>
        <p:nvSpPr>
          <p:cNvPr id="52228" name="Rectangle 2" descr="Rectangle: Click to edit Master text styles&#10;Second level&#10;Third level&#10;Fourth level&#10;Fifth level"/>
          <p:cNvSpPr>
            <a:spLocks noGrp="1" noChangeArrowheads="1"/>
          </p:cNvSpPr>
          <p:nvPr>
            <p:ph idx="1"/>
          </p:nvPr>
        </p:nvSpPr>
        <p:spPr>
          <a:xfrm>
            <a:off x="152400" y="1597025"/>
            <a:ext cx="8740080" cy="5000625"/>
          </a:xfrm>
        </p:spPr>
        <p:txBody>
          <a:bodyPr/>
          <a:lstStyle/>
          <a:p>
            <a:pPr marL="914400" lvl="1" indent="-457200" eaLnBrk="1" hangingPunct="1">
              <a:lnSpc>
                <a:spcPct val="120000"/>
              </a:lnSpc>
              <a:buFont typeface="Wingdings" pitchFamily="2" charset="2"/>
              <a:buChar char="n"/>
            </a:pPr>
            <a:r>
              <a:rPr lang="zh-CN" altLang="en-US" sz="3400" dirty="0">
                <a:latin typeface="+mn-ea"/>
              </a:rPr>
              <a:t>从特定的类实例化对象是需要多少存储空间？</a:t>
            </a:r>
          </a:p>
        </p:txBody>
      </p:sp>
      <p:sp>
        <p:nvSpPr>
          <p:cNvPr id="5222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A3173AC-C74F-40FC-9B78-DCEDEC8A759B}"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B47951C-4CF0-47A6-B827-9B965665B653}" type="slidenum">
              <a:rPr kumimoji="0" lang="en-US" altLang="zh-CN" sz="1400" b="0">
                <a:latin typeface="+mn-ea"/>
                <a:ea typeface="+mn-ea"/>
              </a:rPr>
              <a:pPr eaLnBrk="1" hangingPunct="1"/>
              <a:t>54</a:t>
            </a:fld>
            <a:endParaRPr kumimoji="0" lang="en-US" altLang="zh-CN" sz="1400" b="0">
              <a:latin typeface="+mn-ea"/>
              <a:ea typeface="+mn-ea"/>
            </a:endParaRPr>
          </a:p>
        </p:txBody>
      </p:sp>
    </p:spTree>
    <p:extLst>
      <p:ext uri="{BB962C8B-B14F-4D97-AF65-F5344CB8AC3E}">
        <p14:creationId xmlns:p14="http://schemas.microsoft.com/office/powerpoint/2010/main" val="4189362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latin typeface="+mn-ea"/>
                <a:ea typeface="+mn-ea"/>
              </a:rPr>
              <a:t>内存布局</a:t>
            </a:r>
          </a:p>
        </p:txBody>
      </p:sp>
      <p:sp>
        <p:nvSpPr>
          <p:cNvPr id="53252"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Char char="n"/>
            </a:pPr>
            <a:r>
              <a:rPr lang="zh-CN" altLang="en-US" sz="3400" dirty="0">
                <a:latin typeface="+mn-ea"/>
              </a:rPr>
              <a:t>引入派生类包含基类所不包含的数据？</a:t>
            </a:r>
          </a:p>
        </p:txBody>
      </p:sp>
      <p:sp>
        <p:nvSpPr>
          <p:cNvPr id="5325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226C829-0809-4DEF-AA47-E99A42B3E759}"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8D33002C-8AC0-4456-86F2-63CE376F55A9}" type="slidenum">
              <a:rPr kumimoji="0" lang="en-US" altLang="zh-CN" sz="1400" b="0">
                <a:latin typeface="+mn-ea"/>
                <a:ea typeface="+mn-ea"/>
              </a:rPr>
              <a:pPr eaLnBrk="1" hangingPunct="1"/>
              <a:t>55</a:t>
            </a:fld>
            <a:endParaRPr kumimoji="0" lang="en-US" altLang="zh-CN" sz="1400" b="0">
              <a:latin typeface="+mn-ea"/>
              <a:ea typeface="+mn-ea"/>
            </a:endParaRPr>
          </a:p>
        </p:txBody>
      </p:sp>
    </p:spTree>
    <p:extLst>
      <p:ext uri="{BB962C8B-B14F-4D97-AF65-F5344CB8AC3E}">
        <p14:creationId xmlns:p14="http://schemas.microsoft.com/office/powerpoint/2010/main" val="1678247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a:xfrm>
            <a:off x="251520" y="116632"/>
            <a:ext cx="8991600" cy="914400"/>
          </a:xfrm>
          <a:noFill/>
        </p:spPr>
        <p:txBody>
          <a:bodyPr/>
          <a:lstStyle/>
          <a:p>
            <a:pPr marL="762000" indent="-762000" eaLnBrk="1" hangingPunct="1"/>
            <a:r>
              <a:rPr lang="zh-CN" altLang="en-US" dirty="0">
                <a:effectLst/>
                <a:latin typeface="+mn-ea"/>
                <a:ea typeface="+mn-ea"/>
              </a:rPr>
              <a:t>例</a:t>
            </a:r>
          </a:p>
        </p:txBody>
      </p:sp>
      <p:sp>
        <p:nvSpPr>
          <p:cNvPr id="54276" name="Rectangle 2" descr="Rectangle: Click to edit Master text styles&#10;Second level&#10;Third level&#10;Fourth level&#10;Fifth level"/>
          <p:cNvSpPr>
            <a:spLocks noGrp="1" noChangeArrowheads="1"/>
          </p:cNvSpPr>
          <p:nvPr>
            <p:ph idx="1"/>
          </p:nvPr>
        </p:nvSpPr>
        <p:spPr>
          <a:xfrm>
            <a:off x="144463" y="1219200"/>
            <a:ext cx="8820150" cy="5305425"/>
          </a:xfrm>
        </p:spPr>
        <p:txBody>
          <a:bodyPr>
            <a:normAutofit lnSpcReduction="10000"/>
          </a:bodyPr>
          <a:lstStyle/>
          <a:p>
            <a:pPr marL="914400" lvl="1" indent="-457200" eaLnBrk="1" hangingPunct="1">
              <a:lnSpc>
                <a:spcPct val="90000"/>
              </a:lnSpc>
              <a:buFont typeface="Wingdings" pitchFamily="2" charset="2"/>
              <a:buNone/>
            </a:pPr>
            <a:r>
              <a:rPr lang="en-US" altLang="zh-CN" dirty="0">
                <a:latin typeface="+mn-ea"/>
              </a:rPr>
              <a:t>class </a:t>
            </a:r>
            <a:r>
              <a:rPr lang="en-US" altLang="zh-CN" dirty="0">
                <a:solidFill>
                  <a:srgbClr val="FF0000"/>
                </a:solidFill>
                <a:latin typeface="+mn-ea"/>
              </a:rPr>
              <a:t>Window</a:t>
            </a:r>
            <a:r>
              <a:rPr lang="en-US" altLang="zh-CN" dirty="0">
                <a:latin typeface="+mn-ea"/>
              </a:rPr>
              <a:t> {</a:t>
            </a:r>
          </a:p>
          <a:p>
            <a:pPr marL="914400" lvl="1" indent="-457200" eaLnBrk="1" hangingPunct="1">
              <a:lnSpc>
                <a:spcPct val="90000"/>
              </a:lnSpc>
              <a:buFont typeface="Wingdings" pitchFamily="2" charset="2"/>
              <a:buNone/>
            </a:pPr>
            <a:r>
              <a:rPr lang="en-US" altLang="zh-CN" dirty="0">
                <a:latin typeface="+mn-ea"/>
              </a:rPr>
              <a:t>public:</a:t>
            </a:r>
          </a:p>
          <a:p>
            <a:pPr marL="914400" lvl="1" indent="-457200" eaLnBrk="1" hangingPunct="1">
              <a:lnSpc>
                <a:spcPct val="90000"/>
              </a:lnSpc>
              <a:buFont typeface="Wingdings" pitchFamily="2" charset="2"/>
              <a:buNone/>
            </a:pPr>
            <a:r>
              <a:rPr lang="en-US" altLang="zh-CN" dirty="0">
                <a:latin typeface="+mn-ea"/>
              </a:rPr>
              <a:t>	virtual void oops();</a:t>
            </a:r>
          </a:p>
          <a:p>
            <a:pPr marL="914400" lvl="1" indent="-457200" eaLnBrk="1" hangingPunct="1">
              <a:lnSpc>
                <a:spcPct val="90000"/>
              </a:lnSpc>
              <a:buFont typeface="Wingdings" pitchFamily="2" charset="2"/>
              <a:buNone/>
            </a:pPr>
            <a:r>
              <a:rPr lang="en-US" altLang="zh-CN" dirty="0">
                <a:latin typeface="+mn-ea"/>
              </a:rPr>
              <a:t>private:</a:t>
            </a:r>
          </a:p>
          <a:p>
            <a:pPr marL="914400" lvl="1" indent="-457200" eaLnBrk="1" hangingPunct="1">
              <a:lnSpc>
                <a:spcPct val="90000"/>
              </a:lnSpc>
              <a:buFont typeface="Wingdings" pitchFamily="2" charset="2"/>
              <a:buNone/>
            </a:pPr>
            <a:r>
              <a:rPr lang="en-US" altLang="zh-CN" dirty="0">
                <a:latin typeface="+mn-ea"/>
              </a:rPr>
              <a:t>	</a:t>
            </a:r>
            <a:r>
              <a:rPr lang="en-US" altLang="zh-CN" dirty="0" err="1">
                <a:solidFill>
                  <a:srgbClr val="FF0000"/>
                </a:solidFill>
                <a:latin typeface="+mn-ea"/>
              </a:rPr>
              <a:t>int</a:t>
            </a:r>
            <a:r>
              <a:rPr lang="en-US" altLang="zh-CN" dirty="0">
                <a:solidFill>
                  <a:srgbClr val="FF0000"/>
                </a:solidFill>
                <a:latin typeface="+mn-ea"/>
              </a:rPr>
              <a:t> height;</a:t>
            </a:r>
          </a:p>
          <a:p>
            <a:pPr marL="914400" lvl="1" indent="-457200" eaLnBrk="1" hangingPunct="1">
              <a:lnSpc>
                <a:spcPct val="90000"/>
              </a:lnSpc>
              <a:buFont typeface="Wingdings" pitchFamily="2" charset="2"/>
              <a:buNone/>
            </a:pPr>
            <a:r>
              <a:rPr lang="en-US" altLang="zh-CN" dirty="0">
                <a:solidFill>
                  <a:srgbClr val="FF0000"/>
                </a:solidFill>
                <a:latin typeface="+mn-ea"/>
              </a:rPr>
              <a:t>	</a:t>
            </a:r>
            <a:r>
              <a:rPr lang="en-US" altLang="zh-CN" dirty="0" err="1">
                <a:solidFill>
                  <a:srgbClr val="FF0000"/>
                </a:solidFill>
                <a:latin typeface="+mn-ea"/>
              </a:rPr>
              <a:t>int</a:t>
            </a:r>
            <a:r>
              <a:rPr lang="en-US" altLang="zh-CN" dirty="0">
                <a:solidFill>
                  <a:srgbClr val="FF0000"/>
                </a:solidFill>
                <a:latin typeface="+mn-ea"/>
              </a:rPr>
              <a:t> width</a:t>
            </a:r>
            <a:r>
              <a:rPr lang="en-US" altLang="zh-CN" dirty="0">
                <a:latin typeface="+mn-ea"/>
              </a:rPr>
              <a:t>;</a:t>
            </a:r>
          </a:p>
          <a:p>
            <a:pPr marL="914400" lvl="1" indent="-457200" eaLnBrk="1" hangingPunct="1">
              <a:lnSpc>
                <a:spcPct val="90000"/>
              </a:lnSpc>
              <a:buFont typeface="Wingdings" pitchFamily="2" charset="2"/>
              <a:buNone/>
            </a:pPr>
            <a:r>
              <a:rPr lang="en-US" altLang="zh-CN" dirty="0">
                <a:latin typeface="+mn-ea"/>
              </a:rPr>
              <a:t>};</a:t>
            </a:r>
          </a:p>
          <a:p>
            <a:pPr marL="914400" lvl="1" indent="-457200" eaLnBrk="1" hangingPunct="1">
              <a:lnSpc>
                <a:spcPct val="90000"/>
              </a:lnSpc>
              <a:buFont typeface="Wingdings" pitchFamily="2" charset="2"/>
              <a:buNone/>
            </a:pPr>
            <a:r>
              <a:rPr lang="en-US" altLang="zh-CN" dirty="0">
                <a:solidFill>
                  <a:srgbClr val="FF0000"/>
                </a:solidFill>
                <a:latin typeface="+mn-ea"/>
              </a:rPr>
              <a:t>class </a:t>
            </a:r>
            <a:r>
              <a:rPr lang="en-US" altLang="zh-CN" dirty="0" err="1">
                <a:solidFill>
                  <a:srgbClr val="FF0000"/>
                </a:solidFill>
                <a:latin typeface="+mn-ea"/>
              </a:rPr>
              <a:t>TextWindow</a:t>
            </a:r>
            <a:r>
              <a:rPr lang="en-US" altLang="zh-CN" dirty="0">
                <a:solidFill>
                  <a:srgbClr val="FF0000"/>
                </a:solidFill>
                <a:latin typeface="+mn-ea"/>
              </a:rPr>
              <a:t> : public Window </a:t>
            </a:r>
            <a:r>
              <a:rPr lang="en-US" altLang="zh-CN" dirty="0">
                <a:latin typeface="+mn-ea"/>
              </a:rPr>
              <a:t>{</a:t>
            </a:r>
          </a:p>
          <a:p>
            <a:pPr marL="914400" lvl="1" indent="-457200" eaLnBrk="1" hangingPunct="1">
              <a:lnSpc>
                <a:spcPct val="90000"/>
              </a:lnSpc>
              <a:buFont typeface="Wingdings" pitchFamily="2" charset="2"/>
              <a:buNone/>
            </a:pPr>
            <a:r>
              <a:rPr lang="en-US" altLang="zh-CN" dirty="0">
                <a:latin typeface="+mn-ea"/>
              </a:rPr>
              <a:t>public:</a:t>
            </a:r>
          </a:p>
          <a:p>
            <a:pPr marL="914400" lvl="1" indent="-457200" eaLnBrk="1" hangingPunct="1">
              <a:lnSpc>
                <a:spcPct val="90000"/>
              </a:lnSpc>
              <a:buFont typeface="Wingdings" pitchFamily="2" charset="2"/>
              <a:buNone/>
            </a:pPr>
            <a:r>
              <a:rPr lang="en-US" altLang="zh-CN" dirty="0">
                <a:latin typeface="+mn-ea"/>
              </a:rPr>
              <a:t>	virtual void oops();</a:t>
            </a:r>
          </a:p>
          <a:p>
            <a:pPr marL="914400" lvl="1" indent="-457200" eaLnBrk="1" hangingPunct="1">
              <a:lnSpc>
                <a:spcPct val="90000"/>
              </a:lnSpc>
              <a:buFont typeface="Wingdings" pitchFamily="2" charset="2"/>
              <a:buNone/>
            </a:pPr>
            <a:r>
              <a:rPr lang="en-US" altLang="zh-CN" dirty="0">
                <a:latin typeface="+mn-ea"/>
              </a:rPr>
              <a:t>private:</a:t>
            </a:r>
          </a:p>
          <a:p>
            <a:pPr marL="914400" lvl="1" indent="-457200" eaLnBrk="1" hangingPunct="1">
              <a:lnSpc>
                <a:spcPct val="90000"/>
              </a:lnSpc>
              <a:buFont typeface="Wingdings" pitchFamily="2" charset="2"/>
              <a:buNone/>
            </a:pPr>
            <a:r>
              <a:rPr lang="en-US" altLang="zh-CN" dirty="0">
                <a:latin typeface="+mn-ea"/>
              </a:rPr>
              <a:t>	</a:t>
            </a:r>
            <a:r>
              <a:rPr lang="en-US" altLang="zh-CN" dirty="0">
                <a:solidFill>
                  <a:srgbClr val="000099"/>
                </a:solidFill>
                <a:latin typeface="+mn-ea"/>
              </a:rPr>
              <a:t>char * contents;</a:t>
            </a:r>
          </a:p>
          <a:p>
            <a:pPr marL="914400" lvl="1" indent="-457200" eaLnBrk="1" hangingPunct="1">
              <a:lnSpc>
                <a:spcPct val="90000"/>
              </a:lnSpc>
              <a:buFont typeface="Wingdings" pitchFamily="2" charset="2"/>
              <a:buNone/>
            </a:pPr>
            <a:r>
              <a:rPr lang="en-US" altLang="zh-CN" dirty="0">
                <a:solidFill>
                  <a:srgbClr val="000099"/>
                </a:solidFill>
                <a:latin typeface="+mn-ea"/>
              </a:rPr>
              <a:t>	</a:t>
            </a:r>
            <a:r>
              <a:rPr lang="en-US" altLang="zh-CN" dirty="0" err="1">
                <a:solidFill>
                  <a:srgbClr val="000099"/>
                </a:solidFill>
                <a:latin typeface="+mn-ea"/>
              </a:rPr>
              <a:t>int</a:t>
            </a:r>
            <a:r>
              <a:rPr lang="en-US" altLang="zh-CN" dirty="0">
                <a:solidFill>
                  <a:srgbClr val="000099"/>
                </a:solidFill>
                <a:latin typeface="+mn-ea"/>
              </a:rPr>
              <a:t> </a:t>
            </a:r>
            <a:r>
              <a:rPr lang="en-US" altLang="zh-CN" dirty="0" err="1">
                <a:solidFill>
                  <a:srgbClr val="000099"/>
                </a:solidFill>
                <a:latin typeface="+mn-ea"/>
              </a:rPr>
              <a:t>cursorLocation</a:t>
            </a:r>
            <a:r>
              <a:rPr lang="en-US" altLang="zh-CN" dirty="0">
                <a:latin typeface="+mn-ea"/>
              </a:rPr>
              <a:t>;</a:t>
            </a:r>
          </a:p>
          <a:p>
            <a:pPr marL="914400" lvl="1" indent="-457200" eaLnBrk="1" hangingPunct="1">
              <a:lnSpc>
                <a:spcPct val="90000"/>
              </a:lnSpc>
              <a:buFont typeface="Wingdings" pitchFamily="2" charset="2"/>
              <a:buNone/>
            </a:pPr>
            <a:r>
              <a:rPr lang="en-US" altLang="zh-CN" dirty="0">
                <a:latin typeface="+mn-ea"/>
              </a:rPr>
              <a:t>};</a:t>
            </a:r>
          </a:p>
        </p:txBody>
      </p:sp>
      <p:sp>
        <p:nvSpPr>
          <p:cNvPr id="5427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D96D0E5-4018-4A37-A3B6-979733133794}"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FB10475-9909-4B22-A91A-BDFFC8FE2870}" type="slidenum">
              <a:rPr kumimoji="0" lang="en-US" altLang="zh-CN" sz="1400" b="0">
                <a:latin typeface="+mn-ea"/>
                <a:ea typeface="+mn-ea"/>
              </a:rPr>
              <a:pPr eaLnBrk="1" hangingPunct="1"/>
              <a:t>56</a:t>
            </a:fld>
            <a:endParaRPr kumimoji="0" lang="en-US" altLang="zh-CN" sz="1400" b="0">
              <a:latin typeface="+mn-ea"/>
              <a:ea typeface="+mn-ea"/>
            </a:endParaRPr>
          </a:p>
        </p:txBody>
      </p:sp>
    </p:spTree>
    <p:extLst>
      <p:ext uri="{BB962C8B-B14F-4D97-AF65-F5344CB8AC3E}">
        <p14:creationId xmlns:p14="http://schemas.microsoft.com/office/powerpoint/2010/main" val="191850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mn-ea"/>
                <a:ea typeface="+mn-ea"/>
              </a:rPr>
              <a:t>例</a:t>
            </a:r>
          </a:p>
        </p:txBody>
      </p:sp>
      <p:sp>
        <p:nvSpPr>
          <p:cNvPr id="55300" name="Rectangle 2" descr="Rectangle: Click to edit Master text styles&#10;Second level&#10;Third level&#10;Fourth level&#10;Fifth level"/>
          <p:cNvSpPr>
            <a:spLocks noGrp="1" noChangeArrowheads="1"/>
          </p:cNvSpPr>
          <p:nvPr>
            <p:ph idx="1"/>
          </p:nvPr>
        </p:nvSpPr>
        <p:spPr>
          <a:xfrm>
            <a:off x="144463" y="1219200"/>
            <a:ext cx="8820150" cy="5305425"/>
          </a:xfrm>
        </p:spPr>
        <p:txBody>
          <a:bodyPr/>
          <a:lstStyle/>
          <a:p>
            <a:pPr marL="914400" lvl="1" indent="-457200" eaLnBrk="1" hangingPunct="1">
              <a:lnSpc>
                <a:spcPct val="120000"/>
              </a:lnSpc>
              <a:buFont typeface="Wingdings" pitchFamily="2" charset="2"/>
              <a:buChar char="n"/>
            </a:pPr>
            <a:r>
              <a:rPr lang="en-US" altLang="zh-CN" sz="3400" dirty="0">
                <a:latin typeface="+mn-ea"/>
              </a:rPr>
              <a:t>Window win;</a:t>
            </a:r>
          </a:p>
          <a:p>
            <a:pPr marL="914400" lvl="1" indent="-457200" eaLnBrk="1" hangingPunct="1">
              <a:lnSpc>
                <a:spcPct val="120000"/>
              </a:lnSpc>
              <a:buFont typeface="Wingdings" pitchFamily="2" charset="2"/>
              <a:buChar char="n"/>
            </a:pPr>
            <a:r>
              <a:rPr lang="zh-CN" altLang="en-US" sz="3400" dirty="0">
                <a:latin typeface="+mn-ea"/>
              </a:rPr>
              <a:t>为</a:t>
            </a:r>
            <a:r>
              <a:rPr lang="en-US" altLang="zh-CN" sz="3400" dirty="0">
                <a:latin typeface="+mn-ea"/>
              </a:rPr>
              <a:t>win</a:t>
            </a:r>
            <a:r>
              <a:rPr lang="zh-CN" altLang="en-US" sz="3400" dirty="0">
                <a:latin typeface="+mn-ea"/>
              </a:rPr>
              <a:t>分配空间的方案？</a:t>
            </a:r>
          </a:p>
        </p:txBody>
      </p:sp>
      <p:sp>
        <p:nvSpPr>
          <p:cNvPr id="5529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507CAC3-C980-4C5C-A185-83BC01481886}"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69101AD-4AD6-48B4-8049-11229FEDA674}" type="slidenum">
              <a:rPr kumimoji="0" lang="en-US" altLang="zh-CN" sz="1400" b="0">
                <a:latin typeface="+mn-ea"/>
                <a:ea typeface="+mn-ea"/>
              </a:rPr>
              <a:pPr eaLnBrk="1" hangingPunct="1"/>
              <a:t>57</a:t>
            </a:fld>
            <a:endParaRPr kumimoji="0" lang="en-US" altLang="zh-CN" sz="1400" b="0">
              <a:latin typeface="+mn-ea"/>
              <a:ea typeface="+mn-ea"/>
            </a:endParaRPr>
          </a:p>
        </p:txBody>
      </p:sp>
    </p:spTree>
    <p:extLst>
      <p:ext uri="{BB962C8B-B14F-4D97-AF65-F5344CB8AC3E}">
        <p14:creationId xmlns:p14="http://schemas.microsoft.com/office/powerpoint/2010/main" val="3509155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type="title"/>
          </p:nvPr>
        </p:nvSpPr>
        <p:spPr>
          <a:xfrm>
            <a:off x="395536" y="188640"/>
            <a:ext cx="8991600" cy="914400"/>
          </a:xfrm>
          <a:noFill/>
        </p:spPr>
        <p:txBody>
          <a:bodyPr/>
          <a:lstStyle/>
          <a:p>
            <a:pPr marL="762000" indent="-762000" eaLnBrk="1" hangingPunct="1"/>
            <a:r>
              <a:rPr lang="zh-CN" altLang="en-US" dirty="0">
                <a:effectLst/>
                <a:latin typeface="+mn-ea"/>
                <a:ea typeface="+mn-ea"/>
              </a:rPr>
              <a:t>分配方案</a:t>
            </a:r>
          </a:p>
        </p:txBody>
      </p:sp>
      <p:sp>
        <p:nvSpPr>
          <p:cNvPr id="56324" name="Rectangle 2" descr="Rectangle: Click to edit Master text styles&#10;Second level&#10;Third level&#10;Fourth level&#10;Fifth level"/>
          <p:cNvSpPr>
            <a:spLocks noGrp="1" noChangeArrowheads="1"/>
          </p:cNvSpPr>
          <p:nvPr>
            <p:ph idx="1"/>
          </p:nvPr>
        </p:nvSpPr>
        <p:spPr>
          <a:xfrm>
            <a:off x="-180528" y="1340768"/>
            <a:ext cx="9172128" cy="3753336"/>
          </a:xfrm>
        </p:spPr>
        <p:txBody>
          <a:bodyPr>
            <a:normAutofit fontScale="92500"/>
          </a:bodyPr>
          <a:lstStyle/>
          <a:p>
            <a:pPr marL="914400" lvl="1" indent="-457200">
              <a:lnSpc>
                <a:spcPct val="120000"/>
              </a:lnSpc>
              <a:buFont typeface="Wingdings" pitchFamily="2" charset="2"/>
              <a:buAutoNum type="arabicPeriod"/>
            </a:pPr>
            <a:r>
              <a:rPr lang="zh-CN" altLang="en-US" sz="3200" dirty="0">
                <a:latin typeface="+mn-ea"/>
              </a:rPr>
              <a:t>最小静态空间分配：只分配基类所需的存储空间。</a:t>
            </a:r>
          </a:p>
          <a:p>
            <a:pPr marL="914400" lvl="1" indent="-457200">
              <a:lnSpc>
                <a:spcPct val="120000"/>
              </a:lnSpc>
              <a:buFont typeface="Wingdings" pitchFamily="2" charset="2"/>
              <a:buAutoNum type="arabicPeriod"/>
            </a:pPr>
            <a:r>
              <a:rPr lang="zh-CN" altLang="en-US" sz="3200" dirty="0">
                <a:latin typeface="+mn-ea"/>
              </a:rPr>
              <a:t>最大静态空间分配：无论基类还是派生类，都分配可用于所有合法的数值的最大的存储空间。</a:t>
            </a:r>
          </a:p>
          <a:p>
            <a:pPr marL="914400" lvl="1" indent="-457200">
              <a:lnSpc>
                <a:spcPct val="120000"/>
              </a:lnSpc>
              <a:buFont typeface="Wingdings" pitchFamily="2" charset="2"/>
              <a:buAutoNum type="arabicPeriod"/>
            </a:pPr>
            <a:r>
              <a:rPr lang="zh-CN" altLang="en-US" sz="3200" dirty="0">
                <a:latin typeface="+mn-ea"/>
              </a:rPr>
              <a:t>动态内存分配：只分配用于保存一个指针所需的存储空间。在运行时分配对象所需的存储空间，同时将指针设为相应的合适值（地址）。</a:t>
            </a:r>
          </a:p>
        </p:txBody>
      </p:sp>
      <p:sp>
        <p:nvSpPr>
          <p:cNvPr id="5632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649993D-864D-48BC-94DB-2A9645B212B8}"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AD20DBC-FFBE-44ED-AA18-B06A50D90BEE}" type="slidenum">
              <a:rPr kumimoji="0" lang="en-US" altLang="zh-CN" sz="1400" b="0">
                <a:latin typeface="+mn-ea"/>
                <a:ea typeface="+mn-ea"/>
              </a:rPr>
              <a:pPr eaLnBrk="1" hangingPunct="1"/>
              <a:t>58</a:t>
            </a:fld>
            <a:endParaRPr kumimoji="0" lang="en-US" altLang="zh-CN" sz="1400" b="0">
              <a:latin typeface="+mn-ea"/>
              <a:ea typeface="+mn-ea"/>
            </a:endParaRPr>
          </a:p>
        </p:txBody>
      </p:sp>
    </p:spTree>
    <p:extLst>
      <p:ext uri="{BB962C8B-B14F-4D97-AF65-F5344CB8AC3E}">
        <p14:creationId xmlns:p14="http://schemas.microsoft.com/office/powerpoint/2010/main" val="4472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mn-ea"/>
                <a:ea typeface="+mn-ea"/>
              </a:rPr>
              <a:t>最小静态空间分配</a:t>
            </a:r>
          </a:p>
        </p:txBody>
      </p:sp>
      <p:sp>
        <p:nvSpPr>
          <p:cNvPr id="57348"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en-US" altLang="zh-CN" sz="3400" dirty="0">
                <a:latin typeface="+mn-ea"/>
              </a:rPr>
              <a:t>C++</a:t>
            </a:r>
            <a:r>
              <a:rPr lang="zh-CN" altLang="en-US" sz="3400" dirty="0">
                <a:latin typeface="+mn-ea"/>
              </a:rPr>
              <a:t>使用最小静态空间分配策略。运行高效？</a:t>
            </a:r>
          </a:p>
          <a:p>
            <a:pPr marL="914400" lvl="1" indent="-457200" eaLnBrk="1" hangingPunct="1">
              <a:lnSpc>
                <a:spcPct val="120000"/>
              </a:lnSpc>
              <a:buFont typeface="Wingdings" pitchFamily="2" charset="2"/>
              <a:buChar char="n"/>
            </a:pPr>
            <a:r>
              <a:rPr lang="en-US" altLang="zh-CN" sz="3400" dirty="0">
                <a:latin typeface="+mn-ea"/>
              </a:rPr>
              <a:t>Window x;</a:t>
            </a:r>
          </a:p>
          <a:p>
            <a:pPr marL="914400" lvl="1" indent="-457200" eaLnBrk="1" hangingPunct="1">
              <a:lnSpc>
                <a:spcPct val="120000"/>
              </a:lnSpc>
              <a:buFont typeface="Wingdings" pitchFamily="2" charset="2"/>
              <a:buChar char="n"/>
            </a:pPr>
            <a:r>
              <a:rPr lang="en-US" altLang="zh-CN" sz="3400" dirty="0" err="1">
                <a:latin typeface="+mn-ea"/>
              </a:rPr>
              <a:t>TextWindow</a:t>
            </a:r>
            <a:r>
              <a:rPr lang="en-US" altLang="zh-CN" sz="3400" dirty="0">
                <a:latin typeface="+mn-ea"/>
              </a:rPr>
              <a:t> y;</a:t>
            </a:r>
          </a:p>
          <a:p>
            <a:pPr marL="914400" lvl="1" indent="-457200" eaLnBrk="1" hangingPunct="1">
              <a:lnSpc>
                <a:spcPct val="120000"/>
              </a:lnSpc>
              <a:buFont typeface="Wingdings" pitchFamily="2" charset="2"/>
              <a:buChar char="n"/>
            </a:pPr>
            <a:r>
              <a:rPr lang="en-US" altLang="zh-CN" sz="3400" dirty="0">
                <a:latin typeface="+mn-ea"/>
              </a:rPr>
              <a:t>x = y; ???</a:t>
            </a:r>
          </a:p>
          <a:p>
            <a:pPr marL="914400" lvl="1" indent="-457200" eaLnBrk="1" hangingPunct="1">
              <a:buFont typeface="Wingdings" pitchFamily="2" charset="2"/>
              <a:buChar char="n"/>
            </a:pPr>
            <a:endParaRPr lang="en-US" altLang="zh-CN" sz="3600" dirty="0">
              <a:latin typeface="+mn-ea"/>
            </a:endParaRPr>
          </a:p>
        </p:txBody>
      </p:sp>
      <p:sp>
        <p:nvSpPr>
          <p:cNvPr id="573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E5B37E2-8578-4A6A-B063-602B2576629A}"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7C3F16A-B25F-494B-AC4C-DC3018A35555}" type="slidenum">
              <a:rPr kumimoji="0" lang="en-US" altLang="zh-CN" sz="1400" b="0">
                <a:latin typeface="+mn-ea"/>
                <a:ea typeface="+mn-ea"/>
              </a:rPr>
              <a:pPr eaLnBrk="1" hangingPunct="1"/>
              <a:t>59</a:t>
            </a:fld>
            <a:endParaRPr kumimoji="0" lang="en-US" altLang="zh-CN" sz="1400" b="0">
              <a:latin typeface="+mn-ea"/>
              <a:ea typeface="+mn-ea"/>
            </a:endParaRPr>
          </a:p>
        </p:txBody>
      </p:sp>
    </p:spTree>
    <p:extLst>
      <p:ext uri="{BB962C8B-B14F-4D97-AF65-F5344CB8AC3E}">
        <p14:creationId xmlns:p14="http://schemas.microsoft.com/office/powerpoint/2010/main" val="210121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79512" y="2060848"/>
            <a:ext cx="8784976" cy="1143000"/>
          </a:xfrm>
        </p:spPr>
        <p:txBody>
          <a:bodyPr>
            <a:normAutofit fontScale="90000"/>
          </a:bodyPr>
          <a:lstStyle/>
          <a:p>
            <a:r>
              <a:rPr lang="en-US" altLang="zh-CN" dirty="0">
                <a:latin typeface="+mn-ea"/>
                <a:ea typeface="+mn-ea"/>
              </a:rPr>
              <a:t>OVERRIDE</a:t>
            </a:r>
            <a:r>
              <a:rPr lang="zh-CN" altLang="en-US" i="0" dirty="0">
                <a:latin typeface="+mn-ea"/>
                <a:ea typeface="+mn-ea"/>
              </a:rPr>
              <a:t>（改写，重写，覆盖，重置，</a:t>
            </a:r>
            <a:r>
              <a:rPr lang="zh-CN" altLang="en-US" i="0" dirty="0">
                <a:latin typeface="+mn-ea"/>
              </a:rPr>
              <a:t>覆写</a:t>
            </a:r>
            <a:r>
              <a:rPr lang="zh-CN" altLang="en-US" i="0" dirty="0">
                <a:latin typeface="+mn-ea"/>
                <a:ea typeface="+mn-ea"/>
              </a:rPr>
              <a:t>）</a:t>
            </a: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6</a:t>
            </a:fld>
            <a:endParaRPr lang="en-US" altLang="zh-CN">
              <a:latin typeface="+mn-ea"/>
              <a:ea typeface="+mn-ea"/>
            </a:endParaRPr>
          </a:p>
        </p:txBody>
      </p:sp>
    </p:spTree>
    <p:extLst>
      <p:ext uri="{BB962C8B-B14F-4D97-AF65-F5344CB8AC3E}">
        <p14:creationId xmlns:p14="http://schemas.microsoft.com/office/powerpoint/2010/main" val="33491101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dirty="0">
                <a:effectLst/>
                <a:latin typeface="+mn-ea"/>
                <a:ea typeface="+mn-ea"/>
              </a:rPr>
              <a:t>切割</a:t>
            </a:r>
            <a:r>
              <a:rPr lang="en-US" altLang="zh-CN" dirty="0">
                <a:effectLst/>
                <a:latin typeface="+mn-ea"/>
                <a:ea typeface="+mn-ea"/>
              </a:rPr>
              <a:t>Slicing</a:t>
            </a:r>
          </a:p>
        </p:txBody>
      </p:sp>
      <p:sp>
        <p:nvSpPr>
          <p:cNvPr id="1029"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Char char="n"/>
            </a:pPr>
            <a:r>
              <a:rPr lang="en-US" altLang="zh-CN" sz="3200" dirty="0">
                <a:latin typeface="+mn-ea"/>
              </a:rPr>
              <a:t> </a:t>
            </a:r>
            <a:r>
              <a:rPr lang="zh-CN" altLang="en-US" sz="3200" dirty="0">
                <a:latin typeface="+mn-ea"/>
              </a:rPr>
              <a:t>后果？</a:t>
            </a:r>
          </a:p>
          <a:p>
            <a:pPr marL="914400" lvl="1" indent="-457200" eaLnBrk="1" hangingPunct="1">
              <a:buFont typeface="Wingdings" pitchFamily="2" charset="2"/>
              <a:buChar char="n"/>
            </a:pPr>
            <a:endParaRPr lang="en-US" altLang="zh-CN" sz="3600" dirty="0">
              <a:latin typeface="+mn-ea"/>
            </a:endParaRPr>
          </a:p>
        </p:txBody>
      </p:sp>
      <p:sp>
        <p:nvSpPr>
          <p:cNvPr id="1027"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6BB32D8-7186-4160-A629-EE5EB83069BC}"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10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714401E-EB20-4487-A700-793FABF10589}" type="slidenum">
              <a:rPr kumimoji="0" lang="en-US" altLang="zh-CN" sz="1400" b="0">
                <a:latin typeface="+mn-ea"/>
                <a:ea typeface="+mn-ea"/>
              </a:rPr>
              <a:pPr eaLnBrk="1" hangingPunct="1"/>
              <a:t>60</a:t>
            </a:fld>
            <a:endParaRPr kumimoji="0" lang="en-US" altLang="zh-CN" sz="1400" b="0">
              <a:latin typeface="+mn-ea"/>
              <a:ea typeface="+mn-ea"/>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1946329838"/>
              </p:ext>
            </p:extLst>
          </p:nvPr>
        </p:nvGraphicFramePr>
        <p:xfrm>
          <a:off x="2590800" y="2590800"/>
          <a:ext cx="4267200" cy="2379663"/>
        </p:xfrm>
        <a:graphic>
          <a:graphicData uri="http://schemas.openxmlformats.org/presentationml/2006/ole">
            <mc:AlternateContent xmlns:mc="http://schemas.openxmlformats.org/markup-compatibility/2006">
              <mc:Choice xmlns:v="urn:schemas-microsoft-com:vml" Requires="v">
                <p:oleObj spid="_x0000_s2352" name="位图图像" r:id="rId4" imgW="2240474" imgH="1249524" progId="Paint.Picture">
                  <p:embed/>
                </p:oleObj>
              </mc:Choice>
              <mc:Fallback>
                <p:oleObj name="位图图像" r:id="rId4" imgW="2240474" imgH="124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90800"/>
                        <a:ext cx="4267200" cy="237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3892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title"/>
          </p:nvPr>
        </p:nvSpPr>
        <p:spPr>
          <a:xfrm>
            <a:off x="395536" y="188640"/>
            <a:ext cx="8991600" cy="914400"/>
          </a:xfrm>
          <a:noFill/>
        </p:spPr>
        <p:txBody>
          <a:bodyPr/>
          <a:lstStyle/>
          <a:p>
            <a:pPr marL="762000" indent="-762000" eaLnBrk="1" hangingPunct="1"/>
            <a:r>
              <a:rPr lang="en-US" altLang="zh-CN" sz="3400" dirty="0">
                <a:effectLst/>
                <a:latin typeface="+mn-ea"/>
                <a:ea typeface="+mn-ea"/>
              </a:rPr>
              <a:t>C++</a:t>
            </a:r>
            <a:r>
              <a:rPr lang="zh-CN" altLang="en-US" sz="3400" dirty="0">
                <a:effectLst/>
                <a:latin typeface="+mn-ea"/>
                <a:ea typeface="+mn-ea"/>
              </a:rPr>
              <a:t>规则</a:t>
            </a:r>
          </a:p>
        </p:txBody>
      </p:sp>
      <p:sp>
        <p:nvSpPr>
          <p:cNvPr id="59396"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zh-CN" altLang="en-US" sz="3200" dirty="0">
                <a:latin typeface="+mn-ea"/>
              </a:rPr>
              <a:t>对于指针（引用）变量：当消息调用可能被改写的成员函数时，选择哪个成员函数取决于</a:t>
            </a:r>
            <a:r>
              <a:rPr lang="zh-CN" altLang="en-US" sz="3200" dirty="0">
                <a:solidFill>
                  <a:srgbClr val="000099"/>
                </a:solidFill>
                <a:latin typeface="+mn-ea"/>
              </a:rPr>
              <a:t>接收器的动态数值</a:t>
            </a:r>
            <a:r>
              <a:rPr lang="zh-CN" altLang="en-US" sz="3200" dirty="0">
                <a:latin typeface="+mn-ea"/>
              </a:rPr>
              <a:t>。</a:t>
            </a:r>
          </a:p>
          <a:p>
            <a:pPr marL="914400" lvl="1" indent="-457200" eaLnBrk="1" hangingPunct="1">
              <a:lnSpc>
                <a:spcPct val="120000"/>
              </a:lnSpc>
              <a:buFont typeface="Wingdings" pitchFamily="2" charset="2"/>
              <a:buChar char="n"/>
            </a:pPr>
            <a:r>
              <a:rPr lang="zh-CN" altLang="en-US" sz="3200" dirty="0">
                <a:latin typeface="+mn-ea"/>
              </a:rPr>
              <a:t>对于其他变量：关于调用虚拟成员函数的绑定方式取决于静态类（变量声明时的类），而不取决于动态类（变量所包含的实际数值的类）。</a:t>
            </a:r>
          </a:p>
        </p:txBody>
      </p:sp>
      <p:sp>
        <p:nvSpPr>
          <p:cNvPr id="593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5971B55-345E-41A6-8161-1CFE02474651}"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85A5FCC-1601-4C3F-A630-E9F52DB17505}" type="slidenum">
              <a:rPr kumimoji="0" lang="en-US" altLang="zh-CN" sz="1400" b="0">
                <a:latin typeface="+mn-ea"/>
                <a:ea typeface="+mn-ea"/>
              </a:rPr>
              <a:pPr eaLnBrk="1" hangingPunct="1"/>
              <a:t>61</a:t>
            </a:fld>
            <a:endParaRPr kumimoji="0" lang="en-US" altLang="zh-CN" sz="1400" b="0">
              <a:latin typeface="+mn-ea"/>
              <a:ea typeface="+mn-ea"/>
            </a:endParaRPr>
          </a:p>
        </p:txBody>
      </p:sp>
    </p:spTree>
    <p:extLst>
      <p:ext uri="{BB962C8B-B14F-4D97-AF65-F5344CB8AC3E}">
        <p14:creationId xmlns:p14="http://schemas.microsoft.com/office/powerpoint/2010/main" val="28594407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mn-ea"/>
                <a:ea typeface="+mn-ea"/>
              </a:rPr>
              <a:t>最小静态空间分配</a:t>
            </a:r>
          </a:p>
        </p:txBody>
      </p:sp>
      <p:sp>
        <p:nvSpPr>
          <p:cNvPr id="58372"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en-US" altLang="zh-CN" sz="3200" dirty="0">
                <a:latin typeface="+mn-ea"/>
              </a:rPr>
              <a:t>C++</a:t>
            </a:r>
            <a:r>
              <a:rPr lang="zh-CN" altLang="en-US" sz="3200" dirty="0">
                <a:latin typeface="+mn-ea"/>
              </a:rPr>
              <a:t>保证变量</a:t>
            </a:r>
            <a:r>
              <a:rPr lang="en-US" altLang="zh-CN" sz="3200" dirty="0">
                <a:latin typeface="+mn-ea"/>
              </a:rPr>
              <a:t>x</a:t>
            </a:r>
            <a:r>
              <a:rPr lang="zh-CN" altLang="en-US" sz="3200" dirty="0">
                <a:latin typeface="+mn-ea"/>
              </a:rPr>
              <a:t>只能调用定义于</a:t>
            </a:r>
            <a:r>
              <a:rPr lang="en-US" altLang="zh-CN" sz="3200" dirty="0">
                <a:latin typeface="+mn-ea"/>
              </a:rPr>
              <a:t>Window</a:t>
            </a:r>
            <a:r>
              <a:rPr lang="zh-CN" altLang="en-US" sz="3200" dirty="0">
                <a:latin typeface="+mn-ea"/>
              </a:rPr>
              <a:t>类中的方法，不能调用定义于</a:t>
            </a:r>
            <a:r>
              <a:rPr lang="en-US" altLang="zh-CN" sz="3200" dirty="0" err="1">
                <a:latin typeface="+mn-ea"/>
              </a:rPr>
              <a:t>TextWindow</a:t>
            </a:r>
            <a:r>
              <a:rPr lang="zh-CN" altLang="en-US" sz="3200" dirty="0">
                <a:latin typeface="+mn-ea"/>
              </a:rPr>
              <a:t>类中的方法。</a:t>
            </a:r>
          </a:p>
          <a:p>
            <a:pPr marL="914400" lvl="1" indent="-457200" eaLnBrk="1" hangingPunct="1">
              <a:lnSpc>
                <a:spcPct val="120000"/>
              </a:lnSpc>
              <a:buFont typeface="Wingdings" pitchFamily="2" charset="2"/>
              <a:buChar char="n"/>
            </a:pPr>
            <a:r>
              <a:rPr lang="zh-CN" altLang="en-US" sz="3200" dirty="0">
                <a:latin typeface="+mn-ea"/>
              </a:rPr>
              <a:t>定义并实现于</a:t>
            </a:r>
            <a:r>
              <a:rPr lang="en-US" altLang="zh-CN" sz="3200" dirty="0">
                <a:latin typeface="+mn-ea"/>
              </a:rPr>
              <a:t>Window</a:t>
            </a:r>
            <a:r>
              <a:rPr lang="zh-CN" altLang="en-US" sz="3200" dirty="0">
                <a:latin typeface="+mn-ea"/>
              </a:rPr>
              <a:t>类中的方法无法存取或修改定义于子类中的数据，因此不可能出现父类存取子类的情况。</a:t>
            </a:r>
          </a:p>
          <a:p>
            <a:pPr marL="914400" lvl="1" indent="-457200" eaLnBrk="1" hangingPunct="1">
              <a:buFont typeface="Wingdings" pitchFamily="2" charset="2"/>
              <a:buChar char="n"/>
            </a:pPr>
            <a:endParaRPr lang="en-US" altLang="zh-CN" sz="3600" dirty="0">
              <a:latin typeface="+mn-ea"/>
            </a:endParaRPr>
          </a:p>
        </p:txBody>
      </p:sp>
      <p:sp>
        <p:nvSpPr>
          <p:cNvPr id="5837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A079B54-D63B-45BD-A83E-3EDF62D27EA6}"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2774961-A5F8-4759-AB23-91F7AD36F07C}" type="slidenum">
              <a:rPr kumimoji="0" lang="en-US" altLang="zh-CN" sz="1400" b="0">
                <a:latin typeface="+mn-ea"/>
                <a:ea typeface="+mn-ea"/>
              </a:rPr>
              <a:pPr eaLnBrk="1" hangingPunct="1"/>
              <a:t>62</a:t>
            </a:fld>
            <a:endParaRPr kumimoji="0" lang="en-US" altLang="zh-CN" sz="1400" b="0">
              <a:latin typeface="+mn-ea"/>
              <a:ea typeface="+mn-ea"/>
            </a:endParaRPr>
          </a:p>
        </p:txBody>
      </p:sp>
    </p:spTree>
    <p:extLst>
      <p:ext uri="{BB962C8B-B14F-4D97-AF65-F5344CB8AC3E}">
        <p14:creationId xmlns:p14="http://schemas.microsoft.com/office/powerpoint/2010/main" val="32898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dirty="0">
                <a:effectLst/>
                <a:latin typeface="+mn-ea"/>
                <a:ea typeface="+mn-ea"/>
              </a:rPr>
              <a:t>最大静态空间分配</a:t>
            </a:r>
          </a:p>
        </p:txBody>
      </p:sp>
      <p:sp>
        <p:nvSpPr>
          <p:cNvPr id="61444"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Char char="n"/>
            </a:pPr>
            <a:r>
              <a:rPr lang="zh-CN" altLang="en-US" sz="3200" dirty="0">
                <a:latin typeface="+mn-ea"/>
              </a:rPr>
              <a:t>分配变量值可能使用的最大存储空间。</a:t>
            </a:r>
          </a:p>
        </p:txBody>
      </p:sp>
      <p:sp>
        <p:nvSpPr>
          <p:cNvPr id="614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FD70577-4F57-4278-B20F-6D033ED94FE3}"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C903545-3799-4883-938F-84F0D507C49E}" type="slidenum">
              <a:rPr kumimoji="0" lang="en-US" altLang="zh-CN" sz="1400" b="0">
                <a:latin typeface="+mn-ea"/>
                <a:ea typeface="+mn-ea"/>
              </a:rPr>
              <a:pPr eaLnBrk="1" hangingPunct="1"/>
              <a:t>63</a:t>
            </a:fld>
            <a:endParaRPr kumimoji="0" lang="en-US" altLang="zh-CN" sz="1400" b="0">
              <a:latin typeface="+mn-ea"/>
              <a:ea typeface="+mn-ea"/>
            </a:endParaRPr>
          </a:p>
        </p:txBody>
      </p:sp>
    </p:spTree>
    <p:extLst>
      <p:ext uri="{BB962C8B-B14F-4D97-AF65-F5344CB8AC3E}">
        <p14:creationId xmlns:p14="http://schemas.microsoft.com/office/powerpoint/2010/main" val="3158358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微软雅黑" panose="020B0503020204020204" pitchFamily="34" charset="-122"/>
              </a:rPr>
              <a:t>问题</a:t>
            </a:r>
          </a:p>
        </p:txBody>
      </p:sp>
      <p:sp>
        <p:nvSpPr>
          <p:cNvPr id="62468" name="Rectangle 2" descr="Rectangle: Click to edit Master text styles&#10;Second level&#10;Third level&#10;Fourth level&#10;Fifth level"/>
          <p:cNvSpPr>
            <a:spLocks noGrp="1" noChangeArrowheads="1"/>
          </p:cNvSpPr>
          <p:nvPr>
            <p:ph idx="1"/>
          </p:nvPr>
        </p:nvSpPr>
        <p:spPr>
          <a:xfrm>
            <a:off x="-76200" y="1484784"/>
            <a:ext cx="9144000" cy="5000625"/>
          </a:xfrm>
        </p:spPr>
        <p:txBody>
          <a:bodyPr/>
          <a:lstStyle/>
          <a:p>
            <a:pPr marL="914400" lvl="1" indent="-457200" eaLnBrk="1" hangingPunct="1">
              <a:lnSpc>
                <a:spcPct val="120000"/>
              </a:lnSpc>
              <a:buFont typeface="Wingdings" pitchFamily="2" charset="2"/>
              <a:buChar char="n"/>
            </a:pPr>
            <a:r>
              <a:rPr lang="zh-CN" altLang="en-US" sz="3400" dirty="0">
                <a:latin typeface="+mn-ea"/>
              </a:rPr>
              <a:t>对象大小？</a:t>
            </a:r>
            <a:endParaRPr lang="en-US" altLang="zh-CN" sz="3400" dirty="0">
              <a:latin typeface="+mn-ea"/>
            </a:endParaRPr>
          </a:p>
          <a:p>
            <a:pPr marL="1314450" lvl="2" indent="-457200">
              <a:lnSpc>
                <a:spcPct val="120000"/>
              </a:lnSpc>
              <a:buFont typeface="Wingdings" pitchFamily="2" charset="2"/>
              <a:buChar char="n"/>
            </a:pPr>
            <a:r>
              <a:rPr lang="zh-CN" altLang="en-US" sz="2800" dirty="0">
                <a:latin typeface="+mn-ea"/>
              </a:rPr>
              <a:t>不论是父类变量还是子类变量，都分配变量值可能使用的最大存储空间</a:t>
            </a:r>
          </a:p>
          <a:p>
            <a:pPr marL="914400" lvl="1" indent="-457200" eaLnBrk="1" hangingPunct="1">
              <a:lnSpc>
                <a:spcPct val="120000"/>
              </a:lnSpc>
              <a:buFont typeface="Wingdings" pitchFamily="2" charset="2"/>
              <a:buChar char="n"/>
            </a:pPr>
            <a:r>
              <a:rPr lang="zh-CN" altLang="en-US" sz="3400" dirty="0">
                <a:latin typeface="+mn-ea"/>
              </a:rPr>
              <a:t>对整个程序扫描？</a:t>
            </a:r>
            <a:endParaRPr lang="en-US" altLang="zh-CN" sz="3400" dirty="0">
              <a:latin typeface="+mn-ea"/>
            </a:endParaRPr>
          </a:p>
          <a:p>
            <a:pPr marL="1314450" lvl="2" indent="-457200">
              <a:lnSpc>
                <a:spcPct val="120000"/>
              </a:lnSpc>
              <a:buFont typeface="Wingdings" pitchFamily="2" charset="2"/>
              <a:buChar char="n"/>
            </a:pPr>
            <a:r>
              <a:rPr lang="zh-CN" altLang="en-US" sz="2800" dirty="0">
                <a:latin typeface="+mn-ea"/>
              </a:rPr>
              <a:t>只有当整个程序运行完之后才会知道所有对象的大小</a:t>
            </a:r>
          </a:p>
        </p:txBody>
      </p:sp>
      <p:sp>
        <p:nvSpPr>
          <p:cNvPr id="6246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761870A-D337-42FD-855B-909D775AA335}"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7EAD6B39-C83E-4EAB-8BFB-7AED4E56B41D}" type="slidenum">
              <a:rPr kumimoji="0" lang="en-US" altLang="zh-CN" sz="1400" b="0">
                <a:latin typeface="Tahoma" pitchFamily="34" charset="0"/>
                <a:ea typeface="宋体" pitchFamily="2" charset="-122"/>
              </a:rPr>
              <a:pPr eaLnBrk="1" hangingPunct="1"/>
              <a:t>64</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396723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dirty="0">
                <a:effectLst/>
                <a:latin typeface="+mn-ea"/>
                <a:ea typeface="+mn-ea"/>
              </a:rPr>
              <a:t>动态内存分配</a:t>
            </a:r>
          </a:p>
        </p:txBody>
      </p:sp>
      <p:sp>
        <p:nvSpPr>
          <p:cNvPr id="63492" name="Rectangle 2" descr="Rectangle: Click to edit Master text styles&#10;Second level&#10;Third level&#10;Fourth level&#10;Fifth level"/>
          <p:cNvSpPr>
            <a:spLocks noGrp="1" noChangeArrowheads="1"/>
          </p:cNvSpPr>
          <p:nvPr>
            <p:ph idx="1"/>
          </p:nvPr>
        </p:nvSpPr>
        <p:spPr>
          <a:xfrm>
            <a:off x="76200" y="1103312"/>
            <a:ext cx="8820150" cy="3240087"/>
          </a:xfrm>
        </p:spPr>
        <p:txBody>
          <a:bodyPr>
            <a:normAutofit fontScale="92500" lnSpcReduction="20000"/>
          </a:bodyPr>
          <a:lstStyle/>
          <a:p>
            <a:pPr marL="914400" lvl="1" indent="-457200" eaLnBrk="1" hangingPunct="1">
              <a:lnSpc>
                <a:spcPct val="120000"/>
              </a:lnSpc>
              <a:buFont typeface="Wingdings" pitchFamily="2" charset="2"/>
              <a:buChar char="n"/>
            </a:pPr>
            <a:r>
              <a:rPr lang="zh-CN" altLang="en-US" sz="3200" dirty="0">
                <a:latin typeface="+mn-ea"/>
              </a:rPr>
              <a:t>栈中不保存对象值。</a:t>
            </a:r>
          </a:p>
          <a:p>
            <a:pPr marL="914400" lvl="1" indent="-457200" eaLnBrk="1" hangingPunct="1">
              <a:lnSpc>
                <a:spcPct val="120000"/>
              </a:lnSpc>
              <a:buFont typeface="Wingdings" pitchFamily="2" charset="2"/>
              <a:buChar char="n"/>
            </a:pPr>
            <a:r>
              <a:rPr lang="zh-CN" altLang="en-US" sz="3200" dirty="0">
                <a:latin typeface="+mn-ea"/>
              </a:rPr>
              <a:t>栈通过指针大小空间来保存标识变量，对象值</a:t>
            </a:r>
            <a:r>
              <a:rPr lang="en-US" altLang="zh-CN" sz="3200" dirty="0">
                <a:latin typeface="+mn-ea"/>
              </a:rPr>
              <a:t>/</a:t>
            </a:r>
            <a:r>
              <a:rPr lang="zh-CN" altLang="en-US" sz="3200" dirty="0">
                <a:latin typeface="+mn-ea"/>
              </a:rPr>
              <a:t>数据值保存在堆中。</a:t>
            </a:r>
          </a:p>
          <a:p>
            <a:pPr marL="914400" lvl="1" indent="-457200" eaLnBrk="1" hangingPunct="1">
              <a:lnSpc>
                <a:spcPct val="120000"/>
              </a:lnSpc>
              <a:buFont typeface="Wingdings" pitchFamily="2" charset="2"/>
              <a:buChar char="n"/>
            </a:pPr>
            <a:r>
              <a:rPr lang="zh-CN" altLang="en-US" sz="3200" dirty="0">
                <a:latin typeface="+mn-ea"/>
              </a:rPr>
              <a:t>指针变量都具有恒定不变的大小，变量赋值时，不会有任何问题。</a:t>
            </a:r>
          </a:p>
          <a:p>
            <a:pPr marL="914400" lvl="1" indent="-457200" eaLnBrk="1" hangingPunct="1">
              <a:lnSpc>
                <a:spcPct val="120000"/>
              </a:lnSpc>
              <a:buFont typeface="Wingdings" pitchFamily="2" charset="2"/>
              <a:buChar char="n"/>
            </a:pPr>
            <a:r>
              <a:rPr lang="en-US" altLang="zh-CN" sz="3200" dirty="0">
                <a:latin typeface="+mn-ea"/>
              </a:rPr>
              <a:t>Smalltalk</a:t>
            </a:r>
            <a:r>
              <a:rPr lang="zh-CN" altLang="en-US" sz="3200" dirty="0">
                <a:latin typeface="+mn-ea"/>
              </a:rPr>
              <a:t>、</a:t>
            </a:r>
            <a:r>
              <a:rPr lang="en-US" altLang="zh-CN" sz="3200" dirty="0">
                <a:latin typeface="+mn-ea"/>
              </a:rPr>
              <a:t>Java</a:t>
            </a:r>
            <a:r>
              <a:rPr lang="zh-CN" altLang="en-US" sz="3200" dirty="0">
                <a:latin typeface="+mn-ea"/>
              </a:rPr>
              <a:t>都采用该方法。</a:t>
            </a:r>
          </a:p>
        </p:txBody>
      </p:sp>
      <p:sp>
        <p:nvSpPr>
          <p:cNvPr id="6349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BAAF44C-C863-4DC6-81BF-15EC722467E2}"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4279D0E-7552-4346-AEBD-96CE4A53D3BC}" type="slidenum">
              <a:rPr kumimoji="0" lang="en-US" altLang="zh-CN" sz="1400" b="0">
                <a:latin typeface="+mn-ea"/>
                <a:ea typeface="+mn-ea"/>
              </a:rPr>
              <a:pPr eaLnBrk="1" hangingPunct="1"/>
              <a:t>65</a:t>
            </a:fld>
            <a:endParaRPr kumimoji="0" lang="en-US" altLang="zh-CN" sz="1400" b="0">
              <a:latin typeface="+mn-ea"/>
              <a:ea typeface="+mn-ea"/>
            </a:endParaRPr>
          </a:p>
        </p:txBody>
      </p:sp>
      <p:pic>
        <p:nvPicPr>
          <p:cNvPr id="6" name="Picture 9" descr="0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4408637"/>
            <a:ext cx="5943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323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mn-ea"/>
                <a:ea typeface="+mn-ea"/>
              </a:rPr>
              <a:t>观察</a:t>
            </a:r>
          </a:p>
        </p:txBody>
      </p:sp>
      <p:sp>
        <p:nvSpPr>
          <p:cNvPr id="64516"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90000"/>
              </a:lnSpc>
              <a:buFont typeface="Wingdings" pitchFamily="2" charset="2"/>
              <a:buNone/>
            </a:pPr>
            <a:r>
              <a:rPr lang="en-US" altLang="zh-CN" sz="3600" dirty="0">
                <a:latin typeface="+mn-ea"/>
              </a:rPr>
              <a:t>class Box {</a:t>
            </a:r>
          </a:p>
          <a:p>
            <a:pPr marL="914400" lvl="1" indent="-457200" eaLnBrk="1" hangingPunct="1">
              <a:lnSpc>
                <a:spcPct val="90000"/>
              </a:lnSpc>
              <a:buFont typeface="Wingdings" pitchFamily="2" charset="2"/>
              <a:buNone/>
            </a:pPr>
            <a:r>
              <a:rPr lang="en-US" altLang="zh-CN" sz="3600" dirty="0">
                <a:latin typeface="+mn-ea"/>
              </a:rPr>
              <a:t>	public </a:t>
            </a:r>
            <a:r>
              <a:rPr lang="en-US" altLang="zh-CN" sz="3600" dirty="0" err="1">
                <a:latin typeface="+mn-ea"/>
              </a:rPr>
              <a:t>int</a:t>
            </a:r>
            <a:r>
              <a:rPr lang="en-US" altLang="zh-CN" sz="3600" dirty="0">
                <a:latin typeface="+mn-ea"/>
              </a:rPr>
              <a:t> value;</a:t>
            </a:r>
          </a:p>
          <a:p>
            <a:pPr marL="914400" lvl="1" indent="-457200" eaLnBrk="1" hangingPunct="1">
              <a:lnSpc>
                <a:spcPct val="90000"/>
              </a:lnSpc>
              <a:buFont typeface="Wingdings" pitchFamily="2" charset="2"/>
              <a:buNone/>
            </a:pPr>
            <a:r>
              <a:rPr lang="en-US" altLang="zh-CN" sz="3600" dirty="0">
                <a:latin typeface="+mn-ea"/>
              </a:rPr>
              <a:t>}</a:t>
            </a:r>
          </a:p>
          <a:p>
            <a:pPr marL="914400" lvl="1" indent="-457200" eaLnBrk="1" hangingPunct="1">
              <a:lnSpc>
                <a:spcPct val="90000"/>
              </a:lnSpc>
              <a:buFont typeface="Wingdings" pitchFamily="2" charset="2"/>
              <a:buNone/>
            </a:pPr>
            <a:r>
              <a:rPr lang="en-US" altLang="zh-CN" sz="3600" dirty="0">
                <a:latin typeface="+mn-ea"/>
              </a:rPr>
              <a:t>Box x = new Box();</a:t>
            </a:r>
          </a:p>
          <a:p>
            <a:pPr marL="914400" lvl="1" indent="-457200" eaLnBrk="1" hangingPunct="1">
              <a:lnSpc>
                <a:spcPct val="90000"/>
              </a:lnSpc>
              <a:buFont typeface="Wingdings" pitchFamily="2" charset="2"/>
              <a:buNone/>
            </a:pPr>
            <a:r>
              <a:rPr lang="en-US" altLang="zh-CN" sz="3600" dirty="0" err="1">
                <a:latin typeface="+mn-ea"/>
              </a:rPr>
              <a:t>x.value</a:t>
            </a:r>
            <a:r>
              <a:rPr lang="en-US" altLang="zh-CN" sz="3600" dirty="0">
                <a:latin typeface="+mn-ea"/>
              </a:rPr>
              <a:t> = 7;</a:t>
            </a:r>
          </a:p>
          <a:p>
            <a:pPr marL="914400" lvl="1" indent="-457200" eaLnBrk="1" hangingPunct="1">
              <a:lnSpc>
                <a:spcPct val="90000"/>
              </a:lnSpc>
              <a:buFont typeface="Wingdings" pitchFamily="2" charset="2"/>
              <a:buNone/>
            </a:pPr>
            <a:r>
              <a:rPr lang="en-US" altLang="zh-CN" sz="3600" dirty="0">
                <a:latin typeface="+mn-ea"/>
              </a:rPr>
              <a:t>Box y = x;</a:t>
            </a:r>
          </a:p>
          <a:p>
            <a:pPr marL="914400" lvl="1" indent="-457200" eaLnBrk="1" hangingPunct="1">
              <a:lnSpc>
                <a:spcPct val="90000"/>
              </a:lnSpc>
              <a:buFont typeface="Wingdings" pitchFamily="2" charset="2"/>
              <a:buNone/>
            </a:pPr>
            <a:r>
              <a:rPr lang="en-US" altLang="zh-CN" sz="3600" dirty="0" err="1">
                <a:latin typeface="+mn-ea"/>
              </a:rPr>
              <a:t>y.value</a:t>
            </a:r>
            <a:r>
              <a:rPr lang="en-US" altLang="zh-CN" sz="3600" dirty="0">
                <a:latin typeface="+mn-ea"/>
              </a:rPr>
              <a:t> = 12;  // what is </a:t>
            </a:r>
            <a:r>
              <a:rPr lang="en-US" altLang="zh-CN" sz="3600" dirty="0" err="1">
                <a:latin typeface="+mn-ea"/>
              </a:rPr>
              <a:t>x.value</a:t>
            </a:r>
            <a:r>
              <a:rPr lang="en-US" altLang="zh-CN" sz="3600" dirty="0">
                <a:latin typeface="+mn-ea"/>
              </a:rPr>
              <a:t>?</a:t>
            </a:r>
          </a:p>
        </p:txBody>
      </p:sp>
      <p:sp>
        <p:nvSpPr>
          <p:cNvPr id="6451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D6AB178-3982-4F8C-849F-B8E7866F392F}"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97B9854-5066-4ECA-B1E1-45AC86CC9048}" type="slidenum">
              <a:rPr kumimoji="0" lang="en-US" altLang="zh-CN" sz="1400" b="0">
                <a:latin typeface="+mn-ea"/>
                <a:ea typeface="+mn-ea"/>
              </a:rPr>
              <a:pPr eaLnBrk="1" hangingPunct="1"/>
              <a:t>66</a:t>
            </a:fld>
            <a:endParaRPr kumimoji="0" lang="en-US" altLang="zh-CN" sz="1400" b="0">
              <a:latin typeface="+mn-ea"/>
              <a:ea typeface="+mn-ea"/>
            </a:endParaRPr>
          </a:p>
        </p:txBody>
      </p:sp>
    </p:spTree>
    <p:extLst>
      <p:ext uri="{BB962C8B-B14F-4D97-AF65-F5344CB8AC3E}">
        <p14:creationId xmlns:p14="http://schemas.microsoft.com/office/powerpoint/2010/main" val="2030890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mn-ea"/>
                <a:ea typeface="+mn-ea"/>
              </a:rPr>
              <a:t>赋值</a:t>
            </a:r>
          </a:p>
        </p:txBody>
      </p:sp>
      <p:sp>
        <p:nvSpPr>
          <p:cNvPr id="5" name="副标题 4"/>
          <p:cNvSpPr>
            <a:spLocks noGrp="1"/>
          </p:cNvSpPr>
          <p:nvPr>
            <p:ph type="subTitle" idx="1"/>
          </p:nvPr>
        </p:nvSpPr>
        <p:spPr/>
        <p:txBody>
          <a:bodyPr/>
          <a:lstStyle/>
          <a:p>
            <a:endParaRPr lang="zh-CN" altLang="en-US">
              <a:latin typeface="+mn-ea"/>
            </a:endParaRPr>
          </a:p>
        </p:txBody>
      </p:sp>
    </p:spTree>
    <p:extLst>
      <p:ext uri="{BB962C8B-B14F-4D97-AF65-F5344CB8AC3E}">
        <p14:creationId xmlns:p14="http://schemas.microsoft.com/office/powerpoint/2010/main" val="765277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mn-ea"/>
                <a:ea typeface="+mn-ea"/>
              </a:rPr>
              <a:t>赋值</a:t>
            </a:r>
          </a:p>
        </p:txBody>
      </p:sp>
      <p:sp>
        <p:nvSpPr>
          <p:cNvPr id="65540" name="Rectangle 2" descr="Rectangle: Click to edit Master text styles&#10;Second level&#10;Third level&#10;Fourth level&#10;Fifth level"/>
          <p:cNvSpPr>
            <a:spLocks noGrp="1" noChangeArrowheads="1"/>
          </p:cNvSpPr>
          <p:nvPr>
            <p:ph idx="1"/>
          </p:nvPr>
        </p:nvSpPr>
        <p:spPr>
          <a:xfrm>
            <a:off x="76201" y="1524000"/>
            <a:ext cx="8991600" cy="5000625"/>
          </a:xfrm>
        </p:spPr>
        <p:txBody>
          <a:bodyPr>
            <a:normAutofit fontScale="92500" lnSpcReduction="10000"/>
          </a:bodyPr>
          <a:lstStyle/>
          <a:p>
            <a:pPr marL="914400" lvl="1" indent="-457200" eaLnBrk="1" hangingPunct="1">
              <a:lnSpc>
                <a:spcPct val="120000"/>
              </a:lnSpc>
              <a:buFont typeface="Wingdings" pitchFamily="2" charset="2"/>
              <a:buChar char="n"/>
            </a:pPr>
            <a:r>
              <a:rPr lang="zh-CN" altLang="en-US" sz="3200" dirty="0">
                <a:latin typeface="+mn-ea"/>
              </a:rPr>
              <a:t>内存分配方法影响赋值的含义：</a:t>
            </a:r>
          </a:p>
          <a:p>
            <a:pPr marL="914400" lvl="1" indent="-457200" eaLnBrk="1" hangingPunct="1">
              <a:lnSpc>
                <a:spcPct val="120000"/>
              </a:lnSpc>
              <a:buFont typeface="Wingdings" pitchFamily="2" charset="2"/>
              <a:buAutoNum type="arabicPeriod"/>
            </a:pPr>
            <a:r>
              <a:rPr lang="zh-CN" altLang="en-US" sz="3200" dirty="0">
                <a:latin typeface="+mn-ea"/>
              </a:rPr>
              <a:t>复制语义</a:t>
            </a:r>
            <a:r>
              <a:rPr lang="en-US" altLang="zh-CN" sz="3200" dirty="0">
                <a:latin typeface="+mn-ea"/>
              </a:rPr>
              <a:t>:</a:t>
            </a:r>
          </a:p>
          <a:p>
            <a:pPr lvl="2">
              <a:lnSpc>
                <a:spcPct val="120000"/>
              </a:lnSpc>
            </a:pPr>
            <a:r>
              <a:rPr lang="zh-CN" altLang="en-US" sz="2400" dirty="0">
                <a:latin typeface="+mn-ea"/>
              </a:rPr>
              <a:t>赋值会将操作符右侧的变量值复制给操作符左侧的变量。</a:t>
            </a:r>
            <a:endParaRPr lang="en-US" altLang="zh-CN" sz="2400" dirty="0">
              <a:latin typeface="+mn-ea"/>
            </a:endParaRPr>
          </a:p>
          <a:p>
            <a:pPr lvl="2">
              <a:lnSpc>
                <a:spcPct val="120000"/>
              </a:lnSpc>
            </a:pPr>
            <a:r>
              <a:rPr lang="zh-CN" altLang="en-US" sz="2400" dirty="0">
                <a:latin typeface="+mn-ea"/>
              </a:rPr>
              <a:t>此后，这两个变量</a:t>
            </a:r>
            <a:r>
              <a:rPr lang="zh-CN" altLang="en-US" sz="2400" dirty="0">
                <a:solidFill>
                  <a:srgbClr val="FF0000"/>
                </a:solidFill>
                <a:latin typeface="+mn-ea"/>
              </a:rPr>
              <a:t>值是互相独立的</a:t>
            </a:r>
            <a:r>
              <a:rPr lang="zh-CN" altLang="en-US" sz="2400" dirty="0">
                <a:latin typeface="+mn-ea"/>
              </a:rPr>
              <a:t>，其中一个变量值的改变不会影响到另外一个变量值</a:t>
            </a:r>
            <a:endParaRPr lang="en-US" altLang="zh-CN" sz="2400" dirty="0">
              <a:latin typeface="+mn-ea"/>
            </a:endParaRPr>
          </a:p>
          <a:p>
            <a:pPr marL="914400" lvl="2" indent="0">
              <a:lnSpc>
                <a:spcPct val="120000"/>
              </a:lnSpc>
              <a:buNone/>
            </a:pPr>
            <a:r>
              <a:rPr lang="en-US" altLang="zh-CN" sz="2400" dirty="0">
                <a:latin typeface="+mn-ea"/>
              </a:rPr>
              <a:t>   </a:t>
            </a:r>
            <a:r>
              <a:rPr lang="en-US" altLang="zh-CN" sz="2400" dirty="0" err="1">
                <a:latin typeface="+mn-ea"/>
              </a:rPr>
              <a:t>int</a:t>
            </a:r>
            <a:r>
              <a:rPr lang="en-US" altLang="zh-CN" sz="2400" dirty="0">
                <a:latin typeface="+mn-ea"/>
              </a:rPr>
              <a:t> </a:t>
            </a:r>
            <a:r>
              <a:rPr lang="en-US" altLang="zh-CN" sz="2400" dirty="0" err="1">
                <a:latin typeface="+mn-ea"/>
              </a:rPr>
              <a:t>i</a:t>
            </a:r>
            <a:r>
              <a:rPr lang="en-US" altLang="zh-CN" sz="2400" dirty="0">
                <a:latin typeface="+mn-ea"/>
              </a:rPr>
              <a:t>=0; </a:t>
            </a:r>
            <a:r>
              <a:rPr lang="en-US" altLang="zh-CN" sz="2400" dirty="0" err="1">
                <a:latin typeface="+mn-ea"/>
              </a:rPr>
              <a:t>int</a:t>
            </a:r>
            <a:r>
              <a:rPr lang="en-US" altLang="zh-CN" sz="2400" dirty="0">
                <a:latin typeface="+mn-ea"/>
              </a:rPr>
              <a:t> j=5;</a:t>
            </a:r>
          </a:p>
          <a:p>
            <a:pPr marL="914400" lvl="2" indent="0">
              <a:lnSpc>
                <a:spcPct val="120000"/>
              </a:lnSpc>
              <a:buNone/>
            </a:pPr>
            <a:r>
              <a:rPr lang="en-US" altLang="zh-CN" sz="2400" dirty="0">
                <a:latin typeface="+mn-ea"/>
              </a:rPr>
              <a:t>    </a:t>
            </a:r>
            <a:r>
              <a:rPr lang="en-US" altLang="zh-CN" sz="2400" dirty="0" err="1">
                <a:latin typeface="+mn-ea"/>
              </a:rPr>
              <a:t>i</a:t>
            </a:r>
            <a:r>
              <a:rPr lang="en-US" altLang="zh-CN" sz="2400" dirty="0">
                <a:latin typeface="+mn-ea"/>
              </a:rPr>
              <a:t>=j; </a:t>
            </a:r>
            <a:r>
              <a:rPr lang="en-US" altLang="zh-CN" sz="2400" dirty="0" err="1">
                <a:latin typeface="+mn-ea"/>
              </a:rPr>
              <a:t>i</a:t>
            </a:r>
            <a:r>
              <a:rPr lang="en-US" altLang="zh-CN" sz="2400" dirty="0">
                <a:latin typeface="+mn-ea"/>
              </a:rPr>
              <a:t>=6;</a:t>
            </a:r>
            <a:r>
              <a:rPr lang="zh-CN" altLang="en-US" sz="2400" dirty="0">
                <a:latin typeface="+mn-ea"/>
              </a:rPr>
              <a:t> </a:t>
            </a:r>
            <a:r>
              <a:rPr lang="en-US" altLang="zh-CN" sz="2400" dirty="0">
                <a:latin typeface="+mn-ea"/>
              </a:rPr>
              <a:t>//</a:t>
            </a:r>
            <a:r>
              <a:rPr lang="zh-CN" altLang="en-US" sz="2400" dirty="0">
                <a:latin typeface="+mn-ea"/>
              </a:rPr>
              <a:t>这时候</a:t>
            </a:r>
            <a:r>
              <a:rPr lang="en-US" altLang="zh-CN" sz="2400" dirty="0">
                <a:latin typeface="+mn-ea"/>
              </a:rPr>
              <a:t>j</a:t>
            </a:r>
            <a:r>
              <a:rPr lang="zh-CN" altLang="en-US" sz="2400" dirty="0">
                <a:latin typeface="+mn-ea"/>
              </a:rPr>
              <a:t>是多少？</a:t>
            </a:r>
            <a:endParaRPr lang="en-US" altLang="zh-CN" sz="2400" dirty="0">
              <a:latin typeface="+mn-ea"/>
            </a:endParaRPr>
          </a:p>
          <a:p>
            <a:pPr marL="914400" lvl="1" indent="-457200" eaLnBrk="1" hangingPunct="1">
              <a:lnSpc>
                <a:spcPct val="120000"/>
              </a:lnSpc>
              <a:buFont typeface="Wingdings" pitchFamily="2" charset="2"/>
              <a:buAutoNum type="arabicPeriod"/>
            </a:pPr>
            <a:r>
              <a:rPr lang="zh-CN" altLang="en-US" sz="3200" dirty="0">
                <a:latin typeface="+mn-ea"/>
              </a:rPr>
              <a:t>指针语义</a:t>
            </a:r>
            <a:r>
              <a:rPr lang="en-US" altLang="zh-CN" sz="3200" dirty="0">
                <a:latin typeface="+mn-ea"/>
              </a:rPr>
              <a:t>:</a:t>
            </a:r>
          </a:p>
          <a:p>
            <a:pPr lvl="2">
              <a:lnSpc>
                <a:spcPct val="120000"/>
              </a:lnSpc>
            </a:pPr>
            <a:r>
              <a:rPr lang="zh-CN" altLang="en-US" sz="2400" dirty="0">
                <a:latin typeface="+mn-ea"/>
              </a:rPr>
              <a:t>两个变量不仅具有相同的数值，而且还指向存储数值的同一内存地址</a:t>
            </a:r>
            <a:endParaRPr lang="en-US" altLang="zh-CN" sz="2400" dirty="0">
              <a:latin typeface="+mn-ea"/>
            </a:endParaRPr>
          </a:p>
        </p:txBody>
      </p:sp>
      <p:sp>
        <p:nvSpPr>
          <p:cNvPr id="6553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8594D47A-9F1F-44E0-9010-D7DE5DFC0964}"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6A71D14-34EC-487F-8A00-E12F833B877E}" type="slidenum">
              <a:rPr kumimoji="0" lang="en-US" altLang="zh-CN" sz="1400" b="0">
                <a:latin typeface="+mn-ea"/>
                <a:ea typeface="+mn-ea"/>
              </a:rPr>
              <a:pPr eaLnBrk="1" hangingPunct="1"/>
              <a:t>68</a:t>
            </a:fld>
            <a:endParaRPr kumimoji="0" lang="en-US" altLang="zh-CN" sz="1400" b="0">
              <a:latin typeface="+mn-ea"/>
              <a:ea typeface="+mn-ea"/>
            </a:endParaRPr>
          </a:p>
        </p:txBody>
      </p:sp>
    </p:spTree>
    <p:extLst>
      <p:ext uri="{BB962C8B-B14F-4D97-AF65-F5344CB8AC3E}">
        <p14:creationId xmlns:p14="http://schemas.microsoft.com/office/powerpoint/2010/main" val="4005726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400" dirty="0">
                <a:effectLst/>
              </a:rPr>
              <a:t>指针语义的赋值</a:t>
            </a:r>
          </a:p>
        </p:txBody>
      </p:sp>
      <p:sp>
        <p:nvSpPr>
          <p:cNvPr id="4" name="Rectangle 2" descr="Rectangle: Click to edit Master text styles&#10;Second level&#10;Third level&#10;Fourth level&#10;Fifth level"/>
          <p:cNvSpPr txBox="1">
            <a:spLocks noChangeArrowheads="1"/>
          </p:cNvSpPr>
          <p:nvPr/>
        </p:nvSpPr>
        <p:spPr bwMode="auto">
          <a:xfrm>
            <a:off x="144463" y="1524000"/>
            <a:ext cx="88201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har char="•"/>
              <a:defRPr kumimoji="1" sz="2400">
                <a:solidFill>
                  <a:srgbClr val="000000"/>
                </a:solidFill>
                <a:latin typeface="+mn-lt"/>
                <a:ea typeface="+mn-ea"/>
              </a:defRPr>
            </a:lvl2pPr>
            <a:lvl3pPr marL="1143000" indent="-228600" algn="l" rtl="0" eaLnBrk="1" fontAlgn="base" hangingPunct="1">
              <a:spcBef>
                <a:spcPct val="20000"/>
              </a:spcBef>
              <a:spcAft>
                <a:spcPct val="0"/>
              </a:spcAft>
              <a:buChar char="•"/>
              <a:defRPr sz="2000">
                <a:solidFill>
                  <a:srgbClr val="000000"/>
                </a:solidFill>
                <a:latin typeface="+mn-lt"/>
                <a:ea typeface="+mn-ea"/>
              </a:defRPr>
            </a:lvl3pPr>
            <a:lvl4pPr marL="1600200" indent="-228600" algn="l" rtl="0" eaLnBrk="1" fontAlgn="base" hangingPunct="1">
              <a:spcBef>
                <a:spcPct val="20000"/>
              </a:spcBef>
              <a:spcAft>
                <a:spcPct val="0"/>
              </a:spcAft>
              <a:buChar char="•"/>
              <a:defRPr kumimoji="1">
                <a:solidFill>
                  <a:srgbClr val="000000"/>
                </a:solidFill>
                <a:latin typeface="+mn-lt"/>
                <a:ea typeface="+mn-ea"/>
              </a:defRPr>
            </a:lvl4pPr>
            <a:lvl5pPr marL="2057400" indent="-228600" algn="l" rtl="0" eaLnBrk="1" fontAlgn="base" hangingPunct="1">
              <a:spcBef>
                <a:spcPct val="20000"/>
              </a:spcBef>
              <a:spcAft>
                <a:spcPct val="0"/>
              </a:spcAft>
              <a:buChar char="•"/>
              <a:defRPr kumimoji="1" sz="1600">
                <a:solidFill>
                  <a:srgbClr val="000000"/>
                </a:solidFill>
                <a:latin typeface="+mn-lt"/>
                <a:ea typeface="+mn-ea"/>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a:lstStyle>
          <a:p>
            <a:pPr marL="914400" lvl="1" indent="-457200">
              <a:lnSpc>
                <a:spcPct val="90000"/>
              </a:lnSpc>
              <a:buFont typeface="Wingdings" pitchFamily="2" charset="2"/>
              <a:buNone/>
            </a:pPr>
            <a:r>
              <a:rPr lang="en-US" altLang="zh-CN" sz="3600" kern="0" dirty="0">
                <a:latin typeface="+mn-ea"/>
              </a:rPr>
              <a:t>class Box {</a:t>
            </a:r>
          </a:p>
          <a:p>
            <a:pPr marL="914400" lvl="1" indent="-457200">
              <a:lnSpc>
                <a:spcPct val="90000"/>
              </a:lnSpc>
              <a:buFont typeface="Wingdings" pitchFamily="2" charset="2"/>
              <a:buNone/>
            </a:pPr>
            <a:r>
              <a:rPr lang="en-US" altLang="zh-CN" sz="3600" kern="0" dirty="0">
                <a:latin typeface="+mn-ea"/>
              </a:rPr>
              <a:t>	public </a:t>
            </a:r>
            <a:r>
              <a:rPr lang="en-US" altLang="zh-CN" sz="3600" kern="0" dirty="0" err="1">
                <a:latin typeface="+mn-ea"/>
              </a:rPr>
              <a:t>int</a:t>
            </a:r>
            <a:r>
              <a:rPr lang="en-US" altLang="zh-CN" sz="3600" kern="0" dirty="0">
                <a:latin typeface="+mn-ea"/>
              </a:rPr>
              <a:t> value;</a:t>
            </a:r>
          </a:p>
          <a:p>
            <a:pPr marL="914400" lvl="1" indent="-457200">
              <a:lnSpc>
                <a:spcPct val="90000"/>
              </a:lnSpc>
              <a:buFont typeface="Wingdings" pitchFamily="2" charset="2"/>
              <a:buNone/>
            </a:pPr>
            <a:r>
              <a:rPr lang="en-US" altLang="zh-CN" sz="3600" kern="0" dirty="0">
                <a:latin typeface="+mn-ea"/>
              </a:rPr>
              <a:t>}</a:t>
            </a:r>
          </a:p>
          <a:p>
            <a:pPr marL="914400" lvl="1" indent="-457200">
              <a:lnSpc>
                <a:spcPct val="90000"/>
              </a:lnSpc>
              <a:buFont typeface="Wingdings" pitchFamily="2" charset="2"/>
              <a:buNone/>
            </a:pPr>
            <a:r>
              <a:rPr lang="en-US" altLang="zh-CN" sz="3600" kern="0" dirty="0">
                <a:latin typeface="+mn-ea"/>
              </a:rPr>
              <a:t>Box x = new Box();</a:t>
            </a:r>
          </a:p>
          <a:p>
            <a:pPr marL="914400" lvl="1" indent="-457200">
              <a:lnSpc>
                <a:spcPct val="90000"/>
              </a:lnSpc>
              <a:buFont typeface="Wingdings" pitchFamily="2" charset="2"/>
              <a:buNone/>
            </a:pPr>
            <a:r>
              <a:rPr lang="en-US" altLang="zh-CN" sz="3600" kern="0" dirty="0" err="1">
                <a:latin typeface="+mn-ea"/>
              </a:rPr>
              <a:t>x.value</a:t>
            </a:r>
            <a:r>
              <a:rPr lang="en-US" altLang="zh-CN" sz="3600" kern="0" dirty="0">
                <a:latin typeface="+mn-ea"/>
              </a:rPr>
              <a:t> = 7;</a:t>
            </a:r>
          </a:p>
          <a:p>
            <a:pPr marL="914400" lvl="1" indent="-457200">
              <a:lnSpc>
                <a:spcPct val="90000"/>
              </a:lnSpc>
              <a:buFont typeface="Wingdings" pitchFamily="2" charset="2"/>
              <a:buNone/>
            </a:pPr>
            <a:r>
              <a:rPr lang="en-US" altLang="zh-CN" sz="3600" kern="0" dirty="0">
                <a:latin typeface="+mn-ea"/>
              </a:rPr>
              <a:t>Box y = x;</a:t>
            </a:r>
          </a:p>
          <a:p>
            <a:pPr marL="914400" lvl="1" indent="-457200">
              <a:lnSpc>
                <a:spcPct val="90000"/>
              </a:lnSpc>
              <a:buFont typeface="Wingdings" pitchFamily="2" charset="2"/>
              <a:buNone/>
            </a:pPr>
            <a:r>
              <a:rPr lang="en-US" altLang="zh-CN" sz="3600" kern="0" dirty="0" err="1">
                <a:latin typeface="+mn-ea"/>
              </a:rPr>
              <a:t>y.value</a:t>
            </a:r>
            <a:r>
              <a:rPr lang="en-US" altLang="zh-CN" sz="3600" kern="0" dirty="0">
                <a:latin typeface="+mn-ea"/>
              </a:rPr>
              <a:t> = 12;  </a:t>
            </a:r>
          </a:p>
        </p:txBody>
      </p:sp>
    </p:spTree>
    <p:extLst>
      <p:ext uri="{BB962C8B-B14F-4D97-AF65-F5344CB8AC3E}">
        <p14:creationId xmlns:p14="http://schemas.microsoft.com/office/powerpoint/2010/main" val="407920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latin typeface="+mn-ea"/>
                <a:ea typeface="+mn-ea"/>
              </a:rPr>
              <a:t>改写</a:t>
            </a:r>
            <a:r>
              <a:rPr lang="en-US" altLang="zh-CN" b="1" dirty="0">
                <a:effectLst/>
                <a:latin typeface="+mn-ea"/>
                <a:ea typeface="+mn-ea"/>
              </a:rPr>
              <a:t>/</a:t>
            </a:r>
            <a:r>
              <a:rPr lang="zh-CN" altLang="en-US" b="1" dirty="0">
                <a:effectLst/>
                <a:latin typeface="+mn-ea"/>
                <a:ea typeface="+mn-ea"/>
              </a:rPr>
              <a:t>覆盖</a:t>
            </a:r>
            <a:r>
              <a:rPr lang="en-US" altLang="zh-CN" b="1" dirty="0">
                <a:effectLst/>
                <a:latin typeface="+mn-ea"/>
                <a:ea typeface="+mn-ea"/>
              </a:rPr>
              <a:t>/</a:t>
            </a:r>
            <a:r>
              <a:rPr lang="zh-CN" altLang="en-US" b="1" dirty="0">
                <a:effectLst/>
                <a:latin typeface="+mn-ea"/>
                <a:ea typeface="+mn-ea"/>
              </a:rPr>
              <a:t>重写</a:t>
            </a:r>
            <a:r>
              <a:rPr lang="en-US" altLang="zh-CN" b="1" dirty="0">
                <a:effectLst/>
                <a:latin typeface="+mn-ea"/>
                <a:ea typeface="+mn-ea"/>
              </a:rPr>
              <a:t>/</a:t>
            </a:r>
            <a:r>
              <a:rPr lang="zh-CN" altLang="en-US" b="1" dirty="0">
                <a:effectLst/>
                <a:latin typeface="+mn-ea"/>
                <a:ea typeface="+mn-ea"/>
              </a:rPr>
              <a:t>重置</a:t>
            </a:r>
            <a:r>
              <a:rPr lang="en-US" altLang="zh-CN" b="1" dirty="0">
                <a:effectLst/>
                <a:latin typeface="+mn-ea"/>
                <a:ea typeface="+mn-ea"/>
              </a:rPr>
              <a:t>/</a:t>
            </a:r>
            <a:r>
              <a:rPr lang="zh-CN" altLang="en-US" b="1" dirty="0">
                <a:effectLst/>
                <a:latin typeface="+mn-ea"/>
                <a:ea typeface="+mn-ea"/>
              </a:rPr>
              <a:t>覆写</a:t>
            </a:r>
            <a:endParaRPr lang="zh-CN" altLang="en-US" dirty="0">
              <a:effectLst/>
              <a:latin typeface="+mn-ea"/>
              <a:ea typeface="+mn-ea"/>
            </a:endParaRPr>
          </a:p>
        </p:txBody>
      </p:sp>
      <p:sp>
        <p:nvSpPr>
          <p:cNvPr id="3" name="内容占位符 2"/>
          <p:cNvSpPr>
            <a:spLocks noGrp="1"/>
          </p:cNvSpPr>
          <p:nvPr>
            <p:ph idx="1"/>
          </p:nvPr>
        </p:nvSpPr>
        <p:spPr>
          <a:xfrm>
            <a:off x="361484" y="1340409"/>
            <a:ext cx="8280400" cy="5272087"/>
          </a:xfrm>
        </p:spPr>
        <p:txBody>
          <a:bodyPr/>
          <a:lstStyle/>
          <a:p>
            <a:pPr marL="342900" lvl="1" indent="-342900">
              <a:lnSpc>
                <a:spcPct val="110000"/>
              </a:lnSpc>
            </a:pPr>
            <a:r>
              <a:rPr lang="zh-CN" altLang="en-US" sz="2600" dirty="0">
                <a:latin typeface="+mn-ea"/>
              </a:rPr>
              <a:t>重写，英文是</a:t>
            </a:r>
            <a:r>
              <a:rPr lang="en-US" altLang="zh-CN" sz="2600" dirty="0">
                <a:latin typeface="+mn-ea"/>
              </a:rPr>
              <a:t>override</a:t>
            </a:r>
            <a:r>
              <a:rPr lang="zh-CN" altLang="en-US" sz="2600" dirty="0">
                <a:latin typeface="+mn-ea"/>
              </a:rPr>
              <a:t>（</a:t>
            </a:r>
            <a:r>
              <a:rPr lang="en-US" altLang="zh-CN" sz="2600" dirty="0">
                <a:latin typeface="+mn-ea"/>
              </a:rPr>
              <a:t>overriding</a:t>
            </a:r>
            <a:r>
              <a:rPr lang="zh-CN" altLang="en-US" sz="2600">
                <a:latin typeface="+mn-ea"/>
              </a:rPr>
              <a:t>，也</a:t>
            </a:r>
            <a:r>
              <a:rPr lang="zh-CN" altLang="en-US" sz="2600" dirty="0">
                <a:latin typeface="+mn-ea"/>
              </a:rPr>
              <a:t>有称做</a:t>
            </a:r>
            <a:r>
              <a:rPr lang="en-US" altLang="zh-CN" sz="2600" dirty="0">
                <a:latin typeface="+mn-ea"/>
              </a:rPr>
              <a:t>overwrite</a:t>
            </a:r>
            <a:r>
              <a:rPr lang="zh-CN" altLang="en-US" sz="2600" dirty="0">
                <a:latin typeface="+mn-ea"/>
              </a:rPr>
              <a:t>），是指在继承情况下，子类中定义了与其基类中方法具有</a:t>
            </a:r>
            <a:r>
              <a:rPr lang="zh-CN" altLang="en-US" sz="2600" dirty="0">
                <a:solidFill>
                  <a:srgbClr val="FF0000"/>
                </a:solidFill>
                <a:latin typeface="+mn-ea"/>
              </a:rPr>
              <a:t>相同名称</a:t>
            </a:r>
            <a:r>
              <a:rPr lang="zh-CN" altLang="en-US" sz="2600" dirty="0">
                <a:latin typeface="+mn-ea"/>
              </a:rPr>
              <a:t>、</a:t>
            </a:r>
            <a:r>
              <a:rPr lang="zh-CN" altLang="en-US" sz="2600" dirty="0">
                <a:solidFill>
                  <a:srgbClr val="FF0000"/>
                </a:solidFill>
                <a:latin typeface="+mn-ea"/>
              </a:rPr>
              <a:t>相同类型签名</a:t>
            </a:r>
            <a:r>
              <a:rPr lang="zh-CN" altLang="en-US" sz="2600" dirty="0">
                <a:latin typeface="+mn-ea"/>
              </a:rPr>
              <a:t>（相同返回值类型或兼容类型和相同参数类型）的方法，但重新编写了方法体，就叫做子类把基类的方法重写了。</a:t>
            </a:r>
            <a:endParaRPr lang="en-US" altLang="zh-CN" sz="2600" b="1" dirty="0">
              <a:latin typeface="+mn-ea"/>
            </a:endParaRPr>
          </a:p>
          <a:p>
            <a:pPr>
              <a:lnSpc>
                <a:spcPct val="110000"/>
              </a:lnSpc>
            </a:pPr>
            <a:r>
              <a:rPr lang="zh-CN" altLang="en-US" sz="2600" b="1" dirty="0">
                <a:latin typeface="+mn-ea"/>
              </a:rPr>
              <a:t>这种方法在使用过程中，</a:t>
            </a:r>
            <a:r>
              <a:rPr lang="en-US" altLang="zh-CN" sz="2600" b="1" dirty="0">
                <a:latin typeface="+mn-ea"/>
              </a:rPr>
              <a:t>Java</a:t>
            </a:r>
            <a:r>
              <a:rPr lang="zh-CN" altLang="en-US" sz="2600" b="1" dirty="0">
                <a:latin typeface="+mn-ea"/>
              </a:rPr>
              <a:t>虚拟机会根据被调用这个方法的对象类型来确定哪个方法被调用</a:t>
            </a:r>
          </a:p>
          <a:p>
            <a:endParaRPr lang="zh-CN" altLang="en-US" dirty="0">
              <a:latin typeface="+mn-ea"/>
            </a:endParaRP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7</a:t>
            </a:fld>
            <a:endParaRPr lang="en-US" altLang="zh-CN">
              <a:latin typeface="+mn-ea"/>
              <a:ea typeface="+mn-ea"/>
            </a:endParaRPr>
          </a:p>
        </p:txBody>
      </p:sp>
    </p:spTree>
    <p:extLst>
      <p:ext uri="{BB962C8B-B14F-4D97-AF65-F5344CB8AC3E}">
        <p14:creationId xmlns:p14="http://schemas.microsoft.com/office/powerpoint/2010/main" val="2732368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title"/>
          </p:nvPr>
        </p:nvSpPr>
        <p:spPr>
          <a:xfrm>
            <a:off x="323528" y="260648"/>
            <a:ext cx="8134672" cy="914400"/>
          </a:xfrm>
          <a:noFill/>
        </p:spPr>
        <p:txBody>
          <a:bodyPr/>
          <a:lstStyle/>
          <a:p>
            <a:pPr marL="762000" indent="-762000" eaLnBrk="1" hangingPunct="1"/>
            <a:r>
              <a:rPr lang="zh-CN" altLang="en-US" sz="3600" dirty="0">
                <a:effectLst/>
                <a:latin typeface="+mn-ea"/>
                <a:ea typeface="+mn-ea"/>
              </a:rPr>
              <a:t>复制和克隆</a:t>
            </a:r>
          </a:p>
        </p:txBody>
      </p:sp>
      <p:sp>
        <p:nvSpPr>
          <p:cNvPr id="66564"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zh-CN" altLang="en-US" sz="3200" dirty="0">
                <a:latin typeface="+mn-ea"/>
              </a:rPr>
              <a:t>浅复制</a:t>
            </a:r>
            <a:r>
              <a:rPr lang="en-US" altLang="zh-CN" sz="3200" dirty="0">
                <a:latin typeface="+mn-ea"/>
              </a:rPr>
              <a:t>(shallow copy)</a:t>
            </a:r>
            <a:r>
              <a:rPr lang="zh-CN" altLang="en-US" sz="3200" dirty="0">
                <a:latin typeface="+mn-ea"/>
              </a:rPr>
              <a:t>：共享实例变量。</a:t>
            </a:r>
            <a:endParaRPr lang="en-US" altLang="zh-CN" sz="3200" dirty="0">
              <a:latin typeface="+mn-ea"/>
            </a:endParaRPr>
          </a:p>
          <a:p>
            <a:pPr lvl="2">
              <a:lnSpc>
                <a:spcPct val="120000"/>
              </a:lnSpc>
            </a:pPr>
            <a:r>
              <a:rPr lang="zh-CN" altLang="en-US" sz="2800" dirty="0">
                <a:latin typeface="+mn-ea"/>
              </a:rPr>
              <a:t>原有变量和复制产生的变量引用相同的变量值</a:t>
            </a:r>
          </a:p>
          <a:p>
            <a:pPr marL="914400" lvl="1" indent="-457200" eaLnBrk="1" hangingPunct="1">
              <a:lnSpc>
                <a:spcPct val="120000"/>
              </a:lnSpc>
              <a:buFont typeface="Wingdings" pitchFamily="2" charset="2"/>
              <a:buChar char="n"/>
            </a:pPr>
            <a:r>
              <a:rPr lang="zh-CN" altLang="en-US" sz="3200" dirty="0">
                <a:latin typeface="+mn-ea"/>
              </a:rPr>
              <a:t>深复制</a:t>
            </a:r>
            <a:r>
              <a:rPr lang="en-US" altLang="zh-CN" sz="3200" dirty="0">
                <a:latin typeface="+mn-ea"/>
              </a:rPr>
              <a:t>(deep copy)</a:t>
            </a:r>
            <a:r>
              <a:rPr lang="zh-CN" altLang="en-US" sz="3200" dirty="0">
                <a:latin typeface="+mn-ea"/>
              </a:rPr>
              <a:t>：建立实例变量的新的副本。</a:t>
            </a:r>
          </a:p>
        </p:txBody>
      </p:sp>
      <p:sp>
        <p:nvSpPr>
          <p:cNvPr id="6656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2870C9A-EA2E-4A26-ADFE-4A8B25A2EDDB}"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6E5D2FC-E0E0-4D29-9BA3-9D9D17DD40C2}" type="slidenum">
              <a:rPr kumimoji="0" lang="en-US" altLang="zh-CN" sz="1400" b="0">
                <a:latin typeface="+mn-ea"/>
                <a:ea typeface="+mn-ea"/>
              </a:rPr>
              <a:pPr eaLnBrk="1" hangingPunct="1"/>
              <a:t>70</a:t>
            </a:fld>
            <a:endParaRPr kumimoji="0" lang="en-US" altLang="zh-CN" sz="1400" b="0">
              <a:latin typeface="+mn-ea"/>
              <a:ea typeface="+mn-ea"/>
            </a:endParaRPr>
          </a:p>
        </p:txBody>
      </p:sp>
    </p:spTree>
    <p:extLst>
      <p:ext uri="{BB962C8B-B14F-4D97-AF65-F5344CB8AC3E}">
        <p14:creationId xmlns:p14="http://schemas.microsoft.com/office/powerpoint/2010/main" val="2653624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title"/>
          </p:nvPr>
        </p:nvSpPr>
        <p:spPr>
          <a:xfrm>
            <a:off x="395536" y="119460"/>
            <a:ext cx="8991600" cy="914400"/>
          </a:xfrm>
          <a:noFill/>
        </p:spPr>
        <p:txBody>
          <a:bodyPr/>
          <a:lstStyle/>
          <a:p>
            <a:pPr marL="762000" indent="-762000" eaLnBrk="1" hangingPunct="1"/>
            <a:r>
              <a:rPr lang="zh-CN" altLang="en-US" sz="3600" dirty="0">
                <a:effectLst/>
                <a:latin typeface="+mn-ea"/>
                <a:ea typeface="+mn-ea"/>
              </a:rPr>
              <a:t>深复制</a:t>
            </a:r>
          </a:p>
        </p:txBody>
      </p:sp>
      <p:sp>
        <p:nvSpPr>
          <p:cNvPr id="67588"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lnSpc>
                <a:spcPct val="120000"/>
              </a:lnSpc>
              <a:buFont typeface="Wingdings" pitchFamily="2" charset="2"/>
              <a:buChar char="n"/>
            </a:pPr>
            <a:r>
              <a:rPr lang="en-US" altLang="zh-CN" sz="3200" dirty="0">
                <a:latin typeface="+mn-ea"/>
              </a:rPr>
              <a:t>C++:</a:t>
            </a:r>
            <a:r>
              <a:rPr lang="zh-CN" altLang="en-US" sz="3200" dirty="0">
                <a:latin typeface="+mn-ea"/>
              </a:rPr>
              <a:t>拷贝构造函数</a:t>
            </a:r>
            <a:endParaRPr lang="en-US" altLang="zh-CN" sz="3200" dirty="0">
              <a:latin typeface="+mn-ea"/>
            </a:endParaRPr>
          </a:p>
          <a:p>
            <a:pPr marL="914400" lvl="1" indent="-457200" eaLnBrk="1" hangingPunct="1">
              <a:lnSpc>
                <a:spcPct val="120000"/>
              </a:lnSpc>
              <a:buFont typeface="Wingdings" pitchFamily="2" charset="2"/>
              <a:buChar char="n"/>
            </a:pPr>
            <a:endParaRPr lang="en-US" altLang="zh-CN" sz="3600" dirty="0">
              <a:latin typeface="+mn-ea"/>
            </a:endParaRPr>
          </a:p>
          <a:p>
            <a:pPr marL="914400" lvl="1" indent="-457200" eaLnBrk="1" hangingPunct="1">
              <a:lnSpc>
                <a:spcPct val="120000"/>
              </a:lnSpc>
              <a:buFont typeface="Wingdings" pitchFamily="2" charset="2"/>
              <a:buChar char="n"/>
            </a:pPr>
            <a:endParaRPr lang="en-US" altLang="zh-CN" sz="3200" dirty="0">
              <a:latin typeface="+mn-ea"/>
            </a:endParaRPr>
          </a:p>
          <a:p>
            <a:pPr marL="914400" lvl="1" indent="-457200" eaLnBrk="1" hangingPunct="1">
              <a:lnSpc>
                <a:spcPct val="120000"/>
              </a:lnSpc>
              <a:buFont typeface="Wingdings" pitchFamily="2" charset="2"/>
              <a:buChar char="n"/>
            </a:pPr>
            <a:r>
              <a:rPr lang="en-US" altLang="zh-CN" sz="3200" dirty="0">
                <a:latin typeface="+mn-ea"/>
              </a:rPr>
              <a:t>Java:</a:t>
            </a:r>
            <a:r>
              <a:rPr lang="zh-CN" altLang="en-US" sz="3200" dirty="0">
                <a:latin typeface="+mn-ea"/>
              </a:rPr>
              <a:t>改写</a:t>
            </a:r>
            <a:r>
              <a:rPr lang="en-US" altLang="zh-CN" sz="3200" dirty="0">
                <a:latin typeface="+mn-ea"/>
              </a:rPr>
              <a:t>clone</a:t>
            </a:r>
            <a:r>
              <a:rPr lang="zh-CN" altLang="en-US" sz="3200" dirty="0">
                <a:latin typeface="+mn-ea"/>
              </a:rPr>
              <a:t>方法</a:t>
            </a:r>
          </a:p>
        </p:txBody>
      </p:sp>
      <p:sp>
        <p:nvSpPr>
          <p:cNvPr id="6758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02B5F38-59CC-44F8-A6EA-B1B4B3F99EFB}"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EA9B9D3-55C2-4363-A3DA-0153B50DABF9}" type="slidenum">
              <a:rPr kumimoji="0" lang="en-US" altLang="zh-CN" sz="1400" b="0">
                <a:latin typeface="+mn-ea"/>
                <a:ea typeface="+mn-ea"/>
              </a:rPr>
              <a:pPr eaLnBrk="1" hangingPunct="1"/>
              <a:t>71</a:t>
            </a:fld>
            <a:endParaRPr kumimoji="0" lang="en-US" altLang="zh-CN" sz="1400" b="0" dirty="0">
              <a:latin typeface="+mn-ea"/>
              <a:ea typeface="+mn-ea"/>
            </a:endParaRPr>
          </a:p>
        </p:txBody>
      </p:sp>
      <p:sp>
        <p:nvSpPr>
          <p:cNvPr id="2" name="TextBox 1"/>
          <p:cNvSpPr txBox="1"/>
          <p:nvPr/>
        </p:nvSpPr>
        <p:spPr>
          <a:xfrm>
            <a:off x="659451" y="2204864"/>
            <a:ext cx="8316416" cy="1698927"/>
          </a:xfrm>
          <a:prstGeom prst="rect">
            <a:avLst/>
          </a:prstGeom>
          <a:noFill/>
        </p:spPr>
        <p:txBody>
          <a:bodyPr wrap="square" rtlCol="0">
            <a:spAutoFit/>
          </a:bodyPr>
          <a:lstStyle/>
          <a:p>
            <a:pPr>
              <a:lnSpc>
                <a:spcPct val="120000"/>
              </a:lnSpc>
            </a:pPr>
            <a:r>
              <a:rPr lang="en-US" altLang="zh-CN" dirty="0">
                <a:latin typeface="+mn-ea"/>
              </a:rPr>
              <a:t>   </a:t>
            </a:r>
            <a:r>
              <a:rPr lang="en-US" altLang="zh-CN" sz="2400" dirty="0">
                <a:latin typeface="+mn-ea"/>
              </a:rPr>
              <a:t> </a:t>
            </a:r>
            <a:r>
              <a:rPr lang="en-US" altLang="zh-CN" sz="2400" dirty="0" err="1">
                <a:latin typeface="+mn-ea"/>
              </a:rPr>
              <a:t>CExample</a:t>
            </a:r>
            <a:r>
              <a:rPr lang="en-US" altLang="zh-CN" sz="2400" dirty="0">
                <a:latin typeface="+mn-ea"/>
              </a:rPr>
              <a:t> A(100);  </a:t>
            </a:r>
          </a:p>
          <a:p>
            <a:pPr>
              <a:lnSpc>
                <a:spcPct val="120000"/>
              </a:lnSpc>
            </a:pPr>
            <a:r>
              <a:rPr lang="en-US" altLang="zh-CN" sz="2400" dirty="0">
                <a:latin typeface="+mn-ea"/>
              </a:rPr>
              <a:t>   </a:t>
            </a:r>
            <a:r>
              <a:rPr lang="en-US" altLang="zh-CN" sz="2400" dirty="0" err="1">
                <a:latin typeface="+mn-ea"/>
              </a:rPr>
              <a:t>CExample</a:t>
            </a:r>
            <a:r>
              <a:rPr lang="en-US" altLang="zh-CN" sz="2400" dirty="0">
                <a:latin typeface="+mn-ea"/>
              </a:rPr>
              <a:t> B = A; //</a:t>
            </a:r>
            <a:r>
              <a:rPr lang="zh-CN" altLang="en-US" sz="2400" dirty="0">
                <a:latin typeface="+mn-ea"/>
              </a:rPr>
              <a:t>注意这里的对象初始化要调用拷贝构  造函数，而非赋值  </a:t>
            </a:r>
          </a:p>
          <a:p>
            <a:endParaRPr lang="zh-CN" altLang="en-US" dirty="0">
              <a:latin typeface="+mn-ea"/>
            </a:endParaRPr>
          </a:p>
        </p:txBody>
      </p:sp>
    </p:spTree>
    <p:extLst>
      <p:ext uri="{BB962C8B-B14F-4D97-AF65-F5344CB8AC3E}">
        <p14:creationId xmlns:p14="http://schemas.microsoft.com/office/powerpoint/2010/main" val="3138118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zh-CN" altLang="en-US" sz="3400" dirty="0">
                <a:effectLst/>
                <a:latin typeface="+mn-ea"/>
                <a:ea typeface="+mn-ea"/>
              </a:rPr>
              <a:t>什么是</a:t>
            </a:r>
            <a:r>
              <a:rPr lang="en-US" altLang="zh-CN" sz="3400" dirty="0">
                <a:effectLst/>
                <a:latin typeface="+mn-ea"/>
                <a:ea typeface="+mn-ea"/>
              </a:rPr>
              <a:t>"clone"</a:t>
            </a:r>
            <a:r>
              <a:rPr lang="zh-CN" altLang="en-US" sz="3400" dirty="0">
                <a:effectLst/>
                <a:latin typeface="+mn-ea"/>
                <a:ea typeface="+mn-ea"/>
              </a:rPr>
              <a:t>？ </a:t>
            </a:r>
          </a:p>
        </p:txBody>
      </p:sp>
      <p:sp>
        <p:nvSpPr>
          <p:cNvPr id="68613" name="Rectangle 3" descr="Rectangle: Click to edit Master text styles&#10;Second level&#10;Third level&#10;Fourth level&#10;Fifth level"/>
          <p:cNvSpPr>
            <a:spLocks noGrp="1" noChangeArrowheads="1"/>
          </p:cNvSpPr>
          <p:nvPr>
            <p:ph idx="1"/>
          </p:nvPr>
        </p:nvSpPr>
        <p:spPr>
          <a:xfrm>
            <a:off x="240990" y="1384959"/>
            <a:ext cx="8280400" cy="5272087"/>
          </a:xfrm>
        </p:spPr>
        <p:txBody>
          <a:bodyPr>
            <a:normAutofit fontScale="92500"/>
          </a:bodyPr>
          <a:lstStyle/>
          <a:p>
            <a:pPr eaLnBrk="1" hangingPunct="1">
              <a:lnSpc>
                <a:spcPct val="150000"/>
              </a:lnSpc>
              <a:buFont typeface="Wingdings" pitchFamily="2" charset="2"/>
              <a:buNone/>
            </a:pPr>
            <a:r>
              <a:rPr lang="en-US" altLang="zh-CN" sz="2800" dirty="0">
                <a:latin typeface="+mn-ea"/>
              </a:rPr>
              <a:t>   </a:t>
            </a:r>
            <a:r>
              <a:rPr lang="zh-CN" altLang="en-US" sz="2800" dirty="0">
                <a:latin typeface="+mn-ea"/>
              </a:rPr>
              <a:t>在实际编程过程中，我们常常要遇到这种情况：有一个对象</a:t>
            </a:r>
            <a:r>
              <a:rPr lang="en-US" altLang="zh-CN" sz="2800" dirty="0">
                <a:latin typeface="+mn-ea"/>
              </a:rPr>
              <a:t>A</a:t>
            </a:r>
            <a:r>
              <a:rPr lang="zh-CN" altLang="en-US" sz="2800" dirty="0">
                <a:latin typeface="+mn-ea"/>
              </a:rPr>
              <a:t>，在某一时刻</a:t>
            </a:r>
            <a:r>
              <a:rPr lang="en-US" altLang="zh-CN" sz="2800" dirty="0">
                <a:latin typeface="+mn-ea"/>
              </a:rPr>
              <a:t>A</a:t>
            </a:r>
            <a:r>
              <a:rPr lang="zh-CN" altLang="en-US" sz="2800" dirty="0">
                <a:latin typeface="+mn-ea"/>
              </a:rPr>
              <a:t>中已经包含了一些有效值，此时可能会需要一个和</a:t>
            </a:r>
            <a:r>
              <a:rPr lang="en-US" altLang="zh-CN" sz="2800" dirty="0">
                <a:latin typeface="+mn-ea"/>
              </a:rPr>
              <a:t>A</a:t>
            </a:r>
            <a:r>
              <a:rPr lang="zh-CN" altLang="en-US" sz="2800" dirty="0">
                <a:latin typeface="+mn-ea"/>
              </a:rPr>
              <a:t>完全相同新对象</a:t>
            </a:r>
            <a:r>
              <a:rPr lang="en-US" altLang="zh-CN" sz="2800" dirty="0">
                <a:latin typeface="+mn-ea"/>
              </a:rPr>
              <a:t>B</a:t>
            </a:r>
            <a:r>
              <a:rPr lang="zh-CN" altLang="en-US" sz="2800" dirty="0">
                <a:latin typeface="+mn-ea"/>
              </a:rPr>
              <a:t>，并且此后对</a:t>
            </a:r>
            <a:r>
              <a:rPr lang="en-US" altLang="zh-CN" sz="2800" dirty="0">
                <a:latin typeface="+mn-ea"/>
              </a:rPr>
              <a:t>B</a:t>
            </a:r>
            <a:r>
              <a:rPr lang="zh-CN" altLang="en-US" sz="2800" dirty="0">
                <a:latin typeface="+mn-ea"/>
              </a:rPr>
              <a:t>任何改动都不会影响到</a:t>
            </a:r>
            <a:r>
              <a:rPr lang="en-US" altLang="zh-CN" sz="2800" dirty="0">
                <a:latin typeface="+mn-ea"/>
              </a:rPr>
              <a:t>A</a:t>
            </a:r>
            <a:r>
              <a:rPr lang="zh-CN" altLang="en-US" sz="2800" dirty="0">
                <a:latin typeface="+mn-ea"/>
              </a:rPr>
              <a:t>中的值，也就是说，</a:t>
            </a:r>
            <a:r>
              <a:rPr lang="en-US" altLang="zh-CN" sz="2800" dirty="0">
                <a:solidFill>
                  <a:srgbClr val="FF0000"/>
                </a:solidFill>
                <a:latin typeface="+mn-ea"/>
              </a:rPr>
              <a:t>A</a:t>
            </a:r>
            <a:r>
              <a:rPr lang="zh-CN" altLang="en-US" sz="2800" dirty="0">
                <a:solidFill>
                  <a:srgbClr val="FF0000"/>
                </a:solidFill>
                <a:latin typeface="+mn-ea"/>
              </a:rPr>
              <a:t>与</a:t>
            </a:r>
            <a:r>
              <a:rPr lang="en-US" altLang="zh-CN" sz="2800" dirty="0">
                <a:solidFill>
                  <a:srgbClr val="FF0000"/>
                </a:solidFill>
                <a:latin typeface="+mn-ea"/>
              </a:rPr>
              <a:t>B</a:t>
            </a:r>
            <a:r>
              <a:rPr lang="zh-CN" altLang="en-US" sz="2800" dirty="0">
                <a:solidFill>
                  <a:srgbClr val="FF0000"/>
                </a:solidFill>
                <a:latin typeface="+mn-ea"/>
              </a:rPr>
              <a:t>是两个独立的对象，但</a:t>
            </a:r>
            <a:r>
              <a:rPr lang="en-US" altLang="zh-CN" sz="2800" dirty="0">
                <a:solidFill>
                  <a:srgbClr val="FF0000"/>
                </a:solidFill>
                <a:latin typeface="+mn-ea"/>
              </a:rPr>
              <a:t>B</a:t>
            </a:r>
            <a:r>
              <a:rPr lang="zh-CN" altLang="en-US" sz="2800" dirty="0">
                <a:solidFill>
                  <a:srgbClr val="FF0000"/>
                </a:solidFill>
                <a:latin typeface="+mn-ea"/>
              </a:rPr>
              <a:t>的初始值是由</a:t>
            </a:r>
            <a:r>
              <a:rPr lang="en-US" altLang="zh-CN" sz="2800" dirty="0">
                <a:solidFill>
                  <a:srgbClr val="FF0000"/>
                </a:solidFill>
                <a:latin typeface="+mn-ea"/>
              </a:rPr>
              <a:t>A</a:t>
            </a:r>
            <a:r>
              <a:rPr lang="zh-CN" altLang="en-US" sz="2800" dirty="0">
                <a:solidFill>
                  <a:srgbClr val="FF0000"/>
                </a:solidFill>
                <a:latin typeface="+mn-ea"/>
              </a:rPr>
              <a:t>对象确定的。</a:t>
            </a:r>
          </a:p>
          <a:p>
            <a:pPr eaLnBrk="1" hangingPunct="1">
              <a:lnSpc>
                <a:spcPct val="150000"/>
              </a:lnSpc>
              <a:buFont typeface="Wingdings" pitchFamily="2" charset="2"/>
              <a:buNone/>
            </a:pPr>
            <a:r>
              <a:rPr lang="zh-CN" altLang="en-US" sz="2800" dirty="0">
                <a:latin typeface="+mn-ea"/>
              </a:rPr>
              <a:t>    在</a:t>
            </a:r>
            <a:r>
              <a:rPr lang="en-US" altLang="zh-CN" sz="2800" dirty="0">
                <a:latin typeface="+mn-ea"/>
              </a:rPr>
              <a:t>Java</a:t>
            </a:r>
            <a:r>
              <a:rPr lang="zh-CN" altLang="en-US" sz="2800" dirty="0">
                <a:latin typeface="+mn-ea"/>
              </a:rPr>
              <a:t>语言中，用简单的赋值语句是不能满足这种需求的。要满足这种需求虽然有很多途径，但实现</a:t>
            </a:r>
            <a:r>
              <a:rPr lang="en-US" altLang="zh-CN" sz="2800" dirty="0">
                <a:latin typeface="+mn-ea"/>
              </a:rPr>
              <a:t>clone</a:t>
            </a:r>
            <a:r>
              <a:rPr lang="zh-CN" altLang="en-US" sz="2800" dirty="0">
                <a:latin typeface="+mn-ea"/>
              </a:rPr>
              <a:t>（）方法是其中最简单，也是最高效的手段。 </a:t>
            </a:r>
          </a:p>
        </p:txBody>
      </p:sp>
      <p:sp>
        <p:nvSpPr>
          <p:cNvPr id="6861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122C1F5-AD43-42AD-AC27-BBE31CD2487D}"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9140CF36-4786-409B-86E0-D1B00B7911CF}" type="slidenum">
              <a:rPr kumimoji="0" lang="en-US" altLang="zh-CN" sz="1400" b="0">
                <a:latin typeface="+mn-ea"/>
                <a:ea typeface="+mn-ea"/>
              </a:rPr>
              <a:pPr eaLnBrk="1" hangingPunct="1"/>
              <a:t>72</a:t>
            </a:fld>
            <a:endParaRPr kumimoji="0" lang="en-US" altLang="zh-CN" sz="1400" b="0">
              <a:latin typeface="+mn-ea"/>
              <a:ea typeface="+mn-ea"/>
            </a:endParaRPr>
          </a:p>
        </p:txBody>
      </p:sp>
    </p:spTree>
    <p:extLst>
      <p:ext uri="{BB962C8B-B14F-4D97-AF65-F5344CB8AC3E}">
        <p14:creationId xmlns:p14="http://schemas.microsoft.com/office/powerpoint/2010/main" val="4015988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endParaRPr lang="zh-CN" altLang="zh-CN"/>
          </a:p>
        </p:txBody>
      </p:sp>
      <p:sp>
        <p:nvSpPr>
          <p:cNvPr id="6963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120000"/>
              </a:lnSpc>
              <a:buFont typeface="Wingdings" panose="05000000000000000000" pitchFamily="2" charset="2"/>
              <a:buChar char="n"/>
            </a:pPr>
            <a:r>
              <a:rPr lang="en-US" altLang="zh-CN" sz="2400" dirty="0">
                <a:latin typeface="+mn-ea"/>
              </a:rPr>
              <a:t>Java</a:t>
            </a:r>
            <a:r>
              <a:rPr lang="zh-CN" altLang="en-US" sz="2400" dirty="0">
                <a:latin typeface="+mn-ea"/>
              </a:rPr>
              <a:t>的所有类都默认继承</a:t>
            </a:r>
            <a:r>
              <a:rPr lang="en-US" altLang="zh-CN" sz="2400" dirty="0" err="1">
                <a:solidFill>
                  <a:srgbClr val="FF0000"/>
                </a:solidFill>
                <a:latin typeface="+mn-ea"/>
              </a:rPr>
              <a:t>java.lang.Object</a:t>
            </a:r>
            <a:r>
              <a:rPr lang="zh-CN" altLang="en-US" sz="2400" dirty="0">
                <a:solidFill>
                  <a:srgbClr val="FF0000"/>
                </a:solidFill>
                <a:latin typeface="+mn-ea"/>
              </a:rPr>
              <a:t>类</a:t>
            </a:r>
            <a:r>
              <a:rPr lang="zh-CN" altLang="en-US" sz="2400" dirty="0">
                <a:latin typeface="+mn-ea"/>
              </a:rPr>
              <a:t>，在</a:t>
            </a:r>
            <a:r>
              <a:rPr lang="en-US" altLang="zh-CN" sz="2400" dirty="0" err="1">
                <a:latin typeface="+mn-ea"/>
              </a:rPr>
              <a:t>java.lang.Object</a:t>
            </a:r>
            <a:r>
              <a:rPr lang="zh-CN" altLang="en-US" sz="2400" dirty="0">
                <a:latin typeface="+mn-ea"/>
              </a:rPr>
              <a:t>类中有一个方法</a:t>
            </a:r>
            <a:r>
              <a:rPr lang="en-US" altLang="zh-CN" sz="2400" dirty="0">
                <a:latin typeface="+mn-ea"/>
              </a:rPr>
              <a:t>clone()</a:t>
            </a:r>
            <a:r>
              <a:rPr lang="zh-CN" altLang="en-US" sz="2400" dirty="0">
                <a:latin typeface="+mn-ea"/>
              </a:rPr>
              <a:t>。</a:t>
            </a:r>
            <a:r>
              <a:rPr lang="en-US" altLang="zh-CN" sz="2400" dirty="0">
                <a:latin typeface="+mn-ea"/>
              </a:rPr>
              <a:t>JDK API</a:t>
            </a:r>
            <a:r>
              <a:rPr lang="zh-CN" altLang="en-US" sz="2400" dirty="0">
                <a:latin typeface="+mn-ea"/>
              </a:rPr>
              <a:t>的说明文档解释这个方法将返回</a:t>
            </a:r>
            <a:r>
              <a:rPr lang="en-US" altLang="zh-CN" sz="2400" dirty="0">
                <a:latin typeface="+mn-ea"/>
              </a:rPr>
              <a:t>Object</a:t>
            </a:r>
            <a:r>
              <a:rPr lang="zh-CN" altLang="en-US" sz="2400" dirty="0">
                <a:latin typeface="+mn-ea"/>
              </a:rPr>
              <a:t>对象的一个拷贝。</a:t>
            </a:r>
            <a:endParaRPr lang="en-US" altLang="zh-CN" sz="2400" dirty="0">
              <a:latin typeface="+mn-ea"/>
            </a:endParaRPr>
          </a:p>
          <a:p>
            <a:pPr eaLnBrk="1" hangingPunct="1">
              <a:lnSpc>
                <a:spcPct val="120000"/>
              </a:lnSpc>
              <a:buFont typeface="Wingdings" panose="05000000000000000000" pitchFamily="2" charset="2"/>
              <a:buChar char="n"/>
            </a:pPr>
            <a:r>
              <a:rPr lang="zh-CN" altLang="en-US" sz="2400" dirty="0">
                <a:latin typeface="+mn-ea"/>
              </a:rPr>
              <a:t>要说明的有两点：</a:t>
            </a:r>
          </a:p>
          <a:p>
            <a:pPr eaLnBrk="1" hangingPunct="1">
              <a:lnSpc>
                <a:spcPct val="120000"/>
              </a:lnSpc>
              <a:buFont typeface="Wingdings" pitchFamily="2" charset="2"/>
              <a:buChar char="w"/>
            </a:pPr>
            <a:r>
              <a:rPr lang="zh-CN" altLang="en-US" sz="2400" dirty="0">
                <a:latin typeface="+mn-ea"/>
              </a:rPr>
              <a:t>一是拷贝对象返回的是一个</a:t>
            </a:r>
            <a:r>
              <a:rPr lang="zh-CN" altLang="en-US" sz="2400" dirty="0">
                <a:solidFill>
                  <a:srgbClr val="FF0000"/>
                </a:solidFill>
                <a:latin typeface="+mn-ea"/>
              </a:rPr>
              <a:t>新对象</a:t>
            </a:r>
            <a:r>
              <a:rPr lang="zh-CN" altLang="en-US" sz="2400" dirty="0">
                <a:latin typeface="+mn-ea"/>
              </a:rPr>
              <a:t>，而不是一个引用。</a:t>
            </a:r>
          </a:p>
          <a:p>
            <a:pPr eaLnBrk="1" hangingPunct="1">
              <a:lnSpc>
                <a:spcPct val="120000"/>
              </a:lnSpc>
              <a:buFont typeface="Wingdings" pitchFamily="2" charset="2"/>
              <a:buChar char="w"/>
            </a:pPr>
            <a:r>
              <a:rPr lang="zh-CN" altLang="en-US" sz="2400" dirty="0">
                <a:latin typeface="+mn-ea"/>
              </a:rPr>
              <a:t>二是拷贝对象与用</a:t>
            </a:r>
            <a:r>
              <a:rPr lang="en-US" altLang="zh-CN" sz="2400" dirty="0">
                <a:latin typeface="+mn-ea"/>
              </a:rPr>
              <a:t>new</a:t>
            </a:r>
            <a:r>
              <a:rPr lang="zh-CN" altLang="en-US" sz="2400" dirty="0">
                <a:latin typeface="+mn-ea"/>
              </a:rPr>
              <a:t>操作符返回的新对象的区别就是这个拷贝已经</a:t>
            </a:r>
            <a:r>
              <a:rPr lang="zh-CN" altLang="en-US" sz="2400" dirty="0">
                <a:solidFill>
                  <a:srgbClr val="FF0000"/>
                </a:solidFill>
                <a:latin typeface="+mn-ea"/>
              </a:rPr>
              <a:t>包含了一些原来对象的信息</a:t>
            </a:r>
            <a:r>
              <a:rPr lang="zh-CN" altLang="en-US" sz="2400" dirty="0">
                <a:latin typeface="+mn-ea"/>
              </a:rPr>
              <a:t>，而不是对象的初始信息。 </a:t>
            </a:r>
            <a:endParaRPr lang="en-US" altLang="zh-CN" sz="2400" dirty="0">
              <a:latin typeface="+mn-ea"/>
            </a:endParaRPr>
          </a:p>
          <a:p>
            <a:pPr>
              <a:lnSpc>
                <a:spcPct val="120000"/>
              </a:lnSpc>
              <a:buFont typeface="Wingdings" pitchFamily="2" charset="2"/>
              <a:buChar char="w"/>
            </a:pPr>
            <a:r>
              <a:rPr lang="en-US" altLang="zh-CN" sz="2400" dirty="0" err="1">
                <a:latin typeface="+mn-ea"/>
              </a:rPr>
              <a:t>Object.clone</a:t>
            </a:r>
            <a:r>
              <a:rPr lang="en-US" altLang="zh-CN" sz="2400" dirty="0">
                <a:latin typeface="+mn-ea"/>
              </a:rPr>
              <a:t>()</a:t>
            </a:r>
            <a:r>
              <a:rPr lang="zh-CN" altLang="en-US" sz="2400" dirty="0">
                <a:latin typeface="+mn-ea"/>
              </a:rPr>
              <a:t> 是一个特殊方法。在一个类</a:t>
            </a:r>
            <a:r>
              <a:rPr lang="en-US" altLang="zh-CN" sz="2400" dirty="0">
                <a:latin typeface="+mn-ea"/>
              </a:rPr>
              <a:t>implement</a:t>
            </a:r>
            <a:r>
              <a:rPr lang="zh-CN" altLang="en-US" sz="2400" dirty="0">
                <a:latin typeface="+mn-ea"/>
              </a:rPr>
              <a:t>了</a:t>
            </a:r>
            <a:r>
              <a:rPr lang="en-US" altLang="zh-CN" sz="2400" dirty="0" err="1">
                <a:latin typeface="+mn-ea"/>
              </a:rPr>
              <a:t>Cloneable</a:t>
            </a:r>
            <a:r>
              <a:rPr lang="zh-CN" altLang="en-US" sz="2400" dirty="0">
                <a:latin typeface="+mn-ea"/>
              </a:rPr>
              <a:t>之后，它会保证调用</a:t>
            </a:r>
            <a:r>
              <a:rPr lang="en-US" altLang="zh-CN" sz="2400" dirty="0">
                <a:latin typeface="+mn-ea"/>
              </a:rPr>
              <a:t>clone()</a:t>
            </a:r>
            <a:r>
              <a:rPr lang="zh-CN" altLang="en-US" sz="2400" dirty="0">
                <a:latin typeface="+mn-ea"/>
              </a:rPr>
              <a:t>的对象的类跟克隆过来的对象的类是一致的</a:t>
            </a:r>
          </a:p>
        </p:txBody>
      </p:sp>
      <p:sp>
        <p:nvSpPr>
          <p:cNvPr id="6963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45B98D5-7CDE-429F-9D13-CE73A1CD19B1}"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F471A57-5DB1-4691-A865-33084543A846}" type="slidenum">
              <a:rPr kumimoji="0" lang="en-US" altLang="zh-CN" sz="1400" b="0">
                <a:latin typeface="Tahoma" pitchFamily="34" charset="0"/>
                <a:ea typeface="宋体" pitchFamily="2" charset="-122"/>
              </a:rPr>
              <a:pPr eaLnBrk="1" hangingPunct="1"/>
              <a:t>73</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1448859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044682285"/>
              </p:ext>
            </p:extLst>
          </p:nvPr>
        </p:nvGraphicFramePr>
        <p:xfrm>
          <a:off x="971600" y="342900"/>
          <a:ext cx="7416824" cy="6172200"/>
        </p:xfrm>
        <a:graphic>
          <a:graphicData uri="http://schemas.openxmlformats.org/drawingml/2006/table">
            <a:tbl>
              <a:tblPr/>
              <a:tblGrid>
                <a:gridCol w="432048">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3809279">
                <a:tc>
                  <a:txBody>
                    <a:bodyPr/>
                    <a:lstStyle/>
                    <a:p>
                      <a:pPr>
                        <a:lnSpc>
                          <a:spcPct val="90000"/>
                        </a:lnSpc>
                      </a:pPr>
                      <a:r>
                        <a:rPr lang="en-US" altLang="zh-CN" sz="1800" dirty="0">
                          <a:latin typeface="+mn-ea"/>
                          <a:ea typeface="+mn-ea"/>
                        </a:rPr>
                        <a:t>1</a:t>
                      </a:r>
                    </a:p>
                    <a:p>
                      <a:pPr>
                        <a:lnSpc>
                          <a:spcPct val="90000"/>
                        </a:lnSpc>
                      </a:pPr>
                      <a:r>
                        <a:rPr lang="en-US" altLang="zh-CN" sz="1800" dirty="0">
                          <a:latin typeface="+mn-ea"/>
                          <a:ea typeface="+mn-ea"/>
                        </a:rPr>
                        <a:t>2</a:t>
                      </a:r>
                    </a:p>
                    <a:p>
                      <a:pPr>
                        <a:lnSpc>
                          <a:spcPct val="90000"/>
                        </a:lnSpc>
                      </a:pPr>
                      <a:r>
                        <a:rPr lang="en-US" altLang="zh-CN" sz="1800" dirty="0">
                          <a:latin typeface="+mn-ea"/>
                          <a:ea typeface="+mn-ea"/>
                        </a:rPr>
                        <a:t>3</a:t>
                      </a:r>
                    </a:p>
                    <a:p>
                      <a:pPr>
                        <a:lnSpc>
                          <a:spcPct val="90000"/>
                        </a:lnSpc>
                      </a:pPr>
                      <a:r>
                        <a:rPr lang="en-US" altLang="zh-CN" sz="1800" dirty="0">
                          <a:latin typeface="+mn-ea"/>
                          <a:ea typeface="+mn-ea"/>
                        </a:rPr>
                        <a:t>4</a:t>
                      </a:r>
                    </a:p>
                    <a:p>
                      <a:pPr>
                        <a:lnSpc>
                          <a:spcPct val="90000"/>
                        </a:lnSpc>
                      </a:pPr>
                      <a:r>
                        <a:rPr lang="en-US" altLang="zh-CN" sz="1800" dirty="0">
                          <a:latin typeface="+mn-ea"/>
                          <a:ea typeface="+mn-ea"/>
                        </a:rPr>
                        <a:t>5</a:t>
                      </a:r>
                    </a:p>
                    <a:p>
                      <a:pPr>
                        <a:lnSpc>
                          <a:spcPct val="90000"/>
                        </a:lnSpc>
                      </a:pPr>
                      <a:r>
                        <a:rPr lang="en-US" altLang="zh-CN" sz="1800" dirty="0">
                          <a:latin typeface="+mn-ea"/>
                          <a:ea typeface="+mn-ea"/>
                        </a:rPr>
                        <a:t>6</a:t>
                      </a:r>
                    </a:p>
                    <a:p>
                      <a:pPr>
                        <a:lnSpc>
                          <a:spcPct val="90000"/>
                        </a:lnSpc>
                      </a:pPr>
                      <a:r>
                        <a:rPr lang="en-US" altLang="zh-CN" sz="1800" dirty="0">
                          <a:latin typeface="+mn-ea"/>
                          <a:ea typeface="+mn-ea"/>
                        </a:rPr>
                        <a:t>7</a:t>
                      </a:r>
                    </a:p>
                    <a:p>
                      <a:pPr>
                        <a:lnSpc>
                          <a:spcPct val="90000"/>
                        </a:lnSpc>
                      </a:pPr>
                      <a:r>
                        <a:rPr lang="en-US" altLang="zh-CN" sz="1800" dirty="0">
                          <a:latin typeface="+mn-ea"/>
                          <a:ea typeface="+mn-ea"/>
                        </a:rPr>
                        <a:t>8</a:t>
                      </a:r>
                    </a:p>
                    <a:p>
                      <a:pPr>
                        <a:lnSpc>
                          <a:spcPct val="90000"/>
                        </a:lnSpc>
                      </a:pPr>
                      <a:r>
                        <a:rPr lang="en-US" altLang="zh-CN" sz="1800" dirty="0">
                          <a:latin typeface="+mn-ea"/>
                          <a:ea typeface="+mn-ea"/>
                        </a:rPr>
                        <a:t>9</a:t>
                      </a:r>
                    </a:p>
                    <a:p>
                      <a:pPr>
                        <a:lnSpc>
                          <a:spcPct val="90000"/>
                        </a:lnSpc>
                      </a:pPr>
                      <a:r>
                        <a:rPr lang="en-US" altLang="zh-CN" sz="1800" dirty="0">
                          <a:latin typeface="+mn-ea"/>
                          <a:ea typeface="+mn-ea"/>
                        </a:rPr>
                        <a:t>10</a:t>
                      </a:r>
                    </a:p>
                    <a:p>
                      <a:pPr>
                        <a:lnSpc>
                          <a:spcPct val="90000"/>
                        </a:lnSpc>
                      </a:pPr>
                      <a:r>
                        <a:rPr lang="en-US" altLang="zh-CN" sz="1800" dirty="0">
                          <a:latin typeface="+mn-ea"/>
                          <a:ea typeface="+mn-ea"/>
                        </a:rPr>
                        <a:t>11</a:t>
                      </a:r>
                    </a:p>
                    <a:p>
                      <a:pPr>
                        <a:lnSpc>
                          <a:spcPct val="90000"/>
                        </a:lnSpc>
                      </a:pPr>
                      <a:r>
                        <a:rPr lang="en-US" altLang="zh-CN" sz="1800" dirty="0">
                          <a:latin typeface="+mn-ea"/>
                          <a:ea typeface="+mn-ea"/>
                        </a:rPr>
                        <a:t>12</a:t>
                      </a:r>
                    </a:p>
                    <a:p>
                      <a:pPr>
                        <a:lnSpc>
                          <a:spcPct val="90000"/>
                        </a:lnSpc>
                      </a:pPr>
                      <a:r>
                        <a:rPr lang="en-US" altLang="zh-CN" sz="1800" dirty="0">
                          <a:latin typeface="+mn-ea"/>
                          <a:ea typeface="+mn-ea"/>
                        </a:rPr>
                        <a:t>13</a:t>
                      </a:r>
                    </a:p>
                    <a:p>
                      <a:pPr>
                        <a:lnSpc>
                          <a:spcPct val="90000"/>
                        </a:lnSpc>
                      </a:pPr>
                      <a:r>
                        <a:rPr lang="en-US" altLang="zh-CN" sz="1800" dirty="0">
                          <a:latin typeface="+mn-ea"/>
                          <a:ea typeface="+mn-ea"/>
                        </a:rPr>
                        <a:t>14</a:t>
                      </a:r>
                    </a:p>
                    <a:p>
                      <a:pPr>
                        <a:lnSpc>
                          <a:spcPct val="90000"/>
                        </a:lnSpc>
                      </a:pPr>
                      <a:r>
                        <a:rPr lang="en-US" altLang="zh-CN" sz="1800" dirty="0">
                          <a:latin typeface="+mn-ea"/>
                          <a:ea typeface="+mn-ea"/>
                        </a:rPr>
                        <a:t>15</a:t>
                      </a:r>
                    </a:p>
                    <a:p>
                      <a:pPr>
                        <a:lnSpc>
                          <a:spcPct val="90000"/>
                        </a:lnSpc>
                      </a:pPr>
                      <a:r>
                        <a:rPr lang="en-US" altLang="zh-CN" sz="1800" dirty="0">
                          <a:latin typeface="+mn-ea"/>
                          <a:ea typeface="+mn-ea"/>
                        </a:rPr>
                        <a:t>16</a:t>
                      </a:r>
                    </a:p>
                    <a:p>
                      <a:pPr>
                        <a:lnSpc>
                          <a:spcPct val="90000"/>
                        </a:lnSpc>
                      </a:pPr>
                      <a:r>
                        <a:rPr lang="en-US" altLang="zh-CN" sz="1800" dirty="0">
                          <a:latin typeface="+mn-ea"/>
                          <a:ea typeface="+mn-ea"/>
                        </a:rPr>
                        <a:t>17</a:t>
                      </a:r>
                    </a:p>
                    <a:p>
                      <a:pPr>
                        <a:lnSpc>
                          <a:spcPct val="90000"/>
                        </a:lnSpc>
                      </a:pPr>
                      <a:r>
                        <a:rPr lang="en-US" altLang="zh-CN" sz="1800" dirty="0">
                          <a:latin typeface="+mn-ea"/>
                          <a:ea typeface="+mn-ea"/>
                        </a:rPr>
                        <a:t>18</a:t>
                      </a:r>
                    </a:p>
                    <a:p>
                      <a:pPr>
                        <a:lnSpc>
                          <a:spcPct val="90000"/>
                        </a:lnSpc>
                      </a:pPr>
                      <a:r>
                        <a:rPr lang="en-US" altLang="zh-CN" sz="1800" dirty="0">
                          <a:latin typeface="+mn-ea"/>
                          <a:ea typeface="+mn-ea"/>
                        </a:rPr>
                        <a:t>19</a:t>
                      </a:r>
                    </a:p>
                    <a:p>
                      <a:pPr>
                        <a:lnSpc>
                          <a:spcPct val="90000"/>
                        </a:lnSpc>
                      </a:pPr>
                      <a:r>
                        <a:rPr lang="en-US" altLang="zh-CN" sz="1800" dirty="0">
                          <a:latin typeface="+mn-ea"/>
                          <a:ea typeface="+mn-ea"/>
                        </a:rPr>
                        <a:t>20</a:t>
                      </a:r>
                    </a:p>
                    <a:p>
                      <a:pPr>
                        <a:lnSpc>
                          <a:spcPct val="90000"/>
                        </a:lnSpc>
                      </a:pPr>
                      <a:r>
                        <a:rPr lang="en-US" altLang="zh-CN" sz="1800" dirty="0">
                          <a:latin typeface="+mn-ea"/>
                          <a:ea typeface="+mn-ea"/>
                        </a:rPr>
                        <a:t>21</a:t>
                      </a:r>
                    </a:p>
                    <a:p>
                      <a:pPr>
                        <a:lnSpc>
                          <a:spcPct val="90000"/>
                        </a:lnSpc>
                      </a:pPr>
                      <a:r>
                        <a:rPr lang="en-US" altLang="zh-CN" sz="1800" dirty="0">
                          <a:latin typeface="+mn-ea"/>
                          <a:ea typeface="+mn-ea"/>
                        </a:rPr>
                        <a:t>22</a:t>
                      </a:r>
                    </a:p>
                    <a:p>
                      <a:pPr>
                        <a:lnSpc>
                          <a:spcPct val="90000"/>
                        </a:lnSpc>
                      </a:pPr>
                      <a:r>
                        <a:rPr lang="en-US" altLang="zh-CN" sz="1800" dirty="0">
                          <a:latin typeface="+mn-ea"/>
                          <a:ea typeface="+mn-ea"/>
                        </a:rPr>
                        <a:t>23</a:t>
                      </a:r>
                    </a:p>
                    <a:p>
                      <a:pPr>
                        <a:lnSpc>
                          <a:spcPct val="90000"/>
                        </a:lnSpc>
                      </a:pPr>
                      <a:r>
                        <a:rPr lang="en-US" altLang="zh-CN" sz="1800" dirty="0">
                          <a:latin typeface="+mn-ea"/>
                          <a:ea typeface="+mn-ea"/>
                        </a:rPr>
                        <a:t>24</a:t>
                      </a:r>
                    </a:p>
                    <a:p>
                      <a:pPr>
                        <a:lnSpc>
                          <a:spcPct val="90000"/>
                        </a:lnSpc>
                      </a:pPr>
                      <a:r>
                        <a:rPr lang="en-US" altLang="zh-CN" sz="1800" dirty="0">
                          <a:latin typeface="+mn-ea"/>
                          <a:ea typeface="+mn-ea"/>
                        </a:rPr>
                        <a:t>25</a:t>
                      </a:r>
                    </a:p>
                  </a:txBody>
                  <a:tcPr marL="0" marR="0" marT="0" marB="0" anchor="ctr">
                    <a:lnL>
                      <a:noFill/>
                    </a:lnL>
                    <a:lnR>
                      <a:noFill/>
                    </a:lnR>
                    <a:lnT>
                      <a:noFill/>
                    </a:lnT>
                    <a:lnB>
                      <a:noFill/>
                    </a:lnB>
                  </a:tcPr>
                </a:tc>
                <a:tc>
                  <a:txBody>
                    <a:bodyPr/>
                    <a:lstStyle/>
                    <a:p>
                      <a:pPr>
                        <a:lnSpc>
                          <a:spcPct val="90000"/>
                        </a:lnSpc>
                      </a:pPr>
                      <a:r>
                        <a:rPr lang="en-US" sz="1800" dirty="0">
                          <a:latin typeface="+mn-ea"/>
                          <a:ea typeface="+mn-ea"/>
                        </a:rPr>
                        <a:t>class </a:t>
                      </a:r>
                      <a:r>
                        <a:rPr lang="en-US" sz="1800" dirty="0" err="1">
                          <a:latin typeface="+mn-ea"/>
                          <a:ea typeface="+mn-ea"/>
                        </a:rPr>
                        <a:t>CloneClass</a:t>
                      </a:r>
                      <a:r>
                        <a:rPr lang="en-US" sz="1800" dirty="0">
                          <a:latin typeface="+mn-ea"/>
                          <a:ea typeface="+mn-ea"/>
                        </a:rPr>
                        <a:t> implements </a:t>
                      </a:r>
                      <a:r>
                        <a:rPr lang="en-US" sz="1800" dirty="0" err="1">
                          <a:latin typeface="+mn-ea"/>
                          <a:ea typeface="+mn-ea"/>
                        </a:rPr>
                        <a:t>Cloneable</a:t>
                      </a:r>
                      <a:r>
                        <a:rPr lang="en-US" sz="1800" dirty="0">
                          <a:latin typeface="+mn-ea"/>
                          <a:ea typeface="+mn-ea"/>
                        </a:rPr>
                        <a:t>{ </a:t>
                      </a:r>
                    </a:p>
                    <a:p>
                      <a:pPr>
                        <a:lnSpc>
                          <a:spcPct val="90000"/>
                        </a:lnSpc>
                      </a:pPr>
                      <a:r>
                        <a:rPr lang="en-US" sz="1800" dirty="0">
                          <a:latin typeface="+mn-ea"/>
                          <a:ea typeface="+mn-ea"/>
                        </a:rPr>
                        <a:t> </a:t>
                      </a:r>
                    </a:p>
                    <a:p>
                      <a:pPr>
                        <a:lnSpc>
                          <a:spcPct val="90000"/>
                        </a:lnSpc>
                      </a:pPr>
                      <a:r>
                        <a:rPr lang="en-US" sz="1800" dirty="0">
                          <a:latin typeface="+mn-ea"/>
                          <a:ea typeface="+mn-ea"/>
                        </a:rPr>
                        <a:t>　public </a:t>
                      </a:r>
                      <a:r>
                        <a:rPr lang="en-US" sz="1800" dirty="0" err="1">
                          <a:latin typeface="+mn-ea"/>
                          <a:ea typeface="+mn-ea"/>
                        </a:rPr>
                        <a:t>int</a:t>
                      </a:r>
                      <a:r>
                        <a:rPr lang="en-US" sz="1800" dirty="0">
                          <a:latin typeface="+mn-ea"/>
                          <a:ea typeface="+mn-ea"/>
                        </a:rPr>
                        <a:t> </a:t>
                      </a:r>
                      <a:r>
                        <a:rPr lang="en-US" sz="1800" dirty="0" err="1">
                          <a:latin typeface="+mn-ea"/>
                          <a:ea typeface="+mn-ea"/>
                        </a:rPr>
                        <a:t>aInt</a:t>
                      </a:r>
                      <a:r>
                        <a:rPr lang="en-US" sz="1800" dirty="0">
                          <a:latin typeface="+mn-ea"/>
                          <a:ea typeface="+mn-ea"/>
                        </a:rPr>
                        <a:t>; </a:t>
                      </a:r>
                    </a:p>
                    <a:p>
                      <a:pPr>
                        <a:lnSpc>
                          <a:spcPct val="90000"/>
                        </a:lnSpc>
                      </a:pPr>
                      <a:r>
                        <a:rPr lang="en-US" sz="1800" dirty="0">
                          <a:latin typeface="+mn-ea"/>
                          <a:ea typeface="+mn-ea"/>
                        </a:rPr>
                        <a:t> </a:t>
                      </a:r>
                    </a:p>
                    <a:p>
                      <a:pPr>
                        <a:lnSpc>
                          <a:spcPct val="90000"/>
                        </a:lnSpc>
                      </a:pPr>
                      <a:r>
                        <a:rPr lang="en-US" sz="1800" dirty="0">
                          <a:latin typeface="+mn-ea"/>
                          <a:ea typeface="+mn-ea"/>
                        </a:rPr>
                        <a:t>//</a:t>
                      </a:r>
                      <a:r>
                        <a:rPr lang="zh-CN" altLang="en-US" sz="1800" dirty="0">
                          <a:latin typeface="+mn-ea"/>
                          <a:ea typeface="+mn-ea"/>
                        </a:rPr>
                        <a:t>重写</a:t>
                      </a:r>
                      <a:r>
                        <a:rPr lang="en-US" sz="1800" dirty="0">
                          <a:latin typeface="+mn-ea"/>
                          <a:ea typeface="+mn-ea"/>
                        </a:rPr>
                        <a:t>clone</a:t>
                      </a:r>
                      <a:r>
                        <a:rPr lang="zh-CN" altLang="en-US" sz="1800" dirty="0">
                          <a:latin typeface="+mn-ea"/>
                          <a:ea typeface="+mn-ea"/>
                        </a:rPr>
                        <a:t>方法</a:t>
                      </a:r>
                    </a:p>
                    <a:p>
                      <a:pPr>
                        <a:lnSpc>
                          <a:spcPct val="90000"/>
                        </a:lnSpc>
                      </a:pPr>
                      <a:r>
                        <a:rPr lang="zh-CN" altLang="en-US" sz="1800" dirty="0">
                          <a:latin typeface="+mn-ea"/>
                          <a:ea typeface="+mn-ea"/>
                        </a:rPr>
                        <a:t> </a:t>
                      </a:r>
                    </a:p>
                    <a:p>
                      <a:pPr>
                        <a:lnSpc>
                          <a:spcPct val="90000"/>
                        </a:lnSpc>
                      </a:pPr>
                      <a:r>
                        <a:rPr lang="zh-CN" altLang="en-US" sz="1800" dirty="0">
                          <a:latin typeface="+mn-ea"/>
                          <a:ea typeface="+mn-ea"/>
                        </a:rPr>
                        <a:t>　</a:t>
                      </a:r>
                      <a:r>
                        <a:rPr lang="en-US" sz="1800" dirty="0">
                          <a:solidFill>
                            <a:srgbClr val="FF0000"/>
                          </a:solidFill>
                          <a:latin typeface="+mn-ea"/>
                          <a:ea typeface="+mn-ea"/>
                        </a:rPr>
                        <a:t>public Object clone(){ </a:t>
                      </a:r>
                    </a:p>
                    <a:p>
                      <a:pPr>
                        <a:lnSpc>
                          <a:spcPct val="90000"/>
                        </a:lnSpc>
                      </a:pPr>
                      <a:r>
                        <a:rPr lang="en-US" sz="1800" dirty="0">
                          <a:latin typeface="+mn-ea"/>
                          <a:ea typeface="+mn-ea"/>
                        </a:rPr>
                        <a:t> </a:t>
                      </a:r>
                    </a:p>
                    <a:p>
                      <a:pPr>
                        <a:lnSpc>
                          <a:spcPct val="90000"/>
                        </a:lnSpc>
                      </a:pPr>
                      <a:r>
                        <a:rPr lang="en-US" sz="1800" dirty="0">
                          <a:latin typeface="+mn-ea"/>
                          <a:ea typeface="+mn-ea"/>
                        </a:rPr>
                        <a:t>　　</a:t>
                      </a:r>
                      <a:r>
                        <a:rPr lang="en-US" sz="1800" dirty="0" err="1">
                          <a:latin typeface="+mn-ea"/>
                          <a:ea typeface="+mn-ea"/>
                        </a:rPr>
                        <a:t>CloneClass</a:t>
                      </a:r>
                      <a:r>
                        <a:rPr lang="en-US" sz="1800" dirty="0">
                          <a:latin typeface="+mn-ea"/>
                          <a:ea typeface="+mn-ea"/>
                        </a:rPr>
                        <a:t> o = null; </a:t>
                      </a:r>
                    </a:p>
                    <a:p>
                      <a:pPr>
                        <a:lnSpc>
                          <a:spcPct val="90000"/>
                        </a:lnSpc>
                      </a:pPr>
                      <a:r>
                        <a:rPr lang="en-US" sz="1800" dirty="0">
                          <a:latin typeface="+mn-ea"/>
                          <a:ea typeface="+mn-ea"/>
                        </a:rPr>
                        <a:t> </a:t>
                      </a:r>
                    </a:p>
                    <a:p>
                      <a:pPr>
                        <a:lnSpc>
                          <a:spcPct val="90000"/>
                        </a:lnSpc>
                      </a:pPr>
                      <a:r>
                        <a:rPr lang="en-US" sz="1800" dirty="0">
                          <a:latin typeface="+mn-ea"/>
                          <a:ea typeface="+mn-ea"/>
                        </a:rPr>
                        <a:t>　　try{ </a:t>
                      </a:r>
                    </a:p>
                    <a:p>
                      <a:pPr>
                        <a:lnSpc>
                          <a:spcPct val="90000"/>
                        </a:lnSpc>
                      </a:pPr>
                      <a:r>
                        <a:rPr lang="en-US" sz="1800" dirty="0">
                          <a:latin typeface="+mn-ea"/>
                          <a:ea typeface="+mn-ea"/>
                        </a:rPr>
                        <a:t> </a:t>
                      </a:r>
                    </a:p>
                    <a:p>
                      <a:pPr>
                        <a:lnSpc>
                          <a:spcPct val="90000"/>
                        </a:lnSpc>
                      </a:pPr>
                      <a:r>
                        <a:rPr lang="en-US" sz="1800" dirty="0">
                          <a:latin typeface="+mn-ea"/>
                          <a:ea typeface="+mn-ea"/>
                        </a:rPr>
                        <a:t>　　　o = (</a:t>
                      </a:r>
                      <a:r>
                        <a:rPr lang="en-US" sz="1800" dirty="0" err="1">
                          <a:solidFill>
                            <a:srgbClr val="FF0000"/>
                          </a:solidFill>
                          <a:latin typeface="+mn-ea"/>
                          <a:ea typeface="+mn-ea"/>
                        </a:rPr>
                        <a:t>CloneClass</a:t>
                      </a:r>
                      <a:r>
                        <a:rPr lang="en-US" sz="1800" dirty="0">
                          <a:solidFill>
                            <a:srgbClr val="FF0000"/>
                          </a:solidFill>
                          <a:latin typeface="+mn-ea"/>
                          <a:ea typeface="+mn-ea"/>
                        </a:rPr>
                        <a:t>)</a:t>
                      </a:r>
                      <a:r>
                        <a:rPr lang="en-US" sz="1800" dirty="0" err="1">
                          <a:solidFill>
                            <a:srgbClr val="FF0000"/>
                          </a:solidFill>
                          <a:latin typeface="+mn-ea"/>
                          <a:ea typeface="+mn-ea"/>
                        </a:rPr>
                        <a:t>super.clone</a:t>
                      </a:r>
                      <a:r>
                        <a:rPr lang="en-US" sz="1800" dirty="0">
                          <a:solidFill>
                            <a:srgbClr val="FF0000"/>
                          </a:solidFill>
                          <a:latin typeface="+mn-ea"/>
                          <a:ea typeface="+mn-ea"/>
                        </a:rPr>
                        <a:t>(); </a:t>
                      </a:r>
                    </a:p>
                    <a:p>
                      <a:pPr>
                        <a:lnSpc>
                          <a:spcPct val="90000"/>
                        </a:lnSpc>
                      </a:pPr>
                      <a:r>
                        <a:rPr lang="en-US" sz="1800" dirty="0">
                          <a:latin typeface="+mn-ea"/>
                          <a:ea typeface="+mn-ea"/>
                        </a:rPr>
                        <a:t> </a:t>
                      </a:r>
                    </a:p>
                    <a:p>
                      <a:pPr>
                        <a:lnSpc>
                          <a:spcPct val="90000"/>
                        </a:lnSpc>
                      </a:pPr>
                      <a:r>
                        <a:rPr lang="en-US" sz="1800" dirty="0">
                          <a:latin typeface="+mn-ea"/>
                          <a:ea typeface="+mn-ea"/>
                        </a:rPr>
                        <a:t>　　}catch(</a:t>
                      </a:r>
                      <a:r>
                        <a:rPr lang="en-US" sz="1800" dirty="0" err="1">
                          <a:latin typeface="+mn-ea"/>
                          <a:ea typeface="+mn-ea"/>
                        </a:rPr>
                        <a:t>CloneNotSupportedException</a:t>
                      </a:r>
                      <a:r>
                        <a:rPr lang="en-US" sz="1800" dirty="0">
                          <a:latin typeface="+mn-ea"/>
                          <a:ea typeface="+mn-ea"/>
                        </a:rPr>
                        <a:t> e){ </a:t>
                      </a:r>
                    </a:p>
                    <a:p>
                      <a:pPr>
                        <a:lnSpc>
                          <a:spcPct val="90000"/>
                        </a:lnSpc>
                      </a:pPr>
                      <a:r>
                        <a:rPr lang="en-US" sz="1800" dirty="0">
                          <a:latin typeface="+mn-ea"/>
                          <a:ea typeface="+mn-ea"/>
                        </a:rPr>
                        <a:t> </a:t>
                      </a:r>
                    </a:p>
                    <a:p>
                      <a:pPr>
                        <a:lnSpc>
                          <a:spcPct val="90000"/>
                        </a:lnSpc>
                      </a:pPr>
                      <a:r>
                        <a:rPr lang="en-US" sz="1800" dirty="0">
                          <a:latin typeface="+mn-ea"/>
                          <a:ea typeface="+mn-ea"/>
                        </a:rPr>
                        <a:t>　　　</a:t>
                      </a:r>
                      <a:r>
                        <a:rPr lang="en-US" sz="1800" dirty="0" err="1">
                          <a:latin typeface="+mn-ea"/>
                          <a:ea typeface="+mn-ea"/>
                        </a:rPr>
                        <a:t>e.printStackTrace</a:t>
                      </a:r>
                      <a:r>
                        <a:rPr lang="en-US" sz="1800" dirty="0">
                          <a:latin typeface="+mn-ea"/>
                          <a:ea typeface="+mn-ea"/>
                        </a:rPr>
                        <a:t>(); </a:t>
                      </a:r>
                    </a:p>
                    <a:p>
                      <a:pPr>
                        <a:lnSpc>
                          <a:spcPct val="90000"/>
                        </a:lnSpc>
                      </a:pPr>
                      <a:r>
                        <a:rPr lang="en-US" sz="1800" dirty="0">
                          <a:latin typeface="+mn-ea"/>
                          <a:ea typeface="+mn-ea"/>
                        </a:rPr>
                        <a:t> </a:t>
                      </a:r>
                    </a:p>
                    <a:p>
                      <a:pPr>
                        <a:lnSpc>
                          <a:spcPct val="90000"/>
                        </a:lnSpc>
                      </a:pPr>
                      <a:r>
                        <a:rPr lang="en-US" sz="1800" dirty="0">
                          <a:latin typeface="+mn-ea"/>
                          <a:ea typeface="+mn-ea"/>
                        </a:rPr>
                        <a:t>　　} </a:t>
                      </a:r>
                    </a:p>
                    <a:p>
                      <a:pPr>
                        <a:lnSpc>
                          <a:spcPct val="90000"/>
                        </a:lnSpc>
                      </a:pPr>
                      <a:r>
                        <a:rPr lang="en-US" sz="1800" dirty="0">
                          <a:latin typeface="+mn-ea"/>
                          <a:ea typeface="+mn-ea"/>
                        </a:rPr>
                        <a:t> </a:t>
                      </a:r>
                    </a:p>
                    <a:p>
                      <a:pPr>
                        <a:lnSpc>
                          <a:spcPct val="90000"/>
                        </a:lnSpc>
                      </a:pPr>
                      <a:r>
                        <a:rPr lang="en-US" sz="1800" dirty="0">
                          <a:latin typeface="+mn-ea"/>
                          <a:ea typeface="+mn-ea"/>
                        </a:rPr>
                        <a:t>　　return o; </a:t>
                      </a:r>
                    </a:p>
                    <a:p>
                      <a:pPr>
                        <a:lnSpc>
                          <a:spcPct val="90000"/>
                        </a:lnSpc>
                      </a:pPr>
                      <a:r>
                        <a:rPr lang="en-US" sz="1800" dirty="0">
                          <a:latin typeface="+mn-ea"/>
                          <a:ea typeface="+mn-ea"/>
                        </a:rPr>
                        <a:t> </a:t>
                      </a:r>
                    </a:p>
                    <a:p>
                      <a:pPr>
                        <a:lnSpc>
                          <a:spcPct val="90000"/>
                        </a:lnSpc>
                      </a:pPr>
                      <a:r>
                        <a:rPr lang="en-US" sz="1800" dirty="0">
                          <a:latin typeface="+mn-ea"/>
                          <a:ea typeface="+mn-ea"/>
                        </a:rPr>
                        <a:t>　} </a:t>
                      </a:r>
                    </a:p>
                    <a:p>
                      <a:pPr>
                        <a:lnSpc>
                          <a:spcPct val="90000"/>
                        </a:lnSpc>
                      </a:pPr>
                      <a:r>
                        <a:rPr lang="en-US" sz="1800" dirty="0">
                          <a:latin typeface="+mn-ea"/>
                          <a:ea typeface="+mn-ea"/>
                        </a:rPr>
                        <a:t> </a:t>
                      </a:r>
                    </a:p>
                    <a:p>
                      <a:pPr>
                        <a:lnSpc>
                          <a:spcPct val="90000"/>
                        </a:lnSpc>
                      </a:pPr>
                      <a:r>
                        <a:rPr lang="en-US" sz="1800" dirty="0">
                          <a:latin typeface="+mn-ea"/>
                          <a:ea typeface="+mn-ea"/>
                        </a:rPr>
                        <a:t>｝</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4000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539552" y="333375"/>
            <a:ext cx="8280400" cy="574675"/>
          </a:xfrm>
        </p:spPr>
        <p:txBody>
          <a:bodyPr/>
          <a:lstStyle/>
          <a:p>
            <a:pPr eaLnBrk="1" hangingPunct="1"/>
            <a:r>
              <a:rPr lang="zh-CN" altLang="en-US" dirty="0">
                <a:effectLst/>
                <a:latin typeface="+mn-ea"/>
                <a:ea typeface="+mn-ea"/>
              </a:rPr>
              <a:t>什么是影子</a:t>
            </a:r>
            <a:r>
              <a:rPr lang="en-US" altLang="zh-CN" dirty="0">
                <a:effectLst/>
                <a:latin typeface="+mn-ea"/>
                <a:ea typeface="+mn-ea"/>
              </a:rPr>
              <a:t>clone</a:t>
            </a:r>
            <a:r>
              <a:rPr lang="zh-CN" altLang="en-US" dirty="0">
                <a:effectLst/>
                <a:latin typeface="+mn-ea"/>
                <a:ea typeface="+mn-ea"/>
              </a:rPr>
              <a:t>？</a:t>
            </a:r>
          </a:p>
        </p:txBody>
      </p:sp>
      <p:sp>
        <p:nvSpPr>
          <p:cNvPr id="70661" name="Rectangle 3" descr="Rectangle: Click to edit Master text styles&#10;Second level&#10;Third level&#10;Fourth level&#10;Fifth level"/>
          <p:cNvSpPr>
            <a:spLocks noGrp="1" noChangeArrowheads="1"/>
          </p:cNvSpPr>
          <p:nvPr>
            <p:ph idx="1"/>
          </p:nvPr>
        </p:nvSpPr>
        <p:spPr>
          <a:xfrm>
            <a:off x="107504" y="1140270"/>
            <a:ext cx="8444012" cy="5272087"/>
          </a:xfrm>
        </p:spPr>
        <p:txBody>
          <a:bodyPr/>
          <a:lstStyle/>
          <a:p>
            <a:pPr eaLnBrk="1" hangingPunct="1">
              <a:lnSpc>
                <a:spcPct val="120000"/>
              </a:lnSpc>
              <a:buFont typeface="Wingdings" pitchFamily="2" charset="2"/>
              <a:buNone/>
            </a:pPr>
            <a:r>
              <a:rPr lang="en-US" altLang="zh-CN" sz="3000" dirty="0">
                <a:latin typeface="+mn-ea"/>
              </a:rPr>
              <a:t>   </a:t>
            </a:r>
            <a:r>
              <a:rPr lang="zh-CN" altLang="en-US" sz="3000" dirty="0">
                <a:latin typeface="+mn-ea"/>
              </a:rPr>
              <a:t>下面的例子包含三个类</a:t>
            </a:r>
            <a:r>
              <a:rPr lang="en-US" altLang="zh-CN" sz="3000" dirty="0" err="1">
                <a:latin typeface="+mn-ea"/>
              </a:rPr>
              <a:t>UnCloneA</a:t>
            </a:r>
            <a:r>
              <a:rPr lang="zh-CN" altLang="en-US" sz="3000" dirty="0">
                <a:latin typeface="+mn-ea"/>
              </a:rPr>
              <a:t>，</a:t>
            </a:r>
            <a:r>
              <a:rPr lang="en-US" altLang="zh-CN" sz="3000" dirty="0" err="1">
                <a:latin typeface="+mn-ea"/>
              </a:rPr>
              <a:t>CloneB</a:t>
            </a:r>
            <a:r>
              <a:rPr lang="zh-CN" altLang="en-US" sz="3000" dirty="0">
                <a:latin typeface="+mn-ea"/>
              </a:rPr>
              <a:t>，</a:t>
            </a:r>
            <a:r>
              <a:rPr lang="en-US" altLang="zh-CN" sz="3000" dirty="0" err="1">
                <a:latin typeface="+mn-ea"/>
              </a:rPr>
              <a:t>CloneMain</a:t>
            </a:r>
            <a:r>
              <a:rPr lang="zh-CN" altLang="en-US" sz="3000" dirty="0">
                <a:latin typeface="+mn-ea"/>
              </a:rPr>
              <a:t>。</a:t>
            </a:r>
            <a:r>
              <a:rPr lang="en-US" altLang="zh-CN" sz="3000" dirty="0" err="1">
                <a:latin typeface="+mn-ea"/>
              </a:rPr>
              <a:t>CloneB</a:t>
            </a:r>
            <a:r>
              <a:rPr lang="zh-CN" altLang="en-US" sz="3000" dirty="0">
                <a:latin typeface="+mn-ea"/>
              </a:rPr>
              <a:t>类包含了一个</a:t>
            </a:r>
            <a:r>
              <a:rPr lang="en-US" altLang="zh-CN" sz="3000" dirty="0" err="1">
                <a:latin typeface="+mn-ea"/>
              </a:rPr>
              <a:t>UnCloneA</a:t>
            </a:r>
            <a:r>
              <a:rPr lang="zh-CN" altLang="en-US" sz="3000" dirty="0">
                <a:latin typeface="+mn-ea"/>
              </a:rPr>
              <a:t>的实例和一个</a:t>
            </a:r>
            <a:r>
              <a:rPr lang="en-US" altLang="zh-CN" sz="3000" dirty="0" err="1">
                <a:latin typeface="+mn-ea"/>
              </a:rPr>
              <a:t>int</a:t>
            </a:r>
            <a:r>
              <a:rPr lang="zh-CN" altLang="en-US" sz="3000" dirty="0">
                <a:latin typeface="+mn-ea"/>
              </a:rPr>
              <a:t>类型变量，并且重载</a:t>
            </a:r>
            <a:r>
              <a:rPr lang="en-US" altLang="zh-CN" sz="3000" dirty="0">
                <a:latin typeface="+mn-ea"/>
              </a:rPr>
              <a:t>clone()</a:t>
            </a:r>
            <a:r>
              <a:rPr lang="zh-CN" altLang="en-US" sz="3000" dirty="0">
                <a:latin typeface="+mn-ea"/>
              </a:rPr>
              <a:t>方法。</a:t>
            </a:r>
            <a:r>
              <a:rPr lang="en-US" altLang="zh-CN" sz="3000" dirty="0" err="1">
                <a:latin typeface="+mn-ea"/>
              </a:rPr>
              <a:t>CloneMain</a:t>
            </a:r>
            <a:r>
              <a:rPr lang="zh-CN" altLang="en-US" sz="3000" dirty="0">
                <a:latin typeface="+mn-ea"/>
              </a:rPr>
              <a:t>类初始化</a:t>
            </a:r>
            <a:r>
              <a:rPr lang="en-US" altLang="zh-CN" sz="3000" dirty="0" err="1">
                <a:latin typeface="+mn-ea"/>
              </a:rPr>
              <a:t>CloneB</a:t>
            </a:r>
            <a:r>
              <a:rPr lang="zh-CN" altLang="en-US" sz="3000" dirty="0">
                <a:latin typeface="+mn-ea"/>
              </a:rPr>
              <a:t>类的一个实例</a:t>
            </a:r>
            <a:r>
              <a:rPr lang="en-US" altLang="zh-CN" sz="3000" dirty="0">
                <a:latin typeface="+mn-ea"/>
              </a:rPr>
              <a:t>b1</a:t>
            </a:r>
            <a:r>
              <a:rPr lang="zh-CN" altLang="en-US" sz="3000" dirty="0">
                <a:latin typeface="+mn-ea"/>
              </a:rPr>
              <a:t>，然后调用</a:t>
            </a:r>
            <a:r>
              <a:rPr lang="en-US" altLang="zh-CN" sz="3000" dirty="0">
                <a:latin typeface="+mn-ea"/>
              </a:rPr>
              <a:t>clone()</a:t>
            </a:r>
            <a:r>
              <a:rPr lang="zh-CN" altLang="en-US" sz="3000" dirty="0">
                <a:latin typeface="+mn-ea"/>
              </a:rPr>
              <a:t>方法生成了一个</a:t>
            </a:r>
            <a:r>
              <a:rPr lang="en-US" altLang="zh-CN" sz="3000" dirty="0">
                <a:latin typeface="+mn-ea"/>
              </a:rPr>
              <a:t>b1</a:t>
            </a:r>
            <a:r>
              <a:rPr lang="zh-CN" altLang="en-US" sz="3000" dirty="0">
                <a:latin typeface="+mn-ea"/>
              </a:rPr>
              <a:t>的拷贝</a:t>
            </a:r>
            <a:r>
              <a:rPr lang="en-US" altLang="zh-CN" sz="3000" dirty="0">
                <a:latin typeface="+mn-ea"/>
              </a:rPr>
              <a:t>b2</a:t>
            </a:r>
            <a:r>
              <a:rPr lang="zh-CN" altLang="en-US" sz="3000" dirty="0">
                <a:latin typeface="+mn-ea"/>
              </a:rPr>
              <a:t>。最后考察一下</a:t>
            </a:r>
            <a:r>
              <a:rPr lang="en-US" altLang="zh-CN" sz="3000" dirty="0">
                <a:latin typeface="+mn-ea"/>
              </a:rPr>
              <a:t>b1</a:t>
            </a:r>
            <a:r>
              <a:rPr lang="zh-CN" altLang="en-US" sz="3000" dirty="0">
                <a:latin typeface="+mn-ea"/>
              </a:rPr>
              <a:t>和</a:t>
            </a:r>
            <a:r>
              <a:rPr lang="en-US" altLang="zh-CN" sz="3000" dirty="0">
                <a:latin typeface="+mn-ea"/>
              </a:rPr>
              <a:t>b2</a:t>
            </a:r>
            <a:r>
              <a:rPr lang="zh-CN" altLang="en-US" sz="3000" dirty="0">
                <a:latin typeface="+mn-ea"/>
              </a:rPr>
              <a:t>的输出：</a:t>
            </a:r>
          </a:p>
        </p:txBody>
      </p:sp>
      <p:sp>
        <p:nvSpPr>
          <p:cNvPr id="7065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97C3772-55DA-415F-821C-13736D2944C4}"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867AAFB-C06A-40DF-9E66-B820AA3F9B0C}" type="slidenum">
              <a:rPr kumimoji="0" lang="en-US" altLang="zh-CN" sz="1400" b="0">
                <a:latin typeface="+mn-ea"/>
                <a:ea typeface="+mn-ea"/>
              </a:rPr>
              <a:pPr eaLnBrk="1" hangingPunct="1"/>
              <a:t>75</a:t>
            </a:fld>
            <a:endParaRPr kumimoji="0" lang="en-US" altLang="zh-CN" sz="1400" b="0">
              <a:latin typeface="+mn-ea"/>
              <a:ea typeface="+mn-ea"/>
            </a:endParaRPr>
          </a:p>
        </p:txBody>
      </p:sp>
    </p:spTree>
    <p:extLst>
      <p:ext uri="{BB962C8B-B14F-4D97-AF65-F5344CB8AC3E}">
        <p14:creationId xmlns:p14="http://schemas.microsoft.com/office/powerpoint/2010/main" val="72676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descr="Rectangle: Click to edit Master text styles&#10;Second level&#10;Third level&#10;Fourth level&#10;Fifth level"/>
          <p:cNvSpPr>
            <a:spLocks noGrp="1" noChangeArrowheads="1"/>
          </p:cNvSpPr>
          <p:nvPr>
            <p:ph idx="1"/>
          </p:nvPr>
        </p:nvSpPr>
        <p:spPr>
          <a:xfrm>
            <a:off x="34925" y="0"/>
            <a:ext cx="6046788" cy="6858000"/>
          </a:xfrm>
        </p:spPr>
        <p:txBody>
          <a:bodyPr/>
          <a:lstStyle/>
          <a:p>
            <a:pPr eaLnBrk="1" hangingPunct="1">
              <a:lnSpc>
                <a:spcPct val="90000"/>
              </a:lnSpc>
              <a:buFont typeface="Wingdings" pitchFamily="2" charset="2"/>
              <a:buNone/>
            </a:pPr>
            <a:r>
              <a:rPr lang="en-US" altLang="zh-CN" sz="1200" dirty="0"/>
              <a:t>package clone; </a:t>
            </a:r>
            <a:br>
              <a:rPr lang="en-US" altLang="zh-CN" sz="1200" dirty="0"/>
            </a:br>
            <a:r>
              <a:rPr lang="en-US" altLang="zh-CN" sz="1200" dirty="0"/>
              <a:t>class </a:t>
            </a:r>
            <a:r>
              <a:rPr lang="en-US" altLang="zh-CN" sz="1200" dirty="0" err="1"/>
              <a:t>UnCloneA</a:t>
            </a:r>
            <a:r>
              <a:rPr lang="en-US" altLang="zh-CN" sz="1200" dirty="0"/>
              <a:t> { </a:t>
            </a:r>
            <a:br>
              <a:rPr lang="en-US" altLang="zh-CN" sz="1200" dirty="0"/>
            </a:br>
            <a:r>
              <a:rPr lang="zh-CN" altLang="en-US" sz="1200" dirty="0"/>
              <a:t>　</a:t>
            </a:r>
            <a:r>
              <a:rPr lang="en-US" altLang="zh-CN" sz="1200" dirty="0"/>
              <a:t>private </a:t>
            </a:r>
            <a:r>
              <a:rPr lang="en-US" altLang="zh-CN" sz="1200" dirty="0" err="1"/>
              <a:t>int</a:t>
            </a:r>
            <a:r>
              <a:rPr lang="en-US" altLang="zh-CN" sz="1200" dirty="0"/>
              <a:t> i; </a:t>
            </a:r>
            <a:br>
              <a:rPr lang="en-US" altLang="zh-CN" sz="1200" dirty="0"/>
            </a:br>
            <a:r>
              <a:rPr lang="zh-CN" altLang="en-US" sz="1200" dirty="0"/>
              <a:t>　</a:t>
            </a:r>
            <a:r>
              <a:rPr lang="en-US" altLang="zh-CN" sz="1200" dirty="0"/>
              <a:t>public </a:t>
            </a:r>
            <a:r>
              <a:rPr lang="en-US" altLang="zh-CN" sz="1200" dirty="0" err="1"/>
              <a:t>UnCloneA</a:t>
            </a:r>
            <a:r>
              <a:rPr lang="en-US" altLang="zh-CN" sz="1200" dirty="0"/>
              <a:t>(</a:t>
            </a:r>
            <a:r>
              <a:rPr lang="en-US" altLang="zh-CN" sz="1200" dirty="0" err="1"/>
              <a:t>int</a:t>
            </a:r>
            <a:r>
              <a:rPr lang="en-US" altLang="zh-CN" sz="1200" dirty="0"/>
              <a:t> ii) { i = ii; } </a:t>
            </a:r>
            <a:br>
              <a:rPr lang="en-US" altLang="zh-CN" sz="1200" dirty="0"/>
            </a:br>
            <a:r>
              <a:rPr lang="zh-CN" altLang="en-US" sz="1200" dirty="0"/>
              <a:t>　</a:t>
            </a:r>
            <a:r>
              <a:rPr lang="en-US" altLang="zh-CN" sz="1200" dirty="0"/>
              <a:t>public void </a:t>
            </a:r>
            <a:r>
              <a:rPr lang="en-US" altLang="zh-CN" sz="1200" dirty="0" err="1"/>
              <a:t>doublevalue</a:t>
            </a:r>
            <a:r>
              <a:rPr lang="en-US" altLang="zh-CN" sz="1200" dirty="0"/>
              <a:t>() { i *= 2; } </a:t>
            </a:r>
            <a:br>
              <a:rPr lang="en-US" altLang="zh-CN" sz="1200" dirty="0"/>
            </a:br>
            <a:r>
              <a:rPr lang="zh-CN" altLang="en-US" sz="1200" dirty="0"/>
              <a:t>　</a:t>
            </a:r>
            <a:r>
              <a:rPr lang="en-US" altLang="zh-CN" sz="1200" dirty="0"/>
              <a:t>public String </a:t>
            </a:r>
            <a:r>
              <a:rPr lang="en-US" altLang="zh-CN" sz="1200" dirty="0" err="1"/>
              <a:t>toString</a:t>
            </a:r>
            <a:r>
              <a:rPr lang="en-US" altLang="zh-CN" sz="1200" dirty="0"/>
              <a:t>() { </a:t>
            </a:r>
            <a:br>
              <a:rPr lang="en-US" altLang="zh-CN" sz="1200" dirty="0"/>
            </a:br>
            <a:r>
              <a:rPr lang="zh-CN" altLang="en-US" sz="1200" dirty="0"/>
              <a:t>　　</a:t>
            </a:r>
            <a:r>
              <a:rPr lang="en-US" altLang="zh-CN" sz="1200" dirty="0"/>
              <a:t>return </a:t>
            </a:r>
            <a:r>
              <a:rPr lang="en-US" altLang="zh-CN" sz="1200" dirty="0" err="1"/>
              <a:t>Integer.toString</a:t>
            </a:r>
            <a:r>
              <a:rPr lang="en-US" altLang="zh-CN" sz="1200" dirty="0"/>
              <a:t>(i); </a:t>
            </a:r>
            <a:br>
              <a:rPr lang="en-US" altLang="zh-CN" sz="1200" dirty="0"/>
            </a:br>
            <a:r>
              <a:rPr lang="zh-CN" altLang="en-US" sz="1200" dirty="0"/>
              <a:t>　</a:t>
            </a:r>
            <a:r>
              <a:rPr lang="en-US" altLang="zh-CN" sz="1200" dirty="0"/>
              <a:t>} </a:t>
            </a:r>
            <a:br>
              <a:rPr lang="en-US" altLang="zh-CN" sz="1200" dirty="0"/>
            </a:br>
            <a:r>
              <a:rPr lang="en-US" altLang="zh-CN" sz="1200" dirty="0"/>
              <a:t>} </a:t>
            </a:r>
            <a:br>
              <a:rPr lang="en-US" altLang="zh-CN" sz="1200" dirty="0"/>
            </a:br>
            <a:r>
              <a:rPr lang="en-US" altLang="zh-CN" sz="1200" dirty="0"/>
              <a:t>class </a:t>
            </a:r>
            <a:r>
              <a:rPr lang="en-US" altLang="zh-CN" sz="1200" dirty="0" err="1"/>
              <a:t>CloneB</a:t>
            </a:r>
            <a:r>
              <a:rPr lang="en-US" altLang="zh-CN" sz="1200" dirty="0"/>
              <a:t> implements </a:t>
            </a:r>
            <a:r>
              <a:rPr lang="en-US" altLang="zh-CN" sz="1200" dirty="0" err="1"/>
              <a:t>Cloneable</a:t>
            </a:r>
            <a:r>
              <a:rPr lang="en-US" altLang="zh-CN" sz="1200" dirty="0"/>
              <a:t>{ </a:t>
            </a:r>
            <a:br>
              <a:rPr lang="en-US" altLang="zh-CN" sz="1200" dirty="0"/>
            </a:br>
            <a:r>
              <a:rPr lang="zh-CN" altLang="en-US" sz="1200" dirty="0"/>
              <a:t>　</a:t>
            </a:r>
            <a:r>
              <a:rPr lang="en-US" altLang="zh-CN" sz="1200" dirty="0"/>
              <a:t>public </a:t>
            </a:r>
            <a:r>
              <a:rPr lang="en-US" altLang="zh-CN" sz="1200" dirty="0" err="1"/>
              <a:t>int</a:t>
            </a:r>
            <a:r>
              <a:rPr lang="en-US" altLang="zh-CN" sz="1200" dirty="0"/>
              <a:t> </a:t>
            </a:r>
            <a:r>
              <a:rPr lang="en-US" altLang="zh-CN" sz="1200" dirty="0" err="1"/>
              <a:t>aInt</a:t>
            </a:r>
            <a:r>
              <a:rPr lang="en-US" altLang="zh-CN" sz="1200" dirty="0"/>
              <a:t>; </a:t>
            </a:r>
            <a:br>
              <a:rPr lang="en-US" altLang="zh-CN" sz="1200" dirty="0"/>
            </a:br>
            <a:r>
              <a:rPr lang="zh-CN" altLang="en-US" sz="1200" dirty="0"/>
              <a:t>　</a:t>
            </a:r>
            <a:r>
              <a:rPr lang="en-US" altLang="zh-CN" sz="1200" dirty="0"/>
              <a:t>public </a:t>
            </a:r>
            <a:r>
              <a:rPr lang="en-US" altLang="zh-CN" sz="1200" dirty="0" err="1"/>
              <a:t>UnCloneA</a:t>
            </a:r>
            <a:r>
              <a:rPr lang="en-US" altLang="zh-CN" sz="1200" dirty="0"/>
              <a:t> </a:t>
            </a:r>
            <a:r>
              <a:rPr lang="en-US" altLang="zh-CN" sz="1200" dirty="0" err="1"/>
              <a:t>unCA</a:t>
            </a:r>
            <a:r>
              <a:rPr lang="en-US" altLang="zh-CN" sz="1200" dirty="0"/>
              <a:t> = new </a:t>
            </a:r>
            <a:r>
              <a:rPr lang="en-US" altLang="zh-CN" sz="1200" dirty="0" err="1"/>
              <a:t>UnCloneA</a:t>
            </a:r>
            <a:r>
              <a:rPr lang="en-US" altLang="zh-CN" sz="1200" dirty="0"/>
              <a:t>(111); </a:t>
            </a:r>
            <a:br>
              <a:rPr lang="en-US" altLang="zh-CN" sz="1200" dirty="0"/>
            </a:br>
            <a:r>
              <a:rPr lang="zh-CN" altLang="en-US" sz="1200" dirty="0"/>
              <a:t>　</a:t>
            </a:r>
            <a:r>
              <a:rPr lang="en-US" altLang="zh-CN" sz="1200" dirty="0"/>
              <a:t>public Object clone(){ </a:t>
            </a:r>
            <a:br>
              <a:rPr lang="en-US" altLang="zh-CN" sz="1200" dirty="0"/>
            </a:br>
            <a:r>
              <a:rPr lang="zh-CN" altLang="en-US" sz="1200" dirty="0"/>
              <a:t>　　</a:t>
            </a:r>
            <a:r>
              <a:rPr lang="en-US" altLang="zh-CN" sz="1200" dirty="0" err="1"/>
              <a:t>CloneB</a:t>
            </a:r>
            <a:r>
              <a:rPr lang="en-US" altLang="zh-CN" sz="1200" dirty="0"/>
              <a:t> o = null; </a:t>
            </a:r>
            <a:br>
              <a:rPr lang="en-US" altLang="zh-CN" sz="1200" dirty="0"/>
            </a:br>
            <a:r>
              <a:rPr lang="zh-CN" altLang="en-US" sz="1200" dirty="0"/>
              <a:t>　　</a:t>
            </a:r>
            <a:r>
              <a:rPr lang="en-US" altLang="zh-CN" sz="1200" dirty="0"/>
              <a:t>try{ </a:t>
            </a:r>
            <a:br>
              <a:rPr lang="en-US" altLang="zh-CN" sz="1200" dirty="0"/>
            </a:br>
            <a:r>
              <a:rPr lang="zh-CN" altLang="en-US" sz="1200" dirty="0"/>
              <a:t>　　　</a:t>
            </a:r>
            <a:r>
              <a:rPr lang="en-US" altLang="zh-CN" sz="1200" dirty="0"/>
              <a:t>o = (</a:t>
            </a:r>
            <a:r>
              <a:rPr lang="en-US" altLang="zh-CN" sz="1200" dirty="0" err="1"/>
              <a:t>CloneB</a:t>
            </a:r>
            <a:r>
              <a:rPr lang="en-US" altLang="zh-CN" sz="1200" dirty="0"/>
              <a:t>)</a:t>
            </a:r>
            <a:r>
              <a:rPr lang="en-US" altLang="zh-CN" sz="1200" dirty="0" err="1"/>
              <a:t>super.clone</a:t>
            </a:r>
            <a:r>
              <a:rPr lang="en-US" altLang="zh-CN" sz="1200" dirty="0"/>
              <a:t>(); </a:t>
            </a:r>
            <a:br>
              <a:rPr lang="en-US" altLang="zh-CN" sz="1200" dirty="0"/>
            </a:br>
            <a:r>
              <a:rPr lang="zh-CN" altLang="en-US" sz="1200" dirty="0"/>
              <a:t>　　</a:t>
            </a:r>
            <a:r>
              <a:rPr lang="en-US" altLang="zh-CN" sz="1200" dirty="0"/>
              <a:t>}catch(</a:t>
            </a:r>
            <a:r>
              <a:rPr lang="en-US" altLang="zh-CN" sz="1200" dirty="0" err="1"/>
              <a:t>CloneNotSupportedException</a:t>
            </a:r>
            <a:r>
              <a:rPr lang="en-US" altLang="zh-CN" sz="1200" dirty="0"/>
              <a:t> e){ </a:t>
            </a:r>
            <a:br>
              <a:rPr lang="en-US" altLang="zh-CN" sz="1200" dirty="0"/>
            </a:br>
            <a:r>
              <a:rPr lang="zh-CN" altLang="en-US" sz="1200" dirty="0"/>
              <a:t>　　　</a:t>
            </a:r>
            <a:r>
              <a:rPr lang="en-US" altLang="zh-CN" sz="1200" dirty="0" err="1"/>
              <a:t>e.printStackTrace</a:t>
            </a:r>
            <a:r>
              <a:rPr lang="en-US" altLang="zh-CN" sz="1200" dirty="0"/>
              <a:t>(); </a:t>
            </a:r>
            <a:br>
              <a:rPr lang="en-US" altLang="zh-CN" sz="1200" dirty="0"/>
            </a:br>
            <a:r>
              <a:rPr lang="zh-CN" altLang="en-US" sz="1200" dirty="0"/>
              <a:t>　　</a:t>
            </a:r>
            <a:r>
              <a:rPr lang="en-US" altLang="zh-CN" sz="1200" dirty="0"/>
              <a:t>} </a:t>
            </a:r>
            <a:br>
              <a:rPr lang="en-US" altLang="zh-CN" sz="1200" dirty="0"/>
            </a:br>
            <a:r>
              <a:rPr lang="zh-CN" altLang="en-US" sz="1200" dirty="0"/>
              <a:t>　　</a:t>
            </a:r>
            <a:r>
              <a:rPr lang="en-US" altLang="zh-CN" sz="1200" dirty="0"/>
              <a:t>return o; </a:t>
            </a:r>
            <a:br>
              <a:rPr lang="en-US" altLang="zh-CN" sz="1200" dirty="0"/>
            </a:br>
            <a:r>
              <a:rPr lang="zh-CN" altLang="en-US" sz="1200" dirty="0"/>
              <a:t>　</a:t>
            </a:r>
            <a:r>
              <a:rPr lang="en-US" altLang="zh-CN" sz="1200" dirty="0"/>
              <a:t>} </a:t>
            </a:r>
            <a:br>
              <a:rPr lang="en-US" altLang="zh-CN" sz="1200" dirty="0"/>
            </a:br>
            <a:r>
              <a:rPr lang="en-US" altLang="zh-CN" sz="1200" dirty="0"/>
              <a:t>} </a:t>
            </a:r>
            <a:br>
              <a:rPr lang="en-US" altLang="zh-CN" sz="1200" dirty="0"/>
            </a:br>
            <a:r>
              <a:rPr lang="en-US" altLang="zh-CN" sz="1200" dirty="0"/>
              <a:t>public class </a:t>
            </a:r>
            <a:r>
              <a:rPr lang="en-US" altLang="zh-CN" sz="1200" dirty="0" err="1"/>
              <a:t>CloneMain</a:t>
            </a:r>
            <a:r>
              <a:rPr lang="en-US" altLang="zh-CN" sz="1200" dirty="0"/>
              <a:t> { </a:t>
            </a:r>
            <a:br>
              <a:rPr lang="en-US" altLang="zh-CN" sz="1200" dirty="0"/>
            </a:br>
            <a:r>
              <a:rPr lang="zh-CN" altLang="en-US" sz="1200" dirty="0"/>
              <a:t>　</a:t>
            </a:r>
            <a:r>
              <a:rPr lang="en-US" altLang="zh-CN" sz="1200" dirty="0"/>
              <a:t>public static void main(String[] a){ </a:t>
            </a:r>
            <a:br>
              <a:rPr lang="en-US" altLang="zh-CN" sz="1200" dirty="0"/>
            </a:br>
            <a:r>
              <a:rPr lang="zh-CN" altLang="en-US" sz="1200" dirty="0"/>
              <a:t>　　</a:t>
            </a:r>
            <a:r>
              <a:rPr lang="en-US" altLang="zh-CN" sz="1200" dirty="0" err="1"/>
              <a:t>CloneB</a:t>
            </a:r>
            <a:r>
              <a:rPr lang="en-US" altLang="zh-CN" sz="1200" dirty="0"/>
              <a:t> b1 = new </a:t>
            </a:r>
            <a:r>
              <a:rPr lang="en-US" altLang="zh-CN" sz="1200" dirty="0" err="1"/>
              <a:t>CloneB</a:t>
            </a:r>
            <a:r>
              <a:rPr lang="en-US" altLang="zh-CN" sz="1200" dirty="0"/>
              <a:t>(); </a:t>
            </a:r>
            <a:br>
              <a:rPr lang="en-US" altLang="zh-CN" sz="1200" dirty="0"/>
            </a:br>
            <a:r>
              <a:rPr lang="zh-CN" altLang="en-US" sz="1200" dirty="0"/>
              <a:t>　　</a:t>
            </a:r>
            <a:r>
              <a:rPr lang="en-US" altLang="zh-CN" sz="1200" dirty="0"/>
              <a:t>b1.aInt = 11; </a:t>
            </a:r>
            <a:br>
              <a:rPr lang="en-US" altLang="zh-CN" sz="1200" dirty="0"/>
            </a:br>
            <a:r>
              <a:rPr lang="zh-CN" altLang="en-US" sz="1200" dirty="0"/>
              <a:t>　　</a:t>
            </a:r>
            <a:r>
              <a:rPr lang="en-US" altLang="zh-CN" sz="1200" dirty="0" err="1"/>
              <a:t>System.out.println</a:t>
            </a:r>
            <a:r>
              <a:rPr lang="en-US" altLang="zh-CN" sz="1200" dirty="0"/>
              <a:t>("before clone,b1.aInt = "+ b1.aInt); </a:t>
            </a:r>
            <a:br>
              <a:rPr lang="en-US" altLang="zh-CN" sz="1200" dirty="0"/>
            </a:br>
            <a:r>
              <a:rPr lang="zh-CN" altLang="en-US" sz="1200" dirty="0"/>
              <a:t>　　</a:t>
            </a:r>
            <a:r>
              <a:rPr lang="en-US" altLang="zh-CN" sz="1200" dirty="0" err="1"/>
              <a:t>System.out.println</a:t>
            </a:r>
            <a:r>
              <a:rPr lang="en-US" altLang="zh-CN" sz="1200" dirty="0"/>
              <a:t>("before clone,b1.unCA = "+ b1.unCA); </a:t>
            </a:r>
            <a:br>
              <a:rPr lang="en-US" altLang="zh-CN" sz="1200" dirty="0"/>
            </a:br>
            <a:br>
              <a:rPr lang="en-US" altLang="zh-CN" sz="1200" dirty="0"/>
            </a:br>
            <a:r>
              <a:rPr lang="zh-CN" altLang="en-US" sz="1200" dirty="0"/>
              <a:t>　　</a:t>
            </a:r>
            <a:r>
              <a:rPr lang="en-US" altLang="zh-CN" sz="1200" dirty="0" err="1"/>
              <a:t>CloneB</a:t>
            </a:r>
            <a:r>
              <a:rPr lang="en-US" altLang="zh-CN" sz="1200" dirty="0"/>
              <a:t> b2 = (</a:t>
            </a:r>
            <a:r>
              <a:rPr lang="en-US" altLang="zh-CN" sz="1200" dirty="0" err="1"/>
              <a:t>CloneB</a:t>
            </a:r>
            <a:r>
              <a:rPr lang="en-US" altLang="zh-CN" sz="1200" dirty="0"/>
              <a:t>)b1.clone(); </a:t>
            </a:r>
            <a:br>
              <a:rPr lang="en-US" altLang="zh-CN" sz="1200" dirty="0"/>
            </a:br>
            <a:r>
              <a:rPr lang="zh-CN" altLang="en-US" sz="1200" dirty="0"/>
              <a:t>　　</a:t>
            </a:r>
            <a:r>
              <a:rPr lang="en-US" altLang="zh-CN" sz="1200" dirty="0"/>
              <a:t>b2.aInt = 22; </a:t>
            </a:r>
            <a:br>
              <a:rPr lang="en-US" altLang="zh-CN" sz="1200" dirty="0"/>
            </a:br>
            <a:r>
              <a:rPr lang="zh-CN" altLang="en-US" sz="1200" dirty="0"/>
              <a:t>　　</a:t>
            </a:r>
            <a:r>
              <a:rPr lang="en-US" altLang="zh-CN" sz="1200" dirty="0"/>
              <a:t>b2.unCA.doublevalue(); </a:t>
            </a:r>
            <a:br>
              <a:rPr lang="en-US" altLang="zh-CN" sz="1200" dirty="0"/>
            </a:br>
            <a:r>
              <a:rPr lang="zh-CN" altLang="en-US" sz="1200" dirty="0"/>
              <a:t>　　</a:t>
            </a:r>
            <a:r>
              <a:rPr lang="en-US" altLang="zh-CN" sz="1200" dirty="0" err="1"/>
              <a:t>System.out.println</a:t>
            </a:r>
            <a:r>
              <a:rPr lang="en-US" altLang="zh-CN" sz="1200" dirty="0"/>
              <a:t>("================================="); </a:t>
            </a:r>
            <a:br>
              <a:rPr lang="en-US" altLang="zh-CN" sz="1200" dirty="0"/>
            </a:br>
            <a:r>
              <a:rPr lang="zh-CN" altLang="en-US" sz="1200" dirty="0"/>
              <a:t>　　</a:t>
            </a:r>
            <a:r>
              <a:rPr lang="en-US" altLang="zh-CN" sz="1200" dirty="0" err="1"/>
              <a:t>System.out.println</a:t>
            </a:r>
            <a:r>
              <a:rPr lang="en-US" altLang="zh-CN" sz="1200" dirty="0"/>
              <a:t>("after clone,b1.aInt = "+ b1.aInt); </a:t>
            </a:r>
            <a:br>
              <a:rPr lang="en-US" altLang="zh-CN" sz="1200" dirty="0"/>
            </a:br>
            <a:r>
              <a:rPr lang="zh-CN" altLang="en-US" sz="1200" dirty="0"/>
              <a:t>　　</a:t>
            </a:r>
            <a:r>
              <a:rPr lang="en-US" altLang="zh-CN" sz="1200" dirty="0" err="1"/>
              <a:t>System.out.println</a:t>
            </a:r>
            <a:r>
              <a:rPr lang="en-US" altLang="zh-CN" sz="1200" dirty="0"/>
              <a:t>("after clone,b1.unCA = "+ b1.unCA); </a:t>
            </a:r>
            <a:br>
              <a:rPr lang="en-US" altLang="zh-CN" sz="1200" dirty="0"/>
            </a:br>
            <a:r>
              <a:rPr lang="zh-CN" altLang="en-US" sz="1200" dirty="0"/>
              <a:t>　　</a:t>
            </a:r>
            <a:r>
              <a:rPr lang="en-US" altLang="zh-CN" sz="1200" dirty="0" err="1"/>
              <a:t>System.out.println</a:t>
            </a:r>
            <a:r>
              <a:rPr lang="en-US" altLang="zh-CN" sz="1200" dirty="0"/>
              <a:t>("================================="); </a:t>
            </a:r>
            <a:br>
              <a:rPr lang="en-US" altLang="zh-CN" sz="1200" dirty="0"/>
            </a:br>
            <a:r>
              <a:rPr lang="zh-CN" altLang="en-US" sz="1200" dirty="0"/>
              <a:t>　　</a:t>
            </a:r>
            <a:r>
              <a:rPr lang="en-US" altLang="zh-CN" sz="1200" dirty="0" err="1"/>
              <a:t>System.out.println</a:t>
            </a:r>
            <a:r>
              <a:rPr lang="en-US" altLang="zh-CN" sz="1200" dirty="0"/>
              <a:t>("after clone,b2.aInt = "+ b2.aInt); </a:t>
            </a:r>
            <a:br>
              <a:rPr lang="en-US" altLang="zh-CN" sz="1200" dirty="0"/>
            </a:br>
            <a:r>
              <a:rPr lang="zh-CN" altLang="en-US" sz="1200" dirty="0"/>
              <a:t>　　</a:t>
            </a:r>
            <a:r>
              <a:rPr lang="en-US" altLang="zh-CN" sz="1200" dirty="0" err="1"/>
              <a:t>System.out.println</a:t>
            </a:r>
            <a:r>
              <a:rPr lang="en-US" altLang="zh-CN" sz="1200" dirty="0"/>
              <a:t>("after clone,b2.unCA = "+ b2.unCA); </a:t>
            </a:r>
            <a:br>
              <a:rPr lang="en-US" altLang="zh-CN" sz="1200" dirty="0"/>
            </a:br>
            <a:r>
              <a:rPr lang="zh-CN" altLang="en-US" sz="1200" dirty="0"/>
              <a:t>　</a:t>
            </a:r>
            <a:r>
              <a:rPr lang="en-US" altLang="zh-CN" sz="1200" dirty="0"/>
              <a:t>} </a:t>
            </a:r>
            <a:br>
              <a:rPr lang="en-US" altLang="zh-CN" sz="1200" dirty="0"/>
            </a:br>
            <a:r>
              <a:rPr lang="en-US" altLang="zh-CN" sz="1200" dirty="0"/>
              <a:t>} </a:t>
            </a:r>
            <a:br>
              <a:rPr lang="en-US" altLang="zh-CN" sz="1200" dirty="0"/>
            </a:br>
            <a:endParaRPr lang="en-US" altLang="zh-CN" sz="1200" dirty="0"/>
          </a:p>
        </p:txBody>
      </p:sp>
      <p:sp>
        <p:nvSpPr>
          <p:cNvPr id="7168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6A283ED3-13E8-48E0-9827-44CA1C555031}"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ADE57B4E-5515-491C-BC6C-5FF765660D1B}" type="slidenum">
              <a:rPr kumimoji="0" lang="en-US" altLang="zh-CN" sz="1400" b="0">
                <a:latin typeface="Tahoma" pitchFamily="34" charset="0"/>
                <a:ea typeface="宋体" pitchFamily="2" charset="-122"/>
              </a:rPr>
              <a:pPr eaLnBrk="1" hangingPunct="1"/>
              <a:t>76</a:t>
            </a:fld>
            <a:endParaRPr kumimoji="0" lang="en-US" altLang="zh-CN" sz="1400" b="0">
              <a:latin typeface="Tahoma" pitchFamily="34" charset="0"/>
              <a:ea typeface="宋体" pitchFamily="2" charset="-122"/>
            </a:endParaRPr>
          </a:p>
        </p:txBody>
      </p:sp>
      <p:sp>
        <p:nvSpPr>
          <p:cNvPr id="71685" name="Rectangle 4" descr="Rectangle: Click to edit Master text styles&#10;Second level&#10;Third level&#10;Fourth level&#10;Fifth level"/>
          <p:cNvSpPr>
            <a:spLocks noChangeArrowheads="1"/>
          </p:cNvSpPr>
          <p:nvPr/>
        </p:nvSpPr>
        <p:spPr bwMode="auto">
          <a:xfrm>
            <a:off x="5038725" y="144463"/>
            <a:ext cx="41052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t">
              <a:lnSpc>
                <a:spcPct val="90000"/>
              </a:lnSpc>
              <a:spcBef>
                <a:spcPct val="20000"/>
              </a:spcBef>
              <a:buClr>
                <a:schemeClr val="hlink"/>
              </a:buClr>
              <a:buSzPct val="110000"/>
              <a:buFont typeface="Wingdings" pitchFamily="2" charset="2"/>
              <a:buNone/>
            </a:pP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 RUN RESULT: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before clone,b1.aInt = 11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before clone,b1.unCA = 111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after clone,b1.aInt = 11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after clone,b1.unCA = 222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after clone,b2.aInt = 22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after clone,b2.unCA = 222 </a:t>
            </a:r>
            <a:br>
              <a:rPr lang="en-US" altLang="zh-CN" sz="1200" b="0" dirty="0">
                <a:solidFill>
                  <a:srgbClr val="000000"/>
                </a:solidFill>
                <a:latin typeface="Courier New" pitchFamily="49" charset="0"/>
              </a:rPr>
            </a:br>
            <a:r>
              <a:rPr lang="en-US" altLang="zh-CN" sz="1200" b="0" dirty="0">
                <a:solidFill>
                  <a:srgbClr val="000000"/>
                </a:solidFill>
                <a:latin typeface="Courier New" pitchFamily="49" charset="0"/>
              </a:rPr>
              <a:t>*/ </a:t>
            </a:r>
          </a:p>
        </p:txBody>
      </p:sp>
    </p:spTree>
    <p:extLst>
      <p:ext uri="{BB962C8B-B14F-4D97-AF65-F5344CB8AC3E}">
        <p14:creationId xmlns:p14="http://schemas.microsoft.com/office/powerpoint/2010/main" val="19375879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descr="Rectangle: Click to edit Master text styles&#10;Second level&#10;Third level&#10;Fourth level&#10;Fifth level"/>
          <p:cNvSpPr>
            <a:spLocks noGrp="1" noChangeArrowheads="1"/>
          </p:cNvSpPr>
          <p:nvPr>
            <p:ph idx="1"/>
          </p:nvPr>
        </p:nvSpPr>
        <p:spPr>
          <a:xfrm>
            <a:off x="251520" y="1148435"/>
            <a:ext cx="8640960" cy="5544616"/>
          </a:xfrm>
        </p:spPr>
        <p:txBody>
          <a:bodyPr>
            <a:normAutofit/>
          </a:bodyPr>
          <a:lstStyle/>
          <a:p>
            <a:pPr eaLnBrk="1" hangingPunct="1">
              <a:lnSpc>
                <a:spcPct val="130000"/>
              </a:lnSpc>
              <a:buFont typeface="Wingdings" panose="05000000000000000000" pitchFamily="2" charset="2"/>
              <a:buChar char="n"/>
            </a:pPr>
            <a:r>
              <a:rPr lang="zh-CN" altLang="en-US" sz="1800" dirty="0">
                <a:latin typeface="+mn-ea"/>
              </a:rPr>
              <a:t>输出的结果说明</a:t>
            </a:r>
            <a:r>
              <a:rPr lang="en-US" altLang="zh-CN" sz="1800" dirty="0" err="1">
                <a:latin typeface="+mn-ea"/>
              </a:rPr>
              <a:t>int</a:t>
            </a:r>
            <a:r>
              <a:rPr lang="zh-CN" altLang="en-US" sz="1800" dirty="0">
                <a:latin typeface="+mn-ea"/>
              </a:rPr>
              <a:t>类型的变量</a:t>
            </a:r>
            <a:r>
              <a:rPr lang="en-US" altLang="zh-CN" sz="1800" dirty="0" err="1">
                <a:latin typeface="+mn-ea"/>
              </a:rPr>
              <a:t>aInt</a:t>
            </a:r>
            <a:r>
              <a:rPr lang="zh-CN" altLang="en-US" sz="1800" dirty="0">
                <a:latin typeface="+mn-ea"/>
              </a:rPr>
              <a:t>和</a:t>
            </a:r>
            <a:r>
              <a:rPr lang="en-US" altLang="zh-CN" sz="1800" dirty="0" err="1">
                <a:latin typeface="+mn-ea"/>
              </a:rPr>
              <a:t>UnCloneA</a:t>
            </a:r>
            <a:r>
              <a:rPr lang="zh-CN" altLang="en-US" sz="1800" dirty="0">
                <a:latin typeface="+mn-ea"/>
              </a:rPr>
              <a:t>的实例对象</a:t>
            </a:r>
            <a:r>
              <a:rPr lang="en-US" altLang="zh-CN" sz="1800" dirty="0" err="1">
                <a:latin typeface="+mn-ea"/>
              </a:rPr>
              <a:t>unCA</a:t>
            </a:r>
            <a:r>
              <a:rPr lang="zh-CN" altLang="en-US" sz="1800" dirty="0">
                <a:latin typeface="+mn-ea"/>
              </a:rPr>
              <a:t>的</a:t>
            </a:r>
            <a:r>
              <a:rPr lang="en-US" altLang="zh-CN" sz="1800" dirty="0">
                <a:latin typeface="+mn-ea"/>
              </a:rPr>
              <a:t>clone</a:t>
            </a:r>
            <a:r>
              <a:rPr lang="zh-CN" altLang="en-US" sz="1800" dirty="0">
                <a:latin typeface="+mn-ea"/>
              </a:rPr>
              <a:t>结果不一致，</a:t>
            </a:r>
            <a:r>
              <a:rPr lang="en-US" altLang="zh-CN" sz="1800" dirty="0" err="1">
                <a:latin typeface="+mn-ea"/>
              </a:rPr>
              <a:t>int</a:t>
            </a:r>
            <a:r>
              <a:rPr lang="zh-CN" altLang="en-US" sz="1800" dirty="0">
                <a:latin typeface="+mn-ea"/>
              </a:rPr>
              <a:t>类型是真正的被</a:t>
            </a:r>
            <a:r>
              <a:rPr lang="en-US" altLang="zh-CN" sz="1800" dirty="0">
                <a:latin typeface="+mn-ea"/>
              </a:rPr>
              <a:t>clone</a:t>
            </a:r>
            <a:r>
              <a:rPr lang="zh-CN" altLang="en-US" sz="1800" dirty="0">
                <a:latin typeface="+mn-ea"/>
              </a:rPr>
              <a:t>了，因为改变了</a:t>
            </a:r>
            <a:r>
              <a:rPr lang="en-US" altLang="zh-CN" sz="1800" dirty="0">
                <a:latin typeface="+mn-ea"/>
              </a:rPr>
              <a:t>b2</a:t>
            </a:r>
            <a:r>
              <a:rPr lang="zh-CN" altLang="en-US" sz="1800" dirty="0">
                <a:latin typeface="+mn-ea"/>
              </a:rPr>
              <a:t>中的</a:t>
            </a:r>
            <a:r>
              <a:rPr lang="en-US" altLang="zh-CN" sz="1800" dirty="0" err="1">
                <a:latin typeface="+mn-ea"/>
              </a:rPr>
              <a:t>aInt</a:t>
            </a:r>
            <a:r>
              <a:rPr lang="zh-CN" altLang="en-US" sz="1800" dirty="0">
                <a:latin typeface="+mn-ea"/>
              </a:rPr>
              <a:t>变量，对</a:t>
            </a:r>
            <a:r>
              <a:rPr lang="en-US" altLang="zh-CN" sz="1800" dirty="0">
                <a:latin typeface="+mn-ea"/>
              </a:rPr>
              <a:t>b1</a:t>
            </a:r>
            <a:r>
              <a:rPr lang="zh-CN" altLang="en-US" sz="1800" dirty="0">
                <a:latin typeface="+mn-ea"/>
              </a:rPr>
              <a:t>的</a:t>
            </a:r>
            <a:r>
              <a:rPr lang="en-US" altLang="zh-CN" sz="1800" dirty="0" err="1">
                <a:latin typeface="+mn-ea"/>
              </a:rPr>
              <a:t>aInt</a:t>
            </a:r>
            <a:r>
              <a:rPr lang="zh-CN" altLang="en-US" sz="1800" dirty="0">
                <a:latin typeface="+mn-ea"/>
              </a:rPr>
              <a:t>没有产生影响，也就是说，</a:t>
            </a:r>
            <a:r>
              <a:rPr lang="en-US" altLang="zh-CN" sz="1800" dirty="0">
                <a:solidFill>
                  <a:srgbClr val="FF0000"/>
                </a:solidFill>
                <a:latin typeface="+mn-ea"/>
              </a:rPr>
              <a:t>b2.aInt</a:t>
            </a:r>
            <a:r>
              <a:rPr lang="zh-CN" altLang="en-US" sz="1800" dirty="0">
                <a:solidFill>
                  <a:srgbClr val="FF0000"/>
                </a:solidFill>
                <a:latin typeface="+mn-ea"/>
              </a:rPr>
              <a:t>与</a:t>
            </a:r>
            <a:r>
              <a:rPr lang="en-US" altLang="zh-CN" sz="1800" dirty="0">
                <a:solidFill>
                  <a:srgbClr val="FF0000"/>
                </a:solidFill>
                <a:latin typeface="+mn-ea"/>
              </a:rPr>
              <a:t>b1.aInt</a:t>
            </a:r>
            <a:r>
              <a:rPr lang="zh-CN" altLang="en-US" sz="1800" dirty="0">
                <a:solidFill>
                  <a:srgbClr val="FF0000"/>
                </a:solidFill>
                <a:latin typeface="+mn-ea"/>
              </a:rPr>
              <a:t>已经占据了不同的内存空间</a:t>
            </a:r>
            <a:r>
              <a:rPr lang="zh-CN" altLang="en-US" sz="1800" dirty="0">
                <a:latin typeface="+mn-ea"/>
              </a:rPr>
              <a:t>，</a:t>
            </a:r>
            <a:r>
              <a:rPr lang="en-US" altLang="zh-CN" sz="1800" dirty="0">
                <a:solidFill>
                  <a:srgbClr val="FF0000"/>
                </a:solidFill>
                <a:latin typeface="+mn-ea"/>
              </a:rPr>
              <a:t>b2.aInt</a:t>
            </a:r>
            <a:r>
              <a:rPr lang="zh-CN" altLang="en-US" sz="1800" dirty="0">
                <a:solidFill>
                  <a:srgbClr val="FF0000"/>
                </a:solidFill>
                <a:latin typeface="+mn-ea"/>
              </a:rPr>
              <a:t>是</a:t>
            </a:r>
            <a:r>
              <a:rPr lang="en-US" altLang="zh-CN" sz="1800" dirty="0">
                <a:solidFill>
                  <a:srgbClr val="FF0000"/>
                </a:solidFill>
                <a:latin typeface="+mn-ea"/>
              </a:rPr>
              <a:t>b1.aInt</a:t>
            </a:r>
            <a:r>
              <a:rPr lang="zh-CN" altLang="en-US" sz="1800" dirty="0">
                <a:solidFill>
                  <a:srgbClr val="FF0000"/>
                </a:solidFill>
                <a:latin typeface="+mn-ea"/>
              </a:rPr>
              <a:t>的一个真正拷贝</a:t>
            </a:r>
            <a:r>
              <a:rPr lang="zh-CN" altLang="en-US" sz="1800" dirty="0">
                <a:latin typeface="+mn-ea"/>
              </a:rPr>
              <a:t>。相反，</a:t>
            </a:r>
            <a:r>
              <a:rPr lang="zh-CN" altLang="en-US" sz="1800" dirty="0">
                <a:solidFill>
                  <a:srgbClr val="FF0000"/>
                </a:solidFill>
                <a:latin typeface="+mn-ea"/>
              </a:rPr>
              <a:t>对</a:t>
            </a:r>
            <a:r>
              <a:rPr lang="en-US" altLang="zh-CN" sz="1800" dirty="0">
                <a:solidFill>
                  <a:srgbClr val="FF0000"/>
                </a:solidFill>
                <a:latin typeface="+mn-ea"/>
              </a:rPr>
              <a:t>b2.unCA</a:t>
            </a:r>
            <a:r>
              <a:rPr lang="zh-CN" altLang="en-US" sz="1800" dirty="0">
                <a:solidFill>
                  <a:srgbClr val="FF0000"/>
                </a:solidFill>
                <a:latin typeface="+mn-ea"/>
              </a:rPr>
              <a:t>的改变同时改变了</a:t>
            </a:r>
            <a:r>
              <a:rPr lang="en-US" altLang="zh-CN" sz="1800" dirty="0">
                <a:solidFill>
                  <a:srgbClr val="FF0000"/>
                </a:solidFill>
                <a:latin typeface="+mn-ea"/>
              </a:rPr>
              <a:t>b1.unCA</a:t>
            </a:r>
            <a:r>
              <a:rPr lang="zh-CN" altLang="en-US" sz="1800" dirty="0">
                <a:solidFill>
                  <a:srgbClr val="FF0000"/>
                </a:solidFill>
                <a:latin typeface="+mn-ea"/>
              </a:rPr>
              <a:t>，很明显，</a:t>
            </a:r>
            <a:r>
              <a:rPr lang="en-US" altLang="zh-CN" sz="1800" dirty="0">
                <a:solidFill>
                  <a:srgbClr val="FF0000"/>
                </a:solidFill>
                <a:latin typeface="+mn-ea"/>
              </a:rPr>
              <a:t>b2.unCA</a:t>
            </a:r>
            <a:r>
              <a:rPr lang="zh-CN" altLang="en-US" sz="1800" dirty="0">
                <a:solidFill>
                  <a:srgbClr val="FF0000"/>
                </a:solidFill>
                <a:latin typeface="+mn-ea"/>
              </a:rPr>
              <a:t>和</a:t>
            </a:r>
            <a:r>
              <a:rPr lang="en-US" altLang="zh-CN" sz="1800" dirty="0">
                <a:solidFill>
                  <a:srgbClr val="FF0000"/>
                </a:solidFill>
                <a:latin typeface="+mn-ea"/>
              </a:rPr>
              <a:t>b1.unCA</a:t>
            </a:r>
            <a:r>
              <a:rPr lang="zh-CN" altLang="en-US" sz="1800" dirty="0">
                <a:solidFill>
                  <a:srgbClr val="FF0000"/>
                </a:solidFill>
                <a:latin typeface="+mn-ea"/>
              </a:rPr>
              <a:t>是仅仅指向同一个对象的不同引用</a:t>
            </a:r>
            <a:r>
              <a:rPr lang="zh-CN" altLang="en-US" sz="1800" dirty="0">
                <a:latin typeface="+mn-ea"/>
              </a:rPr>
              <a:t>！从中可以看出，调用</a:t>
            </a:r>
            <a:r>
              <a:rPr lang="en-US" altLang="zh-CN" sz="1800" dirty="0">
                <a:latin typeface="+mn-ea"/>
              </a:rPr>
              <a:t>Object</a:t>
            </a:r>
            <a:r>
              <a:rPr lang="zh-CN" altLang="en-US" sz="1800" dirty="0">
                <a:latin typeface="+mn-ea"/>
              </a:rPr>
              <a:t>类中</a:t>
            </a:r>
            <a:r>
              <a:rPr lang="en-US" altLang="zh-CN" sz="1800" dirty="0">
                <a:latin typeface="+mn-ea"/>
              </a:rPr>
              <a:t>clone()</a:t>
            </a:r>
            <a:r>
              <a:rPr lang="zh-CN" altLang="en-US" sz="1800" dirty="0">
                <a:latin typeface="+mn-ea"/>
              </a:rPr>
              <a:t>方法产生的效果是：先在内存中开辟一块和原始对象一样的空间，然后原样拷贝原始对象中的内容。对基本数据类型，这样的操作是没有问题的，但</a:t>
            </a:r>
            <a:r>
              <a:rPr lang="zh-CN" altLang="en-US" sz="1800" dirty="0">
                <a:solidFill>
                  <a:srgbClr val="FF0000"/>
                </a:solidFill>
                <a:latin typeface="+mn-ea"/>
              </a:rPr>
              <a:t>对非基本类型变量，我们知道它们保存的仅仅是对象的引用</a:t>
            </a:r>
            <a:r>
              <a:rPr lang="zh-CN" altLang="en-US" sz="1800" dirty="0">
                <a:latin typeface="+mn-ea"/>
              </a:rPr>
              <a:t>，这也导致</a:t>
            </a:r>
            <a:r>
              <a:rPr lang="en-US" altLang="zh-CN" sz="1800" dirty="0">
                <a:latin typeface="+mn-ea"/>
              </a:rPr>
              <a:t>clone</a:t>
            </a:r>
            <a:r>
              <a:rPr lang="zh-CN" altLang="en-US" sz="1800" dirty="0">
                <a:latin typeface="+mn-ea"/>
              </a:rPr>
              <a:t>后的非基本类型变量和原始对象中相应的变量指向的是同一个对象。 </a:t>
            </a:r>
            <a:endParaRPr lang="en-US" altLang="zh-CN" sz="1800" dirty="0">
              <a:latin typeface="+mn-ea"/>
            </a:endParaRPr>
          </a:p>
          <a:p>
            <a:pPr eaLnBrk="1" hangingPunct="1">
              <a:lnSpc>
                <a:spcPct val="130000"/>
              </a:lnSpc>
              <a:buFont typeface="Wingdings" panose="05000000000000000000" pitchFamily="2" charset="2"/>
              <a:buChar char="n"/>
            </a:pPr>
            <a:r>
              <a:rPr lang="zh-CN" altLang="en-US" sz="1800" dirty="0">
                <a:latin typeface="+mn-ea"/>
              </a:rPr>
              <a:t>大多时候，这种</a:t>
            </a:r>
            <a:r>
              <a:rPr lang="en-US" altLang="zh-CN" sz="1800" dirty="0">
                <a:latin typeface="+mn-ea"/>
              </a:rPr>
              <a:t>clone</a:t>
            </a:r>
            <a:r>
              <a:rPr lang="zh-CN" altLang="en-US" sz="1800" dirty="0">
                <a:latin typeface="+mn-ea"/>
              </a:rPr>
              <a:t>的结果往往不是我们所希望的结果，这种</a:t>
            </a:r>
            <a:r>
              <a:rPr lang="en-US" altLang="zh-CN" sz="1800" dirty="0">
                <a:latin typeface="+mn-ea"/>
              </a:rPr>
              <a:t>clone</a:t>
            </a:r>
            <a:r>
              <a:rPr lang="zh-CN" altLang="en-US" sz="1800" dirty="0">
                <a:latin typeface="+mn-ea"/>
              </a:rPr>
              <a:t>也被称为</a:t>
            </a:r>
            <a:r>
              <a:rPr lang="zh-CN" altLang="en-US" sz="4000" b="1" dirty="0">
                <a:solidFill>
                  <a:srgbClr val="FF0000"/>
                </a:solidFill>
                <a:latin typeface="+mn-ea"/>
              </a:rPr>
              <a:t>“影子</a:t>
            </a:r>
            <a:r>
              <a:rPr lang="en-US" altLang="zh-CN" sz="4000" b="1" dirty="0">
                <a:solidFill>
                  <a:srgbClr val="FF0000"/>
                </a:solidFill>
                <a:latin typeface="+mn-ea"/>
              </a:rPr>
              <a:t>clone”</a:t>
            </a:r>
            <a:r>
              <a:rPr lang="zh-CN" altLang="en-US" sz="1800" dirty="0">
                <a:latin typeface="+mn-ea"/>
              </a:rPr>
              <a:t>。要想让</a:t>
            </a:r>
            <a:r>
              <a:rPr lang="en-US" altLang="zh-CN" sz="1800" dirty="0">
                <a:latin typeface="+mn-ea"/>
              </a:rPr>
              <a:t>b2.unCA</a:t>
            </a:r>
            <a:r>
              <a:rPr lang="zh-CN" altLang="en-US" sz="1800" dirty="0">
                <a:latin typeface="+mn-ea"/>
              </a:rPr>
              <a:t>指向与</a:t>
            </a:r>
            <a:r>
              <a:rPr lang="en-US" altLang="zh-CN" sz="1800" dirty="0">
                <a:latin typeface="+mn-ea"/>
              </a:rPr>
              <a:t>b2.unCA</a:t>
            </a:r>
            <a:r>
              <a:rPr lang="zh-CN" altLang="en-US" sz="1800" dirty="0">
                <a:latin typeface="+mn-ea"/>
              </a:rPr>
              <a:t>不同的对象，而且</a:t>
            </a:r>
            <a:r>
              <a:rPr lang="en-US" altLang="zh-CN" sz="1800" dirty="0">
                <a:latin typeface="+mn-ea"/>
              </a:rPr>
              <a:t>b2.unCA</a:t>
            </a:r>
            <a:r>
              <a:rPr lang="zh-CN" altLang="en-US" sz="1800" dirty="0">
                <a:latin typeface="+mn-ea"/>
              </a:rPr>
              <a:t>中还要包含</a:t>
            </a:r>
            <a:r>
              <a:rPr lang="en-US" altLang="zh-CN" sz="1800" dirty="0">
                <a:latin typeface="+mn-ea"/>
              </a:rPr>
              <a:t>b1.unCA</a:t>
            </a:r>
            <a:r>
              <a:rPr lang="zh-CN" altLang="en-US" sz="1800" dirty="0">
                <a:latin typeface="+mn-ea"/>
              </a:rPr>
              <a:t>中的信息作为初始信息，就要实现</a:t>
            </a:r>
            <a:r>
              <a:rPr lang="zh-CN" altLang="en-US" sz="1800" dirty="0">
                <a:solidFill>
                  <a:srgbClr val="FF0000"/>
                </a:solidFill>
                <a:latin typeface="+mn-ea"/>
              </a:rPr>
              <a:t>深度</a:t>
            </a:r>
            <a:r>
              <a:rPr lang="en-US" altLang="zh-CN" sz="1800" dirty="0">
                <a:solidFill>
                  <a:srgbClr val="FF0000"/>
                </a:solidFill>
                <a:latin typeface="+mn-ea"/>
              </a:rPr>
              <a:t>clone</a:t>
            </a:r>
            <a:r>
              <a:rPr lang="zh-CN" altLang="en-US" sz="1800" dirty="0">
                <a:latin typeface="+mn-ea"/>
              </a:rPr>
              <a:t>。  </a:t>
            </a:r>
          </a:p>
          <a:p>
            <a:pPr eaLnBrk="1" hangingPunct="1">
              <a:lnSpc>
                <a:spcPct val="130000"/>
              </a:lnSpc>
              <a:buFont typeface="Wingdings" pitchFamily="2" charset="2"/>
              <a:buNone/>
            </a:pPr>
            <a:r>
              <a:rPr lang="zh-CN" altLang="en-US" sz="1800" b="1" dirty="0">
                <a:latin typeface="+mn-ea"/>
              </a:rPr>
              <a:t>      </a:t>
            </a:r>
            <a:r>
              <a:rPr lang="zh-CN" altLang="en-US" sz="1800" b="1" dirty="0">
                <a:solidFill>
                  <a:srgbClr val="FF0000"/>
                </a:solidFill>
                <a:latin typeface="+mn-ea"/>
              </a:rPr>
              <a:t>默认的克隆方法为浅克隆，只克隆对象的非引用类型成员</a:t>
            </a:r>
            <a:endParaRPr lang="zh-CN" altLang="en-US" sz="1800" b="1" dirty="0">
              <a:latin typeface="+mn-ea"/>
            </a:endParaRPr>
          </a:p>
        </p:txBody>
      </p:sp>
      <p:sp>
        <p:nvSpPr>
          <p:cNvPr id="7270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917EC778-F2A9-49EF-83ED-3CC0843D0E7D}"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EB487A1D-7A67-4A23-9F64-82E0D3B66E08}" type="slidenum">
              <a:rPr kumimoji="0" lang="en-US" altLang="zh-CN" sz="1400" b="0">
                <a:latin typeface="+mn-ea"/>
                <a:ea typeface="+mn-ea"/>
              </a:rPr>
              <a:pPr eaLnBrk="1" hangingPunct="1"/>
              <a:t>77</a:t>
            </a:fld>
            <a:endParaRPr kumimoji="0" lang="en-US" altLang="zh-CN" sz="1400" b="0">
              <a:latin typeface="+mn-ea"/>
              <a:ea typeface="+mn-ea"/>
            </a:endParaRPr>
          </a:p>
        </p:txBody>
      </p:sp>
    </p:spTree>
    <p:extLst>
      <p:ext uri="{BB962C8B-B14F-4D97-AF65-F5344CB8AC3E}">
        <p14:creationId xmlns:p14="http://schemas.microsoft.com/office/powerpoint/2010/main" val="26229601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descr="Rectangle: Click to edit Master text styles&#10;Second level&#10;Third level&#10;Fourth level&#10;Fifth level"/>
          <p:cNvSpPr>
            <a:spLocks noGrp="1" noChangeArrowheads="1"/>
          </p:cNvSpPr>
          <p:nvPr>
            <p:ph idx="1"/>
          </p:nvPr>
        </p:nvSpPr>
        <p:spPr>
          <a:xfrm>
            <a:off x="395288" y="1312142"/>
            <a:ext cx="8748712" cy="5272087"/>
          </a:xfrm>
        </p:spPr>
        <p:txBody>
          <a:bodyPr/>
          <a:lstStyle/>
          <a:p>
            <a:pPr eaLnBrk="1" hangingPunct="1">
              <a:lnSpc>
                <a:spcPct val="120000"/>
              </a:lnSpc>
              <a:buFont typeface="Wingdings" panose="05000000000000000000" pitchFamily="2" charset="2"/>
              <a:buChar char="n"/>
            </a:pPr>
            <a:r>
              <a:rPr lang="zh-CN" altLang="en-US" sz="3000" dirty="0">
                <a:latin typeface="+mn-ea"/>
              </a:rPr>
              <a:t>怎么进行深度</a:t>
            </a:r>
            <a:r>
              <a:rPr lang="en-US" altLang="zh-CN" sz="3000" dirty="0">
                <a:latin typeface="+mn-ea"/>
              </a:rPr>
              <a:t>clone</a:t>
            </a:r>
            <a:r>
              <a:rPr lang="zh-CN" altLang="en-US" sz="3000" dirty="0">
                <a:latin typeface="+mn-ea"/>
              </a:rPr>
              <a:t>？ </a:t>
            </a:r>
            <a:br>
              <a:rPr lang="zh-CN" altLang="en-US" sz="2800" dirty="0">
                <a:latin typeface="+mn-ea"/>
              </a:rPr>
            </a:br>
            <a:br>
              <a:rPr lang="zh-CN" altLang="en-US" sz="2800" dirty="0">
                <a:latin typeface="+mn-ea"/>
              </a:rPr>
            </a:br>
            <a:r>
              <a:rPr lang="zh-CN" altLang="en-US" sz="2800" dirty="0">
                <a:latin typeface="+mn-ea"/>
              </a:rPr>
              <a:t>把上面的例子改成深度</a:t>
            </a:r>
            <a:r>
              <a:rPr lang="en-US" altLang="zh-CN" sz="2800" dirty="0">
                <a:latin typeface="+mn-ea"/>
              </a:rPr>
              <a:t>clone</a:t>
            </a:r>
            <a:r>
              <a:rPr lang="zh-CN" altLang="en-US" sz="2800" dirty="0">
                <a:latin typeface="+mn-ea"/>
              </a:rPr>
              <a:t>很简单，需要两个改变：</a:t>
            </a:r>
            <a:endParaRPr lang="en-US" altLang="zh-CN" sz="2800" dirty="0">
              <a:latin typeface="+mn-ea"/>
            </a:endParaRPr>
          </a:p>
          <a:p>
            <a:pPr eaLnBrk="1" hangingPunct="1">
              <a:lnSpc>
                <a:spcPct val="120000"/>
              </a:lnSpc>
              <a:buFont typeface="Wingdings" pitchFamily="2" charset="2"/>
              <a:buNone/>
            </a:pPr>
            <a:r>
              <a:rPr lang="en-US" altLang="zh-CN" dirty="0">
                <a:latin typeface="+mn-ea"/>
              </a:rPr>
              <a:t>	</a:t>
            </a:r>
            <a:r>
              <a:rPr lang="zh-CN" altLang="en-US" sz="2800" dirty="0">
                <a:latin typeface="+mn-ea"/>
              </a:rPr>
              <a:t>一是让</a:t>
            </a:r>
            <a:r>
              <a:rPr lang="en-US" altLang="zh-CN" sz="2800" dirty="0" err="1">
                <a:latin typeface="+mn-ea"/>
              </a:rPr>
              <a:t>UnCloneA</a:t>
            </a:r>
            <a:r>
              <a:rPr lang="zh-CN" altLang="en-US" sz="2800" dirty="0">
                <a:latin typeface="+mn-ea"/>
              </a:rPr>
              <a:t>类也实现和</a:t>
            </a:r>
            <a:r>
              <a:rPr lang="en-US" altLang="zh-CN" sz="2800" dirty="0" err="1">
                <a:latin typeface="+mn-ea"/>
              </a:rPr>
              <a:t>CloneB</a:t>
            </a:r>
            <a:r>
              <a:rPr lang="zh-CN" altLang="en-US" sz="2800" dirty="0">
                <a:latin typeface="+mn-ea"/>
              </a:rPr>
              <a:t>类一样的</a:t>
            </a:r>
            <a:r>
              <a:rPr lang="en-US" altLang="zh-CN" sz="2800" dirty="0">
                <a:latin typeface="+mn-ea"/>
              </a:rPr>
              <a:t>clone</a:t>
            </a:r>
            <a:r>
              <a:rPr lang="zh-CN" altLang="en-US" sz="2800" dirty="0">
                <a:latin typeface="+mn-ea"/>
              </a:rPr>
              <a:t>功能（实现</a:t>
            </a:r>
            <a:r>
              <a:rPr lang="en-US" altLang="zh-CN" sz="2800" dirty="0" err="1">
                <a:latin typeface="+mn-ea"/>
              </a:rPr>
              <a:t>Cloneable</a:t>
            </a:r>
            <a:r>
              <a:rPr lang="zh-CN" altLang="en-US" sz="2800" dirty="0">
                <a:latin typeface="+mn-ea"/>
              </a:rPr>
              <a:t>接口，重写</a:t>
            </a:r>
            <a:r>
              <a:rPr lang="en-US" altLang="zh-CN" sz="2800" dirty="0">
                <a:latin typeface="+mn-ea"/>
              </a:rPr>
              <a:t>clone()</a:t>
            </a:r>
            <a:r>
              <a:rPr lang="zh-CN" altLang="en-US" sz="2800" dirty="0">
                <a:latin typeface="+mn-ea"/>
              </a:rPr>
              <a:t>方法）。</a:t>
            </a:r>
            <a:endParaRPr lang="en-US" altLang="zh-CN" sz="2800" dirty="0">
              <a:latin typeface="+mn-ea"/>
            </a:endParaRPr>
          </a:p>
          <a:p>
            <a:pPr eaLnBrk="1" hangingPunct="1">
              <a:lnSpc>
                <a:spcPct val="120000"/>
              </a:lnSpc>
              <a:buFont typeface="Wingdings" pitchFamily="2" charset="2"/>
              <a:buNone/>
            </a:pPr>
            <a:r>
              <a:rPr lang="en-US" altLang="zh-CN" dirty="0">
                <a:latin typeface="+mn-ea"/>
              </a:rPr>
              <a:t>	</a:t>
            </a:r>
            <a:r>
              <a:rPr lang="zh-CN" altLang="en-US" sz="2800" dirty="0">
                <a:latin typeface="+mn-ea"/>
              </a:rPr>
              <a:t>二是在</a:t>
            </a:r>
            <a:r>
              <a:rPr lang="en-US" altLang="zh-CN" sz="2800" dirty="0" err="1">
                <a:latin typeface="+mn-ea"/>
              </a:rPr>
              <a:t>CloneB</a:t>
            </a:r>
            <a:r>
              <a:rPr lang="zh-CN" altLang="en-US" sz="2800" dirty="0">
                <a:latin typeface="+mn-ea"/>
              </a:rPr>
              <a:t>的</a:t>
            </a:r>
            <a:r>
              <a:rPr lang="en-US" altLang="zh-CN" sz="2800" dirty="0">
                <a:latin typeface="+mn-ea"/>
              </a:rPr>
              <a:t>clone()</a:t>
            </a:r>
            <a:r>
              <a:rPr lang="zh-CN" altLang="en-US" sz="2800" dirty="0">
                <a:latin typeface="+mn-ea"/>
              </a:rPr>
              <a:t>方法中加入一句</a:t>
            </a:r>
            <a:r>
              <a:rPr lang="en-US" altLang="zh-CN" sz="2800" dirty="0" err="1">
                <a:solidFill>
                  <a:srgbClr val="FF0000"/>
                </a:solidFill>
                <a:latin typeface="+mn-ea"/>
              </a:rPr>
              <a:t>o.unCA</a:t>
            </a:r>
            <a:r>
              <a:rPr lang="en-US" altLang="zh-CN" sz="2800" dirty="0">
                <a:solidFill>
                  <a:srgbClr val="FF0000"/>
                </a:solidFill>
                <a:latin typeface="+mn-ea"/>
              </a:rPr>
              <a:t> = (</a:t>
            </a:r>
            <a:r>
              <a:rPr lang="en-US" altLang="zh-CN" sz="2800" dirty="0" err="1">
                <a:solidFill>
                  <a:srgbClr val="FF0000"/>
                </a:solidFill>
                <a:latin typeface="+mn-ea"/>
              </a:rPr>
              <a:t>UnCloneA</a:t>
            </a:r>
            <a:r>
              <a:rPr lang="en-US" altLang="zh-CN" sz="2800" dirty="0">
                <a:solidFill>
                  <a:srgbClr val="FF0000"/>
                </a:solidFill>
                <a:latin typeface="+mn-ea"/>
              </a:rPr>
              <a:t>)</a:t>
            </a:r>
            <a:r>
              <a:rPr lang="en-US" altLang="zh-CN" sz="2800" dirty="0" err="1">
                <a:solidFill>
                  <a:srgbClr val="FF0000"/>
                </a:solidFill>
                <a:latin typeface="+mn-ea"/>
              </a:rPr>
              <a:t>unCA.clone</a:t>
            </a:r>
            <a:r>
              <a:rPr lang="en-US" altLang="zh-CN" sz="2800" dirty="0">
                <a:solidFill>
                  <a:srgbClr val="FF0000"/>
                </a:solidFill>
                <a:latin typeface="+mn-ea"/>
              </a:rPr>
              <a:t>()</a:t>
            </a:r>
            <a:r>
              <a:rPr lang="en-US" altLang="zh-CN" sz="2800" dirty="0">
                <a:latin typeface="+mn-ea"/>
              </a:rPr>
              <a:t>; </a:t>
            </a:r>
            <a:br>
              <a:rPr lang="en-US" altLang="zh-CN" sz="2800" dirty="0">
                <a:latin typeface="+mn-ea"/>
              </a:rPr>
            </a:br>
            <a:endParaRPr lang="en-US" altLang="zh-CN" sz="2800" dirty="0">
              <a:latin typeface="+mn-ea"/>
            </a:endParaRPr>
          </a:p>
        </p:txBody>
      </p:sp>
      <p:sp>
        <p:nvSpPr>
          <p:cNvPr id="7373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0126B92D-5032-4DCD-AECD-AB52B465EFF0}"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EC0F7B2-8D11-425F-AC28-F92182A3C225}" type="slidenum">
              <a:rPr kumimoji="0" lang="en-US" altLang="zh-CN" sz="1400" b="0">
                <a:latin typeface="Tahoma" pitchFamily="34" charset="0"/>
                <a:ea typeface="宋体" pitchFamily="2" charset="-122"/>
              </a:rPr>
              <a:pPr eaLnBrk="1" hangingPunct="1"/>
              <a:t>78</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499393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79512" y="2667000"/>
            <a:ext cx="8791128" cy="1143000"/>
          </a:xfrm>
        </p:spPr>
        <p:txBody>
          <a:bodyPr>
            <a:normAutofit fontScale="90000"/>
          </a:bodyPr>
          <a:lstStyle/>
          <a:p>
            <a:r>
              <a:rPr lang="zh-CN" altLang="en-US" dirty="0"/>
              <a:t>相同</a:t>
            </a:r>
            <a:r>
              <a:rPr lang="en-US" altLang="zh-CN" dirty="0"/>
              <a:t>(equality)</a:t>
            </a:r>
            <a:r>
              <a:rPr lang="zh-CN" altLang="en-US" dirty="0"/>
              <a:t>和同一（</a:t>
            </a:r>
            <a:r>
              <a:rPr lang="en-US" altLang="zh-CN" dirty="0"/>
              <a:t>identity</a:t>
            </a:r>
            <a:r>
              <a:rPr lang="zh-CN" altLang="en-US" dirty="0"/>
              <a:t>）</a:t>
            </a:r>
            <a:br>
              <a:rPr lang="en-US" altLang="zh-CN" dirty="0">
                <a:solidFill>
                  <a:srgbClr val="DDDDDD"/>
                </a:solidFill>
                <a:latin typeface="黑体" pitchFamily="49" charset="-122"/>
                <a:ea typeface="黑体" pitchFamily="49" charset="-122"/>
              </a:rPr>
            </a:br>
            <a:endParaRPr lang="zh-CN" altLang="en-US" dirty="0"/>
          </a:p>
        </p:txBody>
      </p:sp>
    </p:spTree>
    <p:extLst>
      <p:ext uri="{BB962C8B-B14F-4D97-AF65-F5344CB8AC3E}">
        <p14:creationId xmlns:p14="http://schemas.microsoft.com/office/powerpoint/2010/main" val="17844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title"/>
          </p:nvPr>
        </p:nvSpPr>
        <p:spPr>
          <a:xfrm>
            <a:off x="609600" y="188913"/>
            <a:ext cx="7772400" cy="914400"/>
          </a:xfrm>
          <a:noFill/>
        </p:spPr>
        <p:txBody>
          <a:bodyPr/>
          <a:lstStyle/>
          <a:p>
            <a:pPr marL="762000" indent="-762000"/>
            <a:r>
              <a:rPr lang="zh-CN" altLang="en-US" sz="3400" b="1" dirty="0">
                <a:effectLst/>
                <a:latin typeface="+mn-ea"/>
                <a:ea typeface="+mn-ea"/>
              </a:rPr>
              <a:t>改写</a:t>
            </a:r>
            <a:r>
              <a:rPr lang="en-US" altLang="zh-CN" sz="3400" b="1" dirty="0">
                <a:effectLst/>
                <a:latin typeface="+mn-ea"/>
                <a:ea typeface="+mn-ea"/>
              </a:rPr>
              <a:t>/</a:t>
            </a:r>
            <a:r>
              <a:rPr lang="zh-CN" altLang="en-US" sz="3400" b="1" dirty="0">
                <a:effectLst/>
                <a:latin typeface="+mn-ea"/>
                <a:ea typeface="+mn-ea"/>
              </a:rPr>
              <a:t>覆盖</a:t>
            </a:r>
            <a:r>
              <a:rPr lang="en-US" altLang="zh-CN" sz="3400" b="1" dirty="0">
                <a:effectLst/>
                <a:latin typeface="+mn-ea"/>
                <a:ea typeface="+mn-ea"/>
              </a:rPr>
              <a:t>/</a:t>
            </a:r>
            <a:r>
              <a:rPr lang="zh-CN" altLang="en-US" sz="3400" b="1" dirty="0">
                <a:effectLst/>
                <a:latin typeface="+mn-ea"/>
                <a:ea typeface="+mn-ea"/>
              </a:rPr>
              <a:t>重写</a:t>
            </a:r>
            <a:r>
              <a:rPr lang="en-US" altLang="zh-CN" sz="3400" b="1" dirty="0">
                <a:effectLst/>
                <a:latin typeface="+mn-ea"/>
                <a:ea typeface="+mn-ea"/>
              </a:rPr>
              <a:t>/</a:t>
            </a:r>
            <a:r>
              <a:rPr lang="zh-CN" altLang="en-US" sz="3400" b="1" dirty="0">
                <a:effectLst/>
                <a:latin typeface="+mn-ea"/>
                <a:ea typeface="+mn-ea"/>
              </a:rPr>
              <a:t>重置</a:t>
            </a:r>
            <a:r>
              <a:rPr lang="en-US" altLang="zh-CN" sz="3600" b="1" dirty="0">
                <a:effectLst/>
                <a:latin typeface="+mn-ea"/>
              </a:rPr>
              <a:t>/</a:t>
            </a:r>
            <a:r>
              <a:rPr lang="zh-CN" altLang="en-US" sz="3600" b="1" dirty="0">
                <a:effectLst/>
                <a:latin typeface="+mn-ea"/>
              </a:rPr>
              <a:t>覆写</a:t>
            </a:r>
            <a:endParaRPr lang="zh-CN" altLang="en-US" sz="3400" dirty="0">
              <a:effectLst/>
              <a:latin typeface="+mn-ea"/>
              <a:ea typeface="+mn-ea"/>
            </a:endParaRPr>
          </a:p>
        </p:txBody>
      </p:sp>
      <p:sp>
        <p:nvSpPr>
          <p:cNvPr id="76804"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Char char="n"/>
            </a:pPr>
            <a:r>
              <a:rPr lang="zh-CN" altLang="en-US" sz="3400" b="1" dirty="0">
                <a:latin typeface="+mn-ea"/>
              </a:rPr>
              <a:t>与替换原则结合使用。</a:t>
            </a:r>
          </a:p>
          <a:p>
            <a:pPr marL="914400" lvl="1" indent="-457200" eaLnBrk="1" hangingPunct="1">
              <a:buFont typeface="Wingdings" pitchFamily="2" charset="2"/>
              <a:buChar char="n"/>
            </a:pPr>
            <a:endParaRPr lang="zh-CN" altLang="en-US" sz="3600" b="1" dirty="0">
              <a:latin typeface="+mn-ea"/>
            </a:endParaRPr>
          </a:p>
          <a:p>
            <a:pPr marL="457200" lvl="1" indent="0" eaLnBrk="1" hangingPunct="1">
              <a:buNone/>
            </a:pPr>
            <a:endParaRPr lang="en-US" altLang="zh-CN" sz="3600" b="1" dirty="0">
              <a:latin typeface="+mn-ea"/>
            </a:endParaRPr>
          </a:p>
        </p:txBody>
      </p:sp>
      <p:sp>
        <p:nvSpPr>
          <p:cNvPr id="7680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FD4739C-B927-472F-B366-6F40BE44ED4E}"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AB0065A-54E2-4775-B50B-F4A5267E4DF2}" type="slidenum">
              <a:rPr kumimoji="0" lang="en-US" altLang="zh-CN" sz="1400">
                <a:latin typeface="+mn-ea"/>
                <a:ea typeface="+mn-ea"/>
              </a:rPr>
              <a:pPr eaLnBrk="1" hangingPunct="1"/>
              <a:t>8</a:t>
            </a:fld>
            <a:endParaRPr kumimoji="0" lang="en-US" altLang="zh-CN" sz="1400">
              <a:latin typeface="+mn-ea"/>
              <a:ea typeface="+mn-ea"/>
            </a:endParaRPr>
          </a:p>
        </p:txBody>
      </p:sp>
    </p:spTree>
    <p:extLst>
      <p:ext uri="{BB962C8B-B14F-4D97-AF65-F5344CB8AC3E}">
        <p14:creationId xmlns:p14="http://schemas.microsoft.com/office/powerpoint/2010/main" val="20005340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黑体" pitchFamily="49" charset="-122"/>
              </a:rPr>
              <a:t>相同</a:t>
            </a:r>
          </a:p>
        </p:txBody>
      </p:sp>
      <p:sp>
        <p:nvSpPr>
          <p:cNvPr id="2053" name="Rectangle 2" descr="Rectangle: Click to edit Master text styles&#10;Second level&#10;Third level&#10;Fourth level&#10;Fifth level"/>
          <p:cNvSpPr>
            <a:spLocks noGrp="1" noChangeArrowheads="1"/>
          </p:cNvSpPr>
          <p:nvPr>
            <p:ph idx="1"/>
          </p:nvPr>
        </p:nvSpPr>
        <p:spPr>
          <a:xfrm>
            <a:off x="144463" y="1092671"/>
            <a:ext cx="8820150" cy="5000625"/>
          </a:xfrm>
        </p:spPr>
        <p:txBody>
          <a:bodyPr/>
          <a:lstStyle/>
          <a:p>
            <a:r>
              <a:rPr lang="zh-CN" altLang="en-US" dirty="0"/>
              <a:t>与赋值一样，决定一个对象与另外一个对象之间是否相同比我们想像的要更复杂</a:t>
            </a:r>
            <a:endParaRPr lang="en-US" altLang="zh-CN" sz="8800" dirty="0">
              <a:latin typeface="黑体" pitchFamily="49" charset="-122"/>
              <a:ea typeface="黑体" pitchFamily="49" charset="-122"/>
            </a:endParaRPr>
          </a:p>
          <a:p>
            <a:pPr marL="514350" indent="-457200">
              <a:buFont typeface="Wingdings" pitchFamily="2" charset="2"/>
              <a:buChar char="n"/>
            </a:pPr>
            <a:r>
              <a:rPr lang="zh-CN" altLang="en-US" sz="4000" dirty="0"/>
              <a:t>相同</a:t>
            </a:r>
            <a:r>
              <a:rPr lang="en-US" altLang="zh-CN" sz="4000" dirty="0"/>
              <a:t>(equality)</a:t>
            </a:r>
            <a:r>
              <a:rPr lang="zh-CN" altLang="en-US" sz="4000" dirty="0"/>
              <a:t>和同一</a:t>
            </a:r>
            <a:r>
              <a:rPr lang="en-US" altLang="zh-CN" sz="4000" dirty="0"/>
              <a:t>( identity )</a:t>
            </a:r>
            <a:endParaRPr lang="en-US" altLang="zh-CN" sz="4000" dirty="0">
              <a:solidFill>
                <a:srgbClr val="DDDDDD"/>
              </a:solidFill>
              <a:latin typeface="黑体" pitchFamily="49" charset="-122"/>
              <a:ea typeface="黑体" pitchFamily="49" charset="-122"/>
            </a:endParaRPr>
          </a:p>
        </p:txBody>
      </p:sp>
      <p:sp>
        <p:nvSpPr>
          <p:cNvPr id="2051"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B092DD25-6968-4D55-9F4F-0B2D0D64C3F3}"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20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CD67A5C0-13ED-45E4-ACBD-B52975C71A96}" type="slidenum">
              <a:rPr kumimoji="0" lang="en-US" altLang="zh-CN" sz="1400" b="0">
                <a:latin typeface="Tahoma" pitchFamily="34" charset="0"/>
                <a:ea typeface="宋体" pitchFamily="2" charset="-122"/>
              </a:rPr>
              <a:pPr eaLnBrk="1" hangingPunct="1"/>
              <a:t>80</a:t>
            </a:fld>
            <a:endParaRPr kumimoji="0" lang="en-US" altLang="zh-CN" sz="1400" b="0">
              <a:latin typeface="Tahoma" pitchFamily="34" charset="0"/>
              <a:ea typeface="宋体" pitchFamily="2" charset="-122"/>
            </a:endParaRPr>
          </a:p>
        </p:txBody>
      </p:sp>
      <p:graphicFrame>
        <p:nvGraphicFramePr>
          <p:cNvPr id="2050" name="Object 5"/>
          <p:cNvGraphicFramePr>
            <a:graphicFrameLocks noChangeAspect="1"/>
          </p:cNvGraphicFramePr>
          <p:nvPr/>
        </p:nvGraphicFramePr>
        <p:xfrm>
          <a:off x="914400" y="3124200"/>
          <a:ext cx="7080250" cy="1516063"/>
        </p:xfrm>
        <a:graphic>
          <a:graphicData uri="http://schemas.openxmlformats.org/presentationml/2006/ole">
            <mc:AlternateContent xmlns:mc="http://schemas.openxmlformats.org/markup-compatibility/2006">
              <mc:Choice xmlns:v="urn:schemas-microsoft-com:vml" Requires="v">
                <p:oleObj spid="_x0000_s3106" name="Visio" r:id="rId4" imgW="5627160" imgH="1205280" progId="Visio.Drawing.11">
                  <p:embed/>
                </p:oleObj>
              </mc:Choice>
              <mc:Fallback>
                <p:oleObj name="Visio" r:id="rId4" imgW="5627160" imgH="1205280" progId="Visio.Drawing.11">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4200"/>
                        <a:ext cx="70802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9776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title"/>
          </p:nvPr>
        </p:nvSpPr>
        <p:spPr>
          <a:xfrm>
            <a:off x="395536" y="143352"/>
            <a:ext cx="8991600" cy="914400"/>
          </a:xfrm>
          <a:noFill/>
        </p:spPr>
        <p:txBody>
          <a:bodyPr/>
          <a:lstStyle/>
          <a:p>
            <a:pPr marL="762000" indent="-762000" eaLnBrk="1" hangingPunct="1"/>
            <a:r>
              <a:rPr lang="zh-CN" altLang="en-US" sz="3600" dirty="0">
                <a:effectLst/>
                <a:latin typeface="黑体" pitchFamily="49" charset="-122"/>
              </a:rPr>
              <a:t>例</a:t>
            </a:r>
          </a:p>
        </p:txBody>
      </p:sp>
      <p:sp>
        <p:nvSpPr>
          <p:cNvPr id="79876"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None/>
            </a:pPr>
            <a:r>
              <a:rPr lang="zh-CN" altLang="en-US" sz="3200" dirty="0">
                <a:latin typeface="+mn-ea"/>
              </a:rPr>
              <a:t>非面向对象语言中已经存在。例</a:t>
            </a:r>
            <a:r>
              <a:rPr lang="en-US" altLang="zh-CN" sz="3200" dirty="0">
                <a:latin typeface="+mn-ea"/>
              </a:rPr>
              <a:t>C</a:t>
            </a:r>
            <a:r>
              <a:rPr lang="zh-CN" altLang="en-US" sz="3200" dirty="0">
                <a:latin typeface="+mn-ea"/>
              </a:rPr>
              <a:t>语言</a:t>
            </a:r>
          </a:p>
          <a:p>
            <a:pPr marL="914400" lvl="1" indent="-457200" eaLnBrk="1" hangingPunct="1">
              <a:buFont typeface="Wingdings" pitchFamily="2" charset="2"/>
              <a:buNone/>
            </a:pPr>
            <a:r>
              <a:rPr lang="en-US" altLang="zh-CN" sz="3200" dirty="0">
                <a:latin typeface="+mn-ea"/>
              </a:rPr>
              <a:t>char *x=“</a:t>
            </a:r>
            <a:r>
              <a:rPr lang="en-US" altLang="zh-CN" sz="3200" dirty="0" err="1">
                <a:latin typeface="+mn-ea"/>
              </a:rPr>
              <a:t>abc</a:t>
            </a:r>
            <a:r>
              <a:rPr lang="en-US" altLang="zh-CN" sz="3200" dirty="0">
                <a:latin typeface="+mn-ea"/>
              </a:rPr>
              <a:t>”;</a:t>
            </a:r>
          </a:p>
          <a:p>
            <a:pPr marL="914400" lvl="1" indent="-457200" eaLnBrk="1" hangingPunct="1">
              <a:buFont typeface="Wingdings" pitchFamily="2" charset="2"/>
              <a:buNone/>
            </a:pPr>
            <a:r>
              <a:rPr lang="en-US" altLang="zh-CN" sz="3200" dirty="0">
                <a:latin typeface="+mn-ea"/>
              </a:rPr>
              <a:t>char *y=“</a:t>
            </a:r>
            <a:r>
              <a:rPr lang="en-US" altLang="zh-CN" sz="3200" dirty="0" err="1">
                <a:latin typeface="+mn-ea"/>
              </a:rPr>
              <a:t>abc</a:t>
            </a:r>
            <a:r>
              <a:rPr lang="en-US" altLang="zh-CN" sz="3200" dirty="0">
                <a:latin typeface="+mn-ea"/>
              </a:rPr>
              <a:t>”;</a:t>
            </a:r>
          </a:p>
          <a:p>
            <a:pPr marL="914400" lvl="1" indent="-457200" eaLnBrk="1" hangingPunct="1">
              <a:buFont typeface="Wingdings" pitchFamily="2" charset="2"/>
              <a:buNone/>
            </a:pPr>
            <a:endParaRPr lang="en-US" altLang="zh-CN" sz="3200" dirty="0">
              <a:latin typeface="+mn-ea"/>
            </a:endParaRPr>
          </a:p>
          <a:p>
            <a:pPr marL="914400" lvl="1" indent="-457200" eaLnBrk="1" hangingPunct="1">
              <a:buFont typeface="Wingdings" pitchFamily="2" charset="2"/>
              <a:buNone/>
            </a:pPr>
            <a:r>
              <a:rPr lang="en-US" altLang="zh-CN" sz="3200" dirty="0">
                <a:latin typeface="+mn-ea"/>
              </a:rPr>
              <a:t>if (x == y) …</a:t>
            </a:r>
          </a:p>
          <a:p>
            <a:pPr marL="914400" lvl="1" indent="-457200" eaLnBrk="1" hangingPunct="1">
              <a:buFont typeface="Wingdings" pitchFamily="2" charset="2"/>
              <a:buNone/>
            </a:pPr>
            <a:endParaRPr lang="en-US" altLang="zh-CN" sz="3600" dirty="0">
              <a:latin typeface="黑体" pitchFamily="49" charset="-122"/>
              <a:ea typeface="黑体" pitchFamily="49" charset="-122"/>
            </a:endParaRPr>
          </a:p>
        </p:txBody>
      </p:sp>
      <p:sp>
        <p:nvSpPr>
          <p:cNvPr id="7987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6331C11-B085-4407-8DCE-2400552D5AA0}"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CB2E6DB-83B8-4AC6-98AC-6BBA078FC882}" type="slidenum">
              <a:rPr kumimoji="0" lang="en-US" altLang="zh-CN" sz="1400" b="0">
                <a:latin typeface="Tahoma" pitchFamily="34" charset="0"/>
                <a:ea typeface="宋体" pitchFamily="2" charset="-122"/>
              </a:rPr>
              <a:pPr eaLnBrk="1" hangingPunct="1"/>
              <a:t>81</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3399368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288" y="1052513"/>
            <a:ext cx="8280400" cy="2376487"/>
          </a:xfrm>
        </p:spPr>
        <p:txBody>
          <a:bodyPr/>
          <a:lstStyle/>
          <a:p>
            <a:r>
              <a:rPr lang="zh-CN" altLang="en-US" dirty="0"/>
              <a:t>对于字符串变量来说，使用“</a:t>
            </a:r>
            <a:r>
              <a:rPr lang="en-US" altLang="zh-CN" dirty="0"/>
              <a:t>==”</a:t>
            </a:r>
            <a:r>
              <a:rPr lang="zh-CN" altLang="en-US" dirty="0"/>
              <a:t>和“</a:t>
            </a:r>
            <a:r>
              <a:rPr lang="en-US" altLang="zh-CN" dirty="0"/>
              <a:t>equals()”</a:t>
            </a:r>
            <a:r>
              <a:rPr lang="zh-CN" altLang="en-US" dirty="0"/>
              <a:t>方法比较字符串时，其比较方法不同。</a:t>
            </a:r>
          </a:p>
          <a:p>
            <a:pPr lvl="1"/>
            <a:r>
              <a:rPr lang="zh-CN" altLang="en-US" dirty="0"/>
              <a:t>“</a:t>
            </a:r>
            <a:r>
              <a:rPr lang="en-US" altLang="zh-CN" dirty="0"/>
              <a:t>==”</a:t>
            </a:r>
            <a:r>
              <a:rPr lang="zh-CN" altLang="en-US" dirty="0"/>
              <a:t>比较两个变量本身的值，即两个对象在内存中的首地址。</a:t>
            </a:r>
          </a:p>
          <a:p>
            <a:pPr lvl="1"/>
            <a:r>
              <a:rPr lang="zh-CN" altLang="en-US" dirty="0"/>
              <a:t>“</a:t>
            </a:r>
            <a:r>
              <a:rPr lang="en-US" altLang="zh-CN" dirty="0"/>
              <a:t>equals()”</a:t>
            </a:r>
            <a:r>
              <a:rPr lang="zh-CN" altLang="en-US" dirty="0"/>
              <a:t>比较字符串中所包含的内容是否相同。</a:t>
            </a:r>
          </a:p>
          <a:p>
            <a:endParaRPr lang="zh-CN" altLang="en-US" dirty="0"/>
          </a:p>
        </p:txBody>
      </p:sp>
      <p:sp>
        <p:nvSpPr>
          <p:cNvPr id="4" name="TextBox 3"/>
          <p:cNvSpPr txBox="1"/>
          <p:nvPr/>
        </p:nvSpPr>
        <p:spPr>
          <a:xfrm>
            <a:off x="395288" y="3568095"/>
            <a:ext cx="8748712" cy="2215991"/>
          </a:xfrm>
          <a:prstGeom prst="rect">
            <a:avLst/>
          </a:prstGeom>
          <a:noFill/>
        </p:spPr>
        <p:txBody>
          <a:bodyPr wrap="square" rtlCol="0">
            <a:spAutoFit/>
          </a:bodyPr>
          <a:lstStyle/>
          <a:p>
            <a:r>
              <a:rPr lang="en-US" altLang="zh-CN" sz="2000" dirty="0"/>
              <a:t>s1 = new String("</a:t>
            </a:r>
            <a:r>
              <a:rPr lang="en-US" altLang="zh-CN" sz="2000" dirty="0" err="1"/>
              <a:t>abc</a:t>
            </a:r>
            <a:r>
              <a:rPr lang="en-US" altLang="zh-CN" sz="2000" dirty="0"/>
              <a:t>");</a:t>
            </a:r>
          </a:p>
          <a:p>
            <a:r>
              <a:rPr lang="en-US" altLang="zh-CN" sz="2000" dirty="0"/>
              <a:t>s2 = new String("</a:t>
            </a:r>
            <a:r>
              <a:rPr lang="en-US" altLang="zh-CN" sz="2000" dirty="0" err="1"/>
              <a:t>abc</a:t>
            </a:r>
            <a:r>
              <a:rPr lang="en-US" altLang="zh-CN" sz="2000" dirty="0"/>
              <a:t>");</a:t>
            </a:r>
          </a:p>
          <a:p>
            <a:r>
              <a:rPr lang="en-US" altLang="zh-CN" sz="2000" dirty="0"/>
              <a:t> //</a:t>
            </a:r>
            <a:r>
              <a:rPr lang="zh-CN" altLang="en-US" sz="2000" dirty="0"/>
              <a:t>那么：</a:t>
            </a:r>
          </a:p>
          <a:p>
            <a:r>
              <a:rPr lang="en-US" altLang="zh-CN" sz="2000" dirty="0"/>
              <a:t>s1==s2   </a:t>
            </a:r>
            <a:r>
              <a:rPr lang="zh-CN" altLang="en-US" sz="2000" dirty="0"/>
              <a:t>是 </a:t>
            </a:r>
            <a:r>
              <a:rPr lang="en-US" altLang="zh-CN" sz="2000" dirty="0"/>
              <a:t>false      //</a:t>
            </a:r>
            <a:r>
              <a:rPr lang="zh-CN" altLang="en-US" sz="2000" dirty="0"/>
              <a:t>两个变量的内存地址不一样，也就是说它们指向的对象    </a:t>
            </a:r>
            <a:r>
              <a:rPr lang="en-US" altLang="zh-CN" sz="2000" dirty="0"/>
              <a:t>  </a:t>
            </a:r>
            <a:r>
              <a:rPr lang="zh-CN" altLang="en-US" sz="2000" dirty="0"/>
              <a:t>不一样</a:t>
            </a:r>
          </a:p>
          <a:p>
            <a:r>
              <a:rPr lang="en-US" altLang="zh-CN" sz="2000" dirty="0"/>
              <a:t>s1.equals(s2) </a:t>
            </a:r>
            <a:r>
              <a:rPr lang="zh-CN" altLang="en-US" sz="2000" dirty="0"/>
              <a:t>是 </a:t>
            </a:r>
            <a:r>
              <a:rPr lang="en-US" altLang="zh-CN" sz="2000" dirty="0"/>
              <a:t>true    //</a:t>
            </a:r>
            <a:r>
              <a:rPr lang="zh-CN" altLang="en-US" sz="2000" dirty="0"/>
              <a:t>两个变量的所包含的内容是</a:t>
            </a:r>
            <a:r>
              <a:rPr lang="en-US" altLang="zh-CN" sz="2000" dirty="0" err="1"/>
              <a:t>abc</a:t>
            </a:r>
            <a:r>
              <a:rPr lang="zh-CN" altLang="en-US" sz="2000" dirty="0"/>
              <a:t>，故相等。</a:t>
            </a:r>
          </a:p>
          <a:p>
            <a:endParaRPr lang="zh-CN" altLang="en-US" dirty="0"/>
          </a:p>
        </p:txBody>
      </p:sp>
    </p:spTree>
    <p:extLst>
      <p:ext uri="{BB962C8B-B14F-4D97-AF65-F5344CB8AC3E}">
        <p14:creationId xmlns:p14="http://schemas.microsoft.com/office/powerpoint/2010/main" val="26791800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对于非字符串变量来说，</a:t>
            </a:r>
            <a:r>
              <a:rPr lang="en-US" altLang="zh-CN" dirty="0"/>
              <a:t>“==”</a:t>
            </a:r>
            <a:r>
              <a:rPr lang="zh-CN" altLang="en-US" dirty="0"/>
              <a:t>和</a:t>
            </a:r>
            <a:r>
              <a:rPr lang="en-US" altLang="zh-CN" dirty="0"/>
              <a:t>“equals”</a:t>
            </a:r>
            <a:r>
              <a:rPr lang="zh-CN" altLang="en-US" dirty="0"/>
              <a:t>方法的作用是相同的，都是用来比较其对象在堆内存的首地址，即用来比较两个引用变量是否指向同一个对象。</a:t>
            </a:r>
          </a:p>
          <a:p>
            <a:endParaRPr lang="zh-CN" altLang="en-US" dirty="0"/>
          </a:p>
        </p:txBody>
      </p:sp>
      <p:sp>
        <p:nvSpPr>
          <p:cNvPr id="4" name="TextBox 3"/>
          <p:cNvSpPr txBox="1"/>
          <p:nvPr/>
        </p:nvSpPr>
        <p:spPr>
          <a:xfrm>
            <a:off x="863080" y="2769751"/>
            <a:ext cx="7344816" cy="3754874"/>
          </a:xfrm>
          <a:prstGeom prst="rect">
            <a:avLst/>
          </a:prstGeom>
          <a:noFill/>
        </p:spPr>
        <p:txBody>
          <a:bodyPr wrap="square" rtlCol="0">
            <a:spAutoFit/>
          </a:bodyPr>
          <a:lstStyle/>
          <a:p>
            <a:r>
              <a:rPr lang="en-US" altLang="zh-CN" sz="2000" dirty="0"/>
              <a:t>class A</a:t>
            </a:r>
          </a:p>
          <a:p>
            <a:r>
              <a:rPr lang="en-US" altLang="zh-CN" sz="2000" dirty="0"/>
              <a:t>{</a:t>
            </a:r>
          </a:p>
          <a:p>
            <a:r>
              <a:rPr lang="en-US" altLang="zh-CN" sz="2000" dirty="0"/>
              <a:t>      A obj1   =   new  A();</a:t>
            </a:r>
          </a:p>
          <a:p>
            <a:r>
              <a:rPr lang="en-US" altLang="zh-CN" sz="2000" dirty="0"/>
              <a:t>      A obj2   =   new  A();</a:t>
            </a:r>
          </a:p>
          <a:p>
            <a:r>
              <a:rPr lang="en-US" altLang="zh-CN" sz="2000" dirty="0"/>
              <a:t>}</a:t>
            </a:r>
          </a:p>
          <a:p>
            <a:r>
              <a:rPr lang="zh-CN" altLang="en-US" sz="2000" dirty="0"/>
              <a:t>那么：</a:t>
            </a:r>
            <a:r>
              <a:rPr lang="en-US" altLang="zh-CN" sz="2000" dirty="0"/>
              <a:t>obj1==obj2</a:t>
            </a:r>
            <a:r>
              <a:rPr lang="zh-CN" altLang="en-US" sz="2000" dirty="0"/>
              <a:t>是</a:t>
            </a:r>
            <a:r>
              <a:rPr lang="en-US" altLang="zh-CN" sz="2000" dirty="0"/>
              <a:t>false</a:t>
            </a:r>
          </a:p>
          <a:p>
            <a:r>
              <a:rPr lang="en-US" altLang="zh-CN" sz="2000" dirty="0"/>
              <a:t>           obj1.equals(obj2)</a:t>
            </a:r>
            <a:r>
              <a:rPr lang="zh-CN" altLang="en-US" sz="2000" dirty="0"/>
              <a:t>是</a:t>
            </a:r>
            <a:r>
              <a:rPr lang="en-US" altLang="zh-CN" sz="2000" dirty="0"/>
              <a:t>false</a:t>
            </a:r>
          </a:p>
          <a:p>
            <a:r>
              <a:rPr lang="en-US" altLang="zh-CN" sz="2000" dirty="0"/>
              <a:t> </a:t>
            </a:r>
          </a:p>
          <a:p>
            <a:r>
              <a:rPr lang="zh-CN" altLang="en-US" sz="2000" dirty="0"/>
              <a:t>但是如加上这样一句：</a:t>
            </a:r>
            <a:r>
              <a:rPr lang="en-US" altLang="zh-CN" sz="2000" dirty="0">
                <a:solidFill>
                  <a:srgbClr val="FF0000"/>
                </a:solidFill>
              </a:rPr>
              <a:t>obj1=obj2;</a:t>
            </a:r>
          </a:p>
          <a:p>
            <a:r>
              <a:rPr lang="zh-CN" altLang="en-US" sz="2000" dirty="0"/>
              <a:t>那么  </a:t>
            </a:r>
            <a:r>
              <a:rPr lang="en-US" altLang="zh-CN" sz="2000" dirty="0"/>
              <a:t>obj1==obj2  </a:t>
            </a:r>
            <a:r>
              <a:rPr lang="zh-CN" altLang="en-US" sz="2000" dirty="0"/>
              <a:t>是</a:t>
            </a:r>
            <a:r>
              <a:rPr lang="en-US" altLang="zh-CN" sz="2000" dirty="0"/>
              <a:t>true</a:t>
            </a:r>
          </a:p>
          <a:p>
            <a:r>
              <a:rPr lang="en-US" altLang="zh-CN" sz="2000" dirty="0"/>
              <a:t>         obj1.equals(obj2) </a:t>
            </a:r>
            <a:r>
              <a:rPr lang="zh-CN" altLang="en-US" sz="2000" dirty="0"/>
              <a:t>是</a:t>
            </a:r>
            <a:r>
              <a:rPr lang="en-US" altLang="zh-CN" sz="2000" dirty="0"/>
              <a:t>true</a:t>
            </a:r>
          </a:p>
          <a:p>
            <a:endParaRPr lang="zh-CN" altLang="en-US" dirty="0"/>
          </a:p>
        </p:txBody>
      </p:sp>
    </p:spTree>
    <p:extLst>
      <p:ext uri="{BB962C8B-B14F-4D97-AF65-F5344CB8AC3E}">
        <p14:creationId xmlns:p14="http://schemas.microsoft.com/office/powerpoint/2010/main" val="2515783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黑体" pitchFamily="49" charset="-122"/>
              </a:rPr>
              <a:t>相同检验的悖论</a:t>
            </a:r>
          </a:p>
        </p:txBody>
      </p:sp>
      <p:sp>
        <p:nvSpPr>
          <p:cNvPr id="80900" name="Rectangle 2" descr="Rectangle: Click to edit Master text styles&#10;Second level&#10;Third level&#10;Fourth level&#10;Fifth level"/>
          <p:cNvSpPr>
            <a:spLocks noGrp="1" noChangeArrowheads="1"/>
          </p:cNvSpPr>
          <p:nvPr>
            <p:ph idx="1"/>
          </p:nvPr>
        </p:nvSpPr>
        <p:spPr>
          <a:xfrm>
            <a:off x="144463" y="1524001"/>
            <a:ext cx="8820150" cy="4353272"/>
          </a:xfrm>
        </p:spPr>
        <p:txBody>
          <a:bodyPr/>
          <a:lstStyle/>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相同意义与特定领域相关</a:t>
            </a:r>
          </a:p>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面向对象语言允许程序员定义相同检验操作符的含义。</a:t>
            </a:r>
          </a:p>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相同检验：将另外一个值作为参数传给一个给定值。</a:t>
            </a:r>
          </a:p>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消息传递非对称性？</a:t>
            </a:r>
          </a:p>
        </p:txBody>
      </p:sp>
      <p:sp>
        <p:nvSpPr>
          <p:cNvPr id="8089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D312CE30-C1A4-4556-94A3-565DFC773A81}"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D0AFC49-3DA0-4738-84E3-841D7CA0C8FB}" type="slidenum">
              <a:rPr kumimoji="0" lang="en-US" altLang="zh-CN" sz="1400" b="0">
                <a:latin typeface="Tahoma" pitchFamily="34" charset="0"/>
                <a:ea typeface="宋体" pitchFamily="2" charset="-122"/>
              </a:rPr>
              <a:pPr eaLnBrk="1" hangingPunct="1"/>
              <a:t>84</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8161437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黑体" pitchFamily="49" charset="-122"/>
              </a:rPr>
              <a:t>非对称性例</a:t>
            </a:r>
          </a:p>
        </p:txBody>
      </p:sp>
      <p:sp>
        <p:nvSpPr>
          <p:cNvPr id="81924" name="Rectangle 2" descr="Rectangle: Click to edit Master text styles&#10;Second level&#10;Third level&#10;Fourth level&#10;Fifth level"/>
          <p:cNvSpPr>
            <a:spLocks noGrp="1" noChangeArrowheads="1"/>
          </p:cNvSpPr>
          <p:nvPr>
            <p:ph idx="1"/>
          </p:nvPr>
        </p:nvSpPr>
        <p:spPr>
          <a:xfrm>
            <a:off x="76200" y="1218649"/>
            <a:ext cx="8820150" cy="5381625"/>
          </a:xfrm>
        </p:spPr>
        <p:txBody>
          <a:bodyPr/>
          <a:lstStyle/>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class Foo {</a:t>
            </a:r>
          </a:p>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boolean</a:t>
            </a:r>
            <a:r>
              <a:rPr lang="en-US" altLang="zh-CN" sz="2800" dirty="0">
                <a:latin typeface="微软雅黑" panose="020B0503020204020204" pitchFamily="34" charset="-122"/>
                <a:ea typeface="微软雅黑" panose="020B0503020204020204" pitchFamily="34" charset="-122"/>
              </a:rPr>
              <a:t> equals (Object right) { ... }</a:t>
            </a:r>
          </a:p>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a:t>
            </a:r>
          </a:p>
          <a:p>
            <a:pPr marL="914400" lvl="1" indent="-457200" eaLnBrk="1" hangingPunct="1">
              <a:buFont typeface="Wingdings" pitchFamily="2" charset="2"/>
              <a:buNone/>
            </a:pPr>
            <a:endParaRPr lang="en-US" altLang="zh-CN" sz="2800" dirty="0">
              <a:latin typeface="微软雅黑" panose="020B0503020204020204" pitchFamily="34" charset="-122"/>
              <a:ea typeface="微软雅黑" panose="020B0503020204020204" pitchFamily="34" charset="-122"/>
            </a:endParaRPr>
          </a:p>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Foo a, b;</a:t>
            </a:r>
          </a:p>
          <a:p>
            <a:pPr marL="914400" lvl="1" indent="-457200" eaLnBrk="1" hangingPunct="1">
              <a:buFont typeface="Wingdings" pitchFamily="2" charset="2"/>
              <a:buNone/>
            </a:pPr>
            <a:endParaRPr lang="en-US" altLang="zh-CN" sz="2800" dirty="0">
              <a:latin typeface="微软雅黑" panose="020B0503020204020204" pitchFamily="34" charset="-122"/>
              <a:ea typeface="微软雅黑" panose="020B0503020204020204" pitchFamily="34" charset="-122"/>
            </a:endParaRPr>
          </a:p>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if (</a:t>
            </a:r>
            <a:r>
              <a:rPr lang="en-US" altLang="zh-CN" sz="2800" dirty="0" err="1">
                <a:latin typeface="微软雅黑" panose="020B0503020204020204" pitchFamily="34" charset="-122"/>
                <a:ea typeface="微软雅黑" panose="020B0503020204020204" pitchFamily="34" charset="-122"/>
              </a:rPr>
              <a:t>a.equals</a:t>
            </a:r>
            <a:r>
              <a:rPr lang="en-US" altLang="zh-CN" sz="2800" dirty="0">
                <a:latin typeface="微软雅黑" panose="020B0503020204020204" pitchFamily="34" charset="-122"/>
                <a:ea typeface="微软雅黑" panose="020B0503020204020204" pitchFamily="34" charset="-122"/>
              </a:rPr>
              <a:t>(b))  // even if this is true</a:t>
            </a:r>
          </a:p>
          <a:p>
            <a:pPr marL="914400" lvl="1" indent="-457200" eaLnBrk="1" hangingPunct="1">
              <a:buFont typeface="Wingdings" pitchFamily="2" charset="2"/>
              <a:buNone/>
            </a:pPr>
            <a:endParaRPr lang="en-US" altLang="zh-CN" sz="2800" dirty="0">
              <a:latin typeface="微软雅黑" panose="020B0503020204020204" pitchFamily="34" charset="-122"/>
              <a:ea typeface="微软雅黑" panose="020B0503020204020204" pitchFamily="34" charset="-122"/>
            </a:endParaRPr>
          </a:p>
          <a:p>
            <a:pPr marL="914400" lvl="1" indent="-457200" eaLnBrk="1" hangingPunct="1">
              <a:buFont typeface="Wingdings" pitchFamily="2" charset="2"/>
              <a:buNone/>
            </a:pPr>
            <a:r>
              <a:rPr lang="en-US" altLang="zh-CN" sz="2800" dirty="0">
                <a:latin typeface="微软雅黑" panose="020B0503020204020204" pitchFamily="34" charset="-122"/>
                <a:ea typeface="微软雅黑" panose="020B0503020204020204" pitchFamily="34" charset="-122"/>
              </a:rPr>
              <a:t>if (</a:t>
            </a:r>
            <a:r>
              <a:rPr lang="en-US" altLang="zh-CN" sz="2800" dirty="0" err="1">
                <a:latin typeface="微软雅黑" panose="020B0503020204020204" pitchFamily="34" charset="-122"/>
                <a:ea typeface="微软雅黑" panose="020B0503020204020204" pitchFamily="34" charset="-122"/>
              </a:rPr>
              <a:t>b.equals</a:t>
            </a:r>
            <a:r>
              <a:rPr lang="en-US" altLang="zh-CN" sz="2800" dirty="0">
                <a:latin typeface="微软雅黑" panose="020B0503020204020204" pitchFamily="34" charset="-122"/>
                <a:ea typeface="微软雅黑" panose="020B0503020204020204" pitchFamily="34" charset="-122"/>
              </a:rPr>
              <a:t>(a))  // no guarantee that this is true</a:t>
            </a:r>
          </a:p>
        </p:txBody>
      </p:sp>
      <p:sp>
        <p:nvSpPr>
          <p:cNvPr id="8192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73FEE45-D6CD-435E-936A-883134EFA63B}"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6EEA4D9-7DC6-492C-87B3-2A452454EEB4}" type="slidenum">
              <a:rPr kumimoji="0" lang="en-US" altLang="zh-CN" sz="1400" b="0">
                <a:latin typeface="Tahoma" pitchFamily="34" charset="0"/>
                <a:ea typeface="宋体" pitchFamily="2" charset="-122"/>
              </a:rPr>
              <a:pPr eaLnBrk="1" hangingPunct="1"/>
              <a:t>85</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16113959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400" dirty="0">
                <a:effectLst/>
                <a:latin typeface="黑体" pitchFamily="49" charset="-122"/>
              </a:rPr>
              <a:t>相同检验的悖论</a:t>
            </a:r>
          </a:p>
        </p:txBody>
      </p:sp>
      <p:sp>
        <p:nvSpPr>
          <p:cNvPr id="82948" name="Rectangle 2" descr="Rectangle: Click to edit Master text styles&#10;Second level&#10;Third level&#10;Fourth level&#10;Fifth level"/>
          <p:cNvSpPr>
            <a:spLocks noGrp="1" noChangeArrowheads="1"/>
          </p:cNvSpPr>
          <p:nvPr>
            <p:ph idx="1"/>
          </p:nvPr>
        </p:nvSpPr>
        <p:spPr>
          <a:xfrm>
            <a:off x="144463" y="1524000"/>
            <a:ext cx="8820150" cy="5000625"/>
          </a:xfrm>
        </p:spPr>
        <p:txBody>
          <a:bodyPr/>
          <a:lstStyle/>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根类中定义相同检验操作符，并可以在子类中改写。</a:t>
            </a:r>
            <a:endParaRPr lang="en-US" altLang="zh-CN" sz="3400" dirty="0">
              <a:latin typeface="微软雅黑" panose="020B0503020204020204" pitchFamily="34" charset="-122"/>
              <a:ea typeface="微软雅黑" panose="020B0503020204020204" pitchFamily="34" charset="-122"/>
            </a:endParaRPr>
          </a:p>
          <a:p>
            <a:pPr marL="914400" lvl="1" indent="-457200">
              <a:buFont typeface="Wingdings" pitchFamily="2" charset="2"/>
              <a:buChar char="n"/>
            </a:pPr>
            <a:r>
              <a:rPr lang="zh-CN" altLang="en-US" sz="3400" dirty="0">
                <a:latin typeface="微软雅黑" panose="020B0503020204020204" pitchFamily="34" charset="-122"/>
                <a:ea typeface="微软雅黑" panose="020B0503020204020204" pitchFamily="34" charset="-122"/>
              </a:rPr>
              <a:t>类层次不同级别对相同操作符的改写，引起的悖论？</a:t>
            </a:r>
          </a:p>
          <a:p>
            <a:pPr marL="914400" lvl="1" indent="-457200" eaLnBrk="1" hangingPunct="1">
              <a:buFont typeface="Wingdings" pitchFamily="2" charset="2"/>
              <a:buChar char="n"/>
            </a:pPr>
            <a:endParaRPr lang="zh-CN" altLang="en-US" sz="3600" dirty="0">
              <a:latin typeface="黑体" pitchFamily="49" charset="-122"/>
              <a:ea typeface="黑体" pitchFamily="49" charset="-122"/>
            </a:endParaRPr>
          </a:p>
        </p:txBody>
      </p:sp>
      <p:sp>
        <p:nvSpPr>
          <p:cNvPr id="829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37583F1A-094B-4E97-B9C3-F73AEB11191E}"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101D2712-3E9D-44FB-BFDC-373233744396}" type="slidenum">
              <a:rPr kumimoji="0" lang="en-US" altLang="zh-CN" sz="1400" b="0">
                <a:latin typeface="Tahoma" pitchFamily="34" charset="0"/>
                <a:ea typeface="宋体" pitchFamily="2" charset="-122"/>
              </a:rPr>
              <a:pPr eaLnBrk="1" hangingPunct="1"/>
              <a:t>86</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7596818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title"/>
          </p:nvPr>
        </p:nvSpPr>
        <p:spPr>
          <a:xfrm>
            <a:off x="76200" y="188913"/>
            <a:ext cx="8991600" cy="914400"/>
          </a:xfrm>
          <a:noFill/>
        </p:spPr>
        <p:txBody>
          <a:bodyPr/>
          <a:lstStyle/>
          <a:p>
            <a:pPr marL="762000" indent="-762000" eaLnBrk="1" hangingPunct="1"/>
            <a:r>
              <a:rPr lang="zh-CN" altLang="en-US" sz="3600" dirty="0">
                <a:effectLst/>
                <a:latin typeface="黑体" pitchFamily="49" charset="-122"/>
              </a:rPr>
              <a:t>观察</a:t>
            </a:r>
          </a:p>
        </p:txBody>
      </p:sp>
      <p:sp>
        <p:nvSpPr>
          <p:cNvPr id="84996" name="Rectangle 2" descr="Rectangle: Click to edit Master text styles&#10;Second level&#10;Third level&#10;Fourth level&#10;Fifth level"/>
          <p:cNvSpPr>
            <a:spLocks noGrp="1" noChangeArrowheads="1"/>
          </p:cNvSpPr>
          <p:nvPr>
            <p:ph idx="1"/>
          </p:nvPr>
        </p:nvSpPr>
        <p:spPr>
          <a:xfrm>
            <a:off x="144463" y="1524000"/>
            <a:ext cx="8820150" cy="4425279"/>
          </a:xfrm>
        </p:spPr>
        <p:txBody>
          <a:bodyPr>
            <a:normAutofit lnSpcReduction="10000"/>
          </a:bodyPr>
          <a:lstStyle/>
          <a:p>
            <a:pPr marL="914400" lvl="1" indent="-457200" eaLnBrk="1" hangingPunct="1">
              <a:buFont typeface="Wingdings" pitchFamily="2" charset="2"/>
              <a:buChar char="n"/>
            </a:pPr>
            <a:r>
              <a:rPr lang="en-US" altLang="zh-CN" sz="3400" dirty="0">
                <a:latin typeface="微软雅黑" panose="020B0503020204020204" pitchFamily="34" charset="-122"/>
                <a:ea typeface="微软雅黑" panose="020B0503020204020204" pitchFamily="34" charset="-122"/>
              </a:rPr>
              <a:t>Parent p  Child c </a:t>
            </a:r>
            <a:r>
              <a:rPr lang="zh-CN" altLang="en-US" sz="3400" dirty="0">
                <a:latin typeface="微软雅黑" panose="020B0503020204020204" pitchFamily="34" charset="-122"/>
                <a:ea typeface="微软雅黑" panose="020B0503020204020204" pitchFamily="34" charset="-122"/>
              </a:rPr>
              <a:t>验证</a:t>
            </a:r>
            <a:r>
              <a:rPr lang="en-US" altLang="zh-CN" sz="3400" dirty="0">
                <a:latin typeface="微软雅黑" panose="020B0503020204020204" pitchFamily="34" charset="-122"/>
                <a:ea typeface="微软雅黑" panose="020B0503020204020204" pitchFamily="34" charset="-122"/>
              </a:rPr>
              <a:t>p</a:t>
            </a:r>
            <a:r>
              <a:rPr lang="zh-CN" altLang="en-US" sz="3400" dirty="0">
                <a:latin typeface="微软雅黑" panose="020B0503020204020204" pitchFamily="34" charset="-122"/>
                <a:ea typeface="微软雅黑" panose="020B0503020204020204" pitchFamily="34" charset="-122"/>
              </a:rPr>
              <a:t>是否等于</a:t>
            </a:r>
            <a:r>
              <a:rPr lang="en-US" altLang="zh-CN" sz="3400" dirty="0">
                <a:latin typeface="微软雅黑" panose="020B0503020204020204" pitchFamily="34" charset="-122"/>
                <a:ea typeface="微软雅黑" panose="020B0503020204020204" pitchFamily="34" charset="-122"/>
              </a:rPr>
              <a:t>c</a:t>
            </a:r>
            <a:r>
              <a:rPr lang="zh-CN" altLang="en-US" sz="3400" dirty="0">
                <a:latin typeface="微软雅黑" panose="020B0503020204020204" pitchFamily="34" charset="-122"/>
                <a:ea typeface="微软雅黑" panose="020B0503020204020204" pitchFamily="34" charset="-122"/>
              </a:rPr>
              <a:t>由父类方法实现。验证</a:t>
            </a:r>
            <a:r>
              <a:rPr lang="en-US" altLang="zh-CN" sz="3400" dirty="0">
                <a:latin typeface="微软雅黑" panose="020B0503020204020204" pitchFamily="34" charset="-122"/>
                <a:ea typeface="微软雅黑" panose="020B0503020204020204" pitchFamily="34" charset="-122"/>
              </a:rPr>
              <a:t>c</a:t>
            </a:r>
            <a:r>
              <a:rPr lang="zh-CN" altLang="en-US" sz="3400" dirty="0">
                <a:latin typeface="微软雅黑" panose="020B0503020204020204" pitchFamily="34" charset="-122"/>
                <a:ea typeface="微软雅黑" panose="020B0503020204020204" pitchFamily="34" charset="-122"/>
              </a:rPr>
              <a:t>是否等于</a:t>
            </a:r>
            <a:r>
              <a:rPr lang="en-US" altLang="zh-CN" sz="3400" dirty="0">
                <a:latin typeface="微软雅黑" panose="020B0503020204020204" pitchFamily="34" charset="-122"/>
                <a:ea typeface="微软雅黑" panose="020B0503020204020204" pitchFamily="34" charset="-122"/>
              </a:rPr>
              <a:t>p</a:t>
            </a:r>
            <a:r>
              <a:rPr lang="zh-CN" altLang="en-US" sz="3400" dirty="0">
                <a:latin typeface="微软雅黑" panose="020B0503020204020204" pitchFamily="34" charset="-122"/>
                <a:ea typeface="微软雅黑" panose="020B0503020204020204" pitchFamily="34" charset="-122"/>
              </a:rPr>
              <a:t>由子类方法实现。</a:t>
            </a:r>
          </a:p>
          <a:p>
            <a:pPr marL="914400" lvl="1" indent="-457200" eaLnBrk="1" hangingPunct="1">
              <a:buFont typeface="Wingdings" pitchFamily="2" charset="2"/>
              <a:buChar char="n"/>
            </a:pPr>
            <a:r>
              <a:rPr lang="zh-CN" altLang="en-US" sz="3400" dirty="0">
                <a:latin typeface="微软雅黑" panose="020B0503020204020204" pitchFamily="34" charset="-122"/>
                <a:ea typeface="微软雅黑" panose="020B0503020204020204" pitchFamily="34" charset="-122"/>
              </a:rPr>
              <a:t>父类方法得到</a:t>
            </a:r>
            <a:r>
              <a:rPr lang="en-US" altLang="zh-CN" sz="3400" dirty="0">
                <a:latin typeface="微软雅黑" panose="020B0503020204020204" pitchFamily="34" charset="-122"/>
                <a:ea typeface="微软雅黑" panose="020B0503020204020204" pitchFamily="34" charset="-122"/>
              </a:rPr>
              <a:t>p</a:t>
            </a:r>
            <a:r>
              <a:rPr lang="zh-CN" altLang="en-US" sz="3400" dirty="0">
                <a:latin typeface="微软雅黑" panose="020B0503020204020204" pitchFamily="34" charset="-122"/>
                <a:ea typeface="微软雅黑" panose="020B0503020204020204" pitchFamily="34" charset="-122"/>
              </a:rPr>
              <a:t>既等于</a:t>
            </a:r>
            <a:r>
              <a:rPr lang="en-US" altLang="zh-CN" sz="3400" dirty="0">
                <a:latin typeface="微软雅黑" panose="020B0503020204020204" pitchFamily="34" charset="-122"/>
                <a:ea typeface="微软雅黑" panose="020B0503020204020204" pitchFamily="34" charset="-122"/>
              </a:rPr>
              <a:t>c1</a:t>
            </a:r>
            <a:r>
              <a:rPr lang="zh-CN" altLang="en-US" sz="3400" dirty="0">
                <a:latin typeface="微软雅黑" panose="020B0503020204020204" pitchFamily="34" charset="-122"/>
                <a:ea typeface="微软雅黑" panose="020B0503020204020204" pitchFamily="34" charset="-122"/>
              </a:rPr>
              <a:t>又等于</a:t>
            </a:r>
            <a:r>
              <a:rPr lang="en-US" altLang="zh-CN" sz="3400" dirty="0">
                <a:latin typeface="微软雅黑" panose="020B0503020204020204" pitchFamily="34" charset="-122"/>
                <a:ea typeface="微软雅黑" panose="020B0503020204020204" pitchFamily="34" charset="-122"/>
              </a:rPr>
              <a:t>c2</a:t>
            </a:r>
            <a:r>
              <a:rPr lang="zh-CN" altLang="en-US" sz="3400" dirty="0">
                <a:latin typeface="微软雅黑" panose="020B0503020204020204" pitchFamily="34" charset="-122"/>
                <a:ea typeface="微软雅黑" panose="020B0503020204020204" pitchFamily="34" charset="-122"/>
              </a:rPr>
              <a:t>，使用子类方法比较</a:t>
            </a:r>
            <a:r>
              <a:rPr lang="en-US" altLang="zh-CN" sz="3400" dirty="0">
                <a:latin typeface="微软雅黑" panose="020B0503020204020204" pitchFamily="34" charset="-122"/>
                <a:ea typeface="微软雅黑" panose="020B0503020204020204" pitchFamily="34" charset="-122"/>
              </a:rPr>
              <a:t>c1</a:t>
            </a:r>
            <a:r>
              <a:rPr lang="zh-CN" altLang="en-US" sz="3400" dirty="0">
                <a:latin typeface="微软雅黑" panose="020B0503020204020204" pitchFamily="34" charset="-122"/>
                <a:ea typeface="微软雅黑" panose="020B0503020204020204" pitchFamily="34" charset="-122"/>
              </a:rPr>
              <a:t>和</a:t>
            </a:r>
            <a:r>
              <a:rPr lang="en-US" altLang="zh-CN" sz="3400" dirty="0">
                <a:latin typeface="微软雅黑" panose="020B0503020204020204" pitchFamily="34" charset="-122"/>
                <a:ea typeface="微软雅黑" panose="020B0503020204020204" pitchFamily="34" charset="-122"/>
              </a:rPr>
              <a:t>c2</a:t>
            </a:r>
            <a:r>
              <a:rPr lang="zh-CN" altLang="en-US" sz="3400" dirty="0">
                <a:latin typeface="微软雅黑" panose="020B0503020204020204" pitchFamily="34" charset="-122"/>
                <a:ea typeface="微软雅黑" panose="020B0503020204020204" pitchFamily="34" charset="-122"/>
              </a:rPr>
              <a:t>也可能返回假。</a:t>
            </a:r>
            <a:endParaRPr lang="en-US" altLang="zh-CN" sz="3400" dirty="0">
              <a:latin typeface="微软雅黑" panose="020B0503020204020204" pitchFamily="34" charset="-122"/>
              <a:ea typeface="微软雅黑" panose="020B0503020204020204" pitchFamily="34" charset="-122"/>
            </a:endParaRPr>
          </a:p>
          <a:p>
            <a:pPr marL="457200" lvl="1" indent="0" eaLnBrk="1" hangingPunct="1">
              <a:buNone/>
            </a:pPr>
            <a:r>
              <a:rPr lang="en-US" altLang="zh-CN" sz="3400" dirty="0">
                <a:latin typeface="微软雅黑" panose="020B0503020204020204" pitchFamily="34" charset="-122"/>
                <a:ea typeface="微软雅黑" panose="020B0503020204020204" pitchFamily="34" charset="-122"/>
              </a:rPr>
              <a:t>    </a:t>
            </a:r>
            <a:r>
              <a:rPr lang="en-US" altLang="zh-CN" sz="3400" dirty="0" err="1">
                <a:latin typeface="微软雅黑" panose="020B0503020204020204" pitchFamily="34" charset="-122"/>
                <a:ea typeface="微软雅黑" panose="020B0503020204020204" pitchFamily="34" charset="-122"/>
              </a:rPr>
              <a:t>p.equals</a:t>
            </a:r>
            <a:r>
              <a:rPr lang="en-US" altLang="zh-CN" sz="3400" dirty="0">
                <a:latin typeface="微软雅黑" panose="020B0503020204020204" pitchFamily="34" charset="-122"/>
                <a:ea typeface="微软雅黑" panose="020B0503020204020204" pitchFamily="34" charset="-122"/>
              </a:rPr>
              <a:t>(c1);</a:t>
            </a:r>
          </a:p>
          <a:p>
            <a:pPr marL="457200" lvl="1" indent="0">
              <a:buNone/>
            </a:pPr>
            <a:r>
              <a:rPr lang="en-US" altLang="zh-CN" sz="3400" dirty="0">
                <a:latin typeface="微软雅黑" panose="020B0503020204020204" pitchFamily="34" charset="-122"/>
                <a:ea typeface="微软雅黑" panose="020B0503020204020204" pitchFamily="34" charset="-122"/>
              </a:rPr>
              <a:t>    </a:t>
            </a:r>
            <a:r>
              <a:rPr lang="en-US" altLang="zh-CN" sz="3400" dirty="0" err="1">
                <a:latin typeface="微软雅黑" panose="020B0503020204020204" pitchFamily="34" charset="-122"/>
                <a:ea typeface="微软雅黑" panose="020B0503020204020204" pitchFamily="34" charset="-122"/>
              </a:rPr>
              <a:t>p.equals</a:t>
            </a:r>
            <a:r>
              <a:rPr lang="en-US" altLang="zh-CN" sz="3400" dirty="0">
                <a:latin typeface="微软雅黑" panose="020B0503020204020204" pitchFamily="34" charset="-122"/>
                <a:ea typeface="微软雅黑" panose="020B0503020204020204" pitchFamily="34" charset="-122"/>
              </a:rPr>
              <a:t>(c2);</a:t>
            </a:r>
          </a:p>
          <a:p>
            <a:pPr marL="457200" lvl="1" indent="0">
              <a:buNone/>
            </a:pPr>
            <a:r>
              <a:rPr lang="en-US" altLang="zh-CN" sz="3400" dirty="0">
                <a:latin typeface="微软雅黑" panose="020B0503020204020204" pitchFamily="34" charset="-122"/>
                <a:ea typeface="微软雅黑" panose="020B0503020204020204" pitchFamily="34" charset="-122"/>
              </a:rPr>
              <a:t>    c1.equals(c2);</a:t>
            </a:r>
          </a:p>
          <a:p>
            <a:pPr marL="457200" lvl="1" indent="0" eaLnBrk="1" hangingPunct="1">
              <a:buNone/>
            </a:pPr>
            <a:endParaRPr lang="zh-CN" altLang="en-US" sz="3400" dirty="0">
              <a:latin typeface="微软雅黑" panose="020B0503020204020204" pitchFamily="34" charset="-122"/>
              <a:ea typeface="微软雅黑" panose="020B0503020204020204" pitchFamily="34" charset="-122"/>
            </a:endParaRPr>
          </a:p>
        </p:txBody>
      </p:sp>
      <p:sp>
        <p:nvSpPr>
          <p:cNvPr id="849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26CD2340-648D-4B1A-BD72-8AF327A8BB2F}" type="datetime1">
              <a:rPr kumimoji="0" lang="en-US" altLang="zh-CN" sz="1400" b="0">
                <a:latin typeface="Tahoma" pitchFamily="34" charset="0"/>
                <a:ea typeface="宋体" pitchFamily="2" charset="-122"/>
              </a:rPr>
              <a:pPr eaLnBrk="1" hangingPunct="1"/>
              <a:t>6/13/2022</a:t>
            </a:fld>
            <a:endParaRPr kumimoji="0" lang="en-US" altLang="zh-CN" sz="1400" b="0">
              <a:latin typeface="Tahoma" pitchFamily="34" charset="0"/>
              <a:ea typeface="宋体" pitchFamily="2" charset="-122"/>
            </a:endParaRPr>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F163A081-CEC7-4F76-B487-4B97CE883AF2}" type="slidenum">
              <a:rPr kumimoji="0" lang="en-US" altLang="zh-CN" sz="1400" b="0">
                <a:latin typeface="Tahoma" pitchFamily="34" charset="0"/>
                <a:ea typeface="宋体" pitchFamily="2" charset="-122"/>
              </a:rPr>
              <a:pPr eaLnBrk="1" hangingPunct="1"/>
              <a:t>87</a:t>
            </a:fld>
            <a:endParaRPr kumimoji="0" lang="en-US" altLang="zh-CN" sz="1400" b="0">
              <a:latin typeface="Tahoma" pitchFamily="34" charset="0"/>
              <a:ea typeface="宋体" pitchFamily="2" charset="-122"/>
            </a:endParaRPr>
          </a:p>
        </p:txBody>
      </p:sp>
    </p:spTree>
    <p:extLst>
      <p:ext uri="{BB962C8B-B14F-4D97-AF65-F5344CB8AC3E}">
        <p14:creationId xmlns:p14="http://schemas.microsoft.com/office/powerpoint/2010/main" val="5926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zh-CN" dirty="0">
                <a:latin typeface="+mn-ea"/>
                <a:ea typeface="+mn-ea"/>
              </a:rPr>
              <a:t>方法</a:t>
            </a:r>
            <a:r>
              <a:rPr lang="zh-CN" altLang="en-US" dirty="0">
                <a:latin typeface="+mn-ea"/>
                <a:ea typeface="+mn-ea"/>
              </a:rPr>
              <a:t>改写</a:t>
            </a:r>
            <a:r>
              <a:rPr lang="en-US" altLang="zh-CN" dirty="0">
                <a:latin typeface="+mn-ea"/>
                <a:ea typeface="+mn-ea"/>
              </a:rPr>
              <a:t>/</a:t>
            </a:r>
            <a:r>
              <a:rPr lang="zh-CN" dirty="0">
                <a:latin typeface="+mn-ea"/>
                <a:ea typeface="+mn-ea"/>
              </a:rPr>
              <a:t>重写（覆盖</a:t>
            </a:r>
            <a:r>
              <a:rPr lang="en-US" altLang="zh-CN" dirty="0">
                <a:latin typeface="+mn-ea"/>
                <a:ea typeface="+mn-ea"/>
              </a:rPr>
              <a:t>/</a:t>
            </a:r>
            <a:r>
              <a:rPr lang="zh-CN" altLang="en-US" dirty="0">
                <a:latin typeface="+mn-ea"/>
                <a:ea typeface="+mn-ea"/>
              </a:rPr>
              <a:t>重置</a:t>
            </a:r>
            <a:r>
              <a:rPr lang="en-US" altLang="zh-CN">
                <a:latin typeface="+mn-ea"/>
                <a:ea typeface="+mn-ea"/>
              </a:rPr>
              <a:t>/</a:t>
            </a:r>
            <a:r>
              <a:rPr lang="zh-CN" altLang="en-US">
                <a:latin typeface="+mn-ea"/>
                <a:ea typeface="+mn-ea"/>
              </a:rPr>
              <a:t>覆</a:t>
            </a:r>
            <a:r>
              <a:rPr lang="zh-CN" altLang="en-US" dirty="0">
                <a:latin typeface="+mn-ea"/>
                <a:ea typeface="+mn-ea"/>
              </a:rPr>
              <a:t>写</a:t>
            </a:r>
            <a:r>
              <a:rPr lang="zh-CN" dirty="0">
                <a:latin typeface="+mn-ea"/>
                <a:ea typeface="+mn-ea"/>
              </a:rPr>
              <a:t>）</a:t>
            </a:r>
          </a:p>
        </p:txBody>
      </p:sp>
      <p:sp>
        <p:nvSpPr>
          <p:cNvPr id="18435" name="Rectangle 3"/>
          <p:cNvSpPr>
            <a:spLocks noGrp="1" noChangeArrowheads="1"/>
          </p:cNvSpPr>
          <p:nvPr>
            <p:ph type="body" idx="4294967295"/>
          </p:nvPr>
        </p:nvSpPr>
        <p:spPr>
          <a:xfrm>
            <a:off x="360362" y="1080294"/>
            <a:ext cx="8280400" cy="5272087"/>
          </a:xfrm>
        </p:spPr>
        <p:txBody>
          <a:bodyPr/>
          <a:lstStyle/>
          <a:p>
            <a:pPr eaLnBrk="1" hangingPunct="1"/>
            <a:r>
              <a:rPr lang="zh-CN" altLang="en-US" dirty="0">
                <a:latin typeface="+mn-ea"/>
              </a:rPr>
              <a:t>方法改写的规则</a:t>
            </a:r>
          </a:p>
          <a:p>
            <a:pPr lvl="1" eaLnBrk="1" hangingPunct="1"/>
            <a:r>
              <a:rPr lang="zh-CN" altLang="en-US" dirty="0">
                <a:latin typeface="+mn-ea"/>
              </a:rPr>
              <a:t>在继承关系的子类中</a:t>
            </a:r>
          </a:p>
          <a:p>
            <a:pPr lvl="1" eaLnBrk="1" hangingPunct="1"/>
            <a:r>
              <a:rPr lang="zh-CN" altLang="en-US" dirty="0">
                <a:latin typeface="+mn-ea"/>
              </a:rPr>
              <a:t>改写的方法名、参数、返回值类型必须与父类相同（或者返回值类型兼容）</a:t>
            </a:r>
          </a:p>
        </p:txBody>
      </p:sp>
    </p:spTree>
    <p:extLst>
      <p:ext uri="{BB962C8B-B14F-4D97-AF65-F5344CB8AC3E}">
        <p14:creationId xmlns:p14="http://schemas.microsoft.com/office/powerpoint/2010/main" val="1402864798"/>
      </p:ext>
    </p:extLst>
  </p:cSld>
  <p:clrMapOvr>
    <a:masterClrMapping/>
  </p:clrMapOvr>
</p:sld>
</file>

<file path=ppt/theme/theme1.xml><?xml version="1.0" encoding="utf-8"?>
<a:theme xmlns:a="http://schemas.openxmlformats.org/drawingml/2006/main" name="计算机学院">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计算机学院</Template>
  <TotalTime>4079</TotalTime>
  <Words>7165</Words>
  <Application>Microsoft Office PowerPoint</Application>
  <PresentationFormat>全屏显示(4:3)</PresentationFormat>
  <Paragraphs>826</Paragraphs>
  <Slides>87</Slides>
  <Notes>60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99" baseType="lpstr">
      <vt:lpstr>黑体</vt:lpstr>
      <vt:lpstr>宋体</vt:lpstr>
      <vt:lpstr>微软雅黑</vt:lpstr>
      <vt:lpstr>-쉬리B</vt:lpstr>
      <vt:lpstr>Arial</vt:lpstr>
      <vt:lpstr>Calibri</vt:lpstr>
      <vt:lpstr>Courier New</vt:lpstr>
      <vt:lpstr>Tahoma</vt:lpstr>
      <vt:lpstr>Wingdings</vt:lpstr>
      <vt:lpstr>计算机学院</vt:lpstr>
      <vt:lpstr>位图图像</vt:lpstr>
      <vt:lpstr>Visio</vt:lpstr>
      <vt:lpstr>静态行为和动态行为</vt:lpstr>
      <vt:lpstr>静态行为和动态行为</vt:lpstr>
      <vt:lpstr>静态类型语言和动态类型语言</vt:lpstr>
      <vt:lpstr>静态类和动态类</vt:lpstr>
      <vt:lpstr>多态的四种形式</vt:lpstr>
      <vt:lpstr>OVERRIDE（改写，重写，覆盖，重置，覆写）</vt:lpstr>
      <vt:lpstr>改写/覆盖/重写/重置/覆写</vt:lpstr>
      <vt:lpstr>改写/覆盖/重写/重置/覆写</vt:lpstr>
      <vt:lpstr>方法改写/重写（覆盖/重置/覆写）</vt:lpstr>
      <vt:lpstr>PowerPoint 演示文稿</vt:lpstr>
      <vt:lpstr>PowerPoint 演示文稿</vt:lpstr>
      <vt:lpstr>代替与改进 </vt:lpstr>
      <vt:lpstr>向上转型</vt:lpstr>
      <vt:lpstr>PowerPoint 演示文稿</vt:lpstr>
      <vt:lpstr>静态类型和动态类型的区别</vt:lpstr>
      <vt:lpstr>强制(coercion)、转换(conversion)和造型(cast)</vt:lpstr>
      <vt:lpstr>强制、转换和造型</vt:lpstr>
      <vt:lpstr>运行时类型决定</vt:lpstr>
      <vt:lpstr>PowerPoint 演示文稿</vt:lpstr>
      <vt:lpstr>向下造型(反多态)</vt:lpstr>
      <vt:lpstr>PowerPoint 演示文稿</vt:lpstr>
      <vt:lpstr>PowerPoint 演示文稿</vt:lpstr>
      <vt:lpstr>PowerPoint 演示文稿</vt:lpstr>
      <vt:lpstr>PowerPoint 演示文稿</vt:lpstr>
      <vt:lpstr>方法绑定</vt:lpstr>
      <vt:lpstr>多态变量</vt:lpstr>
      <vt:lpstr>小结</vt:lpstr>
      <vt:lpstr>面向对象中的转换——作为强制的替换</vt:lpstr>
      <vt:lpstr>PowerPoint 演示文稿</vt:lpstr>
      <vt:lpstr>重载与改写</vt:lpstr>
      <vt:lpstr>多态的形式-1：重载</vt:lpstr>
      <vt:lpstr>类型签名</vt:lpstr>
      <vt:lpstr>多态的形式-2</vt:lpstr>
      <vt:lpstr>重载</vt:lpstr>
      <vt:lpstr>重载</vt:lpstr>
      <vt:lpstr>基于类型签名的重载 </vt:lpstr>
      <vt:lpstr>重载</vt:lpstr>
      <vt:lpstr>基于类型签名的重载 </vt:lpstr>
      <vt:lpstr>PowerPoint 演示文稿</vt:lpstr>
      <vt:lpstr>PowerPoint 演示文稿</vt:lpstr>
      <vt:lpstr>重载的解析 </vt:lpstr>
      <vt:lpstr>PowerPoint 演示文稿</vt:lpstr>
      <vt:lpstr>PowerPoint 演示文稿</vt:lpstr>
      <vt:lpstr>PowerPoint 演示文稿</vt:lpstr>
      <vt:lpstr>PowerPoint 演示文稿</vt:lpstr>
      <vt:lpstr>重定义</vt:lpstr>
      <vt:lpstr>重定义</vt:lpstr>
      <vt:lpstr>JAVA的重载与重写（改写/覆盖/重置）</vt:lpstr>
      <vt:lpstr>重写（改写/方法覆盖/重置）</vt:lpstr>
      <vt:lpstr>方法的改写/覆盖/重置与重载的区别</vt:lpstr>
      <vt:lpstr>替换的本质</vt:lpstr>
      <vt:lpstr>替换的本质</vt:lpstr>
      <vt:lpstr>内存</vt:lpstr>
      <vt:lpstr>内存布局</vt:lpstr>
      <vt:lpstr>内存布局</vt:lpstr>
      <vt:lpstr>例</vt:lpstr>
      <vt:lpstr>例</vt:lpstr>
      <vt:lpstr>分配方案</vt:lpstr>
      <vt:lpstr>最小静态空间分配</vt:lpstr>
      <vt:lpstr>切割Slicing</vt:lpstr>
      <vt:lpstr>C++规则</vt:lpstr>
      <vt:lpstr>最小静态空间分配</vt:lpstr>
      <vt:lpstr>最大静态空间分配</vt:lpstr>
      <vt:lpstr>问题</vt:lpstr>
      <vt:lpstr>动态内存分配</vt:lpstr>
      <vt:lpstr>观察</vt:lpstr>
      <vt:lpstr>赋值</vt:lpstr>
      <vt:lpstr>赋值</vt:lpstr>
      <vt:lpstr>指针语义的赋值</vt:lpstr>
      <vt:lpstr>复制和克隆</vt:lpstr>
      <vt:lpstr>深复制</vt:lpstr>
      <vt:lpstr>什么是"clone"？ </vt:lpstr>
      <vt:lpstr>PowerPoint 演示文稿</vt:lpstr>
      <vt:lpstr>PowerPoint 演示文稿</vt:lpstr>
      <vt:lpstr>什么是影子clone？</vt:lpstr>
      <vt:lpstr>PowerPoint 演示文稿</vt:lpstr>
      <vt:lpstr>PowerPoint 演示文稿</vt:lpstr>
      <vt:lpstr>PowerPoint 演示文稿</vt:lpstr>
      <vt:lpstr>相同(equality)和同一（identity） </vt:lpstr>
      <vt:lpstr>相同</vt:lpstr>
      <vt:lpstr>例</vt:lpstr>
      <vt:lpstr>PowerPoint 演示文稿</vt:lpstr>
      <vt:lpstr>PowerPoint 演示文稿</vt:lpstr>
      <vt:lpstr>相同检验的悖论</vt:lpstr>
      <vt:lpstr>非对称性例</vt:lpstr>
      <vt:lpstr>相同检验的悖论</vt:lpstr>
      <vt:lpstr>观察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潘鹏</dc:creator>
  <cp:lastModifiedBy>PL</cp:lastModifiedBy>
  <cp:revision>294</cp:revision>
  <dcterms:created xsi:type="dcterms:W3CDTF">2016-04-06T21:57:37Z</dcterms:created>
  <dcterms:modified xsi:type="dcterms:W3CDTF">2022-06-13T15:00:14Z</dcterms:modified>
</cp:coreProperties>
</file>