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6"/>
  </p:notesMasterIdLst>
  <p:handoutMasterIdLst>
    <p:handoutMasterId r:id="rId67"/>
  </p:handoutMasterIdLst>
  <p:sldIdLst>
    <p:sldId id="1188" r:id="rId2"/>
    <p:sldId id="1050" r:id="rId3"/>
    <p:sldId id="1112" r:id="rId4"/>
    <p:sldId id="1111" r:id="rId5"/>
    <p:sldId id="1133" r:id="rId6"/>
    <p:sldId id="1303" r:id="rId7"/>
    <p:sldId id="1208" r:id="rId8"/>
    <p:sldId id="1191" r:id="rId9"/>
    <p:sldId id="1264" r:id="rId10"/>
    <p:sldId id="1265" r:id="rId11"/>
    <p:sldId id="1263" r:id="rId12"/>
    <p:sldId id="1215" r:id="rId13"/>
    <p:sldId id="1221" r:id="rId14"/>
    <p:sldId id="1209" r:id="rId15"/>
    <p:sldId id="1210" r:id="rId16"/>
    <p:sldId id="1211" r:id="rId17"/>
    <p:sldId id="1212" r:id="rId18"/>
    <p:sldId id="1213" r:id="rId19"/>
    <p:sldId id="1214" r:id="rId20"/>
    <p:sldId id="1218" r:id="rId21"/>
    <p:sldId id="1192" r:id="rId22"/>
    <p:sldId id="1193" r:id="rId23"/>
    <p:sldId id="1219" r:id="rId24"/>
    <p:sldId id="1276" r:id="rId25"/>
    <p:sldId id="1279" r:id="rId26"/>
    <p:sldId id="1281" r:id="rId27"/>
    <p:sldId id="314" r:id="rId28"/>
    <p:sldId id="1278" r:id="rId29"/>
    <p:sldId id="1280" r:id="rId30"/>
    <p:sldId id="1220" r:id="rId31"/>
    <p:sldId id="1235" r:id="rId32"/>
    <p:sldId id="1234" r:id="rId33"/>
    <p:sldId id="1236" r:id="rId34"/>
    <p:sldId id="1237" r:id="rId35"/>
    <p:sldId id="1238" r:id="rId36"/>
    <p:sldId id="1239" r:id="rId37"/>
    <p:sldId id="1240" r:id="rId38"/>
    <p:sldId id="1241" r:id="rId39"/>
    <p:sldId id="1242" r:id="rId40"/>
    <p:sldId id="1243" r:id="rId41"/>
    <p:sldId id="1244" r:id="rId42"/>
    <p:sldId id="1245" r:id="rId43"/>
    <p:sldId id="1246" r:id="rId44"/>
    <p:sldId id="1247" r:id="rId45"/>
    <p:sldId id="1257" r:id="rId46"/>
    <p:sldId id="1258" r:id="rId47"/>
    <p:sldId id="1283" r:id="rId48"/>
    <p:sldId id="1284" r:id="rId49"/>
    <p:sldId id="1254" r:id="rId50"/>
    <p:sldId id="1285" r:id="rId51"/>
    <p:sldId id="1289" r:id="rId52"/>
    <p:sldId id="1287" r:id="rId53"/>
    <p:sldId id="1291" r:id="rId54"/>
    <p:sldId id="1293" r:id="rId55"/>
    <p:sldId id="1294" r:id="rId56"/>
    <p:sldId id="1295" r:id="rId57"/>
    <p:sldId id="1296" r:id="rId58"/>
    <p:sldId id="1299" r:id="rId59"/>
    <p:sldId id="1297" r:id="rId60"/>
    <p:sldId id="1298" r:id="rId61"/>
    <p:sldId id="1301" r:id="rId62"/>
    <p:sldId id="1302" r:id="rId63"/>
    <p:sldId id="1249" r:id="rId64"/>
    <p:sldId id="1250" r:id="rId6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黑体" pitchFamily="2" charset="-122"/>
        <a:ea typeface="黑体" pitchFamily="2" charset="-122"/>
        <a:cs typeface="+mn-cs"/>
      </a:defRPr>
    </a:lvl1pPr>
    <a:lvl2pPr marL="457200" algn="l" rtl="0" fontAlgn="base">
      <a:spcBef>
        <a:spcPct val="0"/>
      </a:spcBef>
      <a:spcAft>
        <a:spcPct val="0"/>
      </a:spcAft>
      <a:defRPr kumimoji="1" sz="2400" kern="1200">
        <a:solidFill>
          <a:schemeClr val="tx1"/>
        </a:solidFill>
        <a:latin typeface="黑体" pitchFamily="2" charset="-122"/>
        <a:ea typeface="黑体" pitchFamily="2" charset="-122"/>
        <a:cs typeface="+mn-cs"/>
      </a:defRPr>
    </a:lvl2pPr>
    <a:lvl3pPr marL="914400" algn="l" rtl="0" fontAlgn="base">
      <a:spcBef>
        <a:spcPct val="0"/>
      </a:spcBef>
      <a:spcAft>
        <a:spcPct val="0"/>
      </a:spcAft>
      <a:defRPr kumimoji="1" sz="2400" kern="1200">
        <a:solidFill>
          <a:schemeClr val="tx1"/>
        </a:solidFill>
        <a:latin typeface="黑体" pitchFamily="2" charset="-122"/>
        <a:ea typeface="黑体" pitchFamily="2" charset="-122"/>
        <a:cs typeface="+mn-cs"/>
      </a:defRPr>
    </a:lvl3pPr>
    <a:lvl4pPr marL="1371600" algn="l" rtl="0" fontAlgn="base">
      <a:spcBef>
        <a:spcPct val="0"/>
      </a:spcBef>
      <a:spcAft>
        <a:spcPct val="0"/>
      </a:spcAft>
      <a:defRPr kumimoji="1" sz="2400" kern="1200">
        <a:solidFill>
          <a:schemeClr val="tx1"/>
        </a:solidFill>
        <a:latin typeface="黑体" pitchFamily="2" charset="-122"/>
        <a:ea typeface="黑体" pitchFamily="2" charset="-122"/>
        <a:cs typeface="+mn-cs"/>
      </a:defRPr>
    </a:lvl4pPr>
    <a:lvl5pPr marL="1828800" algn="l" rtl="0" fontAlgn="base">
      <a:spcBef>
        <a:spcPct val="0"/>
      </a:spcBef>
      <a:spcAft>
        <a:spcPct val="0"/>
      </a:spcAft>
      <a:defRPr kumimoji="1" sz="2400" kern="1200">
        <a:solidFill>
          <a:schemeClr val="tx1"/>
        </a:solidFill>
        <a:latin typeface="黑体" pitchFamily="2" charset="-122"/>
        <a:ea typeface="黑体" pitchFamily="2" charset="-122"/>
        <a:cs typeface="+mn-cs"/>
      </a:defRPr>
    </a:lvl5pPr>
    <a:lvl6pPr marL="2286000" algn="l" defTabSz="914400" rtl="0" eaLnBrk="1" latinLnBrk="0" hangingPunct="1">
      <a:defRPr kumimoji="1" sz="2400" kern="1200">
        <a:solidFill>
          <a:schemeClr val="tx1"/>
        </a:solidFill>
        <a:latin typeface="黑体" pitchFamily="2" charset="-122"/>
        <a:ea typeface="黑体" pitchFamily="2" charset="-122"/>
        <a:cs typeface="+mn-cs"/>
      </a:defRPr>
    </a:lvl6pPr>
    <a:lvl7pPr marL="2743200" algn="l" defTabSz="914400" rtl="0" eaLnBrk="1" latinLnBrk="0" hangingPunct="1">
      <a:defRPr kumimoji="1" sz="2400" kern="1200">
        <a:solidFill>
          <a:schemeClr val="tx1"/>
        </a:solidFill>
        <a:latin typeface="黑体" pitchFamily="2" charset="-122"/>
        <a:ea typeface="黑体" pitchFamily="2" charset="-122"/>
        <a:cs typeface="+mn-cs"/>
      </a:defRPr>
    </a:lvl7pPr>
    <a:lvl8pPr marL="3200400" algn="l" defTabSz="914400" rtl="0" eaLnBrk="1" latinLnBrk="0" hangingPunct="1">
      <a:defRPr kumimoji="1" sz="2400" kern="1200">
        <a:solidFill>
          <a:schemeClr val="tx1"/>
        </a:solidFill>
        <a:latin typeface="黑体" pitchFamily="2" charset="-122"/>
        <a:ea typeface="黑体" pitchFamily="2" charset="-122"/>
        <a:cs typeface="+mn-cs"/>
      </a:defRPr>
    </a:lvl8pPr>
    <a:lvl9pPr marL="3657600" algn="l" defTabSz="914400" rtl="0" eaLnBrk="1" latinLnBrk="0" hangingPunct="1">
      <a:defRPr kumimoji="1" sz="2400" kern="1200">
        <a:solidFill>
          <a:schemeClr val="tx1"/>
        </a:solidFill>
        <a:latin typeface="黑体" pitchFamily="2" charset="-122"/>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6699FF"/>
    <a:srgbClr val="FF0000"/>
    <a:srgbClr val="000000"/>
    <a:srgbClr val="660066"/>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3875" autoAdjust="0"/>
  </p:normalViewPr>
  <p:slideViewPr>
    <p:cSldViewPr>
      <p:cViewPr varScale="1">
        <p:scale>
          <a:sx n="68" d="100"/>
          <a:sy n="68" d="100"/>
        </p:scale>
        <p:origin x="1308"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5" d="100"/>
          <a:sy n="45" d="100"/>
        </p:scale>
        <p:origin x="-1483"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4.xml"/><Relationship Id="rId7"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46.xml"/><Relationship Id="rId5" Type="http://schemas.openxmlformats.org/officeDocument/2006/relationships/slide" Target="slides/slide8.xml"/><Relationship Id="rId10" Type="http://schemas.openxmlformats.org/officeDocument/2006/relationships/slide" Target="slides/slide45.xml"/><Relationship Id="rId4" Type="http://schemas.openxmlformats.org/officeDocument/2006/relationships/slide" Target="slides/slide5.xml"/><Relationship Id="rId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ahoma" pitchFamily="34" charset="0"/>
                <a:ea typeface="宋体" pitchFamily="2" charset="-122"/>
              </a:defRPr>
            </a:lvl1pPr>
          </a:lstStyle>
          <a:p>
            <a:pPr>
              <a:defRPr/>
            </a:pPr>
            <a:endParaRPr lang="en-US" altLang="zh-CN"/>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ahoma" pitchFamily="34" charset="0"/>
                <a:ea typeface="宋体" pitchFamily="2" charset="-122"/>
              </a:defRPr>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ahoma" pitchFamily="34" charset="0"/>
                <a:ea typeface="宋体" pitchFamily="2" charset="-122"/>
              </a:defRPr>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ahoma" pitchFamily="34" charset="0"/>
                <a:ea typeface="宋体" pitchFamily="2" charset="-122"/>
              </a:defRPr>
            </a:lvl1pPr>
          </a:lstStyle>
          <a:p>
            <a:pPr>
              <a:defRPr/>
            </a:pPr>
            <a:fld id="{5E79B9C6-98D4-473D-BEFC-7CF97A5B9357}" type="slidenum">
              <a:rPr lang="en-US" altLang="zh-CN"/>
              <a:pPr>
                <a:defRPr/>
              </a:pPr>
              <a:t>‹#›</a:t>
            </a:fld>
            <a:endParaRPr lang="en-US" altLang="zh-CN"/>
          </a:p>
        </p:txBody>
      </p:sp>
    </p:spTree>
    <p:extLst>
      <p:ext uri="{BB962C8B-B14F-4D97-AF65-F5344CB8AC3E}">
        <p14:creationId xmlns:p14="http://schemas.microsoft.com/office/powerpoint/2010/main" val="21562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ahoma"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ahoma" pitchFamily="34" charset="0"/>
                <a:ea typeface="宋体" pitchFamily="2" charset="-122"/>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ahoma"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ahoma" pitchFamily="34" charset="0"/>
                <a:ea typeface="宋体" pitchFamily="2" charset="-122"/>
              </a:defRPr>
            </a:lvl1pPr>
          </a:lstStyle>
          <a:p>
            <a:pPr>
              <a:defRPr/>
            </a:pPr>
            <a:fld id="{F05E08EE-242C-4FC5-8BA5-3CC4DF658375}" type="slidenum">
              <a:rPr lang="en-US" altLang="zh-CN"/>
              <a:pPr>
                <a:defRPr/>
              </a:pPr>
              <a:t>‹#›</a:t>
            </a:fld>
            <a:endParaRPr lang="en-US" altLang="zh-CN"/>
          </a:p>
        </p:txBody>
      </p:sp>
    </p:spTree>
    <p:extLst>
      <p:ext uri="{BB962C8B-B14F-4D97-AF65-F5344CB8AC3E}">
        <p14:creationId xmlns:p14="http://schemas.microsoft.com/office/powerpoint/2010/main" val="14311008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5E08EE-242C-4FC5-8BA5-3CC4DF658375}" type="slidenum">
              <a:rPr lang="en-US" altLang="zh-CN" smtClean="0"/>
              <a:pPr>
                <a:defRPr/>
              </a:pPr>
              <a:t>1</a:t>
            </a:fld>
            <a:endParaRPr lang="en-US" altLang="zh-CN"/>
          </a:p>
        </p:txBody>
      </p:sp>
    </p:spTree>
    <p:extLst>
      <p:ext uri="{BB962C8B-B14F-4D97-AF65-F5344CB8AC3E}">
        <p14:creationId xmlns:p14="http://schemas.microsoft.com/office/powerpoint/2010/main" val="3684789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CEE6F-2B08-4B8D-A572-51F6A1ADA16C}" type="slidenum">
              <a:rPr lang="en-US" altLang="zh-CN"/>
              <a:pPr/>
              <a:t>14</a:t>
            </a:fld>
            <a:endParaRPr lang="en-US" altLang="zh-CN"/>
          </a:p>
        </p:txBody>
      </p:sp>
      <p:sp>
        <p:nvSpPr>
          <p:cNvPr id="13209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2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F8344-E7EE-4EEF-86AE-C89E6AF8F974}" type="slidenum">
              <a:rPr lang="en-US" altLang="zh-CN"/>
              <a:pPr/>
              <a:t>15</a:t>
            </a:fld>
            <a:endParaRPr lang="en-US" altLang="zh-CN"/>
          </a:p>
        </p:txBody>
      </p:sp>
      <p:sp>
        <p:nvSpPr>
          <p:cNvPr id="1461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61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1503B-5171-402A-834C-545C07C83D04}" type="slidenum">
              <a:rPr lang="en-US" altLang="zh-CN"/>
              <a:pPr/>
              <a:t>16</a:t>
            </a:fld>
            <a:endParaRPr lang="en-US" altLang="zh-CN"/>
          </a:p>
        </p:txBody>
      </p:sp>
      <p:sp>
        <p:nvSpPr>
          <p:cNvPr id="13230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2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867732-5479-46F8-8B70-7DA05DC88EFB}" type="slidenum">
              <a:rPr lang="en-US" altLang="zh-CN"/>
              <a:pPr/>
              <a:t>17</a:t>
            </a:fld>
            <a:endParaRPr lang="en-US" altLang="zh-CN"/>
          </a:p>
        </p:txBody>
      </p:sp>
      <p:sp>
        <p:nvSpPr>
          <p:cNvPr id="13312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750F5-7B45-45B3-8E2D-38568723EFEF}" type="slidenum">
              <a:rPr lang="en-US" altLang="zh-CN"/>
              <a:pPr/>
              <a:t>18</a:t>
            </a:fld>
            <a:endParaRPr lang="en-US" altLang="zh-CN"/>
          </a:p>
        </p:txBody>
      </p:sp>
      <p:sp>
        <p:nvSpPr>
          <p:cNvPr id="14755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5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2DFE6-06FB-4141-8D5D-F3A22B8F35BE}" type="slidenum">
              <a:rPr lang="en-US" altLang="zh-CN"/>
              <a:pPr/>
              <a:t>19</a:t>
            </a:fld>
            <a:endParaRPr lang="en-US" altLang="zh-CN"/>
          </a:p>
        </p:txBody>
      </p:sp>
      <p:sp>
        <p:nvSpPr>
          <p:cNvPr id="1638402" name="Rectangle 2"/>
          <p:cNvSpPr>
            <a:spLocks noGrp="1" noRot="1" noChangeAspect="1" noChangeArrowheads="1" noTextEdit="1"/>
          </p:cNvSpPr>
          <p:nvPr>
            <p:ph type="sldImg"/>
          </p:nvPr>
        </p:nvSpPr>
        <p:spPr>
          <a:ln/>
        </p:spPr>
      </p:sp>
      <p:sp>
        <p:nvSpPr>
          <p:cNvPr id="1638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D4123-3684-458B-87D6-2862DD84189C}" type="slidenum">
              <a:rPr lang="en-US" altLang="zh-CN"/>
              <a:pPr/>
              <a:t>21</a:t>
            </a:fld>
            <a:endParaRPr lang="en-US" altLang="zh-CN"/>
          </a:p>
        </p:txBody>
      </p:sp>
      <p:sp>
        <p:nvSpPr>
          <p:cNvPr id="1333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914104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B3F05-3D90-42CA-9533-B041570CF6BF}" type="slidenum">
              <a:rPr lang="en-US" altLang="zh-CN"/>
              <a:pPr/>
              <a:t>22</a:t>
            </a:fld>
            <a:endParaRPr lang="en-US" altLang="zh-CN"/>
          </a:p>
        </p:txBody>
      </p:sp>
      <p:sp>
        <p:nvSpPr>
          <p:cNvPr id="1479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9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dirty="0"/>
          </a:p>
        </p:txBody>
      </p:sp>
    </p:spTree>
    <p:extLst>
      <p:ext uri="{BB962C8B-B14F-4D97-AF65-F5344CB8AC3E}">
        <p14:creationId xmlns:p14="http://schemas.microsoft.com/office/powerpoint/2010/main" val="3393757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super</a:t>
            </a:r>
            <a:r>
              <a:rPr kumimoji="1" lang="zh-CN" altLang="en-US" sz="1200" b="0" i="0" kern="1200" dirty="0">
                <a:solidFill>
                  <a:schemeClr val="tx1"/>
                </a:solidFill>
                <a:effectLst/>
                <a:latin typeface="Times New Roman" pitchFamily="18" charset="0"/>
                <a:ea typeface="宋体" pitchFamily="2" charset="-122"/>
                <a:cs typeface="+mn-cs"/>
              </a:rPr>
              <a:t>（超类）、</a:t>
            </a:r>
            <a:r>
              <a:rPr kumimoji="1" lang="en-US" altLang="zh-CN" sz="1200" b="0" i="0" kern="1200" dirty="0">
                <a:solidFill>
                  <a:schemeClr val="tx1"/>
                </a:solidFill>
                <a:effectLst/>
                <a:latin typeface="Times New Roman" pitchFamily="18" charset="0"/>
                <a:ea typeface="宋体" pitchFamily="2" charset="-122"/>
                <a:cs typeface="+mn-cs"/>
              </a:rPr>
              <a:t>this</a:t>
            </a:r>
            <a:r>
              <a:rPr kumimoji="1" lang="zh-CN" altLang="en-US" sz="1200" b="0" i="0" kern="1200" dirty="0">
                <a:solidFill>
                  <a:schemeClr val="tx1"/>
                </a:solidFill>
                <a:effectLst/>
                <a:latin typeface="Times New Roman" pitchFamily="18" charset="0"/>
                <a:ea typeface="宋体" pitchFamily="2" charset="-122"/>
                <a:cs typeface="+mn-cs"/>
              </a:rPr>
              <a:t>（当前类对象）、</a:t>
            </a:r>
            <a:r>
              <a:rPr kumimoji="1" lang="en-US" altLang="zh-CN" sz="1200" b="0" i="0" kern="1200" dirty="0">
                <a:solidFill>
                  <a:schemeClr val="tx1"/>
                </a:solidFill>
                <a:effectLst/>
                <a:latin typeface="Times New Roman" pitchFamily="18" charset="0"/>
                <a:ea typeface="宋体" pitchFamily="2" charset="-122"/>
                <a:cs typeface="+mn-cs"/>
              </a:rPr>
              <a:t>show</a:t>
            </a:r>
            <a:r>
              <a:rPr kumimoji="1" lang="zh-CN" altLang="en-US" sz="1200" b="0" i="0" kern="1200" dirty="0">
                <a:solidFill>
                  <a:schemeClr val="tx1"/>
                </a:solidFill>
                <a:effectLst/>
                <a:latin typeface="Times New Roman" pitchFamily="18" charset="0"/>
                <a:ea typeface="宋体" pitchFamily="2" charset="-122"/>
                <a:cs typeface="+mn-cs"/>
              </a:rPr>
              <a:t>（方法）、</a:t>
            </a:r>
            <a:r>
              <a:rPr kumimoji="1" lang="en-US" altLang="zh-CN" sz="1200" b="0" i="0" kern="1200" dirty="0">
                <a:solidFill>
                  <a:schemeClr val="tx1"/>
                </a:solidFill>
                <a:effectLst/>
                <a:latin typeface="Times New Roman" pitchFamily="18" charset="0"/>
                <a:ea typeface="宋体" pitchFamily="2" charset="-122"/>
                <a:cs typeface="+mn-cs"/>
              </a:rPr>
              <a:t>object</a:t>
            </a:r>
            <a:r>
              <a:rPr kumimoji="1" lang="zh-CN" altLang="en-US" sz="1200" b="0" i="0" kern="1200" dirty="0">
                <a:solidFill>
                  <a:schemeClr val="tx1"/>
                </a:solidFill>
                <a:effectLst/>
                <a:latin typeface="Times New Roman" pitchFamily="18" charset="0"/>
                <a:ea typeface="宋体" pitchFamily="2" charset="-122"/>
                <a:cs typeface="+mn-cs"/>
              </a:rPr>
              <a:t>（对象），方法调用优先顺序： ①</a:t>
            </a:r>
            <a:r>
              <a:rPr kumimoji="1" lang="en-US" altLang="zh-CN" sz="1200" b="0" i="0" kern="1200" dirty="0" err="1">
                <a:solidFill>
                  <a:schemeClr val="tx1"/>
                </a:solidFill>
                <a:effectLst/>
                <a:latin typeface="Times New Roman" pitchFamily="18" charset="0"/>
                <a:ea typeface="宋体" pitchFamily="2" charset="-122"/>
                <a:cs typeface="+mn-cs"/>
              </a:rPr>
              <a:t>this.show</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object</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&gt;②</a:t>
            </a:r>
            <a:r>
              <a:rPr kumimoji="1" lang="en-US" altLang="zh-CN" sz="1200" b="0" i="0" kern="1200" dirty="0" err="1">
                <a:solidFill>
                  <a:schemeClr val="tx1"/>
                </a:solidFill>
                <a:effectLst/>
                <a:latin typeface="Times New Roman" pitchFamily="18" charset="0"/>
                <a:ea typeface="宋体" pitchFamily="2" charset="-122"/>
                <a:cs typeface="+mn-cs"/>
              </a:rPr>
              <a:t>super.show</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object</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&gt; ③</a:t>
            </a:r>
            <a:r>
              <a:rPr kumimoji="1" lang="en-US" altLang="zh-CN" sz="1200" b="0" i="0" kern="1200" dirty="0" err="1">
                <a:solidFill>
                  <a:schemeClr val="tx1"/>
                </a:solidFill>
                <a:effectLst/>
                <a:latin typeface="Times New Roman" pitchFamily="18" charset="0"/>
                <a:ea typeface="宋体" pitchFamily="2" charset="-122"/>
                <a:cs typeface="+mn-cs"/>
              </a:rPr>
              <a:t>this.show</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super</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object</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&gt;④</a:t>
            </a:r>
            <a:r>
              <a:rPr kumimoji="1" lang="en-US" altLang="zh-CN" sz="1200" b="0" i="0" kern="1200" dirty="0" err="1">
                <a:solidFill>
                  <a:schemeClr val="tx1"/>
                </a:solidFill>
                <a:effectLst/>
                <a:latin typeface="Times New Roman" pitchFamily="18" charset="0"/>
                <a:ea typeface="宋体" pitchFamily="2" charset="-122"/>
                <a:cs typeface="+mn-cs"/>
              </a:rPr>
              <a:t>super.show</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super</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object</a:t>
            </a:r>
            <a:r>
              <a:rPr kumimoji="1" lang="zh-CN" altLang="en-US" sz="1200" b="0" i="0" kern="1200" dirty="0">
                <a:solidFill>
                  <a:schemeClr val="tx1"/>
                </a:solidFill>
                <a:effectLst/>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F05E08EE-242C-4FC5-8BA5-3CC4DF658375}" type="slidenum">
              <a:rPr lang="en-US" altLang="zh-CN" smtClean="0"/>
              <a:pPr>
                <a:defRPr/>
              </a:pPr>
              <a:t>26</a:t>
            </a:fld>
            <a:endParaRPr lang="en-US" altLang="zh-CN"/>
          </a:p>
        </p:txBody>
      </p:sp>
    </p:spTree>
    <p:extLst>
      <p:ext uri="{BB962C8B-B14F-4D97-AF65-F5344CB8AC3E}">
        <p14:creationId xmlns:p14="http://schemas.microsoft.com/office/powerpoint/2010/main" val="1259670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B9B91E9-7BF9-4466-968E-9E2BE086748D}" type="slidenum">
              <a:rPr lang="en-US" altLang="zh-CN" sz="1200" b="0">
                <a:latin typeface="Tahoma" pitchFamily="34" charset="0"/>
                <a:ea typeface="宋体" pitchFamily="2" charset="-122"/>
              </a:rPr>
              <a:pPr eaLnBrk="1" hangingPunct="1"/>
              <a:t>27</a:t>
            </a:fld>
            <a:endParaRPr lang="en-US" altLang="zh-CN" sz="1200" b="0">
              <a:latin typeface="Tahoma" pitchFamily="34" charset="0"/>
              <a:ea typeface="宋体" pitchFamily="2"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E94201D-19EF-49E8-AA37-27AE4F3F630B}" type="slidenum">
              <a:rPr lang="en-US" altLang="zh-CN" sz="1200">
                <a:latin typeface="Tahoma" pitchFamily="34" charset="0"/>
                <a:ea typeface="宋体" pitchFamily="2" charset="-122"/>
              </a:rPr>
              <a:pPr eaLnBrk="1" hangingPunct="1"/>
              <a:t>2</a:t>
            </a:fld>
            <a:endParaRPr lang="en-US" altLang="zh-CN" sz="1200">
              <a:latin typeface="Tahoma" pitchFamily="34" charset="0"/>
              <a:ea typeface="宋体" pitchFamily="2" charset="-122"/>
            </a:endParaRPr>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361148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5E08EE-242C-4FC5-8BA5-3CC4DF658375}" type="slidenum">
              <a:rPr lang="en-US" altLang="zh-CN" smtClean="0"/>
              <a:pPr>
                <a:defRPr/>
              </a:pPr>
              <a:t>29</a:t>
            </a:fld>
            <a:endParaRPr lang="en-US" altLang="zh-CN"/>
          </a:p>
        </p:txBody>
      </p:sp>
    </p:spTree>
    <p:extLst>
      <p:ext uri="{BB962C8B-B14F-4D97-AF65-F5344CB8AC3E}">
        <p14:creationId xmlns:p14="http://schemas.microsoft.com/office/powerpoint/2010/main" val="303760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5E08EE-242C-4FC5-8BA5-3CC4DF658375}" type="slidenum">
              <a:rPr lang="en-US" altLang="zh-CN" smtClean="0"/>
              <a:pPr>
                <a:defRPr/>
              </a:pPr>
              <a:t>36</a:t>
            </a:fld>
            <a:endParaRPr lang="en-US" altLang="zh-CN"/>
          </a:p>
        </p:txBody>
      </p:sp>
    </p:spTree>
    <p:extLst>
      <p:ext uri="{BB962C8B-B14F-4D97-AF65-F5344CB8AC3E}">
        <p14:creationId xmlns:p14="http://schemas.microsoft.com/office/powerpoint/2010/main" val="2326176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E6015-7F5B-423C-9A2B-3286FD2B1264}" type="slidenum">
              <a:rPr lang="en-US" altLang="zh-CN"/>
              <a:pPr/>
              <a:t>45</a:t>
            </a:fld>
            <a:endParaRPr lang="en-US" altLang="zh-CN"/>
          </a:p>
        </p:txBody>
      </p:sp>
      <p:sp>
        <p:nvSpPr>
          <p:cNvPr id="13475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806667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363CD-80D1-4E7A-ABB5-4941CE4C5A79}" type="slidenum">
              <a:rPr lang="en-US" altLang="zh-CN"/>
              <a:pPr/>
              <a:t>46</a:t>
            </a:fld>
            <a:endParaRPr lang="en-US" altLang="zh-CN"/>
          </a:p>
        </p:txBody>
      </p:sp>
      <p:sp>
        <p:nvSpPr>
          <p:cNvPr id="13496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918891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a:t>
            </a:r>
            <a:r>
              <a:rPr lang="zh-CN" altLang="en-US" dirty="0"/>
              <a:t>当作一个类型，代表成员、参数和返回值类型。</a:t>
            </a:r>
          </a:p>
          <a:p>
            <a:endParaRPr lang="zh-CN" altLang="en-US" dirty="0"/>
          </a:p>
        </p:txBody>
      </p:sp>
      <p:sp>
        <p:nvSpPr>
          <p:cNvPr id="4" name="灯片编号占位符 3"/>
          <p:cNvSpPr>
            <a:spLocks noGrp="1"/>
          </p:cNvSpPr>
          <p:nvPr>
            <p:ph type="sldNum" sz="quarter" idx="10"/>
          </p:nvPr>
        </p:nvSpPr>
        <p:spPr/>
        <p:txBody>
          <a:bodyPr/>
          <a:lstStyle/>
          <a:p>
            <a:fld id="{3C3D61AB-0301-4FF2-A907-580A8DC7F975}" type="slidenum">
              <a:rPr lang="zh-CN" altLang="en-US" smtClean="0"/>
              <a:pPr/>
              <a:t>48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应该尽量使用泛型方法。</a:t>
            </a:r>
          </a:p>
          <a:p>
            <a:endParaRPr lang="zh-CN" altLang="en-US" dirty="0"/>
          </a:p>
        </p:txBody>
      </p:sp>
      <p:sp>
        <p:nvSpPr>
          <p:cNvPr id="4" name="灯片编号占位符 3"/>
          <p:cNvSpPr>
            <a:spLocks noGrp="1"/>
          </p:cNvSpPr>
          <p:nvPr>
            <p:ph type="sldNum" sz="quarter" idx="10"/>
          </p:nvPr>
        </p:nvSpPr>
        <p:spPr/>
        <p:txBody>
          <a:bodyPr/>
          <a:lstStyle/>
          <a:p>
            <a:fld id="{3C3D61AB-0301-4FF2-A907-580A8DC7F975}" type="slidenum">
              <a:rPr lang="zh-CN" altLang="en-US" smtClean="0"/>
              <a:pPr/>
              <a:t>52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C3D61AB-0301-4FF2-A907-580A8DC7F975}" type="slidenum">
              <a:rPr lang="zh-CN" altLang="en-US" smtClean="0"/>
              <a:pPr/>
              <a:t>53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5E08EE-242C-4FC5-8BA5-3CC4DF658375}" type="slidenum">
              <a:rPr lang="en-US" altLang="zh-CN" smtClean="0"/>
              <a:pPr>
                <a:defRPr/>
              </a:pPr>
              <a:t>54</a:t>
            </a:fld>
            <a:endParaRPr lang="en-US" altLang="zh-CN"/>
          </a:p>
        </p:txBody>
      </p:sp>
    </p:spTree>
    <p:extLst>
      <p:ext uri="{BB962C8B-B14F-4D97-AF65-F5344CB8AC3E}">
        <p14:creationId xmlns:p14="http://schemas.microsoft.com/office/powerpoint/2010/main" val="369684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5E08EE-242C-4FC5-8BA5-3CC4DF658375}" type="slidenum">
              <a:rPr lang="en-US" altLang="zh-CN" smtClean="0"/>
              <a:pPr>
                <a:defRPr/>
              </a:pPr>
              <a:t>57</a:t>
            </a:fld>
            <a:endParaRPr lang="en-US" altLang="zh-CN"/>
          </a:p>
        </p:txBody>
      </p:sp>
    </p:spTree>
    <p:extLst>
      <p:ext uri="{BB962C8B-B14F-4D97-AF65-F5344CB8AC3E}">
        <p14:creationId xmlns:p14="http://schemas.microsoft.com/office/powerpoint/2010/main" val="2394082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5E08EE-242C-4FC5-8BA5-3CC4DF658375}" type="slidenum">
              <a:rPr lang="en-US" altLang="zh-CN" smtClean="0"/>
              <a:pPr>
                <a:defRPr/>
              </a:pPr>
              <a:t>61</a:t>
            </a:fld>
            <a:endParaRPr lang="en-US" altLang="zh-CN"/>
          </a:p>
        </p:txBody>
      </p:sp>
    </p:spTree>
    <p:extLst>
      <p:ext uri="{BB962C8B-B14F-4D97-AF65-F5344CB8AC3E}">
        <p14:creationId xmlns:p14="http://schemas.microsoft.com/office/powerpoint/2010/main" val="190261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4066CCE-D3CF-42AA-A583-9FE4A32D9B60}" type="slidenum">
              <a:rPr lang="en-US" altLang="zh-CN" sz="1200">
                <a:latin typeface="Tahoma" pitchFamily="34" charset="0"/>
                <a:ea typeface="宋体" pitchFamily="2" charset="-122"/>
              </a:rPr>
              <a:pPr eaLnBrk="1" hangingPunct="1"/>
              <a:t>3</a:t>
            </a:fld>
            <a:endParaRPr lang="en-US" altLang="zh-CN" sz="1200">
              <a:latin typeface="Tahoma" pitchFamily="34" charset="0"/>
              <a:ea typeface="宋体" pitchFamily="2" charset="-122"/>
            </a:endParaRPr>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238966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58BD4C13-D670-4E9A-92FC-46D9DDD1C0CA}" type="slidenum">
              <a:rPr lang="en-US" altLang="zh-CN" sz="1200">
                <a:latin typeface="Tahoma" pitchFamily="34" charset="0"/>
                <a:ea typeface="宋体" pitchFamily="2" charset="-122"/>
              </a:rPr>
              <a:pPr eaLnBrk="1" hangingPunct="1"/>
              <a:t>4</a:t>
            </a:fld>
            <a:endParaRPr lang="en-US" altLang="zh-CN" sz="1200">
              <a:latin typeface="Tahoma" pitchFamily="34" charset="0"/>
              <a:ea typeface="宋体" pitchFamily="2" charset="-122"/>
            </a:endParaRPr>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140313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AF655FF-3316-4088-AF5A-6F329E39C8F9}" type="slidenum">
              <a:rPr lang="en-US" altLang="zh-CN" sz="1200">
                <a:latin typeface="Tahoma" pitchFamily="34" charset="0"/>
                <a:ea typeface="宋体" pitchFamily="2" charset="-122"/>
              </a:rPr>
              <a:pPr eaLnBrk="1" hangingPunct="1"/>
              <a:t>5</a:t>
            </a:fld>
            <a:endParaRPr lang="en-US" altLang="zh-CN" sz="1200">
              <a:latin typeface="Tahoma" pitchFamily="34" charset="0"/>
              <a:ea typeface="宋体" pitchFamily="2" charset="-122"/>
            </a:endParaRPr>
          </a:p>
        </p:txBody>
      </p:sp>
      <p:sp>
        <p:nvSpPr>
          <p:cNvPr id="180227" name="Rectangle 2"/>
          <p:cNvSpPr>
            <a:spLocks noGrp="1" noRot="1" noChangeAspect="1" noChangeArrowheads="1" noTextEdit="1"/>
          </p:cNvSpPr>
          <p:nvPr>
            <p:ph type="sldImg"/>
          </p:nvPr>
        </p:nvSpPr>
        <p:spPr>
          <a:solidFill>
            <a:srgbClr val="FFFFFF"/>
          </a:solidFill>
          <a:ln/>
        </p:spPr>
      </p:sp>
      <p:sp>
        <p:nvSpPr>
          <p:cNvPr id="180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extLst>
      <p:ext uri="{BB962C8B-B14F-4D97-AF65-F5344CB8AC3E}">
        <p14:creationId xmlns:p14="http://schemas.microsoft.com/office/powerpoint/2010/main" val="76517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8042-6253-497A-9F12-CBFF4E33A5A0}" type="slidenum">
              <a:rPr lang="en-US" altLang="zh-CN"/>
              <a:pPr/>
              <a:t>8</a:t>
            </a:fld>
            <a:endParaRPr lang="en-US" altLang="zh-CN"/>
          </a:p>
        </p:txBody>
      </p:sp>
      <p:sp>
        <p:nvSpPr>
          <p:cNvPr id="13127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127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08789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5E08EE-242C-4FC5-8BA5-3CC4DF658375}" type="slidenum">
              <a:rPr lang="en-US" altLang="zh-CN" smtClean="0"/>
              <a:pPr>
                <a:defRPr/>
              </a:pPr>
              <a:t>9</a:t>
            </a:fld>
            <a:endParaRPr lang="en-US" altLang="zh-CN"/>
          </a:p>
        </p:txBody>
      </p:sp>
    </p:spTree>
    <p:extLst>
      <p:ext uri="{BB962C8B-B14F-4D97-AF65-F5344CB8AC3E}">
        <p14:creationId xmlns:p14="http://schemas.microsoft.com/office/powerpoint/2010/main" val="155901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5E08EE-242C-4FC5-8BA5-3CC4DF658375}" type="slidenum">
              <a:rPr lang="en-US" altLang="zh-CN" smtClean="0"/>
              <a:pPr>
                <a:defRPr/>
              </a:pPr>
              <a:t>11</a:t>
            </a:fld>
            <a:endParaRPr lang="en-US" altLang="zh-CN"/>
          </a:p>
        </p:txBody>
      </p:sp>
    </p:spTree>
    <p:extLst>
      <p:ext uri="{BB962C8B-B14F-4D97-AF65-F5344CB8AC3E}">
        <p14:creationId xmlns:p14="http://schemas.microsoft.com/office/powerpoint/2010/main" val="415705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2035D-F277-4020-BC8B-7E5666DD0C49}" type="slidenum">
              <a:rPr lang="en-US" altLang="zh-CN"/>
              <a:pPr/>
              <a:t>12</a:t>
            </a:fld>
            <a:endParaRPr lang="en-US" altLang="zh-CN"/>
          </a:p>
        </p:txBody>
      </p:sp>
      <p:sp>
        <p:nvSpPr>
          <p:cNvPr id="14592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59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r>
              <a:rPr lang="zh-CN" altLang="en-US" noProof="0"/>
              <a:t>单击此处编辑母版标题样式</a:t>
            </a:r>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r>
              <a:rPr lang="zh-CN" altLang="en-US" noProof="0"/>
              <a:t>单击此处编辑母版副标题样式</a:t>
            </a:r>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smtClean="0"/>
            </a:lvl1pPr>
          </a:lstStyle>
          <a:p>
            <a:pPr>
              <a:defRPr/>
            </a:pPr>
            <a:fld id="{C7093976-6FDB-4410-9416-356BBCA7C61F}" type="datetime1">
              <a:rPr lang="en-US" smtClean="0"/>
              <a:pPr>
                <a:defRPr/>
              </a:pPr>
              <a:t>6/13/2022</a:t>
            </a:fld>
            <a:endParaRPr lang="en-US" altLang="zh-CN"/>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xfrm>
            <a:off x="6553200" y="6400800"/>
            <a:ext cx="1905000" cy="457200"/>
          </a:xfrm>
        </p:spPr>
        <p:txBody>
          <a:bodyPr/>
          <a:lstStyle>
            <a:lvl1pPr>
              <a:defRPr smtClean="0"/>
            </a:lvl1pPr>
          </a:lstStyle>
          <a:p>
            <a:pPr>
              <a:defRPr/>
            </a:pPr>
            <a:fld id="{065A5A5F-E6C4-452E-B7BE-5CE6D0792599}" type="slidenum">
              <a:rPr lang="en-US" altLang="zh-CN" smtClean="0"/>
              <a:pPr>
                <a:defRPr/>
              </a:pPr>
              <a:t>‹#›</a:t>
            </a:fld>
            <a:endParaRPr lang="en-US" altLang="zh-CN"/>
          </a:p>
        </p:txBody>
      </p:sp>
    </p:spTree>
    <p:extLst>
      <p:ext uri="{BB962C8B-B14F-4D97-AF65-F5344CB8AC3E}">
        <p14:creationId xmlns:p14="http://schemas.microsoft.com/office/powerpoint/2010/main" val="355419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3B5DA2F6-1521-4A69-B470-8290E1C1F016}" type="datetime1">
              <a:rPr lang="en-US" smtClean="0"/>
              <a:pPr>
                <a:defRPr/>
              </a:pPr>
              <a:t>6/13/2022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A6DEA97-7E41-4CF6-A81E-D5D9B0EFB9C1}" type="slidenum">
              <a:rPr lang="en-US" altLang="zh-CN" smtClean="0"/>
              <a:pPr>
                <a:defRPr/>
              </a:pPr>
              <a:t>‹#›</a:t>
            </a:fld>
            <a:endParaRPr lang="en-US" altLang="zh-CN"/>
          </a:p>
        </p:txBody>
      </p:sp>
    </p:spTree>
    <p:extLst>
      <p:ext uri="{BB962C8B-B14F-4D97-AF65-F5344CB8AC3E}">
        <p14:creationId xmlns:p14="http://schemas.microsoft.com/office/powerpoint/2010/main" val="206660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668351F2-037C-4208-BED2-C2BA60F2A454}" type="datetime1">
              <a:rPr lang="en-US" smtClean="0"/>
              <a:pPr>
                <a:defRPr/>
              </a:pPr>
              <a:t>6/13/2022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674CEB9-FD43-42EE-A901-A0B7D1FE5F0D}" type="slidenum">
              <a:rPr lang="en-US" altLang="zh-CN" smtClean="0"/>
              <a:pPr>
                <a:defRPr/>
              </a:pPr>
              <a:t>‹#›</a:t>
            </a:fld>
            <a:endParaRPr lang="en-US" altLang="zh-CN"/>
          </a:p>
        </p:txBody>
      </p:sp>
    </p:spTree>
    <p:extLst>
      <p:ext uri="{BB962C8B-B14F-4D97-AF65-F5344CB8AC3E}">
        <p14:creationId xmlns:p14="http://schemas.microsoft.com/office/powerpoint/2010/main" val="174472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表格占位符 2"/>
          <p:cNvSpPr>
            <a:spLocks noGrp="1"/>
          </p:cNvSpPr>
          <p:nvPr>
            <p:ph type="tbl" idx="1"/>
          </p:nvPr>
        </p:nvSpPr>
        <p:spPr>
          <a:xfrm>
            <a:off x="381000" y="1752600"/>
            <a:ext cx="8382000" cy="4114800"/>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B2FEB086-F508-42EA-835D-BC5992ADADFC}" type="slidenum">
              <a:rPr lang="en-US" altLang="zh-CN"/>
              <a:pPr/>
              <a:t>‹#›</a:t>
            </a:fld>
            <a:endParaRPr lang="en-US" altLang="zh-CN"/>
          </a:p>
        </p:txBody>
      </p:sp>
    </p:spTree>
    <p:extLst>
      <p:ext uri="{BB962C8B-B14F-4D97-AF65-F5344CB8AC3E}">
        <p14:creationId xmlns:p14="http://schemas.microsoft.com/office/powerpoint/2010/main" val="235826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32892AC-5BDC-479A-BC75-9F7E2A325D66}" type="datetime1">
              <a:rPr lang="en-US" smtClean="0"/>
              <a:pPr>
                <a:defRPr/>
              </a:pPr>
              <a:t>6/13/2022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C3EE3C2-44EE-4620-82FE-DF94CF706E5C}" type="slidenum">
              <a:rPr lang="en-US" altLang="zh-CN" smtClean="0"/>
              <a:pPr>
                <a:defRPr/>
              </a:pPr>
              <a:t>‹#›</a:t>
            </a:fld>
            <a:endParaRPr lang="en-US" altLang="zh-CN"/>
          </a:p>
        </p:txBody>
      </p:sp>
    </p:spTree>
    <p:extLst>
      <p:ext uri="{BB962C8B-B14F-4D97-AF65-F5344CB8AC3E}">
        <p14:creationId xmlns:p14="http://schemas.microsoft.com/office/powerpoint/2010/main" val="149221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914D862F-779E-4A12-990F-A38E3D132773}" type="datetime1">
              <a:rPr lang="en-US" smtClean="0"/>
              <a:pPr>
                <a:defRPr/>
              </a:pPr>
              <a:t>6/13/2022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7D7AFA9-7B5F-41AD-9119-4C6E0C4A2C81}" type="slidenum">
              <a:rPr lang="en-US" altLang="zh-CN" smtClean="0"/>
              <a:pPr>
                <a:defRPr/>
              </a:pPr>
              <a:t>‹#›</a:t>
            </a:fld>
            <a:endParaRPr lang="en-US" altLang="zh-CN"/>
          </a:p>
        </p:txBody>
      </p:sp>
    </p:spTree>
    <p:extLst>
      <p:ext uri="{BB962C8B-B14F-4D97-AF65-F5344CB8AC3E}">
        <p14:creationId xmlns:p14="http://schemas.microsoft.com/office/powerpoint/2010/main" val="424169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3E0FCF58-15EB-4B39-AB6E-9ED55D6A4CCA}" type="datetime1">
              <a:rPr lang="en-US" smtClean="0"/>
              <a:pPr>
                <a:defRPr/>
              </a:pPr>
              <a:t>6/13/2022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694A80DD-D6EE-4AEF-9EE7-E3FDBB3539EC}" type="slidenum">
              <a:rPr lang="en-US" altLang="zh-CN" smtClean="0"/>
              <a:pPr>
                <a:defRPr/>
              </a:pPr>
              <a:t>‹#›</a:t>
            </a:fld>
            <a:endParaRPr lang="en-US" altLang="zh-CN"/>
          </a:p>
        </p:txBody>
      </p:sp>
    </p:spTree>
    <p:extLst>
      <p:ext uri="{BB962C8B-B14F-4D97-AF65-F5344CB8AC3E}">
        <p14:creationId xmlns:p14="http://schemas.microsoft.com/office/powerpoint/2010/main" val="41855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12E4AF57-A43A-4AC6-8819-D5AFCB4F6C2C}" type="datetime1">
              <a:rPr lang="en-US" smtClean="0"/>
              <a:pPr>
                <a:defRPr/>
              </a:pPr>
              <a:t>6/13/2022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565BC73-B545-41FA-81EC-698A04F452CF}" type="slidenum">
              <a:rPr lang="en-US" altLang="zh-CN" smtClean="0"/>
              <a:pPr>
                <a:defRPr/>
              </a:pPr>
              <a:t>‹#›</a:t>
            </a:fld>
            <a:endParaRPr lang="en-US" altLang="zh-CN"/>
          </a:p>
        </p:txBody>
      </p:sp>
    </p:spTree>
    <p:extLst>
      <p:ext uri="{BB962C8B-B14F-4D97-AF65-F5344CB8AC3E}">
        <p14:creationId xmlns:p14="http://schemas.microsoft.com/office/powerpoint/2010/main" val="380741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F3502F2E-6C6F-4BDC-8A09-4FD8C9866268}" type="datetime1">
              <a:rPr lang="en-US" smtClean="0"/>
              <a:pPr>
                <a:defRPr/>
              </a:pPr>
              <a:t>6/13/2022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C5ECB47-0E0C-49D8-BFF4-71F003A4742B}" type="slidenum">
              <a:rPr lang="en-US" altLang="zh-CN" smtClean="0"/>
              <a:pPr>
                <a:defRPr/>
              </a:pPr>
              <a:t>‹#›</a:t>
            </a:fld>
            <a:endParaRPr lang="en-US" altLang="zh-CN"/>
          </a:p>
        </p:txBody>
      </p:sp>
    </p:spTree>
    <p:extLst>
      <p:ext uri="{BB962C8B-B14F-4D97-AF65-F5344CB8AC3E}">
        <p14:creationId xmlns:p14="http://schemas.microsoft.com/office/powerpoint/2010/main" val="1416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68EFBCC0-440E-496A-B67F-3DFC4FB6E2BA}" type="datetime1">
              <a:rPr lang="en-US" smtClean="0"/>
              <a:pPr>
                <a:defRPr/>
              </a:pPr>
              <a:t>6/13/2022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BF3E9A4B-2313-4296-BBAA-C80ECC31E3A9}" type="slidenum">
              <a:rPr lang="en-US" altLang="zh-CN" smtClean="0"/>
              <a:pPr>
                <a:defRPr/>
              </a:pPr>
              <a:t>‹#›</a:t>
            </a:fld>
            <a:endParaRPr lang="en-US" altLang="zh-CN"/>
          </a:p>
        </p:txBody>
      </p:sp>
    </p:spTree>
    <p:extLst>
      <p:ext uri="{BB962C8B-B14F-4D97-AF65-F5344CB8AC3E}">
        <p14:creationId xmlns:p14="http://schemas.microsoft.com/office/powerpoint/2010/main" val="95725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C25B4F9-D127-4E8F-95A4-A5A5225E67D8}" type="datetime1">
              <a:rPr lang="en-US" smtClean="0"/>
              <a:pPr>
                <a:defRPr/>
              </a:pPr>
              <a:t>6/13/2022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ADD7D86-4664-4D43-A9AA-65E0F6B96A4A}" type="slidenum">
              <a:rPr lang="en-US" altLang="zh-CN" smtClean="0"/>
              <a:pPr>
                <a:defRPr/>
              </a:pPr>
              <a:t>‹#›</a:t>
            </a:fld>
            <a:endParaRPr lang="en-US" altLang="zh-CN"/>
          </a:p>
        </p:txBody>
      </p:sp>
    </p:spTree>
    <p:extLst>
      <p:ext uri="{BB962C8B-B14F-4D97-AF65-F5344CB8AC3E}">
        <p14:creationId xmlns:p14="http://schemas.microsoft.com/office/powerpoint/2010/main" val="244576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F77828A2-C7AA-4CBB-86E4-801955EA7368}" type="datetime1">
              <a:rPr lang="en-US" smtClean="0"/>
              <a:pPr>
                <a:defRPr/>
              </a:pPr>
              <a:t>6/13/2022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4F97B34-41C7-4424-8E89-9D6B21410568}" type="slidenum">
              <a:rPr lang="en-US" altLang="zh-CN" smtClean="0"/>
              <a:pPr>
                <a:defRPr/>
              </a:pPr>
              <a:t>‹#›</a:t>
            </a:fld>
            <a:endParaRPr lang="en-US" altLang="zh-CN"/>
          </a:p>
        </p:txBody>
      </p:sp>
    </p:spTree>
    <p:extLst>
      <p:ext uri="{BB962C8B-B14F-4D97-AF65-F5344CB8AC3E}">
        <p14:creationId xmlns:p14="http://schemas.microsoft.com/office/powerpoint/2010/main" val="133555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err="1"/>
              <a:t>abc</a:t>
            </a:r>
            <a:endParaRPr lang="en-US" altLang="ko-KR" dirty="0"/>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1">
              <a:defRPr kumimoji="1" sz="1400" b="0" smtClean="0">
                <a:solidFill>
                  <a:schemeClr val="tx1"/>
                </a:solidFill>
                <a:latin typeface="-쉬리B" pitchFamily="18" charset="-127"/>
                <a:ea typeface="-쉬리B" pitchFamily="18" charset="-127"/>
              </a:defRPr>
            </a:lvl1pPr>
          </a:lstStyle>
          <a:p>
            <a:pPr>
              <a:defRPr/>
            </a:pPr>
            <a:fld id="{737D0FD8-1CF1-4901-AB2C-7A38D6C8527A}" type="datetime1">
              <a:rPr lang="en-US" smtClean="0"/>
              <a:pPr>
                <a:defRPr/>
              </a:pPr>
              <a:t>6/13/2022</a:t>
            </a:fld>
            <a:endParaRPr lang="en-US" altLang="zh-CN"/>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宋体" pitchFamily="2" charset="-122"/>
              </a:defRPr>
            </a:lvl1pPr>
          </a:lstStyle>
          <a:p>
            <a:pPr>
              <a:defRPr/>
            </a:pPr>
            <a:endParaRPr lang="en-US" altLang="zh-CN"/>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1">
              <a:defRPr kumimoji="1" sz="1400" b="0" smtClean="0">
                <a:solidFill>
                  <a:schemeClr val="tx1"/>
                </a:solidFill>
                <a:latin typeface="-쉬리B" pitchFamily="18" charset="-127"/>
                <a:ea typeface="-쉬리B" pitchFamily="18" charset="-127"/>
              </a:defRPr>
            </a:lvl1pPr>
          </a:lstStyle>
          <a:p>
            <a:pPr>
              <a:defRPr/>
            </a:pPr>
            <a:fld id="{6D6D9B13-8575-4711-9E09-714D7D0E7940}"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p:txStyles>
    <p:titleStyle>
      <a:lvl1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mj-lt"/>
          <a:ea typeface="微软雅黑" panose="020B0503020204020204" pitchFamily="34" charset="-122"/>
          <a:cs typeface="+mj-cs"/>
        </a:defRPr>
      </a:lvl1pPr>
      <a:lvl2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har char="•"/>
        <a:defRPr kumimoji="1" sz="2400">
          <a:solidFill>
            <a:srgbClr val="000000"/>
          </a:solidFill>
          <a:latin typeface="+mn-lt"/>
          <a:ea typeface="+mn-ea"/>
        </a:defRPr>
      </a:lvl2pPr>
      <a:lvl3pPr marL="1143000" indent="-228600" algn="l" rtl="0" eaLnBrk="1" fontAlgn="base" hangingPunct="1">
        <a:spcBef>
          <a:spcPct val="20000"/>
        </a:spcBef>
        <a:spcAft>
          <a:spcPct val="0"/>
        </a:spcAft>
        <a:buChar char="•"/>
        <a:defRPr sz="2000">
          <a:solidFill>
            <a:srgbClr val="000000"/>
          </a:solidFill>
          <a:latin typeface="+mn-lt"/>
          <a:ea typeface="+mn-ea"/>
        </a:defRPr>
      </a:lvl3pPr>
      <a:lvl4pPr marL="1600200" indent="-228600" algn="l" rtl="0" eaLnBrk="1" fontAlgn="base" hangingPunct="1">
        <a:spcBef>
          <a:spcPct val="20000"/>
        </a:spcBef>
        <a:spcAft>
          <a:spcPct val="0"/>
        </a:spcAft>
        <a:buChar char="•"/>
        <a:defRPr kumimoji="1">
          <a:solidFill>
            <a:srgbClr val="000000"/>
          </a:solidFill>
          <a:latin typeface="+mn-lt"/>
          <a:ea typeface="+mn-ea"/>
        </a:defRPr>
      </a:lvl4pPr>
      <a:lvl5pPr marL="2057400" indent="-228600" algn="l" rtl="0" eaLnBrk="1" fontAlgn="base" hangingPunct="1">
        <a:spcBef>
          <a:spcPct val="20000"/>
        </a:spcBef>
        <a:spcAft>
          <a:spcPct val="0"/>
        </a:spcAft>
        <a:buChar char="•"/>
        <a:defRPr kumimoji="1" sz="1600">
          <a:solidFill>
            <a:srgbClr val="000000"/>
          </a:solidFill>
          <a:latin typeface="+mn-lt"/>
          <a:ea typeface="+mn-ea"/>
        </a:defRPr>
      </a:lvl5pPr>
      <a:lvl6pPr marL="2514600" indent="-228600" algn="l" rtl="0" eaLnBrk="1" fontAlgn="base" hangingPunct="1">
        <a:spcBef>
          <a:spcPct val="20000"/>
        </a:spcBef>
        <a:spcAft>
          <a:spcPct val="0"/>
        </a:spcAft>
        <a:buChar char="•"/>
        <a:defRPr kumimoji="1" sz="1600">
          <a:solidFill>
            <a:srgbClr val="000000"/>
          </a:solidFill>
          <a:latin typeface="+mn-lt"/>
          <a:ea typeface="+mn-ea"/>
        </a:defRPr>
      </a:lvl6pPr>
      <a:lvl7pPr marL="2971800" indent="-228600" algn="l" rtl="0" eaLnBrk="1" fontAlgn="base" hangingPunct="1">
        <a:spcBef>
          <a:spcPct val="20000"/>
        </a:spcBef>
        <a:spcAft>
          <a:spcPct val="0"/>
        </a:spcAft>
        <a:buChar char="•"/>
        <a:defRPr kumimoji="1" sz="1600">
          <a:solidFill>
            <a:srgbClr val="000000"/>
          </a:solidFill>
          <a:latin typeface="+mn-lt"/>
          <a:ea typeface="+mn-ea"/>
        </a:defRPr>
      </a:lvl7pPr>
      <a:lvl8pPr marL="3429000" indent="-228600" algn="l" rtl="0" eaLnBrk="1" fontAlgn="base" hangingPunct="1">
        <a:spcBef>
          <a:spcPct val="20000"/>
        </a:spcBef>
        <a:spcAft>
          <a:spcPct val="0"/>
        </a:spcAft>
        <a:buChar char="•"/>
        <a:defRPr kumimoji="1" sz="1600">
          <a:solidFill>
            <a:srgbClr val="000000"/>
          </a:solidFill>
          <a:latin typeface="+mn-lt"/>
          <a:ea typeface="+mn-ea"/>
        </a:defRPr>
      </a:lvl8pPr>
      <a:lvl9pPr marL="3886200" indent="-228600" algn="l" rtl="0" eaLnBrk="1" fontAlgn="base" hangingPunct="1">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latin typeface="+mn-ea"/>
                <a:ea typeface="+mn-ea"/>
              </a:rPr>
              <a:t>延迟方法（抽象方法）</a:t>
            </a: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1</a:t>
            </a:fld>
            <a:endParaRPr lang="en-US" altLang="zh-CN">
              <a:latin typeface="+mn-ea"/>
              <a:ea typeface="+mn-ea"/>
            </a:endParaRPr>
          </a:p>
        </p:txBody>
      </p:sp>
    </p:spTree>
    <p:extLst>
      <p:ext uri="{BB962C8B-B14F-4D97-AF65-F5344CB8AC3E}">
        <p14:creationId xmlns:p14="http://schemas.microsoft.com/office/powerpoint/2010/main" val="30943472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dirty="0">
                <a:effectLst/>
                <a:latin typeface="+mn-ea"/>
                <a:ea typeface="+mn-ea"/>
              </a:rPr>
              <a:t>实现多态的设计思路</a:t>
            </a:r>
            <a:endParaRPr lang="en-US" dirty="0">
              <a:effectLst/>
              <a:latin typeface="+mn-ea"/>
              <a:ea typeface="+mn-ea"/>
            </a:endParaRPr>
          </a:p>
        </p:txBody>
      </p:sp>
      <p:sp>
        <p:nvSpPr>
          <p:cNvPr id="16387" name="Rectangle 3"/>
          <p:cNvSpPr>
            <a:spLocks noGrp="1" noChangeArrowheads="1"/>
          </p:cNvSpPr>
          <p:nvPr>
            <p:ph type="body" idx="4294967295"/>
          </p:nvPr>
        </p:nvSpPr>
        <p:spPr/>
        <p:txBody>
          <a:bodyPr/>
          <a:lstStyle/>
          <a:p>
            <a:pPr eaLnBrk="1" hangingPunct="1"/>
            <a:endParaRPr lang="zh-CN" altLang="en-US" dirty="0">
              <a:latin typeface="+mn-ea"/>
            </a:endParaRPr>
          </a:p>
          <a:p>
            <a:pPr eaLnBrk="1" hangingPunct="1"/>
            <a:endParaRPr lang="zh-CN" altLang="en-US" dirty="0">
              <a:latin typeface="+mn-ea"/>
            </a:endParaRPr>
          </a:p>
          <a:p>
            <a:pPr eaLnBrk="1" hangingPunct="1"/>
            <a:endParaRPr lang="zh-CN" altLang="en-US" dirty="0">
              <a:latin typeface="+mn-ea"/>
            </a:endParaRPr>
          </a:p>
          <a:p>
            <a:pPr eaLnBrk="1" hangingPunct="1"/>
            <a:endParaRPr lang="zh-CN" altLang="en-US" dirty="0">
              <a:latin typeface="+mn-ea"/>
            </a:endParaRPr>
          </a:p>
          <a:p>
            <a:pPr eaLnBrk="1" hangingPunct="1"/>
            <a:endParaRPr lang="zh-CN" altLang="en-US" dirty="0">
              <a:latin typeface="+mn-ea"/>
            </a:endParaRPr>
          </a:p>
          <a:p>
            <a:pPr eaLnBrk="1" hangingPunct="1">
              <a:lnSpc>
                <a:spcPct val="120000"/>
              </a:lnSpc>
            </a:pPr>
            <a:r>
              <a:rPr lang="zh-CN" altLang="en-US" dirty="0">
                <a:latin typeface="+mn-ea"/>
              </a:rPr>
              <a:t>使用多态实现思路</a:t>
            </a:r>
          </a:p>
          <a:p>
            <a:pPr lvl="1" eaLnBrk="1" hangingPunct="1">
              <a:lnSpc>
                <a:spcPct val="120000"/>
              </a:lnSpc>
              <a:spcBef>
                <a:spcPct val="25000"/>
              </a:spcBef>
            </a:pPr>
            <a:r>
              <a:rPr lang="zh-CN" altLang="en-US" dirty="0">
                <a:latin typeface="+mn-ea"/>
              </a:rPr>
              <a:t>编写父类</a:t>
            </a:r>
          </a:p>
          <a:p>
            <a:pPr lvl="1" eaLnBrk="1" hangingPunct="1">
              <a:lnSpc>
                <a:spcPct val="120000"/>
              </a:lnSpc>
              <a:spcBef>
                <a:spcPct val="25000"/>
              </a:spcBef>
            </a:pPr>
            <a:r>
              <a:rPr lang="zh-CN" altLang="en-US" dirty="0">
                <a:latin typeface="+mn-ea"/>
              </a:rPr>
              <a:t>编写子类，子类重写（覆盖）父类方法</a:t>
            </a:r>
          </a:p>
          <a:p>
            <a:pPr lvl="1" eaLnBrk="1" hangingPunct="1">
              <a:lnSpc>
                <a:spcPct val="120000"/>
              </a:lnSpc>
              <a:spcBef>
                <a:spcPct val="25000"/>
              </a:spcBef>
            </a:pPr>
            <a:r>
              <a:rPr lang="zh-CN" altLang="en-US" dirty="0">
                <a:latin typeface="+mn-ea"/>
              </a:rPr>
              <a:t>运行时，使用父类的类型，子类的对象</a:t>
            </a:r>
          </a:p>
        </p:txBody>
      </p:sp>
      <p:sp>
        <p:nvSpPr>
          <p:cNvPr id="16389" name="AutoShape 5"/>
          <p:cNvSpPr>
            <a:spLocks noChangeArrowheads="1"/>
          </p:cNvSpPr>
          <p:nvPr/>
        </p:nvSpPr>
        <p:spPr bwMode="auto">
          <a:xfrm>
            <a:off x="2408238" y="1142826"/>
            <a:ext cx="4751387" cy="510778"/>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dirty="0">
                <a:latin typeface="+mn-ea"/>
                <a:ea typeface="+mn-ea"/>
              </a:rPr>
              <a:t>计算机可以连接各种打印机  </a:t>
            </a:r>
          </a:p>
        </p:txBody>
      </p:sp>
      <p:sp>
        <p:nvSpPr>
          <p:cNvPr id="16390" name="AutoShape 6"/>
          <p:cNvSpPr>
            <a:spLocks noChangeArrowheads="1"/>
          </p:cNvSpPr>
          <p:nvPr/>
        </p:nvSpPr>
        <p:spPr bwMode="auto">
          <a:xfrm>
            <a:off x="2411413" y="1746239"/>
            <a:ext cx="4752975" cy="979487"/>
          </a:xfrm>
          <a:prstGeom prst="roundRect">
            <a:avLst>
              <a:gd name="adj" fmla="val 7454"/>
            </a:avLst>
          </a:prstGeom>
          <a:gradFill rotWithShape="1">
            <a:gsLst>
              <a:gs pos="0">
                <a:srgbClr val="FFFF99"/>
              </a:gs>
              <a:gs pos="100000">
                <a:srgbClr val="FFFFFF"/>
              </a:gs>
            </a:gsLst>
            <a:lin ang="5400000" scaled="1"/>
          </a:gradFill>
          <a:ln w="9525" cmpd="sng">
            <a:solidFill>
              <a:srgbClr val="FF9900"/>
            </a:solidFill>
            <a:round/>
            <a:headEnd/>
            <a:tailEnd/>
          </a:ln>
          <a:effectLst>
            <a:outerShdw dist="53882" dir="2700000" algn="ctr" rotWithShape="0">
              <a:schemeClr val="bg2">
                <a:alpha val="50000"/>
              </a:schemeClr>
            </a:outerShdw>
          </a:effectLst>
        </p:spPr>
        <p:txBody>
          <a:bodyPr anchorCtr="1"/>
          <a:lstStyle/>
          <a:p>
            <a:r>
              <a:rPr lang="zh-CN" altLang="en-US" dirty="0">
                <a:latin typeface="+mn-ea"/>
                <a:ea typeface="+mn-ea"/>
              </a:rPr>
              <a:t>无论连接何种打印机打印方法都相同 </a:t>
            </a:r>
          </a:p>
        </p:txBody>
      </p:sp>
      <p:sp>
        <p:nvSpPr>
          <p:cNvPr id="16391" name="AutoShape 9"/>
          <p:cNvSpPr>
            <a:spLocks noChangeArrowheads="1"/>
          </p:cNvSpPr>
          <p:nvPr/>
        </p:nvSpPr>
        <p:spPr bwMode="auto">
          <a:xfrm>
            <a:off x="2261098" y="2846214"/>
            <a:ext cx="5116090" cy="510778"/>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headEnd/>
            <a:tailEnd/>
          </a:ln>
          <a:effectLst>
            <a:outerShdw dist="53882" dir="2700000" algn="ctr" rotWithShape="0">
              <a:schemeClr val="bg2">
                <a:alpha val="50000"/>
              </a:schemeClr>
            </a:outerShdw>
          </a:effectLst>
        </p:spPr>
        <p:txBody>
          <a:bodyPr wrap="square" anchorCtr="1">
            <a:spAutoFit/>
          </a:bodyPr>
          <a:lstStyle/>
          <a:p>
            <a:r>
              <a:rPr lang="zh-CN" altLang="en-US" dirty="0">
                <a:latin typeface="+mn-ea"/>
                <a:ea typeface="+mn-ea"/>
              </a:rPr>
              <a:t>根据连接打印机不同，效果也不同 </a:t>
            </a:r>
          </a:p>
        </p:txBody>
      </p:sp>
      <p:pic>
        <p:nvPicPr>
          <p:cNvPr id="16392" name="Picture 37" descr="Snap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3910806"/>
            <a:ext cx="329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Rectangle 8"/>
          <p:cNvSpPr>
            <a:spLocks noChangeArrowheads="1"/>
          </p:cNvSpPr>
          <p:nvPr/>
        </p:nvSpPr>
        <p:spPr bwMode="auto">
          <a:xfrm>
            <a:off x="7452320" y="3979842"/>
            <a:ext cx="419100"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itchFamily="2" charset="2"/>
              <a:buNone/>
            </a:pPr>
            <a:endParaRPr lang="zh-CN" altLang="zh-CN" sz="2000" b="1">
              <a:latin typeface="+mn-ea"/>
              <a:ea typeface="+mn-ea"/>
            </a:endParaRPr>
          </a:p>
        </p:txBody>
      </p:sp>
    </p:spTree>
    <p:extLst>
      <p:ext uri="{BB962C8B-B14F-4D97-AF65-F5344CB8AC3E}">
        <p14:creationId xmlns:p14="http://schemas.microsoft.com/office/powerpoint/2010/main" val="842487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left)">
                                      <p:cBhvr>
                                        <p:cTn id="7" dur="500"/>
                                        <p:tgtEl>
                                          <p:spTgt spid="1638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wipe(left)">
                                      <p:cBhvr>
                                        <p:cTn id="10" dur="500"/>
                                        <p:tgtEl>
                                          <p:spTgt spid="1639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393"/>
                                        </p:tgtEl>
                                        <p:attrNameLst>
                                          <p:attrName>style.visibility</p:attrName>
                                        </p:attrNameLst>
                                      </p:cBhvr>
                                      <p:to>
                                        <p:strVal val="visible"/>
                                      </p:to>
                                    </p:set>
                                    <p:animEffect transition="in" filter="checkerboard(across)">
                                      <p:cBhvr>
                                        <p:cTn id="13" dur="500"/>
                                        <p:tgtEl>
                                          <p:spTgt spid="1639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391"/>
                                        </p:tgtEl>
                                        <p:attrNameLst>
                                          <p:attrName>style.visibility</p:attrName>
                                        </p:attrNameLst>
                                      </p:cBhvr>
                                      <p:to>
                                        <p:strVal val="visible"/>
                                      </p:to>
                                    </p:set>
                                    <p:animEffect transition="in" filter="wipe(left)">
                                      <p:cBhvr>
                                        <p:cTn id="16" dur="500"/>
                                        <p:tgtEl>
                                          <p:spTgt spid="16391"/>
                                        </p:tgtEl>
                                      </p:cBhvr>
                                    </p:animEffect>
                                  </p:childTnLst>
                                </p:cTn>
                              </p:par>
                              <p:par>
                                <p:cTn id="17" presetID="5" presetClass="entr" presetSubtype="10" fill="hold" nodeType="withEffect">
                                  <p:stCondLst>
                                    <p:cond delay="0"/>
                                  </p:stCondLst>
                                  <p:childTnLst>
                                    <p:set>
                                      <p:cBhvr>
                                        <p:cTn id="18" dur="1" fill="hold">
                                          <p:stCondLst>
                                            <p:cond delay="0"/>
                                          </p:stCondLst>
                                        </p:cTn>
                                        <p:tgtEl>
                                          <p:spTgt spid="16392"/>
                                        </p:tgtEl>
                                        <p:attrNameLst>
                                          <p:attrName>style.visibility</p:attrName>
                                        </p:attrNameLst>
                                      </p:cBhvr>
                                      <p:to>
                                        <p:strVal val="visible"/>
                                      </p:to>
                                    </p:set>
                                    <p:animEffect transition="in" filter="checkerboard(across)">
                                      <p:cBhvr>
                                        <p:cTn id="19"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0" grpId="0" animBg="1" autoUpdateAnimBg="0"/>
      <p:bldP spid="16391" grpId="0" animBg="1" autoUpdateAnimBg="0"/>
      <p:bldP spid="1639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mn-ea"/>
                <a:ea typeface="+mn-ea"/>
              </a:rPr>
              <a:t> 实现多态</a:t>
            </a:r>
            <a:r>
              <a:rPr lang="en-US">
                <a:latin typeface="+mn-ea"/>
                <a:ea typeface="+mn-ea"/>
              </a:rPr>
              <a:t> </a:t>
            </a:r>
          </a:p>
        </p:txBody>
      </p:sp>
      <p:sp>
        <p:nvSpPr>
          <p:cNvPr id="17411" name="Rectangle 3"/>
          <p:cNvSpPr>
            <a:spLocks noGrp="1" noChangeArrowheads="1"/>
          </p:cNvSpPr>
          <p:nvPr>
            <p:ph type="body" idx="4294967295"/>
          </p:nvPr>
        </p:nvSpPr>
        <p:spPr>
          <a:xfrm>
            <a:off x="457200" y="1274763"/>
            <a:ext cx="8229600" cy="4530725"/>
          </a:xfrm>
        </p:spPr>
        <p:txBody>
          <a:bodyPr/>
          <a:lstStyle/>
          <a:p>
            <a:pPr eaLnBrk="1" hangingPunct="1">
              <a:spcBef>
                <a:spcPct val="25000"/>
              </a:spcBef>
            </a:pPr>
            <a:r>
              <a:rPr lang="zh-CN">
                <a:latin typeface="+mn-ea"/>
              </a:rPr>
              <a:t>编码实现</a:t>
            </a:r>
          </a:p>
        </p:txBody>
      </p:sp>
      <p:sp>
        <p:nvSpPr>
          <p:cNvPr id="17412" name="AutoShape 5"/>
          <p:cNvSpPr>
            <a:spLocks noChangeArrowheads="1"/>
          </p:cNvSpPr>
          <p:nvPr/>
        </p:nvSpPr>
        <p:spPr bwMode="auto">
          <a:xfrm>
            <a:off x="179388" y="5445125"/>
            <a:ext cx="3384550" cy="1081088"/>
          </a:xfrm>
          <a:prstGeom prst="roundRect">
            <a:avLst>
              <a:gd name="adj" fmla="val 16667"/>
            </a:avLst>
          </a:prstGeom>
          <a:gradFill rotWithShape="1">
            <a:gsLst>
              <a:gs pos="0">
                <a:srgbClr val="CC99FF"/>
              </a:gs>
              <a:gs pos="100000">
                <a:srgbClr val="FFFFFF"/>
              </a:gs>
            </a:gsLst>
            <a:lin ang="5400000" scaled="1"/>
          </a:gradFill>
          <a:ln w="9525" cmpd="sng">
            <a:solidFill>
              <a:srgbClr val="B563CF"/>
            </a:solidFill>
            <a:round/>
            <a:headEnd/>
            <a:tailEnd/>
          </a:ln>
          <a:effectLst>
            <a:outerShdw dist="107763" dir="8100000" algn="ctr" rotWithShape="0">
              <a:schemeClr val="bg2">
                <a:alpha val="50000"/>
              </a:schemeClr>
            </a:outerShdw>
          </a:effectLst>
        </p:spPr>
        <p:txBody>
          <a:bodyPr wrap="none" anchor="ctr"/>
          <a:lstStyle/>
          <a:p>
            <a:r>
              <a:rPr lang="zh-CN" altLang="en-US" dirty="0">
                <a:latin typeface="+mn-ea"/>
                <a:ea typeface="+mn-ea"/>
              </a:rPr>
              <a:t> </a:t>
            </a:r>
            <a:r>
              <a:rPr lang="zh-CN" altLang="en-US" sz="1800" dirty="0">
                <a:latin typeface="+mn-ea"/>
                <a:ea typeface="+mn-ea"/>
              </a:rPr>
              <a:t>实现多态的两个要素：</a:t>
            </a:r>
          </a:p>
          <a:p>
            <a:r>
              <a:rPr lang="en-US" sz="1800" dirty="0">
                <a:latin typeface="+mn-ea"/>
                <a:ea typeface="+mn-ea"/>
              </a:rPr>
              <a:t>1. </a:t>
            </a:r>
            <a:r>
              <a:rPr lang="zh-CN" altLang="en-US" sz="1800" dirty="0">
                <a:latin typeface="+mn-ea"/>
                <a:ea typeface="+mn-ea"/>
              </a:rPr>
              <a:t>方法重写 </a:t>
            </a:r>
          </a:p>
          <a:p>
            <a:r>
              <a:rPr lang="en-US" sz="1800" dirty="0">
                <a:latin typeface="+mn-ea"/>
                <a:ea typeface="+mn-ea"/>
              </a:rPr>
              <a:t>2. </a:t>
            </a:r>
            <a:r>
              <a:rPr lang="zh-CN" altLang="en-US" sz="1800" dirty="0">
                <a:latin typeface="+mn-ea"/>
                <a:ea typeface="+mn-ea"/>
              </a:rPr>
              <a:t>使用父类类型</a:t>
            </a:r>
          </a:p>
        </p:txBody>
      </p:sp>
      <p:sp>
        <p:nvSpPr>
          <p:cNvPr id="17413" name="AutoShape 6"/>
          <p:cNvSpPr>
            <a:spLocks noChangeArrowheads="1"/>
          </p:cNvSpPr>
          <p:nvPr/>
        </p:nvSpPr>
        <p:spPr bwMode="auto">
          <a:xfrm>
            <a:off x="912813" y="1781175"/>
            <a:ext cx="4638675" cy="1054953"/>
          </a:xfrm>
          <a:prstGeom prst="roundRect">
            <a:avLst>
              <a:gd name="adj" fmla="val 7366"/>
            </a:avLst>
          </a:prstGeom>
          <a:gradFill rotWithShape="1">
            <a:gsLst>
              <a:gs pos="0">
                <a:srgbClr val="CCFFFF"/>
              </a:gs>
              <a:gs pos="100000">
                <a:srgbClr val="FFFFFF"/>
              </a:gs>
            </a:gsLst>
            <a:lin ang="5400000" scaled="1"/>
          </a:gradFill>
          <a:ln w="9525" cmpd="sng">
            <a:solidFill>
              <a:srgbClr val="008080"/>
            </a:solidFill>
            <a:round/>
            <a:headEnd/>
            <a:tailEnd/>
          </a:ln>
        </p:spPr>
        <p:txBody>
          <a:bodyPr>
            <a:spAutoFit/>
          </a:bodyPr>
          <a:lstStyle/>
          <a:p>
            <a:pPr eaLnBrk="1" hangingPunct="1">
              <a:buFont typeface="Wingdings" pitchFamily="2" charset="2"/>
              <a:buNone/>
            </a:pPr>
            <a:r>
              <a:rPr lang="en-US" b="1" dirty="0">
                <a:latin typeface="+mn-ea"/>
                <a:ea typeface="+mn-ea"/>
              </a:rPr>
              <a:t> </a:t>
            </a:r>
            <a:r>
              <a:rPr lang="en-US" sz="1800" b="1" dirty="0">
                <a:latin typeface="+mn-ea"/>
                <a:ea typeface="+mn-ea"/>
              </a:rPr>
              <a:t>abstract class Printer(){</a:t>
            </a:r>
          </a:p>
          <a:p>
            <a:pPr eaLnBrk="1" hangingPunct="1">
              <a:buFont typeface="Wingdings" pitchFamily="2" charset="2"/>
              <a:buNone/>
            </a:pPr>
            <a:r>
              <a:rPr lang="en-US" sz="1800" b="1" dirty="0">
                <a:latin typeface="+mn-ea"/>
                <a:ea typeface="+mn-ea"/>
              </a:rPr>
              <a:t>  </a:t>
            </a:r>
            <a:r>
              <a:rPr lang="en-US" altLang="zh-CN" sz="1800" b="1" dirty="0">
                <a:latin typeface="+mn-ea"/>
              </a:rPr>
              <a:t>abstract </a:t>
            </a:r>
            <a:r>
              <a:rPr lang="en-US" sz="1800" b="1" dirty="0">
                <a:solidFill>
                  <a:srgbClr val="FF0000"/>
                </a:solidFill>
                <a:latin typeface="+mn-ea"/>
                <a:ea typeface="+mn-ea"/>
              </a:rPr>
              <a:t>print(String str);</a:t>
            </a:r>
            <a:endParaRPr lang="en-US" sz="1800" b="1" dirty="0">
              <a:latin typeface="+mn-ea"/>
              <a:ea typeface="+mn-ea"/>
            </a:endParaRPr>
          </a:p>
          <a:p>
            <a:pPr eaLnBrk="1" hangingPunct="1">
              <a:buFont typeface="Wingdings" pitchFamily="2" charset="2"/>
              <a:buNone/>
            </a:pPr>
            <a:r>
              <a:rPr lang="en-US" sz="1800" b="1" dirty="0">
                <a:latin typeface="+mn-ea"/>
                <a:ea typeface="+mn-ea"/>
              </a:rPr>
              <a:t>}</a:t>
            </a:r>
          </a:p>
        </p:txBody>
      </p:sp>
      <p:sp>
        <p:nvSpPr>
          <p:cNvPr id="17414" name="AutoShape 7"/>
          <p:cNvSpPr>
            <a:spLocks noChangeArrowheads="1"/>
          </p:cNvSpPr>
          <p:nvPr/>
        </p:nvSpPr>
        <p:spPr bwMode="auto">
          <a:xfrm>
            <a:off x="1763713" y="2636838"/>
            <a:ext cx="5454650" cy="1534478"/>
          </a:xfrm>
          <a:prstGeom prst="roundRect">
            <a:avLst>
              <a:gd name="adj" fmla="val 7366"/>
            </a:avLst>
          </a:prstGeom>
          <a:gradFill rotWithShape="1">
            <a:gsLst>
              <a:gs pos="0">
                <a:srgbClr val="CCFFFF"/>
              </a:gs>
              <a:gs pos="100000">
                <a:srgbClr val="FFFFFF"/>
              </a:gs>
            </a:gsLst>
            <a:lin ang="5400000" scaled="1"/>
          </a:gradFill>
          <a:ln w="9525" cmpd="sng">
            <a:solidFill>
              <a:srgbClr val="008080"/>
            </a:solidFill>
            <a:round/>
            <a:headEnd/>
            <a:tailEnd/>
          </a:ln>
        </p:spPr>
        <p:txBody>
          <a:bodyPr>
            <a:spAutoFit/>
          </a:bodyPr>
          <a:lstStyle/>
          <a:p>
            <a:pPr eaLnBrk="1" hangingPunct="1">
              <a:buFont typeface="Wingdings" pitchFamily="2" charset="2"/>
              <a:buNone/>
            </a:pPr>
            <a:r>
              <a:rPr lang="en-US" sz="1800" b="1" dirty="0">
                <a:latin typeface="+mn-ea"/>
                <a:ea typeface="+mn-ea"/>
              </a:rPr>
              <a:t>class </a:t>
            </a:r>
            <a:r>
              <a:rPr lang="en-US" sz="1800" b="1" dirty="0" err="1">
                <a:latin typeface="+mn-ea"/>
                <a:ea typeface="+mn-ea"/>
              </a:rPr>
              <a:t>ColorPrinter</a:t>
            </a:r>
            <a:r>
              <a:rPr lang="en-US" sz="1800" b="1" dirty="0">
                <a:latin typeface="+mn-ea"/>
                <a:ea typeface="+mn-ea"/>
              </a:rPr>
              <a:t> extends Printer {</a:t>
            </a:r>
          </a:p>
          <a:p>
            <a:pPr eaLnBrk="1" hangingPunct="1">
              <a:buFont typeface="Wingdings" pitchFamily="2" charset="2"/>
              <a:buNone/>
            </a:pPr>
            <a:r>
              <a:rPr lang="en-US" sz="1800" dirty="0">
                <a:latin typeface="+mn-ea"/>
                <a:ea typeface="+mn-ea"/>
              </a:rPr>
              <a:t>    </a:t>
            </a:r>
            <a:r>
              <a:rPr lang="en-US" sz="1800" b="1" dirty="0">
                <a:solidFill>
                  <a:srgbClr val="FF0000"/>
                </a:solidFill>
                <a:latin typeface="+mn-ea"/>
                <a:ea typeface="+mn-ea"/>
              </a:rPr>
              <a:t>print(String </a:t>
            </a:r>
            <a:r>
              <a:rPr lang="en-US" sz="1800" b="1" dirty="0" err="1">
                <a:solidFill>
                  <a:srgbClr val="FF0000"/>
                </a:solidFill>
                <a:latin typeface="+mn-ea"/>
                <a:ea typeface="+mn-ea"/>
              </a:rPr>
              <a:t>str</a:t>
            </a:r>
            <a:r>
              <a:rPr lang="en-US" sz="1800" b="1" dirty="0">
                <a:solidFill>
                  <a:srgbClr val="FF0000"/>
                </a:solidFill>
                <a:latin typeface="+mn-ea"/>
                <a:ea typeface="+mn-ea"/>
              </a:rPr>
              <a:t>)</a:t>
            </a:r>
            <a:r>
              <a:rPr lang="en-US" sz="1800" dirty="0">
                <a:latin typeface="+mn-ea"/>
                <a:ea typeface="+mn-ea"/>
              </a:rPr>
              <a:t> </a:t>
            </a:r>
            <a:r>
              <a:rPr lang="en-US" sz="1800" b="1" dirty="0">
                <a:latin typeface="+mn-ea"/>
                <a:ea typeface="+mn-ea"/>
              </a:rPr>
              <a:t>{</a:t>
            </a:r>
          </a:p>
          <a:p>
            <a:pPr eaLnBrk="1" hangingPunct="1">
              <a:buFont typeface="Wingdings" pitchFamily="2" charset="2"/>
              <a:buNone/>
            </a:pPr>
            <a:r>
              <a:rPr lang="en-US" sz="1800" b="1" dirty="0">
                <a:latin typeface="+mn-ea"/>
                <a:ea typeface="+mn-ea"/>
              </a:rPr>
              <a:t>        </a:t>
            </a:r>
            <a:r>
              <a:rPr lang="en-US" sz="1800" b="1" dirty="0" err="1">
                <a:latin typeface="+mn-ea"/>
                <a:ea typeface="+mn-ea"/>
              </a:rPr>
              <a:t>System.out.println</a:t>
            </a:r>
            <a:r>
              <a:rPr lang="en-US" sz="1800" b="1" dirty="0">
                <a:latin typeface="+mn-ea"/>
                <a:ea typeface="+mn-ea"/>
              </a:rPr>
              <a:t>("</a:t>
            </a:r>
            <a:r>
              <a:rPr lang="zh-CN" altLang="en-US" sz="1800" b="1" dirty="0">
                <a:latin typeface="+mn-ea"/>
                <a:ea typeface="+mn-ea"/>
              </a:rPr>
              <a:t>输出彩色的</a:t>
            </a:r>
            <a:r>
              <a:rPr lang="en-US" sz="1800" b="1" dirty="0">
                <a:latin typeface="+mn-ea"/>
                <a:ea typeface="+mn-ea"/>
              </a:rPr>
              <a:t>"+</a:t>
            </a:r>
            <a:r>
              <a:rPr lang="en-US" sz="1800" b="1" dirty="0" err="1">
                <a:latin typeface="+mn-ea"/>
                <a:ea typeface="+mn-ea"/>
              </a:rPr>
              <a:t>str</a:t>
            </a:r>
            <a:r>
              <a:rPr lang="en-US" sz="1800" b="1" dirty="0">
                <a:latin typeface="+mn-ea"/>
                <a:ea typeface="+mn-ea"/>
              </a:rPr>
              <a:t>);</a:t>
            </a:r>
          </a:p>
          <a:p>
            <a:pPr eaLnBrk="1" hangingPunct="1">
              <a:buFont typeface="Wingdings" pitchFamily="2" charset="2"/>
              <a:buNone/>
            </a:pPr>
            <a:r>
              <a:rPr lang="en-US" sz="1800" b="1" dirty="0">
                <a:latin typeface="+mn-ea"/>
                <a:ea typeface="+mn-ea"/>
              </a:rPr>
              <a:t>    }</a:t>
            </a:r>
          </a:p>
          <a:p>
            <a:pPr eaLnBrk="1" hangingPunct="1">
              <a:buFont typeface="Wingdings" pitchFamily="2" charset="2"/>
              <a:buNone/>
            </a:pPr>
            <a:r>
              <a:rPr lang="en-US" sz="1800" b="1" dirty="0">
                <a:latin typeface="+mn-ea"/>
                <a:ea typeface="+mn-ea"/>
              </a:rPr>
              <a:t>}</a:t>
            </a:r>
          </a:p>
        </p:txBody>
      </p:sp>
      <p:sp>
        <p:nvSpPr>
          <p:cNvPr id="17415" name="AutoShape 8"/>
          <p:cNvSpPr>
            <a:spLocks noChangeArrowheads="1"/>
          </p:cNvSpPr>
          <p:nvPr/>
        </p:nvSpPr>
        <p:spPr bwMode="auto">
          <a:xfrm>
            <a:off x="2716213" y="3773488"/>
            <a:ext cx="5384800" cy="1520190"/>
          </a:xfrm>
          <a:prstGeom prst="roundRect">
            <a:avLst>
              <a:gd name="adj" fmla="val 6259"/>
            </a:avLst>
          </a:prstGeom>
          <a:gradFill rotWithShape="1">
            <a:gsLst>
              <a:gs pos="0">
                <a:srgbClr val="CCFFFF"/>
              </a:gs>
              <a:gs pos="100000">
                <a:srgbClr val="FFFFFF"/>
              </a:gs>
            </a:gsLst>
            <a:lin ang="5400000" scaled="1"/>
          </a:gradFill>
          <a:ln w="9525" cmpd="sng">
            <a:solidFill>
              <a:srgbClr val="008080"/>
            </a:solidFill>
            <a:round/>
            <a:headEnd/>
            <a:tailEnd/>
          </a:ln>
        </p:spPr>
        <p:txBody>
          <a:bodyPr>
            <a:spAutoFit/>
          </a:bodyPr>
          <a:lstStyle/>
          <a:p>
            <a:pPr eaLnBrk="1" hangingPunct="1">
              <a:buFont typeface="Wingdings" pitchFamily="2" charset="2"/>
              <a:buNone/>
            </a:pPr>
            <a:r>
              <a:rPr lang="en-US" sz="1800" b="1" dirty="0">
                <a:latin typeface="+mn-ea"/>
                <a:ea typeface="+mn-ea"/>
              </a:rPr>
              <a:t>class </a:t>
            </a:r>
            <a:r>
              <a:rPr lang="en-US" sz="1800" b="1" dirty="0" err="1">
                <a:latin typeface="+mn-ea"/>
                <a:ea typeface="+mn-ea"/>
              </a:rPr>
              <a:t>BlackPrinter</a:t>
            </a:r>
            <a:r>
              <a:rPr lang="en-US" sz="1800" b="1" dirty="0">
                <a:latin typeface="+mn-ea"/>
                <a:ea typeface="+mn-ea"/>
              </a:rPr>
              <a:t> extends Printer {</a:t>
            </a:r>
          </a:p>
          <a:p>
            <a:pPr eaLnBrk="1" hangingPunct="1">
              <a:buFont typeface="Wingdings" pitchFamily="2" charset="2"/>
              <a:buNone/>
            </a:pPr>
            <a:r>
              <a:rPr lang="en-US" sz="1800" dirty="0">
                <a:latin typeface="+mn-ea"/>
                <a:ea typeface="+mn-ea"/>
              </a:rPr>
              <a:t>    </a:t>
            </a:r>
            <a:r>
              <a:rPr lang="en-US" sz="1800" b="1" dirty="0">
                <a:solidFill>
                  <a:srgbClr val="FF0000"/>
                </a:solidFill>
                <a:latin typeface="+mn-ea"/>
                <a:ea typeface="+mn-ea"/>
              </a:rPr>
              <a:t>print(String </a:t>
            </a:r>
            <a:r>
              <a:rPr lang="en-US" sz="1800" b="1" dirty="0" err="1">
                <a:solidFill>
                  <a:srgbClr val="FF0000"/>
                </a:solidFill>
                <a:latin typeface="+mn-ea"/>
                <a:ea typeface="+mn-ea"/>
              </a:rPr>
              <a:t>str</a:t>
            </a:r>
            <a:r>
              <a:rPr lang="en-US" sz="1800" b="1" dirty="0">
                <a:solidFill>
                  <a:srgbClr val="FF0000"/>
                </a:solidFill>
                <a:latin typeface="+mn-ea"/>
                <a:ea typeface="+mn-ea"/>
              </a:rPr>
              <a:t>)</a:t>
            </a:r>
            <a:r>
              <a:rPr lang="en-US" sz="1800" dirty="0">
                <a:latin typeface="+mn-ea"/>
                <a:ea typeface="+mn-ea"/>
              </a:rPr>
              <a:t> </a:t>
            </a:r>
            <a:r>
              <a:rPr lang="en-US" sz="1800" b="1" dirty="0">
                <a:latin typeface="+mn-ea"/>
                <a:ea typeface="+mn-ea"/>
              </a:rPr>
              <a:t>{</a:t>
            </a:r>
          </a:p>
          <a:p>
            <a:pPr eaLnBrk="1" hangingPunct="1">
              <a:buFont typeface="Wingdings" pitchFamily="2" charset="2"/>
              <a:buNone/>
            </a:pPr>
            <a:r>
              <a:rPr lang="en-US" sz="1800" b="1" dirty="0">
                <a:latin typeface="+mn-ea"/>
                <a:ea typeface="+mn-ea"/>
              </a:rPr>
              <a:t>        </a:t>
            </a:r>
            <a:r>
              <a:rPr lang="en-US" sz="1800" b="1" dirty="0" err="1">
                <a:latin typeface="+mn-ea"/>
                <a:ea typeface="+mn-ea"/>
              </a:rPr>
              <a:t>System.out.println</a:t>
            </a:r>
            <a:r>
              <a:rPr lang="en-US" sz="1800" b="1" dirty="0">
                <a:latin typeface="+mn-ea"/>
                <a:ea typeface="+mn-ea"/>
              </a:rPr>
              <a:t>("</a:t>
            </a:r>
            <a:r>
              <a:rPr lang="zh-CN" altLang="en-US" sz="1800" b="1" dirty="0">
                <a:latin typeface="+mn-ea"/>
                <a:ea typeface="+mn-ea"/>
              </a:rPr>
              <a:t>输出黑白的</a:t>
            </a:r>
            <a:r>
              <a:rPr lang="en-US" sz="1800" b="1" dirty="0">
                <a:latin typeface="+mn-ea"/>
                <a:ea typeface="+mn-ea"/>
              </a:rPr>
              <a:t>"+</a:t>
            </a:r>
            <a:r>
              <a:rPr lang="en-US" sz="1800" b="1" dirty="0" err="1">
                <a:latin typeface="+mn-ea"/>
                <a:ea typeface="+mn-ea"/>
              </a:rPr>
              <a:t>str</a:t>
            </a:r>
            <a:r>
              <a:rPr lang="en-US" sz="1800" b="1" dirty="0">
                <a:latin typeface="+mn-ea"/>
                <a:ea typeface="+mn-ea"/>
              </a:rPr>
              <a:t>);</a:t>
            </a:r>
          </a:p>
          <a:p>
            <a:pPr eaLnBrk="1" hangingPunct="1">
              <a:buFont typeface="Wingdings" pitchFamily="2" charset="2"/>
              <a:buNone/>
            </a:pPr>
            <a:r>
              <a:rPr lang="en-US" sz="1800" b="1" dirty="0">
                <a:latin typeface="+mn-ea"/>
                <a:ea typeface="+mn-ea"/>
              </a:rPr>
              <a:t>    }</a:t>
            </a:r>
          </a:p>
          <a:p>
            <a:pPr eaLnBrk="1" hangingPunct="1">
              <a:buFont typeface="Wingdings" pitchFamily="2" charset="2"/>
              <a:buNone/>
            </a:pPr>
            <a:r>
              <a:rPr lang="en-US" sz="1800" b="1" dirty="0">
                <a:latin typeface="+mn-ea"/>
                <a:ea typeface="+mn-ea"/>
              </a:rPr>
              <a:t>}</a:t>
            </a:r>
          </a:p>
        </p:txBody>
      </p:sp>
      <p:sp>
        <p:nvSpPr>
          <p:cNvPr id="17416" name="AutoShape 10"/>
          <p:cNvSpPr>
            <a:spLocks noChangeArrowheads="1"/>
          </p:cNvSpPr>
          <p:nvPr/>
        </p:nvSpPr>
        <p:spPr bwMode="auto">
          <a:xfrm>
            <a:off x="3724275" y="4857750"/>
            <a:ext cx="5395913" cy="1812925"/>
          </a:xfrm>
          <a:prstGeom prst="roundRect">
            <a:avLst>
              <a:gd name="adj" fmla="val 6259"/>
            </a:avLst>
          </a:prstGeom>
          <a:gradFill rotWithShape="1">
            <a:gsLst>
              <a:gs pos="0">
                <a:srgbClr val="CCFFFF"/>
              </a:gs>
              <a:gs pos="100000">
                <a:srgbClr val="FFFFFF"/>
              </a:gs>
            </a:gsLst>
            <a:lin ang="5400000" scaled="1"/>
          </a:gradFill>
          <a:ln w="9525" cmpd="sng">
            <a:solidFill>
              <a:srgbClr val="008080"/>
            </a:solidFill>
            <a:round/>
            <a:headEnd/>
            <a:tailEnd/>
          </a:ln>
        </p:spPr>
        <p:txBody>
          <a:bodyPr>
            <a:spAutoFit/>
          </a:bodyPr>
          <a:lstStyle/>
          <a:p>
            <a:pPr eaLnBrk="1" hangingPunct="1">
              <a:buFont typeface="Wingdings" pitchFamily="2" charset="2"/>
              <a:buNone/>
            </a:pPr>
            <a:r>
              <a:rPr lang="en-US" sz="1800" b="1" dirty="0">
                <a:latin typeface="+mn-ea"/>
                <a:ea typeface="+mn-ea"/>
              </a:rPr>
              <a:t>public static void main(String[] </a:t>
            </a:r>
            <a:r>
              <a:rPr lang="en-US" sz="1800" b="1" dirty="0" err="1">
                <a:latin typeface="+mn-ea"/>
                <a:ea typeface="+mn-ea"/>
              </a:rPr>
              <a:t>args</a:t>
            </a:r>
            <a:r>
              <a:rPr lang="en-US" sz="1800" b="1" dirty="0">
                <a:latin typeface="+mn-ea"/>
                <a:ea typeface="+mn-ea"/>
              </a:rPr>
              <a:t>) {</a:t>
            </a:r>
          </a:p>
          <a:p>
            <a:pPr eaLnBrk="1" hangingPunct="1">
              <a:buFont typeface="Wingdings" pitchFamily="2" charset="2"/>
              <a:buNone/>
            </a:pPr>
            <a:r>
              <a:rPr lang="en-US" sz="1800" b="1" dirty="0">
                <a:latin typeface="+mn-ea"/>
                <a:ea typeface="+mn-ea"/>
              </a:rPr>
              <a:t>    </a:t>
            </a:r>
            <a:r>
              <a:rPr lang="en-US" sz="1800" b="1" dirty="0">
                <a:solidFill>
                  <a:srgbClr val="FF0000"/>
                </a:solidFill>
                <a:latin typeface="+mn-ea"/>
                <a:ea typeface="+mn-ea"/>
              </a:rPr>
              <a:t>Printer p </a:t>
            </a:r>
            <a:r>
              <a:rPr lang="en-US" sz="1800" b="1" dirty="0">
                <a:latin typeface="+mn-ea"/>
                <a:ea typeface="+mn-ea"/>
              </a:rPr>
              <a:t>= new </a:t>
            </a:r>
            <a:r>
              <a:rPr lang="en-US" sz="1800" b="1" dirty="0" err="1">
                <a:latin typeface="+mn-ea"/>
                <a:ea typeface="+mn-ea"/>
              </a:rPr>
              <a:t>ColorPrinter</a:t>
            </a:r>
            <a:r>
              <a:rPr lang="en-US" sz="1800" b="1" dirty="0">
                <a:latin typeface="+mn-ea"/>
                <a:ea typeface="+mn-ea"/>
              </a:rPr>
              <a:t>();</a:t>
            </a:r>
          </a:p>
          <a:p>
            <a:pPr eaLnBrk="1" hangingPunct="1">
              <a:buFont typeface="Wingdings" pitchFamily="2" charset="2"/>
              <a:buNone/>
            </a:pPr>
            <a:r>
              <a:rPr lang="en-US" sz="1800" b="1" dirty="0">
                <a:latin typeface="+mn-ea"/>
                <a:ea typeface="+mn-ea"/>
              </a:rPr>
              <a:t>    </a:t>
            </a:r>
            <a:r>
              <a:rPr lang="en-US" sz="1800" b="1" dirty="0" err="1">
                <a:latin typeface="+mn-ea"/>
                <a:ea typeface="+mn-ea"/>
              </a:rPr>
              <a:t>p.print</a:t>
            </a:r>
            <a:r>
              <a:rPr lang="en-US" sz="1800" b="1" dirty="0">
                <a:latin typeface="+mn-ea"/>
                <a:ea typeface="+mn-ea"/>
              </a:rPr>
              <a:t>();</a:t>
            </a:r>
          </a:p>
          <a:p>
            <a:pPr eaLnBrk="1" hangingPunct="1">
              <a:buFont typeface="Wingdings" pitchFamily="2" charset="2"/>
              <a:buNone/>
            </a:pPr>
            <a:r>
              <a:rPr lang="en-US" sz="1800" b="1" dirty="0">
                <a:latin typeface="+mn-ea"/>
                <a:ea typeface="+mn-ea"/>
              </a:rPr>
              <a:t>    p = new </a:t>
            </a:r>
            <a:r>
              <a:rPr lang="en-US" sz="1800" b="1" dirty="0" err="1">
                <a:latin typeface="+mn-ea"/>
                <a:ea typeface="+mn-ea"/>
              </a:rPr>
              <a:t>BlackPrinter</a:t>
            </a:r>
            <a:r>
              <a:rPr lang="en-US" sz="1800" b="1" dirty="0">
                <a:latin typeface="+mn-ea"/>
                <a:ea typeface="+mn-ea"/>
              </a:rPr>
              <a:t>();</a:t>
            </a:r>
          </a:p>
          <a:p>
            <a:pPr eaLnBrk="1" hangingPunct="1">
              <a:buFont typeface="Wingdings" pitchFamily="2" charset="2"/>
              <a:buNone/>
            </a:pPr>
            <a:r>
              <a:rPr lang="en-US" sz="1800" b="1" dirty="0">
                <a:latin typeface="+mn-ea"/>
                <a:ea typeface="+mn-ea"/>
              </a:rPr>
              <a:t>    </a:t>
            </a:r>
            <a:r>
              <a:rPr lang="en-US" sz="1800" b="1" dirty="0" err="1">
                <a:latin typeface="+mn-ea"/>
                <a:ea typeface="+mn-ea"/>
              </a:rPr>
              <a:t>p.print</a:t>
            </a:r>
            <a:r>
              <a:rPr lang="en-US" sz="1800" b="1" dirty="0">
                <a:latin typeface="+mn-ea"/>
                <a:ea typeface="+mn-ea"/>
              </a:rPr>
              <a:t>();</a:t>
            </a:r>
          </a:p>
          <a:p>
            <a:pPr eaLnBrk="1" hangingPunct="1">
              <a:buFont typeface="Wingdings" pitchFamily="2" charset="2"/>
              <a:buNone/>
            </a:pPr>
            <a:r>
              <a:rPr lang="en-US" sz="1800" b="1" dirty="0">
                <a:latin typeface="+mn-ea"/>
                <a:ea typeface="+mn-ea"/>
              </a:rPr>
              <a:t>}</a:t>
            </a:r>
          </a:p>
        </p:txBody>
      </p:sp>
      <p:sp>
        <p:nvSpPr>
          <p:cNvPr id="17417" name="AutoShape 14"/>
          <p:cNvSpPr>
            <a:spLocks noChangeArrowheads="1"/>
          </p:cNvSpPr>
          <p:nvPr/>
        </p:nvSpPr>
        <p:spPr bwMode="auto">
          <a:xfrm>
            <a:off x="4787900" y="1773238"/>
            <a:ext cx="720725" cy="895290"/>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a:latin typeface="+mn-ea"/>
                <a:ea typeface="+mn-ea"/>
              </a:rPr>
              <a:t>父类 </a:t>
            </a:r>
          </a:p>
        </p:txBody>
      </p:sp>
      <p:sp>
        <p:nvSpPr>
          <p:cNvPr id="17418" name="AutoShape 15"/>
          <p:cNvSpPr>
            <a:spLocks noChangeArrowheads="1"/>
          </p:cNvSpPr>
          <p:nvPr/>
        </p:nvSpPr>
        <p:spPr bwMode="auto">
          <a:xfrm>
            <a:off x="6731595" y="2662238"/>
            <a:ext cx="720725" cy="895290"/>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a:latin typeface="+mn-ea"/>
                <a:ea typeface="+mn-ea"/>
              </a:rPr>
              <a:t>子类 </a:t>
            </a:r>
          </a:p>
        </p:txBody>
      </p:sp>
      <p:sp>
        <p:nvSpPr>
          <p:cNvPr id="17419" name="AutoShape 16"/>
          <p:cNvSpPr>
            <a:spLocks noChangeArrowheads="1"/>
          </p:cNvSpPr>
          <p:nvPr/>
        </p:nvSpPr>
        <p:spPr bwMode="auto">
          <a:xfrm>
            <a:off x="8316913" y="4868863"/>
            <a:ext cx="792162" cy="510778"/>
          </a:xfrm>
          <a:prstGeom prst="roundRect">
            <a:avLst>
              <a:gd name="adj" fmla="val 16667"/>
            </a:avLst>
          </a:prstGeom>
          <a:gradFill rotWithShape="1">
            <a:gsLst>
              <a:gs pos="0">
                <a:srgbClr val="FFFF99"/>
              </a:gs>
              <a:gs pos="100000">
                <a:srgbClr val="FFFFFF"/>
              </a:gs>
            </a:gsLst>
            <a:lin ang="5400000" scaled="1"/>
          </a:gradFill>
          <a:ln w="9525" cmpd="sng">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sz="1800" dirty="0">
                <a:latin typeface="+mn-ea"/>
                <a:ea typeface="+mn-ea"/>
              </a:rPr>
              <a:t>运行</a:t>
            </a:r>
            <a:r>
              <a:rPr lang="zh-CN" altLang="en-US" dirty="0">
                <a:latin typeface="+mn-ea"/>
                <a:ea typeface="+mn-ea"/>
              </a:rPr>
              <a:t>  </a:t>
            </a:r>
          </a:p>
        </p:txBody>
      </p:sp>
      <p:sp>
        <p:nvSpPr>
          <p:cNvPr id="17420" name="Rectangle 18"/>
          <p:cNvSpPr>
            <a:spLocks noChangeArrowheads="1"/>
          </p:cNvSpPr>
          <p:nvPr/>
        </p:nvSpPr>
        <p:spPr bwMode="auto">
          <a:xfrm>
            <a:off x="3995738" y="5516563"/>
            <a:ext cx="1223962" cy="28892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itchFamily="2" charset="2"/>
              <a:buNone/>
            </a:pPr>
            <a:endParaRPr lang="zh-CN" altLang="zh-CN" sz="2000" b="1">
              <a:latin typeface="+mn-ea"/>
              <a:ea typeface="+mn-ea"/>
            </a:endParaRPr>
          </a:p>
        </p:txBody>
      </p:sp>
      <p:sp>
        <p:nvSpPr>
          <p:cNvPr id="17421" name="Rectangle 20"/>
          <p:cNvSpPr>
            <a:spLocks noChangeArrowheads="1"/>
          </p:cNvSpPr>
          <p:nvPr/>
        </p:nvSpPr>
        <p:spPr bwMode="auto">
          <a:xfrm>
            <a:off x="3924300" y="5229225"/>
            <a:ext cx="3527425" cy="115252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itchFamily="2" charset="2"/>
              <a:buNone/>
            </a:pPr>
            <a:endParaRPr lang="zh-CN" altLang="zh-CN" sz="2000" b="1">
              <a:latin typeface="+mn-ea"/>
              <a:ea typeface="+mn-ea"/>
            </a:endParaRPr>
          </a:p>
        </p:txBody>
      </p:sp>
      <p:sp>
        <p:nvSpPr>
          <p:cNvPr id="17422" name="AutoShape 21"/>
          <p:cNvSpPr>
            <a:spLocks noChangeArrowheads="1"/>
          </p:cNvSpPr>
          <p:nvPr/>
        </p:nvSpPr>
        <p:spPr bwMode="auto">
          <a:xfrm>
            <a:off x="6948488" y="3951288"/>
            <a:ext cx="1441450" cy="919401"/>
          </a:xfrm>
          <a:prstGeom prst="wedgeRoundRectCallout">
            <a:avLst>
              <a:gd name="adj1" fmla="val -47579"/>
              <a:gd name="adj2" fmla="val 128204"/>
              <a:gd name="adj3" fmla="val 16667"/>
            </a:avLst>
          </a:prstGeom>
          <a:gradFill rotWithShape="1">
            <a:gsLst>
              <a:gs pos="0">
                <a:srgbClr val="FFFF99"/>
              </a:gs>
              <a:gs pos="100000">
                <a:srgbClr val="FFFFFF"/>
              </a:gs>
            </a:gsLst>
            <a:lin ang="5400000" scaled="1"/>
          </a:gradFill>
          <a:ln w="9525" cmpd="sng">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sz="1600" dirty="0">
                <a:latin typeface="+mn-ea"/>
                <a:ea typeface="+mn-ea"/>
              </a:rPr>
              <a:t>同一种操作方式，不同的操作对象 </a:t>
            </a:r>
          </a:p>
        </p:txBody>
      </p:sp>
      <p:sp>
        <p:nvSpPr>
          <p:cNvPr id="17423" name="AutoShape 17"/>
          <p:cNvSpPr>
            <a:spLocks noChangeArrowheads="1"/>
          </p:cNvSpPr>
          <p:nvPr/>
        </p:nvSpPr>
        <p:spPr bwMode="auto">
          <a:xfrm>
            <a:off x="1908175" y="4292600"/>
            <a:ext cx="1441450" cy="1021556"/>
          </a:xfrm>
          <a:prstGeom prst="wedgeRoundRectCallout">
            <a:avLst>
              <a:gd name="adj1" fmla="val 103634"/>
              <a:gd name="adj2" fmla="val 87819"/>
              <a:gd name="adj3" fmla="val 16667"/>
            </a:avLst>
          </a:prstGeom>
          <a:gradFill rotWithShape="1">
            <a:gsLst>
              <a:gs pos="0">
                <a:srgbClr val="FFFF99"/>
              </a:gs>
              <a:gs pos="100000">
                <a:srgbClr val="FFFFFF"/>
              </a:gs>
            </a:gsLst>
            <a:lin ang="5400000" scaled="1"/>
          </a:gradFill>
          <a:ln w="9525" cmpd="sng">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sz="1800" dirty="0">
                <a:latin typeface="+mn-ea"/>
                <a:ea typeface="+mn-ea"/>
              </a:rPr>
              <a:t>只能调用父类已经定义的方法 </a:t>
            </a:r>
          </a:p>
        </p:txBody>
      </p:sp>
      <p:sp>
        <p:nvSpPr>
          <p:cNvPr id="17424" name="矩形 1"/>
          <p:cNvSpPr>
            <a:spLocks noChangeArrowheads="1"/>
          </p:cNvSpPr>
          <p:nvPr/>
        </p:nvSpPr>
        <p:spPr bwMode="auto">
          <a:xfrm>
            <a:off x="3503613" y="609600"/>
            <a:ext cx="5562600" cy="12001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latin typeface="+mn-ea"/>
                <a:ea typeface="+mn-ea"/>
              </a:rPr>
              <a:t>继承是子类使用父类的方法，而多态则是父类使用子类的方法</a:t>
            </a:r>
            <a:r>
              <a:rPr lang="zh-CN" altLang="en-US" sz="2400" b="1" dirty="0">
                <a:solidFill>
                  <a:srgbClr val="FF0000"/>
                </a:solidFill>
                <a:latin typeface="+mn-ea"/>
                <a:ea typeface="+mn-ea"/>
              </a:rPr>
              <a:t>。 </a:t>
            </a:r>
            <a:r>
              <a:rPr lang="en-US" sz="2400" b="1" dirty="0">
                <a:solidFill>
                  <a:srgbClr val="FF0000"/>
                </a:solidFill>
                <a:latin typeface="+mn-ea"/>
                <a:ea typeface="+mn-ea"/>
              </a:rPr>
              <a:t>(</a:t>
            </a:r>
            <a:r>
              <a:rPr lang="zh-CN" altLang="en-US" sz="2400" b="1" dirty="0">
                <a:solidFill>
                  <a:srgbClr val="FF0000"/>
                </a:solidFill>
                <a:latin typeface="+mn-ea"/>
                <a:ea typeface="+mn-ea"/>
              </a:rPr>
              <a:t>把父类当做子类来用</a:t>
            </a:r>
            <a:r>
              <a:rPr lang="en-US" sz="2400" b="1" dirty="0">
                <a:solidFill>
                  <a:srgbClr val="FF0000"/>
                </a:solidFill>
                <a:latin typeface="+mn-ea"/>
                <a:ea typeface="+mn-ea"/>
              </a:rPr>
              <a:t>)</a:t>
            </a:r>
            <a:endParaRPr lang="zh-CN" altLang="en-US" sz="2400" b="1" dirty="0">
              <a:solidFill>
                <a:srgbClr val="FF0000"/>
              </a:solidFill>
              <a:latin typeface="+mn-ea"/>
              <a:ea typeface="+mn-ea"/>
            </a:endParaRPr>
          </a:p>
        </p:txBody>
      </p:sp>
    </p:spTree>
    <p:extLst>
      <p:ext uri="{BB962C8B-B14F-4D97-AF65-F5344CB8AC3E}">
        <p14:creationId xmlns:p14="http://schemas.microsoft.com/office/powerpoint/2010/main" val="29193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4"/>
                                        </p:tgtEl>
                                        <p:attrNameLst>
                                          <p:attrName>style.visibility</p:attrName>
                                        </p:attrNameLst>
                                      </p:cBhvr>
                                      <p:to>
                                        <p:strVal val="visible"/>
                                      </p:to>
                                    </p:set>
                                    <p:animEffect transition="in" filter="blinds(horizontal)">
                                      <p:cBhvr>
                                        <p:cTn id="10" dur="500"/>
                                        <p:tgtEl>
                                          <p:spTgt spid="174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415"/>
                                        </p:tgtEl>
                                        <p:attrNameLst>
                                          <p:attrName>style.visibility</p:attrName>
                                        </p:attrNameLst>
                                      </p:cBhvr>
                                      <p:to>
                                        <p:strVal val="visible"/>
                                      </p:to>
                                    </p:set>
                                    <p:animEffect transition="in" filter="blinds(horizontal)">
                                      <p:cBhvr>
                                        <p:cTn id="13" dur="500"/>
                                        <p:tgtEl>
                                          <p:spTgt spid="174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416"/>
                                        </p:tgtEl>
                                        <p:attrNameLst>
                                          <p:attrName>style.visibility</p:attrName>
                                        </p:attrNameLst>
                                      </p:cBhvr>
                                      <p:to>
                                        <p:strVal val="visible"/>
                                      </p:to>
                                    </p:set>
                                    <p:animEffect transition="in" filter="blinds(horizontal)">
                                      <p:cBhvr>
                                        <p:cTn id="16" dur="500"/>
                                        <p:tgtEl>
                                          <p:spTgt spid="174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417"/>
                                        </p:tgtEl>
                                        <p:attrNameLst>
                                          <p:attrName>style.visibility</p:attrName>
                                        </p:attrNameLst>
                                      </p:cBhvr>
                                      <p:to>
                                        <p:strVal val="visible"/>
                                      </p:to>
                                    </p:set>
                                    <p:animEffect transition="in" filter="wipe(left)">
                                      <p:cBhvr>
                                        <p:cTn id="19" dur="500"/>
                                        <p:tgtEl>
                                          <p:spTgt spid="174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wipe(left)">
                                      <p:cBhvr>
                                        <p:cTn id="22" dur="500"/>
                                        <p:tgtEl>
                                          <p:spTgt spid="174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419"/>
                                        </p:tgtEl>
                                        <p:attrNameLst>
                                          <p:attrName>style.visibility</p:attrName>
                                        </p:attrNameLst>
                                      </p:cBhvr>
                                      <p:to>
                                        <p:strVal val="visible"/>
                                      </p:to>
                                    </p:set>
                                    <p:animEffect transition="in" filter="wipe(left)">
                                      <p:cBhvr>
                                        <p:cTn id="25" dur="500"/>
                                        <p:tgtEl>
                                          <p:spTgt spid="17419"/>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7412"/>
                                        </p:tgtEl>
                                        <p:attrNameLst>
                                          <p:attrName>style.visibility</p:attrName>
                                        </p:attrNameLst>
                                      </p:cBhvr>
                                      <p:to>
                                        <p:strVal val="visible"/>
                                      </p:to>
                                    </p:set>
                                    <p:animEffect transition="in" filter="wipe(left)">
                                      <p:cBhvr>
                                        <p:cTn id="29" dur="500"/>
                                        <p:tgtEl>
                                          <p:spTgt spid="174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423"/>
                                        </p:tgtEl>
                                        <p:attrNameLst>
                                          <p:attrName>style.visibility</p:attrName>
                                        </p:attrNameLst>
                                      </p:cBhvr>
                                      <p:to>
                                        <p:strVal val="visible"/>
                                      </p:to>
                                    </p:set>
                                    <p:animEffect transition="in" filter="wipe(left)">
                                      <p:cBhvr>
                                        <p:cTn id="34" dur="500"/>
                                        <p:tgtEl>
                                          <p:spTgt spid="1742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7420"/>
                                        </p:tgtEl>
                                        <p:attrNameLst>
                                          <p:attrName>style.visibility</p:attrName>
                                        </p:attrNameLst>
                                      </p:cBhvr>
                                      <p:to>
                                        <p:strVal val="visible"/>
                                      </p:to>
                                    </p:set>
                                    <p:animEffect transition="in" filter="checkerboard(across)">
                                      <p:cBhvr>
                                        <p:cTn id="37" dur="500"/>
                                        <p:tgtEl>
                                          <p:spTgt spid="17420"/>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7421"/>
                                        </p:tgtEl>
                                        <p:attrNameLst>
                                          <p:attrName>style.visibility</p:attrName>
                                        </p:attrNameLst>
                                      </p:cBhvr>
                                      <p:to>
                                        <p:strVal val="visible"/>
                                      </p:to>
                                    </p:set>
                                    <p:animEffect transition="in" filter="checkerboard(across)">
                                      <p:cBhvr>
                                        <p:cTn id="40" dur="500"/>
                                        <p:tgtEl>
                                          <p:spTgt spid="1742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422"/>
                                        </p:tgtEl>
                                        <p:attrNameLst>
                                          <p:attrName>style.visibility</p:attrName>
                                        </p:attrNameLst>
                                      </p:cBhvr>
                                      <p:to>
                                        <p:strVal val="visible"/>
                                      </p:to>
                                    </p:set>
                                    <p:animEffect transition="in" filter="wipe(left)">
                                      <p:cBhvr>
                                        <p:cTn id="43" dur="500"/>
                                        <p:tgtEl>
                                          <p:spTgt spid="174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7424"/>
                                        </p:tgtEl>
                                        <p:attrNameLst>
                                          <p:attrName>style.visibility</p:attrName>
                                        </p:attrNameLst>
                                      </p:cBhvr>
                                      <p:to>
                                        <p:strVal val="visible"/>
                                      </p:to>
                                    </p:set>
                                    <p:animEffect transition="in" filter="randombar(horizontal)">
                                      <p:cBhvr>
                                        <p:cTn id="48"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autoUpdateAnimBg="0"/>
      <p:bldP spid="17413" grpId="0" animBg="1" autoUpdateAnimBg="0"/>
      <p:bldP spid="17414" grpId="0" animBg="1" autoUpdateAnimBg="0"/>
      <p:bldP spid="17415" grpId="0" animBg="1" autoUpdateAnimBg="0"/>
      <p:bldP spid="17416" grpId="0" animBg="1" autoUpdateAnimBg="0"/>
      <p:bldP spid="17417" grpId="0" animBg="1" autoUpdateAnimBg="0"/>
      <p:bldP spid="17418" grpId="0" animBg="1" autoUpdateAnimBg="0"/>
      <p:bldP spid="17419" grpId="0" animBg="1" autoUpdateAnimBg="0"/>
      <p:bldP spid="17420" grpId="0" animBg="1" autoUpdateAnimBg="0"/>
      <p:bldP spid="17421" grpId="0" animBg="1" autoUpdateAnimBg="0"/>
      <p:bldP spid="17422" grpId="0" animBg="1" autoUpdateAnimBg="0"/>
      <p:bldP spid="17423" grpId="0" animBg="1" autoUpdateAnimBg="0"/>
      <p:bldP spid="1742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FF9BBB-768B-48C0-94BA-3CBE9C9D1E2B}" type="datetime1">
              <a:rPr lang="en-US">
                <a:latin typeface="+mn-ea"/>
                <a:ea typeface="+mn-ea"/>
              </a:rPr>
              <a:pPr/>
              <a:t>6/13/2022</a:t>
            </a:fld>
            <a:endParaRPr lang="en-US" altLang="zh-CN">
              <a:latin typeface="+mn-ea"/>
              <a:ea typeface="+mn-ea"/>
            </a:endParaRPr>
          </a:p>
        </p:txBody>
      </p:sp>
      <p:sp>
        <p:nvSpPr>
          <p:cNvPr id="6" name="灯片编号占位符 5"/>
          <p:cNvSpPr>
            <a:spLocks noGrp="1"/>
          </p:cNvSpPr>
          <p:nvPr>
            <p:ph type="sldNum" sz="quarter" idx="12"/>
          </p:nvPr>
        </p:nvSpPr>
        <p:spPr/>
        <p:txBody>
          <a:bodyPr/>
          <a:lstStyle/>
          <a:p>
            <a:fld id="{DD416F32-2FC5-4F43-9C7A-DD31629EA250}" type="slidenum">
              <a:rPr lang="en-US" altLang="zh-CN">
                <a:latin typeface="+mn-ea"/>
                <a:ea typeface="+mn-ea"/>
              </a:rPr>
              <a:pPr/>
              <a:t>12</a:t>
            </a:fld>
            <a:endParaRPr lang="en-US" altLang="zh-CN">
              <a:latin typeface="+mn-ea"/>
              <a:ea typeface="+mn-ea"/>
            </a:endParaRPr>
          </a:p>
        </p:txBody>
      </p:sp>
      <p:sp>
        <p:nvSpPr>
          <p:cNvPr id="1458178" name="Rectangle 2" descr="Rectangle: Click to edit Master text styles&#10;Second level&#10;Third level&#10;Fourth level&#10;Fifth level"/>
          <p:cNvSpPr>
            <a:spLocks noGrp="1" noChangeArrowheads="1"/>
          </p:cNvSpPr>
          <p:nvPr>
            <p:ph type="body" idx="1"/>
          </p:nvPr>
        </p:nvSpPr>
        <p:spPr>
          <a:xfrm>
            <a:off x="144463" y="1371600"/>
            <a:ext cx="8618537" cy="5029200"/>
          </a:xfrm>
        </p:spPr>
        <p:txBody>
          <a:bodyPr/>
          <a:lstStyle/>
          <a:p>
            <a:pPr marL="914400" lvl="1" indent="-457200">
              <a:lnSpc>
                <a:spcPct val="120000"/>
              </a:lnSpc>
              <a:buFont typeface="Wingdings" pitchFamily="2" charset="2"/>
              <a:buChar char="n"/>
            </a:pPr>
            <a:r>
              <a:rPr lang="zh-CN" altLang="en-US" sz="3200" dirty="0">
                <a:latin typeface="+mn-ea"/>
              </a:rPr>
              <a:t>简单变量</a:t>
            </a:r>
            <a:endParaRPr lang="en-US" altLang="zh-CN" sz="3200" dirty="0">
              <a:latin typeface="+mn-ea"/>
            </a:endParaRPr>
          </a:p>
          <a:p>
            <a:pPr marL="914400" lvl="1" indent="-457200">
              <a:lnSpc>
                <a:spcPct val="120000"/>
              </a:lnSpc>
              <a:buFont typeface="Wingdings" pitchFamily="2" charset="2"/>
              <a:buChar char="n"/>
            </a:pPr>
            <a:r>
              <a:rPr lang="zh-CN" altLang="en-US" sz="3200" dirty="0">
                <a:latin typeface="+mn-ea"/>
              </a:rPr>
              <a:t>接收器变量</a:t>
            </a:r>
          </a:p>
          <a:p>
            <a:pPr marL="914400" lvl="1" indent="-457200">
              <a:buFont typeface="Wingdings" pitchFamily="2" charset="2"/>
              <a:buChar char="n"/>
            </a:pPr>
            <a:r>
              <a:rPr lang="zh-CN" altLang="en-US" sz="3200" dirty="0">
                <a:latin typeface="+mn-ea"/>
              </a:rPr>
              <a:t>向下造型（反多态）</a:t>
            </a:r>
          </a:p>
          <a:p>
            <a:pPr marL="914400" lvl="1" indent="-457200">
              <a:lnSpc>
                <a:spcPct val="120000"/>
              </a:lnSpc>
              <a:buFont typeface="Wingdings" pitchFamily="2" charset="2"/>
              <a:buChar char="n"/>
            </a:pPr>
            <a:r>
              <a:rPr lang="zh-CN" altLang="en-US" sz="3200" dirty="0">
                <a:latin typeface="+mn-ea"/>
              </a:rPr>
              <a:t>纯多态</a:t>
            </a:r>
            <a:r>
              <a:rPr lang="en-US" altLang="zh-CN" sz="3200" dirty="0">
                <a:latin typeface="+mn-ea"/>
              </a:rPr>
              <a:t>(</a:t>
            </a:r>
            <a:r>
              <a:rPr lang="zh-CN" altLang="en-US" sz="3200" dirty="0">
                <a:latin typeface="+mn-ea"/>
              </a:rPr>
              <a:t>多态方法</a:t>
            </a:r>
            <a:r>
              <a:rPr lang="en-US" altLang="zh-CN" sz="3200" dirty="0">
                <a:latin typeface="+mn-ea"/>
              </a:rPr>
              <a:t>)</a:t>
            </a:r>
          </a:p>
        </p:txBody>
      </p:sp>
      <p:sp>
        <p:nvSpPr>
          <p:cNvPr id="1458179" name="Rectangle 3"/>
          <p:cNvSpPr>
            <a:spLocks noGrp="1" noChangeArrowheads="1"/>
          </p:cNvSpPr>
          <p:nvPr>
            <p:ph type="title"/>
          </p:nvPr>
        </p:nvSpPr>
        <p:spPr>
          <a:xfrm>
            <a:off x="609600" y="188913"/>
            <a:ext cx="7772400" cy="914400"/>
          </a:xfrm>
          <a:noFill/>
          <a:ln/>
        </p:spPr>
        <p:txBody>
          <a:bodyPr/>
          <a:lstStyle/>
          <a:p>
            <a:pPr marL="762000" indent="-762000"/>
            <a:r>
              <a:rPr lang="zh-CN" altLang="en-US" sz="3400" dirty="0">
                <a:latin typeface="+mn-ea"/>
                <a:ea typeface="+mn-ea"/>
              </a:rPr>
              <a:t>多态变量形式</a:t>
            </a:r>
          </a:p>
        </p:txBody>
      </p:sp>
    </p:spTree>
    <p:extLst>
      <p:ext uri="{BB962C8B-B14F-4D97-AF65-F5344CB8AC3E}">
        <p14:creationId xmlns:p14="http://schemas.microsoft.com/office/powerpoint/2010/main" val="347011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简单变量</a:t>
            </a:r>
          </a:p>
        </p:txBody>
      </p:sp>
      <p:sp>
        <p:nvSpPr>
          <p:cNvPr id="3" name="内容占位符 2"/>
          <p:cNvSpPr>
            <a:spLocks noGrp="1"/>
          </p:cNvSpPr>
          <p:nvPr>
            <p:ph idx="1"/>
          </p:nvPr>
        </p:nvSpPr>
        <p:spPr>
          <a:xfrm>
            <a:off x="431800" y="1484784"/>
            <a:ext cx="8280400" cy="2160463"/>
          </a:xfrm>
        </p:spPr>
        <p:txBody>
          <a:bodyPr/>
          <a:lstStyle/>
          <a:p>
            <a:pPr marL="914400" lvl="1" indent="-457200">
              <a:buFont typeface="Wingdings" pitchFamily="2" charset="2"/>
              <a:buNone/>
            </a:pPr>
            <a:r>
              <a:rPr lang="en-US" altLang="zh-CN" sz="3400" dirty="0">
                <a:latin typeface="微软雅黑" panose="020B0503020204020204" pitchFamily="34" charset="-122"/>
                <a:ea typeface="微软雅黑" panose="020B0503020204020204" pitchFamily="34" charset="-122"/>
              </a:rPr>
              <a:t>Animal pet;</a:t>
            </a:r>
          </a:p>
          <a:p>
            <a:pPr marL="914400" lvl="1" indent="-457200">
              <a:buFont typeface="Wingdings" pitchFamily="2" charset="2"/>
              <a:buNone/>
            </a:pPr>
            <a:r>
              <a:rPr lang="en-US" altLang="zh-CN" sz="3400" dirty="0">
                <a:latin typeface="微软雅黑" panose="020B0503020204020204" pitchFamily="34" charset="-122"/>
                <a:ea typeface="微软雅黑" panose="020B0503020204020204" pitchFamily="34" charset="-122"/>
              </a:rPr>
              <a:t>pet = new Dog();</a:t>
            </a:r>
          </a:p>
          <a:p>
            <a:pPr marL="914400" lvl="1" indent="-457200">
              <a:buFont typeface="Wingdings" pitchFamily="2" charset="2"/>
              <a:buNone/>
            </a:pPr>
            <a:r>
              <a:rPr lang="en-US" altLang="zh-CN" sz="3400" dirty="0" err="1">
                <a:latin typeface="微软雅黑" panose="020B0503020204020204" pitchFamily="34" charset="-122"/>
                <a:ea typeface="微软雅黑" panose="020B0503020204020204" pitchFamily="34" charset="-122"/>
              </a:rPr>
              <a:t>pet.speak</a:t>
            </a:r>
            <a:r>
              <a:rPr lang="en-US" altLang="zh-CN" sz="3400" dirty="0">
                <a:latin typeface="微软雅黑" panose="020B0503020204020204" pitchFamily="34" charset="-122"/>
                <a:ea typeface="微软雅黑" panose="020B0503020204020204" pitchFamily="34" charset="-122"/>
              </a:rPr>
              <a:t>();</a:t>
            </a:r>
          </a:p>
        </p:txBody>
      </p:sp>
      <p:sp>
        <p:nvSpPr>
          <p:cNvPr id="4" name="日期占位符 3"/>
          <p:cNvSpPr>
            <a:spLocks noGrp="1"/>
          </p:cNvSpPr>
          <p:nvPr>
            <p:ph type="dt" sz="half" idx="10"/>
          </p:nvPr>
        </p:nvSpPr>
        <p:spPr/>
        <p:txBody>
          <a:bodyPr/>
          <a:lstStyle/>
          <a:p>
            <a:pPr>
              <a:defRPr/>
            </a:pPr>
            <a:fld id="{432892AC-5BDC-479A-BC75-9F7E2A325D66}" type="datetime1">
              <a:rPr lang="en-US" smtClean="0"/>
              <a:pPr>
                <a:defRPr/>
              </a:pPr>
              <a:t>6/13/2022</a:t>
            </a:fld>
            <a:endParaRPr lang="en-US" altLang="zh-CN"/>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pPr>
                <a:defRPr/>
              </a:pPr>
              <a:t>13</a:t>
            </a:fld>
            <a:endParaRPr lang="en-US" altLang="zh-CN"/>
          </a:p>
        </p:txBody>
      </p:sp>
    </p:spTree>
    <p:extLst>
      <p:ext uri="{BB962C8B-B14F-4D97-AF65-F5344CB8AC3E}">
        <p14:creationId xmlns:p14="http://schemas.microsoft.com/office/powerpoint/2010/main" val="381437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E1814D-F191-4682-8608-75FBF512A639}" type="datetime1">
              <a:rPr lang="en-US">
                <a:latin typeface="+mn-ea"/>
                <a:ea typeface="+mn-ea"/>
              </a:rPr>
              <a:pPr/>
              <a:t>6/13/2022</a:t>
            </a:fld>
            <a:endParaRPr lang="en-US" altLang="zh-CN" dirty="0">
              <a:latin typeface="+mn-ea"/>
              <a:ea typeface="+mn-ea"/>
            </a:endParaRPr>
          </a:p>
        </p:txBody>
      </p:sp>
      <p:sp>
        <p:nvSpPr>
          <p:cNvPr id="6" name="灯片编号占位符 5"/>
          <p:cNvSpPr>
            <a:spLocks noGrp="1"/>
          </p:cNvSpPr>
          <p:nvPr>
            <p:ph type="sldNum" sz="quarter" idx="12"/>
          </p:nvPr>
        </p:nvSpPr>
        <p:spPr/>
        <p:txBody>
          <a:bodyPr/>
          <a:lstStyle/>
          <a:p>
            <a:fld id="{DAD8036C-52F4-4CD2-8E0E-FE2317ADBDA1}" type="slidenum">
              <a:rPr lang="en-US" altLang="zh-CN">
                <a:latin typeface="+mn-ea"/>
                <a:ea typeface="+mn-ea"/>
              </a:rPr>
              <a:pPr/>
              <a:t>14</a:t>
            </a:fld>
            <a:endParaRPr lang="en-US" altLang="zh-CN" dirty="0">
              <a:latin typeface="+mn-ea"/>
              <a:ea typeface="+mn-ea"/>
            </a:endParaRPr>
          </a:p>
        </p:txBody>
      </p:sp>
      <p:sp>
        <p:nvSpPr>
          <p:cNvPr id="1319938" name="Rectangle 2" descr="Rectangle: Click to edit Master text styles&#10;Second level&#10;Third level&#10;Fourth level&#10;Fifth level"/>
          <p:cNvSpPr>
            <a:spLocks noGrp="1" noChangeArrowheads="1"/>
          </p:cNvSpPr>
          <p:nvPr>
            <p:ph type="body" idx="1"/>
          </p:nvPr>
        </p:nvSpPr>
        <p:spPr>
          <a:xfrm>
            <a:off x="-36512" y="1752600"/>
            <a:ext cx="8820150" cy="4772025"/>
          </a:xfrm>
          <a:noFill/>
          <a:ln/>
        </p:spPr>
        <p:txBody>
          <a:bodyPr/>
          <a:lstStyle/>
          <a:p>
            <a:pPr marL="914400" lvl="1" indent="-457200">
              <a:lnSpc>
                <a:spcPct val="120000"/>
              </a:lnSpc>
              <a:buFont typeface="Wingdings" pitchFamily="2" charset="2"/>
              <a:buChar char="n"/>
            </a:pPr>
            <a:r>
              <a:rPr lang="zh-CN" altLang="en-US" sz="3200" dirty="0">
                <a:latin typeface="+mn-ea"/>
              </a:rPr>
              <a:t>多态变量最常用的场合是作为一个数值，用来表示正在执行的方法内部的接收器。</a:t>
            </a:r>
          </a:p>
          <a:p>
            <a:pPr marL="914400" lvl="1" indent="-457200">
              <a:lnSpc>
                <a:spcPct val="120000"/>
              </a:lnSpc>
              <a:buFont typeface="Wingdings" pitchFamily="2" charset="2"/>
              <a:buChar char="n"/>
            </a:pPr>
            <a:r>
              <a:rPr lang="zh-CN" altLang="en-US" sz="3200" dirty="0">
                <a:latin typeface="+mn-ea"/>
              </a:rPr>
              <a:t>隐藏</a:t>
            </a:r>
          </a:p>
          <a:p>
            <a:pPr marL="914400" lvl="1" indent="-457200">
              <a:lnSpc>
                <a:spcPct val="120000"/>
              </a:lnSpc>
              <a:buFont typeface="Wingdings" pitchFamily="2" charset="2"/>
              <a:buChar char="n"/>
            </a:pPr>
            <a:endParaRPr lang="zh-CN" altLang="en-US" sz="3200" dirty="0">
              <a:latin typeface="+mn-ea"/>
            </a:endParaRPr>
          </a:p>
          <a:p>
            <a:pPr marL="914400" lvl="1" indent="-457200">
              <a:lnSpc>
                <a:spcPct val="120000"/>
              </a:lnSpc>
              <a:buFont typeface="Wingdings" pitchFamily="2" charset="2"/>
              <a:buChar char="n"/>
            </a:pPr>
            <a:r>
              <a:rPr lang="zh-CN" altLang="en-US" sz="3200" dirty="0">
                <a:latin typeface="+mn-ea"/>
              </a:rPr>
              <a:t>伪变量 </a:t>
            </a:r>
            <a:r>
              <a:rPr lang="en-US" altLang="zh-CN" sz="3200" dirty="0" err="1">
                <a:latin typeface="+mn-ea"/>
              </a:rPr>
              <a:t>smalltalk:self</a:t>
            </a:r>
            <a:r>
              <a:rPr lang="zh-CN" altLang="en-US" sz="3200" dirty="0">
                <a:latin typeface="+mn-ea"/>
              </a:rPr>
              <a:t>，</a:t>
            </a:r>
            <a:r>
              <a:rPr lang="en-US" altLang="zh-CN" sz="3200" dirty="0">
                <a:latin typeface="+mn-ea"/>
              </a:rPr>
              <a:t>C++, </a:t>
            </a:r>
            <a:r>
              <a:rPr lang="en-US" altLang="zh-CN" sz="3200" dirty="0" err="1">
                <a:latin typeface="+mn-ea"/>
              </a:rPr>
              <a:t>Java,C</a:t>
            </a:r>
            <a:r>
              <a:rPr lang="en-US" altLang="zh-CN" sz="3200" dirty="0">
                <a:latin typeface="+mn-ea"/>
              </a:rPr>
              <a:t>#: this</a:t>
            </a:r>
          </a:p>
        </p:txBody>
      </p:sp>
      <p:sp>
        <p:nvSpPr>
          <p:cNvPr id="1319939" name="Rectangle 3"/>
          <p:cNvSpPr>
            <a:spLocks noGrp="1" noChangeArrowheads="1"/>
          </p:cNvSpPr>
          <p:nvPr>
            <p:ph type="title"/>
          </p:nvPr>
        </p:nvSpPr>
        <p:spPr>
          <a:xfrm>
            <a:off x="487363" y="188640"/>
            <a:ext cx="7772400" cy="914400"/>
          </a:xfrm>
          <a:noFill/>
          <a:ln/>
        </p:spPr>
        <p:txBody>
          <a:bodyPr/>
          <a:lstStyle/>
          <a:p>
            <a:pPr marL="762000" indent="-762000"/>
            <a:r>
              <a:rPr lang="zh-CN" altLang="en-US" sz="3400" dirty="0">
                <a:effectLst/>
                <a:latin typeface="+mn-ea"/>
                <a:ea typeface="+mn-ea"/>
              </a:rPr>
              <a:t>接收器变量</a:t>
            </a:r>
          </a:p>
        </p:txBody>
      </p:sp>
    </p:spTree>
    <p:extLst>
      <p:ext uri="{BB962C8B-B14F-4D97-AF65-F5344CB8AC3E}">
        <p14:creationId xmlns:p14="http://schemas.microsoft.com/office/powerpoint/2010/main" val="223672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759D3-7BE4-4647-9B8C-F9033E008E1B}" type="datetime1">
              <a:rPr lang="en-US">
                <a:latin typeface="+mn-ea"/>
                <a:ea typeface="+mn-ea"/>
              </a:rPr>
              <a:pPr/>
              <a:t>6/13/2022</a:t>
            </a:fld>
            <a:endParaRPr lang="en-US" altLang="zh-CN">
              <a:latin typeface="+mn-ea"/>
              <a:ea typeface="+mn-ea"/>
            </a:endParaRPr>
          </a:p>
        </p:txBody>
      </p:sp>
      <p:sp>
        <p:nvSpPr>
          <p:cNvPr id="6" name="灯片编号占位符 5"/>
          <p:cNvSpPr>
            <a:spLocks noGrp="1"/>
          </p:cNvSpPr>
          <p:nvPr>
            <p:ph type="sldNum" sz="quarter" idx="12"/>
          </p:nvPr>
        </p:nvSpPr>
        <p:spPr/>
        <p:txBody>
          <a:bodyPr/>
          <a:lstStyle/>
          <a:p>
            <a:fld id="{65978463-51B8-466E-9D3A-16EB147E4CBF}" type="slidenum">
              <a:rPr lang="en-US" altLang="zh-CN">
                <a:latin typeface="+mn-ea"/>
                <a:ea typeface="+mn-ea"/>
              </a:rPr>
              <a:pPr/>
              <a:t>15</a:t>
            </a:fld>
            <a:endParaRPr lang="en-US" altLang="zh-CN" dirty="0">
              <a:latin typeface="+mn-ea"/>
              <a:ea typeface="+mn-ea"/>
            </a:endParaRPr>
          </a:p>
        </p:txBody>
      </p:sp>
      <p:sp>
        <p:nvSpPr>
          <p:cNvPr id="1460226" name="Rectangle 2" descr="Rectangle: Click to edit Master text styles&#10;Second level&#10;Third level&#10;Fourth level&#10;Fifth level"/>
          <p:cNvSpPr>
            <a:spLocks noGrp="1" noChangeArrowheads="1"/>
          </p:cNvSpPr>
          <p:nvPr>
            <p:ph type="body" idx="1"/>
          </p:nvPr>
        </p:nvSpPr>
        <p:spPr>
          <a:xfrm>
            <a:off x="124352" y="764704"/>
            <a:ext cx="9200176" cy="5670375"/>
          </a:xfrm>
          <a:noFill/>
          <a:ln/>
        </p:spPr>
        <p:txBody>
          <a:bodyPr>
            <a:normAutofit fontScale="85000" lnSpcReduction="10000"/>
          </a:bodyPr>
          <a:lstStyle/>
          <a:p>
            <a:pPr marL="457200" lvl="1" indent="0">
              <a:lnSpc>
                <a:spcPct val="120000"/>
              </a:lnSpc>
              <a:buNone/>
            </a:pPr>
            <a:r>
              <a:rPr lang="en-US" altLang="zh-CN" sz="3200" dirty="0">
                <a:latin typeface="+mn-ea"/>
              </a:rPr>
              <a:t>class </a:t>
            </a:r>
            <a:r>
              <a:rPr lang="en-US" altLang="zh-CN" sz="3200" dirty="0" err="1">
                <a:latin typeface="+mn-ea"/>
              </a:rPr>
              <a:t>ThisExample</a:t>
            </a:r>
            <a:r>
              <a:rPr lang="en-US" altLang="zh-CN" sz="3200" dirty="0">
                <a:latin typeface="+mn-ea"/>
              </a:rPr>
              <a:t>{</a:t>
            </a:r>
          </a:p>
          <a:p>
            <a:pPr marL="457200" lvl="1" indent="0">
              <a:lnSpc>
                <a:spcPct val="120000"/>
              </a:lnSpc>
              <a:buNone/>
            </a:pPr>
            <a:r>
              <a:rPr lang="en-US" altLang="zh-CN" sz="3200" dirty="0">
                <a:latin typeface="+mn-ea"/>
              </a:rPr>
              <a:t>	public void one(</a:t>
            </a:r>
            <a:r>
              <a:rPr lang="en-US" altLang="zh-CN" sz="3200" dirty="0" err="1">
                <a:latin typeface="+mn-ea"/>
              </a:rPr>
              <a:t>int</a:t>
            </a:r>
            <a:r>
              <a:rPr lang="en-US" altLang="zh-CN" sz="3200" dirty="0">
                <a:latin typeface="+mn-ea"/>
              </a:rPr>
              <a:t> x){</a:t>
            </a:r>
          </a:p>
          <a:p>
            <a:pPr marL="457200" lvl="1" indent="0">
              <a:lnSpc>
                <a:spcPct val="120000"/>
              </a:lnSpc>
              <a:buNone/>
            </a:pPr>
            <a:r>
              <a:rPr lang="en-US" altLang="zh-CN" sz="3200" dirty="0">
                <a:latin typeface="+mn-ea"/>
              </a:rPr>
              <a:t>		value=x+4;</a:t>
            </a:r>
          </a:p>
          <a:p>
            <a:pPr marL="457200" lvl="1" indent="0">
              <a:lnSpc>
                <a:spcPct val="120000"/>
              </a:lnSpc>
              <a:buNone/>
            </a:pPr>
            <a:r>
              <a:rPr lang="en-US" altLang="zh-CN" sz="3200" dirty="0">
                <a:latin typeface="+mn-ea"/>
              </a:rPr>
              <a:t>		two(x+3);</a:t>
            </a:r>
          </a:p>
          <a:p>
            <a:pPr marL="457200" lvl="1" indent="0">
              <a:lnSpc>
                <a:spcPct val="120000"/>
              </a:lnSpc>
              <a:buNone/>
            </a:pPr>
            <a:r>
              <a:rPr lang="en-US" altLang="zh-CN" sz="3200" dirty="0">
                <a:latin typeface="+mn-ea"/>
              </a:rPr>
              <a:t>	}</a:t>
            </a:r>
          </a:p>
          <a:p>
            <a:pPr marL="457200" lvl="1" indent="0">
              <a:lnSpc>
                <a:spcPct val="120000"/>
              </a:lnSpc>
              <a:buNone/>
            </a:pPr>
            <a:r>
              <a:rPr lang="en-US" altLang="zh-CN" sz="3200" dirty="0">
                <a:latin typeface="+mn-ea"/>
              </a:rPr>
              <a:t>	private </a:t>
            </a:r>
            <a:r>
              <a:rPr lang="en-US" altLang="zh-CN" sz="3200" dirty="0" err="1">
                <a:latin typeface="+mn-ea"/>
              </a:rPr>
              <a:t>int</a:t>
            </a:r>
            <a:r>
              <a:rPr lang="en-US" altLang="zh-CN" sz="3200" dirty="0">
                <a:latin typeface="+mn-ea"/>
              </a:rPr>
              <a:t> </a:t>
            </a:r>
            <a:r>
              <a:rPr lang="en-US" altLang="zh-CN" sz="3200" dirty="0">
                <a:solidFill>
                  <a:srgbClr val="000099"/>
                </a:solidFill>
                <a:latin typeface="+mn-ea"/>
              </a:rPr>
              <a:t>value</a:t>
            </a:r>
            <a:r>
              <a:rPr lang="en-US" altLang="zh-CN" sz="3200" dirty="0">
                <a:latin typeface="+mn-ea"/>
              </a:rPr>
              <a:t>;</a:t>
            </a:r>
          </a:p>
          <a:p>
            <a:pPr marL="457200" lvl="1" indent="0">
              <a:lnSpc>
                <a:spcPct val="120000"/>
              </a:lnSpc>
              <a:buNone/>
            </a:pPr>
            <a:r>
              <a:rPr lang="en-US" altLang="zh-CN" sz="3200" dirty="0">
                <a:latin typeface="+mn-ea"/>
              </a:rPr>
              <a:t>	private void two(</a:t>
            </a:r>
            <a:r>
              <a:rPr lang="en-US" altLang="zh-CN" sz="3200" dirty="0" err="1">
                <a:latin typeface="+mn-ea"/>
              </a:rPr>
              <a:t>int</a:t>
            </a:r>
            <a:r>
              <a:rPr lang="en-US" altLang="zh-CN" sz="3200" dirty="0">
                <a:latin typeface="+mn-ea"/>
              </a:rPr>
              <a:t> y){</a:t>
            </a:r>
          </a:p>
          <a:p>
            <a:pPr marL="457200" lvl="1" indent="0">
              <a:lnSpc>
                <a:spcPct val="120000"/>
              </a:lnSpc>
              <a:buNone/>
            </a:pPr>
            <a:r>
              <a:rPr lang="en-US" altLang="zh-CN" sz="3200" dirty="0">
                <a:latin typeface="+mn-ea"/>
              </a:rPr>
              <a:t>		</a:t>
            </a:r>
            <a:r>
              <a:rPr lang="en-US" altLang="zh-CN" sz="3200" dirty="0" err="1">
                <a:latin typeface="+mn-ea"/>
              </a:rPr>
              <a:t>System.out.println</a:t>
            </a:r>
            <a:r>
              <a:rPr lang="en-US" altLang="zh-CN" sz="3200" dirty="0">
                <a:latin typeface="+mn-ea"/>
              </a:rPr>
              <a:t>(“Value is”+(</a:t>
            </a:r>
            <a:r>
              <a:rPr lang="en-US" altLang="zh-CN" sz="3200" dirty="0" err="1">
                <a:latin typeface="+mn-ea"/>
              </a:rPr>
              <a:t>value+y</a:t>
            </a:r>
            <a:r>
              <a:rPr lang="en-US" altLang="zh-CN" sz="3200" dirty="0">
                <a:latin typeface="+mn-ea"/>
              </a:rPr>
              <a:t>));</a:t>
            </a:r>
          </a:p>
          <a:p>
            <a:pPr marL="457200" lvl="1" indent="0">
              <a:lnSpc>
                <a:spcPct val="120000"/>
              </a:lnSpc>
              <a:buNone/>
            </a:pPr>
            <a:r>
              <a:rPr lang="en-US" altLang="zh-CN" sz="3200" dirty="0">
                <a:latin typeface="+mn-ea"/>
              </a:rPr>
              <a:t>	}</a:t>
            </a:r>
          </a:p>
          <a:p>
            <a:pPr marL="457200" lvl="1" indent="0">
              <a:lnSpc>
                <a:spcPct val="120000"/>
              </a:lnSpc>
              <a:buNone/>
            </a:pPr>
            <a:r>
              <a:rPr lang="en-US" altLang="zh-CN" sz="3200" dirty="0">
                <a:latin typeface="+mn-ea"/>
              </a:rPr>
              <a:t>}</a:t>
            </a:r>
          </a:p>
        </p:txBody>
      </p:sp>
      <p:sp>
        <p:nvSpPr>
          <p:cNvPr id="1460227" name="Rectangle 3"/>
          <p:cNvSpPr>
            <a:spLocks noGrp="1" noChangeArrowheads="1"/>
          </p:cNvSpPr>
          <p:nvPr>
            <p:ph type="title"/>
          </p:nvPr>
        </p:nvSpPr>
        <p:spPr>
          <a:xfrm>
            <a:off x="144463" y="0"/>
            <a:ext cx="7772400" cy="914400"/>
          </a:xfrm>
          <a:noFill/>
          <a:ln/>
        </p:spPr>
        <p:txBody>
          <a:bodyPr/>
          <a:lstStyle/>
          <a:p>
            <a:pPr marL="762000" indent="-762000"/>
            <a:r>
              <a:rPr lang="zh-CN" altLang="en-US" sz="3400" dirty="0">
                <a:effectLst/>
                <a:latin typeface="+mn-ea"/>
                <a:ea typeface="+mn-ea"/>
              </a:rPr>
              <a:t>例</a:t>
            </a:r>
          </a:p>
        </p:txBody>
      </p:sp>
      <p:sp>
        <p:nvSpPr>
          <p:cNvPr id="2" name="矩形标注 1"/>
          <p:cNvSpPr/>
          <p:nvPr/>
        </p:nvSpPr>
        <p:spPr bwMode="auto">
          <a:xfrm>
            <a:off x="3059832" y="6021288"/>
            <a:ext cx="1224136" cy="648072"/>
          </a:xfrm>
          <a:prstGeom prst="wedgeRectCallout">
            <a:avLst>
              <a:gd name="adj1" fmla="val -72757"/>
              <a:gd name="adj2" fmla="val -9236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mn-ea"/>
              <a:ea typeface="+mn-ea"/>
            </a:endParaRPr>
          </a:p>
        </p:txBody>
      </p:sp>
      <p:sp>
        <p:nvSpPr>
          <p:cNvPr id="3" name="矩形标注 2"/>
          <p:cNvSpPr/>
          <p:nvPr/>
        </p:nvSpPr>
        <p:spPr bwMode="auto">
          <a:xfrm>
            <a:off x="7492798" y="5157192"/>
            <a:ext cx="1651202" cy="402183"/>
          </a:xfrm>
          <a:prstGeom prst="wedgeRectCallout">
            <a:avLst>
              <a:gd name="adj1" fmla="val -45611"/>
              <a:gd name="adj2" fmla="val -89545"/>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err="1">
                <a:latin typeface="+mn-ea"/>
                <a:ea typeface="+mn-ea"/>
              </a:rPr>
              <a:t>t</a:t>
            </a:r>
            <a:r>
              <a:rPr kumimoji="1" lang="en-US" altLang="zh-CN" sz="2400" b="0" i="0" u="none" strike="noStrike" cap="none" normalizeH="0" baseline="0" dirty="0" err="1">
                <a:ln>
                  <a:noFill/>
                </a:ln>
                <a:solidFill>
                  <a:schemeClr val="tx1"/>
                </a:solidFill>
                <a:effectLst/>
                <a:latin typeface="+mn-ea"/>
                <a:ea typeface="+mn-ea"/>
              </a:rPr>
              <a:t>his.value</a:t>
            </a:r>
            <a:endParaRPr kumimoji="1" lang="zh-CN" altLang="en-US" sz="24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32069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667B6A-3F6F-4EA1-AA4E-64478520C4A2}" type="datetime1">
              <a:rPr lang="en-US">
                <a:latin typeface="+mn-ea"/>
                <a:ea typeface="+mn-ea"/>
              </a:rPr>
              <a:pPr/>
              <a:t>6/13/2022</a:t>
            </a:fld>
            <a:endParaRPr lang="en-US" altLang="zh-CN">
              <a:latin typeface="+mn-ea"/>
              <a:ea typeface="+mn-ea"/>
            </a:endParaRPr>
          </a:p>
        </p:txBody>
      </p:sp>
      <p:sp>
        <p:nvSpPr>
          <p:cNvPr id="6" name="灯片编号占位符 5"/>
          <p:cNvSpPr>
            <a:spLocks noGrp="1"/>
          </p:cNvSpPr>
          <p:nvPr>
            <p:ph type="sldNum" sz="quarter" idx="12"/>
          </p:nvPr>
        </p:nvSpPr>
        <p:spPr/>
        <p:txBody>
          <a:bodyPr/>
          <a:lstStyle/>
          <a:p>
            <a:fld id="{351627B9-FA75-4B2E-B1C3-6CE8D830F8AA}" type="slidenum">
              <a:rPr lang="en-US" altLang="zh-CN">
                <a:latin typeface="+mn-ea"/>
                <a:ea typeface="+mn-ea"/>
              </a:rPr>
              <a:pPr/>
              <a:t>16</a:t>
            </a:fld>
            <a:endParaRPr lang="en-US" altLang="zh-CN">
              <a:latin typeface="+mn-ea"/>
              <a:ea typeface="+mn-ea"/>
            </a:endParaRPr>
          </a:p>
        </p:txBody>
      </p:sp>
      <p:sp>
        <p:nvSpPr>
          <p:cNvPr id="1321986" name="Rectangle 2" descr="Rectangle: Click to edit Master text styles&#10;Second level&#10;Third level&#10;Fourth level&#10;Fifth level"/>
          <p:cNvSpPr>
            <a:spLocks noGrp="1" noChangeArrowheads="1"/>
          </p:cNvSpPr>
          <p:nvPr>
            <p:ph type="body" idx="1"/>
          </p:nvPr>
        </p:nvSpPr>
        <p:spPr>
          <a:xfrm>
            <a:off x="0" y="1143000"/>
            <a:ext cx="9108057" cy="5381625"/>
          </a:xfrm>
          <a:noFill/>
          <a:ln/>
        </p:spPr>
        <p:txBody>
          <a:bodyPr>
            <a:normAutofit fontScale="77500" lnSpcReduction="20000"/>
          </a:bodyPr>
          <a:lstStyle/>
          <a:p>
            <a:pPr marL="457200" lvl="1" indent="0">
              <a:lnSpc>
                <a:spcPct val="130000"/>
              </a:lnSpc>
              <a:buNone/>
            </a:pPr>
            <a:r>
              <a:rPr lang="en-US" altLang="zh-CN" sz="3200" dirty="0">
                <a:latin typeface="+mn-ea"/>
              </a:rPr>
              <a:t>class </a:t>
            </a:r>
            <a:r>
              <a:rPr lang="en-US" altLang="zh-CN" sz="3200" dirty="0" err="1">
                <a:latin typeface="+mn-ea"/>
              </a:rPr>
              <a:t>ThisExample</a:t>
            </a:r>
            <a:r>
              <a:rPr lang="en-US" altLang="zh-CN" sz="3200" dirty="0">
                <a:latin typeface="+mn-ea"/>
              </a:rPr>
              <a:t>{</a:t>
            </a:r>
          </a:p>
          <a:p>
            <a:pPr marL="457200" lvl="1" indent="0">
              <a:lnSpc>
                <a:spcPct val="130000"/>
              </a:lnSpc>
              <a:buNone/>
            </a:pPr>
            <a:r>
              <a:rPr lang="en-US" altLang="zh-CN" sz="3200" dirty="0">
                <a:latin typeface="+mn-ea"/>
              </a:rPr>
              <a:t>	public void one(int x){</a:t>
            </a:r>
          </a:p>
          <a:p>
            <a:pPr marL="457200" lvl="1" indent="0">
              <a:lnSpc>
                <a:spcPct val="130000"/>
              </a:lnSpc>
              <a:buNone/>
            </a:pPr>
            <a:r>
              <a:rPr lang="en-US" altLang="zh-CN" sz="3200" dirty="0">
                <a:latin typeface="+mn-ea"/>
              </a:rPr>
              <a:t>		</a:t>
            </a:r>
            <a:r>
              <a:rPr lang="en-US" altLang="zh-CN" sz="3200" dirty="0" err="1">
                <a:solidFill>
                  <a:srgbClr val="000099"/>
                </a:solidFill>
                <a:latin typeface="+mn-ea"/>
              </a:rPr>
              <a:t>this.</a:t>
            </a:r>
            <a:r>
              <a:rPr lang="en-US" altLang="zh-CN" sz="3200" dirty="0" err="1">
                <a:latin typeface="+mn-ea"/>
              </a:rPr>
              <a:t>value</a:t>
            </a:r>
            <a:r>
              <a:rPr lang="en-US" altLang="zh-CN" sz="3200" dirty="0">
                <a:latin typeface="+mn-ea"/>
              </a:rPr>
              <a:t>=x+4;</a:t>
            </a:r>
          </a:p>
          <a:p>
            <a:pPr marL="457200" lvl="1" indent="0">
              <a:lnSpc>
                <a:spcPct val="130000"/>
              </a:lnSpc>
              <a:buNone/>
            </a:pPr>
            <a:r>
              <a:rPr lang="en-US" altLang="zh-CN" sz="3200" dirty="0">
                <a:latin typeface="+mn-ea"/>
              </a:rPr>
              <a:t>		</a:t>
            </a:r>
            <a:r>
              <a:rPr lang="en-US" altLang="zh-CN" sz="3200" dirty="0" err="1">
                <a:solidFill>
                  <a:srgbClr val="000099"/>
                </a:solidFill>
                <a:latin typeface="+mn-ea"/>
              </a:rPr>
              <a:t>this.</a:t>
            </a:r>
            <a:r>
              <a:rPr lang="en-US" altLang="zh-CN" sz="3200" dirty="0" err="1">
                <a:latin typeface="+mn-ea"/>
              </a:rPr>
              <a:t>two</a:t>
            </a:r>
            <a:r>
              <a:rPr lang="en-US" altLang="zh-CN" sz="3200" dirty="0">
                <a:latin typeface="+mn-ea"/>
              </a:rPr>
              <a:t>(x+3);</a:t>
            </a:r>
          </a:p>
          <a:p>
            <a:pPr marL="457200" lvl="1" indent="0">
              <a:lnSpc>
                <a:spcPct val="130000"/>
              </a:lnSpc>
              <a:buNone/>
            </a:pPr>
            <a:r>
              <a:rPr lang="en-US" altLang="zh-CN" sz="3200" dirty="0">
                <a:latin typeface="+mn-ea"/>
              </a:rPr>
              <a:t>	}</a:t>
            </a:r>
          </a:p>
          <a:p>
            <a:pPr marL="457200" lvl="1" indent="0">
              <a:lnSpc>
                <a:spcPct val="130000"/>
              </a:lnSpc>
              <a:buNone/>
            </a:pPr>
            <a:r>
              <a:rPr lang="en-US" altLang="zh-CN" sz="3200" dirty="0">
                <a:latin typeface="+mn-ea"/>
              </a:rPr>
              <a:t>	private int value;</a:t>
            </a:r>
          </a:p>
          <a:p>
            <a:pPr marL="457200" lvl="1" indent="0">
              <a:lnSpc>
                <a:spcPct val="130000"/>
              </a:lnSpc>
              <a:buNone/>
            </a:pPr>
            <a:r>
              <a:rPr lang="en-US" altLang="zh-CN" sz="3200" dirty="0">
                <a:latin typeface="+mn-ea"/>
              </a:rPr>
              <a:t>	private void two(int y){</a:t>
            </a:r>
          </a:p>
          <a:p>
            <a:pPr marL="457200" lvl="1" indent="0">
              <a:lnSpc>
                <a:spcPct val="130000"/>
              </a:lnSpc>
              <a:buNone/>
            </a:pPr>
            <a:r>
              <a:rPr lang="en-US" altLang="zh-CN" sz="3200" dirty="0">
                <a:latin typeface="+mn-ea"/>
              </a:rPr>
              <a:t>		</a:t>
            </a:r>
            <a:r>
              <a:rPr lang="en-US" altLang="zh-CN" sz="3200" dirty="0" err="1">
                <a:latin typeface="+mn-ea"/>
              </a:rPr>
              <a:t>System.out.println</a:t>
            </a:r>
            <a:r>
              <a:rPr lang="en-US" altLang="zh-CN" sz="3200" dirty="0">
                <a:latin typeface="+mn-ea"/>
              </a:rPr>
              <a:t>(“Value is”+(</a:t>
            </a:r>
            <a:r>
              <a:rPr lang="en-US" altLang="zh-CN" sz="3200" dirty="0" err="1">
                <a:solidFill>
                  <a:srgbClr val="000099"/>
                </a:solidFill>
                <a:latin typeface="+mn-ea"/>
              </a:rPr>
              <a:t>this.</a:t>
            </a:r>
            <a:r>
              <a:rPr lang="en-US" altLang="zh-CN" sz="3200" dirty="0" err="1">
                <a:latin typeface="+mn-ea"/>
              </a:rPr>
              <a:t>value+y</a:t>
            </a:r>
            <a:r>
              <a:rPr lang="en-US" altLang="zh-CN" sz="3200" dirty="0">
                <a:latin typeface="+mn-ea"/>
              </a:rPr>
              <a:t>));</a:t>
            </a:r>
          </a:p>
          <a:p>
            <a:pPr marL="457200" lvl="1" indent="0">
              <a:lnSpc>
                <a:spcPct val="130000"/>
              </a:lnSpc>
              <a:buNone/>
            </a:pPr>
            <a:r>
              <a:rPr lang="en-US" altLang="zh-CN" sz="3200" dirty="0">
                <a:latin typeface="+mn-ea"/>
              </a:rPr>
              <a:t>	}</a:t>
            </a:r>
          </a:p>
          <a:p>
            <a:pPr marL="457200" lvl="1" indent="0">
              <a:lnSpc>
                <a:spcPct val="130000"/>
              </a:lnSpc>
              <a:buNone/>
            </a:pPr>
            <a:r>
              <a:rPr lang="en-US" altLang="zh-CN" sz="3200" dirty="0">
                <a:latin typeface="+mn-ea"/>
              </a:rPr>
              <a:t>}</a:t>
            </a:r>
          </a:p>
        </p:txBody>
      </p:sp>
      <p:sp>
        <p:nvSpPr>
          <p:cNvPr id="1321987" name="Rectangle 3"/>
          <p:cNvSpPr>
            <a:spLocks noGrp="1" noChangeArrowheads="1"/>
          </p:cNvSpPr>
          <p:nvPr>
            <p:ph type="title"/>
          </p:nvPr>
        </p:nvSpPr>
        <p:spPr>
          <a:xfrm>
            <a:off x="467544" y="155575"/>
            <a:ext cx="7772400" cy="914400"/>
          </a:xfrm>
          <a:noFill/>
          <a:ln/>
        </p:spPr>
        <p:txBody>
          <a:bodyPr/>
          <a:lstStyle/>
          <a:p>
            <a:pPr marL="762000" indent="-762000"/>
            <a:r>
              <a:rPr lang="zh-CN" altLang="en-US" dirty="0">
                <a:effectLst/>
                <a:latin typeface="+mn-ea"/>
                <a:ea typeface="+mn-ea"/>
              </a:rPr>
              <a:t>等价的明确形式</a:t>
            </a:r>
          </a:p>
        </p:txBody>
      </p:sp>
    </p:spTree>
    <p:extLst>
      <p:ext uri="{BB962C8B-B14F-4D97-AF65-F5344CB8AC3E}">
        <p14:creationId xmlns:p14="http://schemas.microsoft.com/office/powerpoint/2010/main" val="95337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7EE5335-A8EC-4210-8DCF-1180FE998E91}" type="datetime1">
              <a:rPr lang="en-US">
                <a:latin typeface="+mn-ea"/>
                <a:ea typeface="+mn-ea"/>
              </a:rPr>
              <a:pPr/>
              <a:t>6/13/2022</a:t>
            </a:fld>
            <a:endParaRPr lang="en-US" altLang="zh-CN">
              <a:latin typeface="+mn-ea"/>
              <a:ea typeface="+mn-ea"/>
            </a:endParaRPr>
          </a:p>
        </p:txBody>
      </p:sp>
      <p:sp>
        <p:nvSpPr>
          <p:cNvPr id="7" name="灯片编号占位符 5"/>
          <p:cNvSpPr>
            <a:spLocks noGrp="1"/>
          </p:cNvSpPr>
          <p:nvPr>
            <p:ph type="sldNum" sz="quarter" idx="12"/>
          </p:nvPr>
        </p:nvSpPr>
        <p:spPr/>
        <p:txBody>
          <a:bodyPr/>
          <a:lstStyle/>
          <a:p>
            <a:fld id="{8F385572-DA79-4F83-82FE-FA36124A17F6}" type="slidenum">
              <a:rPr lang="en-US" altLang="zh-CN">
                <a:latin typeface="+mn-ea"/>
                <a:ea typeface="+mn-ea"/>
              </a:rPr>
              <a:pPr/>
              <a:t>17</a:t>
            </a:fld>
            <a:endParaRPr lang="en-US" altLang="zh-CN">
              <a:latin typeface="+mn-ea"/>
              <a:ea typeface="+mn-ea"/>
            </a:endParaRPr>
          </a:p>
        </p:txBody>
      </p:sp>
      <p:sp>
        <p:nvSpPr>
          <p:cNvPr id="1330178" name="Rectangle 2"/>
          <p:cNvSpPr>
            <a:spLocks noGrp="1" noChangeArrowheads="1"/>
          </p:cNvSpPr>
          <p:nvPr>
            <p:ph type="title"/>
          </p:nvPr>
        </p:nvSpPr>
        <p:spPr>
          <a:xfrm>
            <a:off x="609600" y="188913"/>
            <a:ext cx="7772400" cy="914400"/>
          </a:xfrm>
          <a:noFill/>
          <a:ln/>
        </p:spPr>
        <p:txBody>
          <a:bodyPr/>
          <a:lstStyle/>
          <a:p>
            <a:pPr marL="762000" indent="-762000"/>
            <a:r>
              <a:rPr lang="zh-CN" altLang="en-US" sz="3400" dirty="0">
                <a:effectLst/>
                <a:latin typeface="+mn-ea"/>
                <a:ea typeface="+mn-ea"/>
              </a:rPr>
              <a:t>向下造型</a:t>
            </a:r>
          </a:p>
        </p:txBody>
      </p:sp>
      <p:sp>
        <p:nvSpPr>
          <p:cNvPr id="1330179" name="Rectangle 3" descr="Rectangle: Click to edit Master text styles&#10;Second level&#10;Third level&#10;Fourth level&#10;Fifth level"/>
          <p:cNvSpPr>
            <a:spLocks noChangeArrowheads="1"/>
          </p:cNvSpPr>
          <p:nvPr/>
        </p:nvSpPr>
        <p:spPr bwMode="auto">
          <a:xfrm>
            <a:off x="0" y="1341438"/>
            <a:ext cx="91440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14400" lvl="1" indent="-457200">
              <a:lnSpc>
                <a:spcPct val="120000"/>
              </a:lnSpc>
              <a:spcBef>
                <a:spcPct val="20000"/>
              </a:spcBef>
              <a:buClr>
                <a:schemeClr val="tx1"/>
              </a:buClr>
              <a:buSzPct val="60000"/>
              <a:buFont typeface="Wingdings" pitchFamily="2" charset="2"/>
              <a:buChar char="n"/>
            </a:pPr>
            <a:r>
              <a:rPr lang="zh-CN" altLang="en-US" sz="3200" dirty="0">
                <a:solidFill>
                  <a:srgbClr val="000000"/>
                </a:solidFill>
                <a:latin typeface="+mn-ea"/>
                <a:ea typeface="+mn-ea"/>
              </a:rPr>
              <a:t>向下造型是处理多态变量的过程。</a:t>
            </a:r>
          </a:p>
          <a:p>
            <a:pPr marL="914400" lvl="1" indent="-457200">
              <a:lnSpc>
                <a:spcPct val="120000"/>
              </a:lnSpc>
              <a:spcBef>
                <a:spcPct val="20000"/>
              </a:spcBef>
              <a:buClr>
                <a:schemeClr val="tx1"/>
              </a:buClr>
              <a:buSzPct val="60000"/>
              <a:buFont typeface="Wingdings" pitchFamily="2" charset="2"/>
              <a:buChar char="n"/>
            </a:pPr>
            <a:r>
              <a:rPr lang="zh-CN" altLang="en-US" sz="3200" dirty="0">
                <a:solidFill>
                  <a:srgbClr val="000099"/>
                </a:solidFill>
                <a:latin typeface="+mn-ea"/>
                <a:ea typeface="+mn-ea"/>
              </a:rPr>
              <a:t>能够将其赋值给一个声明为子类的变量</a:t>
            </a:r>
            <a:r>
              <a:rPr lang="zh-CN" altLang="en-US" sz="3200" dirty="0">
                <a:solidFill>
                  <a:srgbClr val="000000"/>
                </a:solidFill>
                <a:latin typeface="+mn-ea"/>
                <a:ea typeface="+mn-ea"/>
              </a:rPr>
              <a:t>吗？</a:t>
            </a:r>
          </a:p>
          <a:p>
            <a:pPr marL="914400" lvl="1" indent="-457200">
              <a:lnSpc>
                <a:spcPct val="120000"/>
              </a:lnSpc>
              <a:spcBef>
                <a:spcPct val="20000"/>
              </a:spcBef>
              <a:buClr>
                <a:schemeClr val="tx1"/>
              </a:buClr>
              <a:buSzPct val="60000"/>
              <a:buFont typeface="Wingdings" pitchFamily="2" charset="2"/>
              <a:buChar char="n"/>
            </a:pPr>
            <a:r>
              <a:rPr lang="zh-CN" altLang="en-US" sz="3200" dirty="0">
                <a:solidFill>
                  <a:srgbClr val="000000"/>
                </a:solidFill>
                <a:latin typeface="+mn-ea"/>
                <a:ea typeface="+mn-ea"/>
              </a:rPr>
              <a:t>该取消多态赋值的过程，也称为</a:t>
            </a:r>
            <a:r>
              <a:rPr lang="zh-CN" altLang="en-US" sz="3200" dirty="0">
                <a:solidFill>
                  <a:srgbClr val="000099"/>
                </a:solidFill>
                <a:latin typeface="+mn-ea"/>
                <a:ea typeface="+mn-ea"/>
              </a:rPr>
              <a:t>反多态</a:t>
            </a:r>
            <a:r>
              <a:rPr lang="zh-CN" altLang="en-US" sz="3400" dirty="0">
                <a:solidFill>
                  <a:srgbClr val="000000"/>
                </a:solidFill>
                <a:latin typeface="+mn-ea"/>
                <a:ea typeface="+mn-ea"/>
              </a:rPr>
              <a:t>。</a:t>
            </a:r>
          </a:p>
        </p:txBody>
      </p:sp>
      <p:sp>
        <p:nvSpPr>
          <p:cNvPr id="1330180" name="Rectangle 4"/>
          <p:cNvSpPr>
            <a:spLocks noChangeArrowheads="1"/>
          </p:cNvSpPr>
          <p:nvPr/>
        </p:nvSpPr>
        <p:spPr bwMode="auto">
          <a:xfrm>
            <a:off x="762000" y="341313"/>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762000" indent="-762000" algn="ctr"/>
            <a:endParaRPr lang="zh-CN" altLang="zh-CN" sz="5400">
              <a:solidFill>
                <a:schemeClr val="tx2"/>
              </a:solidFill>
              <a:latin typeface="+mn-ea"/>
              <a:ea typeface="+mn-ea"/>
            </a:endParaRPr>
          </a:p>
        </p:txBody>
      </p:sp>
      <p:sp>
        <p:nvSpPr>
          <p:cNvPr id="8" name="TextBox 1">
            <a:extLst>
              <a:ext uri="{FF2B5EF4-FFF2-40B4-BE49-F238E27FC236}">
                <a16:creationId xmlns:a16="http://schemas.microsoft.com/office/drawing/2014/main" id="{4162CC35-AACD-419B-9A4E-79E856FC4135}"/>
              </a:ext>
            </a:extLst>
          </p:cNvPr>
          <p:cNvSpPr txBox="1"/>
          <p:nvPr/>
        </p:nvSpPr>
        <p:spPr>
          <a:xfrm>
            <a:off x="1564060" y="3789040"/>
            <a:ext cx="5941640" cy="1661993"/>
          </a:xfrm>
          <a:prstGeom prst="rect">
            <a:avLst/>
          </a:prstGeom>
          <a:noFill/>
        </p:spPr>
        <p:txBody>
          <a:bodyPr wrap="square" rtlCol="0">
            <a:spAutoFit/>
          </a:bodyPr>
          <a:lstStyle/>
          <a:p>
            <a:r>
              <a:rPr lang="en-US" altLang="zh-CN" sz="3400" dirty="0">
                <a:latin typeface="+mn-ea"/>
              </a:rPr>
              <a:t>Animal </a:t>
            </a:r>
            <a:r>
              <a:rPr lang="en-US" altLang="zh-CN" sz="3400" dirty="0" err="1">
                <a:latin typeface="+mn-ea"/>
              </a:rPr>
              <a:t>aPet</a:t>
            </a:r>
            <a:r>
              <a:rPr lang="en-US" altLang="zh-CN" sz="3400" dirty="0">
                <a:latin typeface="+mn-ea"/>
              </a:rPr>
              <a:t>=new Dog();</a:t>
            </a:r>
          </a:p>
          <a:p>
            <a:r>
              <a:rPr lang="en-US" altLang="zh-CN" sz="3400" dirty="0">
                <a:latin typeface="+mn-ea"/>
              </a:rPr>
              <a:t>Dog d;</a:t>
            </a:r>
          </a:p>
          <a:p>
            <a:r>
              <a:rPr lang="en-US" altLang="zh-CN" sz="3400" dirty="0">
                <a:solidFill>
                  <a:srgbClr val="FF0000"/>
                </a:solidFill>
                <a:latin typeface="+mn-ea"/>
              </a:rPr>
              <a:t>d = (Dog) </a:t>
            </a:r>
            <a:r>
              <a:rPr lang="en-US" altLang="zh-CN" sz="3400" dirty="0" err="1">
                <a:solidFill>
                  <a:srgbClr val="FF0000"/>
                </a:solidFill>
                <a:latin typeface="+mn-ea"/>
              </a:rPr>
              <a:t>aPet</a:t>
            </a:r>
            <a:r>
              <a:rPr lang="en-US" altLang="zh-CN" sz="3400" dirty="0">
                <a:latin typeface="+mn-ea"/>
              </a:rPr>
              <a:t>;</a:t>
            </a:r>
            <a:endParaRPr lang="zh-CN" altLang="en-US" sz="3400" dirty="0">
              <a:latin typeface="+mn-ea"/>
            </a:endParaRPr>
          </a:p>
        </p:txBody>
      </p:sp>
    </p:spTree>
    <p:extLst>
      <p:ext uri="{BB962C8B-B14F-4D97-AF65-F5344CB8AC3E}">
        <p14:creationId xmlns:p14="http://schemas.microsoft.com/office/powerpoint/2010/main" val="179854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4143071-A15F-48B7-8253-E1D78CF039CE}" type="datetime1">
              <a:rPr lang="en-US">
                <a:latin typeface="+mn-ea"/>
                <a:ea typeface="+mn-ea"/>
              </a:rPr>
              <a:pPr/>
              <a:t>6/13/2022</a:t>
            </a:fld>
            <a:endParaRPr lang="en-US" altLang="zh-CN">
              <a:latin typeface="+mn-ea"/>
              <a:ea typeface="+mn-ea"/>
            </a:endParaRPr>
          </a:p>
        </p:txBody>
      </p:sp>
      <p:sp>
        <p:nvSpPr>
          <p:cNvPr id="7" name="灯片编号占位符 5"/>
          <p:cNvSpPr>
            <a:spLocks noGrp="1"/>
          </p:cNvSpPr>
          <p:nvPr>
            <p:ph type="sldNum" sz="quarter" idx="12"/>
          </p:nvPr>
        </p:nvSpPr>
        <p:spPr/>
        <p:txBody>
          <a:bodyPr/>
          <a:lstStyle/>
          <a:p>
            <a:fld id="{45F95A41-801C-4FA8-A5F4-9D7701F0F4D0}" type="slidenum">
              <a:rPr lang="en-US" altLang="zh-CN">
                <a:latin typeface="+mn-ea"/>
                <a:ea typeface="+mn-ea"/>
              </a:rPr>
              <a:pPr/>
              <a:t>18</a:t>
            </a:fld>
            <a:endParaRPr lang="en-US" altLang="zh-CN">
              <a:latin typeface="+mn-ea"/>
              <a:ea typeface="+mn-ea"/>
            </a:endParaRPr>
          </a:p>
        </p:txBody>
      </p:sp>
      <p:sp>
        <p:nvSpPr>
          <p:cNvPr id="1474562" name="Rectangle 2"/>
          <p:cNvSpPr>
            <a:spLocks noGrp="1" noChangeArrowheads="1"/>
          </p:cNvSpPr>
          <p:nvPr>
            <p:ph type="title"/>
          </p:nvPr>
        </p:nvSpPr>
        <p:spPr>
          <a:xfrm>
            <a:off x="609600" y="188913"/>
            <a:ext cx="7772400" cy="914400"/>
          </a:xfrm>
          <a:noFill/>
          <a:ln/>
        </p:spPr>
        <p:txBody>
          <a:bodyPr/>
          <a:lstStyle/>
          <a:p>
            <a:pPr marL="762000" indent="-762000"/>
            <a:r>
              <a:rPr lang="zh-CN" altLang="en-US" sz="3400" dirty="0">
                <a:effectLst/>
                <a:latin typeface="+mn-ea"/>
                <a:ea typeface="+mn-ea"/>
              </a:rPr>
              <a:t>其它例</a:t>
            </a:r>
          </a:p>
        </p:txBody>
      </p:sp>
      <p:sp>
        <p:nvSpPr>
          <p:cNvPr id="1474563" name="Rectangle 3" descr="Rectangle: Click to edit Master text styles&#10;Second level&#10;Third level&#10;Fourth level&#10;Fifth level"/>
          <p:cNvSpPr>
            <a:spLocks noChangeArrowheads="1"/>
          </p:cNvSpPr>
          <p:nvPr/>
        </p:nvSpPr>
        <p:spPr bwMode="auto">
          <a:xfrm>
            <a:off x="0" y="1600200"/>
            <a:ext cx="903649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14400" lvl="1" indent="-457200">
              <a:lnSpc>
                <a:spcPct val="120000"/>
              </a:lnSpc>
              <a:spcBef>
                <a:spcPct val="20000"/>
              </a:spcBef>
              <a:buClr>
                <a:schemeClr val="tx1"/>
              </a:buClr>
              <a:buSzPct val="60000"/>
              <a:buFont typeface="Wingdings" pitchFamily="2" charset="2"/>
              <a:buChar char="n"/>
            </a:pPr>
            <a:r>
              <a:rPr lang="zh-CN" altLang="en-US" sz="3000" dirty="0">
                <a:solidFill>
                  <a:srgbClr val="000000"/>
                </a:solidFill>
                <a:latin typeface="+mn-ea"/>
                <a:ea typeface="+mn-ea"/>
              </a:rPr>
              <a:t>常用的数据结构：集合、堆栈、队列、列表。容器对象。</a:t>
            </a:r>
          </a:p>
          <a:p>
            <a:pPr marL="914400" lvl="1" indent="-457200">
              <a:lnSpc>
                <a:spcPct val="120000"/>
              </a:lnSpc>
              <a:spcBef>
                <a:spcPct val="20000"/>
              </a:spcBef>
              <a:buClr>
                <a:schemeClr val="tx1"/>
              </a:buClr>
              <a:buSzPct val="60000"/>
              <a:buFont typeface="Wingdings" pitchFamily="2" charset="2"/>
              <a:buChar char="n"/>
            </a:pPr>
            <a:r>
              <a:rPr lang="zh-CN" altLang="en-US" sz="3000" dirty="0">
                <a:solidFill>
                  <a:srgbClr val="000000"/>
                </a:solidFill>
                <a:latin typeface="+mn-ea"/>
                <a:ea typeface="+mn-ea"/>
              </a:rPr>
              <a:t>可复用的软件组件。</a:t>
            </a:r>
          </a:p>
          <a:p>
            <a:pPr marL="914400" lvl="1" indent="-457200">
              <a:lnSpc>
                <a:spcPct val="120000"/>
              </a:lnSpc>
              <a:spcBef>
                <a:spcPct val="20000"/>
              </a:spcBef>
              <a:buClr>
                <a:schemeClr val="tx1"/>
              </a:buClr>
              <a:buSzPct val="60000"/>
              <a:buFont typeface="Wingdings" pitchFamily="2" charset="2"/>
              <a:buChar char="n"/>
            </a:pPr>
            <a:r>
              <a:rPr lang="zh-CN" altLang="en-US" sz="3000" dirty="0">
                <a:solidFill>
                  <a:srgbClr val="000000"/>
                </a:solidFill>
                <a:latin typeface="+mn-ea"/>
                <a:ea typeface="+mn-ea"/>
              </a:rPr>
              <a:t>将不同的对象放入一个集合，取出时，</a:t>
            </a:r>
            <a:r>
              <a:rPr lang="zh-CN" altLang="en-US" sz="3000" dirty="0">
                <a:solidFill>
                  <a:srgbClr val="000099"/>
                </a:solidFill>
                <a:latin typeface="+mn-ea"/>
                <a:ea typeface="+mn-ea"/>
              </a:rPr>
              <a:t>如何知道对象的类型</a:t>
            </a:r>
            <a:r>
              <a:rPr lang="zh-CN" altLang="en-US" sz="3000" dirty="0">
                <a:solidFill>
                  <a:srgbClr val="000000"/>
                </a:solidFill>
                <a:latin typeface="+mn-ea"/>
                <a:ea typeface="+mn-ea"/>
              </a:rPr>
              <a:t>呢？</a:t>
            </a:r>
          </a:p>
        </p:txBody>
      </p:sp>
      <p:sp>
        <p:nvSpPr>
          <p:cNvPr id="1474564" name="Rectangle 4"/>
          <p:cNvSpPr>
            <a:spLocks noChangeArrowheads="1"/>
          </p:cNvSpPr>
          <p:nvPr/>
        </p:nvSpPr>
        <p:spPr bwMode="auto">
          <a:xfrm>
            <a:off x="762000" y="341313"/>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762000" indent="-762000" algn="ctr"/>
            <a:endParaRPr lang="zh-CN" altLang="zh-CN" sz="5400">
              <a:solidFill>
                <a:schemeClr val="tx2"/>
              </a:solidFill>
              <a:latin typeface="+mn-ea"/>
              <a:ea typeface="+mn-ea"/>
            </a:endParaRPr>
          </a:p>
        </p:txBody>
      </p:sp>
    </p:spTree>
    <p:extLst>
      <p:ext uri="{BB962C8B-B14F-4D97-AF65-F5344CB8AC3E}">
        <p14:creationId xmlns:p14="http://schemas.microsoft.com/office/powerpoint/2010/main" val="797431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BBA78F7-7A6F-44C4-AB25-ABEA78DDC6C2}" type="datetime1">
              <a:rPr lang="en-US">
                <a:latin typeface="+mn-ea"/>
                <a:ea typeface="+mn-ea"/>
              </a:rPr>
              <a:pPr/>
              <a:t>6/13/2022</a:t>
            </a:fld>
            <a:endParaRPr lang="en-US" altLang="zh-CN">
              <a:latin typeface="+mn-ea"/>
              <a:ea typeface="+mn-ea"/>
            </a:endParaRPr>
          </a:p>
        </p:txBody>
      </p:sp>
      <p:sp>
        <p:nvSpPr>
          <p:cNvPr id="7" name="灯片编号占位符 5"/>
          <p:cNvSpPr>
            <a:spLocks noGrp="1"/>
          </p:cNvSpPr>
          <p:nvPr>
            <p:ph type="sldNum" sz="quarter" idx="12"/>
          </p:nvPr>
        </p:nvSpPr>
        <p:spPr/>
        <p:txBody>
          <a:bodyPr/>
          <a:lstStyle/>
          <a:p>
            <a:fld id="{52388EA3-29F2-4676-BA5D-3F4F1B8A0402}" type="slidenum">
              <a:rPr lang="en-US" altLang="zh-CN">
                <a:latin typeface="+mn-ea"/>
                <a:ea typeface="+mn-ea"/>
              </a:rPr>
              <a:pPr/>
              <a:t>19</a:t>
            </a:fld>
            <a:endParaRPr lang="en-US" altLang="zh-CN">
              <a:latin typeface="+mn-ea"/>
              <a:ea typeface="+mn-ea"/>
            </a:endParaRPr>
          </a:p>
        </p:txBody>
      </p:sp>
      <p:sp>
        <p:nvSpPr>
          <p:cNvPr id="1637378" name="Rectangle 2"/>
          <p:cNvSpPr>
            <a:spLocks noGrp="1" noChangeArrowheads="1"/>
          </p:cNvSpPr>
          <p:nvPr>
            <p:ph type="title"/>
          </p:nvPr>
        </p:nvSpPr>
        <p:spPr>
          <a:xfrm>
            <a:off x="609600" y="188913"/>
            <a:ext cx="7772400" cy="914400"/>
          </a:xfrm>
          <a:noFill/>
          <a:ln/>
        </p:spPr>
        <p:txBody>
          <a:bodyPr/>
          <a:lstStyle/>
          <a:p>
            <a:pPr marL="762000" indent="-762000"/>
            <a:r>
              <a:rPr lang="zh-CN" altLang="en-US" dirty="0">
                <a:effectLst/>
                <a:latin typeface="+mn-ea"/>
                <a:ea typeface="+mn-ea"/>
              </a:rPr>
              <a:t>实现机制</a:t>
            </a:r>
          </a:p>
        </p:txBody>
      </p:sp>
      <p:sp>
        <p:nvSpPr>
          <p:cNvPr id="1637379" name="Rectangle 3" descr="Rectangle: Click to edit Master text styles&#10;Second level&#10;Third level&#10;Fourth level&#10;Fifth level"/>
          <p:cNvSpPr>
            <a:spLocks noChangeArrowheads="1"/>
          </p:cNvSpPr>
          <p:nvPr/>
        </p:nvSpPr>
        <p:spPr bwMode="auto">
          <a:xfrm>
            <a:off x="296863" y="1600200"/>
            <a:ext cx="88201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14400" lvl="1" indent="-457200">
              <a:lnSpc>
                <a:spcPct val="120000"/>
              </a:lnSpc>
              <a:spcBef>
                <a:spcPct val="20000"/>
              </a:spcBef>
              <a:buClr>
                <a:schemeClr val="tx1"/>
              </a:buClr>
              <a:buSzPct val="60000"/>
              <a:buFont typeface="Wingdings" pitchFamily="2" charset="2"/>
              <a:buNone/>
            </a:pPr>
            <a:r>
              <a:rPr lang="en-US" altLang="zh-CN" sz="3000" dirty="0">
                <a:solidFill>
                  <a:srgbClr val="000000"/>
                </a:solidFill>
                <a:latin typeface="+mn-ea"/>
                <a:ea typeface="+mn-ea"/>
              </a:rPr>
              <a:t>Child </a:t>
            </a:r>
            <a:r>
              <a:rPr lang="en-US" altLang="zh-CN" sz="3000" dirty="0" err="1">
                <a:solidFill>
                  <a:srgbClr val="000000"/>
                </a:solidFill>
                <a:latin typeface="+mn-ea"/>
                <a:ea typeface="+mn-ea"/>
              </a:rPr>
              <a:t>aChild</a:t>
            </a:r>
            <a:r>
              <a:rPr lang="zh-CN" altLang="en-US" sz="3000" dirty="0">
                <a:solidFill>
                  <a:srgbClr val="000000"/>
                </a:solidFill>
                <a:latin typeface="+mn-ea"/>
                <a:ea typeface="+mn-ea"/>
              </a:rPr>
              <a:t>；</a:t>
            </a:r>
            <a:endParaRPr lang="en-US" altLang="zh-CN" sz="3000" dirty="0">
              <a:solidFill>
                <a:srgbClr val="000000"/>
              </a:solidFill>
              <a:latin typeface="+mn-ea"/>
              <a:ea typeface="+mn-ea"/>
            </a:endParaRPr>
          </a:p>
          <a:p>
            <a:pPr marL="914400" lvl="1" indent="-457200">
              <a:lnSpc>
                <a:spcPct val="120000"/>
              </a:lnSpc>
              <a:spcBef>
                <a:spcPct val="20000"/>
              </a:spcBef>
              <a:buClr>
                <a:schemeClr val="tx1"/>
              </a:buClr>
              <a:buSzPct val="60000"/>
              <a:buFont typeface="Wingdings" pitchFamily="2" charset="2"/>
              <a:buNone/>
            </a:pPr>
            <a:r>
              <a:rPr lang="en-US" altLang="zh-CN" sz="3000" dirty="0">
                <a:latin typeface="+mn-ea"/>
                <a:ea typeface="+mn-ea"/>
              </a:rPr>
              <a:t>If</a:t>
            </a:r>
            <a:r>
              <a:rPr lang="en-US" altLang="zh-CN" sz="3000" dirty="0">
                <a:solidFill>
                  <a:srgbClr val="000000"/>
                </a:solidFill>
                <a:latin typeface="+mn-ea"/>
                <a:ea typeface="+mn-ea"/>
              </a:rPr>
              <a:t> (</a:t>
            </a:r>
            <a:r>
              <a:rPr lang="en-US" altLang="zh-CN" sz="3000" dirty="0" err="1">
                <a:solidFill>
                  <a:srgbClr val="000000"/>
                </a:solidFill>
                <a:latin typeface="+mn-ea"/>
                <a:ea typeface="+mn-ea"/>
              </a:rPr>
              <a:t>aVariable</a:t>
            </a:r>
            <a:r>
              <a:rPr lang="en-US" altLang="zh-CN" sz="3000" dirty="0">
                <a:solidFill>
                  <a:srgbClr val="000000"/>
                </a:solidFill>
                <a:latin typeface="+mn-ea"/>
                <a:ea typeface="+mn-ea"/>
              </a:rPr>
              <a:t> </a:t>
            </a:r>
            <a:r>
              <a:rPr lang="en-US" altLang="zh-CN" sz="3000" dirty="0" err="1">
                <a:solidFill>
                  <a:srgbClr val="000000"/>
                </a:solidFill>
                <a:latin typeface="+mn-ea"/>
                <a:ea typeface="+mn-ea"/>
              </a:rPr>
              <a:t>instanceof</a:t>
            </a:r>
            <a:r>
              <a:rPr lang="en-US" altLang="zh-CN" sz="3000" dirty="0">
                <a:solidFill>
                  <a:srgbClr val="000000"/>
                </a:solidFill>
                <a:latin typeface="+mn-ea"/>
                <a:ea typeface="+mn-ea"/>
              </a:rPr>
              <a:t> Child )</a:t>
            </a:r>
          </a:p>
          <a:p>
            <a:pPr marL="914400" lvl="1" indent="-457200">
              <a:lnSpc>
                <a:spcPct val="120000"/>
              </a:lnSpc>
              <a:spcBef>
                <a:spcPct val="20000"/>
              </a:spcBef>
              <a:buClr>
                <a:schemeClr val="tx1"/>
              </a:buClr>
              <a:buSzPct val="60000"/>
              <a:buFont typeface="Wingdings" pitchFamily="2" charset="2"/>
              <a:buNone/>
            </a:pPr>
            <a:r>
              <a:rPr lang="en-US" altLang="zh-CN" sz="3000" dirty="0">
                <a:solidFill>
                  <a:srgbClr val="000000"/>
                </a:solidFill>
                <a:latin typeface="+mn-ea"/>
                <a:ea typeface="+mn-ea"/>
              </a:rPr>
              <a:t>	</a:t>
            </a:r>
            <a:r>
              <a:rPr lang="en-US" altLang="zh-CN" sz="3000" dirty="0" err="1">
                <a:solidFill>
                  <a:srgbClr val="000000"/>
                </a:solidFill>
                <a:latin typeface="+mn-ea"/>
                <a:ea typeface="+mn-ea"/>
              </a:rPr>
              <a:t>aChild</a:t>
            </a:r>
            <a:r>
              <a:rPr lang="en-US" altLang="zh-CN" sz="3000" dirty="0">
                <a:solidFill>
                  <a:srgbClr val="000000"/>
                </a:solidFill>
                <a:latin typeface="+mn-ea"/>
                <a:ea typeface="+mn-ea"/>
              </a:rPr>
              <a:t> = </a:t>
            </a:r>
            <a:r>
              <a:rPr lang="en-US" altLang="zh-CN" sz="3000" dirty="0">
                <a:latin typeface="+mn-ea"/>
                <a:ea typeface="+mn-ea"/>
              </a:rPr>
              <a:t>( Child )</a:t>
            </a:r>
            <a:r>
              <a:rPr lang="en-US" altLang="zh-CN" sz="3000" dirty="0">
                <a:solidFill>
                  <a:srgbClr val="000000"/>
                </a:solidFill>
                <a:latin typeface="+mn-ea"/>
                <a:ea typeface="+mn-ea"/>
              </a:rPr>
              <a:t> </a:t>
            </a:r>
            <a:r>
              <a:rPr lang="en-US" altLang="zh-CN" sz="3000" dirty="0" err="1">
                <a:solidFill>
                  <a:srgbClr val="000000"/>
                </a:solidFill>
                <a:latin typeface="+mn-ea"/>
                <a:ea typeface="+mn-ea"/>
              </a:rPr>
              <a:t>aVariable</a:t>
            </a:r>
            <a:r>
              <a:rPr lang="zh-CN" altLang="en-US" sz="3000" dirty="0">
                <a:solidFill>
                  <a:srgbClr val="000000"/>
                </a:solidFill>
                <a:latin typeface="+mn-ea"/>
                <a:ea typeface="+mn-ea"/>
              </a:rPr>
              <a:t>；</a:t>
            </a:r>
            <a:r>
              <a:rPr lang="en-US" altLang="zh-CN" sz="3000" dirty="0">
                <a:latin typeface="+mn-ea"/>
                <a:ea typeface="+mn-ea"/>
              </a:rPr>
              <a:t> </a:t>
            </a:r>
          </a:p>
        </p:txBody>
      </p:sp>
      <p:sp>
        <p:nvSpPr>
          <p:cNvPr id="1637380" name="Rectangle 4"/>
          <p:cNvSpPr>
            <a:spLocks noChangeArrowheads="1"/>
          </p:cNvSpPr>
          <p:nvPr/>
        </p:nvSpPr>
        <p:spPr bwMode="auto">
          <a:xfrm>
            <a:off x="762000" y="341313"/>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762000" indent="-762000" algn="ctr"/>
            <a:endParaRPr lang="zh-CN" altLang="zh-CN" sz="5400">
              <a:solidFill>
                <a:schemeClr val="tx2"/>
              </a:solidFill>
              <a:latin typeface="+mn-ea"/>
              <a:ea typeface="+mn-ea"/>
            </a:endParaRPr>
          </a:p>
        </p:txBody>
      </p:sp>
    </p:spTree>
    <p:extLst>
      <p:ext uri="{BB962C8B-B14F-4D97-AF65-F5344CB8AC3E}">
        <p14:creationId xmlns:p14="http://schemas.microsoft.com/office/powerpoint/2010/main" val="276189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600" b="1" dirty="0">
                <a:effectLst/>
                <a:latin typeface="+mn-ea"/>
                <a:ea typeface="+mn-ea"/>
              </a:rPr>
              <a:t>延迟方法</a:t>
            </a:r>
          </a:p>
        </p:txBody>
      </p:sp>
      <p:sp>
        <p:nvSpPr>
          <p:cNvPr id="81924" name="Rectangle 2" descr="Rectangle: Click to edit Master text styles&#10;Second level&#10;Third level&#10;Fourth level&#10;Fifth level"/>
          <p:cNvSpPr>
            <a:spLocks noGrp="1" noChangeArrowheads="1"/>
          </p:cNvSpPr>
          <p:nvPr>
            <p:ph idx="1"/>
          </p:nvPr>
        </p:nvSpPr>
        <p:spPr>
          <a:xfrm>
            <a:off x="144463" y="1752600"/>
            <a:ext cx="8604001" cy="4772025"/>
          </a:xfrm>
          <a:noFill/>
        </p:spPr>
        <p:txBody>
          <a:bodyPr/>
          <a:lstStyle/>
          <a:p>
            <a:pPr marL="914400" lvl="1" indent="-457200" eaLnBrk="1" hangingPunct="1">
              <a:lnSpc>
                <a:spcPct val="120000"/>
              </a:lnSpc>
              <a:buFont typeface="Wingdings" pitchFamily="2" charset="2"/>
              <a:buChar char="n"/>
            </a:pPr>
            <a:r>
              <a:rPr lang="zh-CN" altLang="en-US" sz="3200" dirty="0">
                <a:latin typeface="+mn-ea"/>
              </a:rPr>
              <a:t>如果方法在父类中定义，但并没有对其进行实现，那么我们称这个方法为延迟方法。</a:t>
            </a:r>
          </a:p>
          <a:p>
            <a:pPr marL="914400" lvl="1" indent="-457200" eaLnBrk="1" hangingPunct="1">
              <a:lnSpc>
                <a:spcPct val="120000"/>
              </a:lnSpc>
              <a:buFont typeface="Wingdings" pitchFamily="2" charset="2"/>
              <a:buChar char="n"/>
            </a:pPr>
            <a:r>
              <a:rPr lang="zh-CN" altLang="en-US" sz="3200" dirty="0">
                <a:latin typeface="+mn-ea"/>
              </a:rPr>
              <a:t>延迟方法有时也称为抽象方法，并且在</a:t>
            </a:r>
            <a:r>
              <a:rPr lang="en-US" altLang="zh-CN" sz="3200" dirty="0">
                <a:latin typeface="+mn-ea"/>
              </a:rPr>
              <a:t>C++</a:t>
            </a:r>
            <a:r>
              <a:rPr lang="zh-CN" altLang="en-US" sz="3200" dirty="0">
                <a:latin typeface="+mn-ea"/>
              </a:rPr>
              <a:t>语言中通常称之为纯虚方法</a:t>
            </a:r>
            <a:r>
              <a:rPr lang="zh-CN" altLang="en-US" sz="3200" b="1" dirty="0">
                <a:latin typeface="+mn-ea"/>
              </a:rPr>
              <a:t>。</a:t>
            </a:r>
          </a:p>
        </p:txBody>
      </p:sp>
      <p:sp>
        <p:nvSpPr>
          <p:cNvPr id="8192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686C8BA0-B0EA-4CD9-974D-AB8D8BD5263F}"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81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E111E03F-653A-4560-B372-F72D3A6EFD44}" type="slidenum">
              <a:rPr kumimoji="0" lang="en-US" altLang="zh-CN" sz="1400">
                <a:latin typeface="+mn-ea"/>
                <a:ea typeface="+mn-ea"/>
              </a:rPr>
              <a:pPr eaLnBrk="1" hangingPunct="1"/>
              <a:t>2</a:t>
            </a:fld>
            <a:endParaRPr kumimoji="0" lang="en-US" altLang="zh-CN" sz="1400">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mn-ea"/>
                <a:ea typeface="+mn-ea"/>
              </a:rPr>
              <a:t>纯多态（</a:t>
            </a:r>
            <a:r>
              <a:rPr lang="en-US" altLang="zh-CN" dirty="0">
                <a:effectLst/>
                <a:latin typeface="+mn-ea"/>
                <a:ea typeface="+mn-ea"/>
              </a:rPr>
              <a:t> pure polymorphism </a:t>
            </a:r>
            <a:r>
              <a:rPr lang="zh-CN" altLang="en-US" dirty="0">
                <a:effectLst/>
                <a:latin typeface="+mn-ea"/>
                <a:ea typeface="+mn-ea"/>
              </a:rPr>
              <a:t>）</a:t>
            </a:r>
          </a:p>
        </p:txBody>
      </p:sp>
      <p:sp>
        <p:nvSpPr>
          <p:cNvPr id="3" name="内容占位符 2"/>
          <p:cNvSpPr>
            <a:spLocks noGrp="1"/>
          </p:cNvSpPr>
          <p:nvPr>
            <p:ph idx="1"/>
          </p:nvPr>
        </p:nvSpPr>
        <p:spPr>
          <a:xfrm>
            <a:off x="431800" y="1556792"/>
            <a:ext cx="8280400" cy="3384599"/>
          </a:xfrm>
        </p:spPr>
        <p:txBody>
          <a:bodyPr/>
          <a:lstStyle/>
          <a:p>
            <a:pPr>
              <a:lnSpc>
                <a:spcPct val="120000"/>
              </a:lnSpc>
            </a:pPr>
            <a:r>
              <a:rPr lang="zh-CN" altLang="en-US" dirty="0">
                <a:latin typeface="+mn-ea"/>
              </a:rPr>
              <a:t>实现多态函数的能力是面向对象编程最强大的技术之一</a:t>
            </a:r>
            <a:endParaRPr lang="en-US" altLang="zh-CN" dirty="0">
              <a:latin typeface="+mn-ea"/>
            </a:endParaRPr>
          </a:p>
          <a:p>
            <a:pPr>
              <a:lnSpc>
                <a:spcPct val="120000"/>
              </a:lnSpc>
            </a:pPr>
            <a:r>
              <a:rPr lang="zh-CN" altLang="en-US" dirty="0">
                <a:latin typeface="+mn-ea"/>
              </a:rPr>
              <a:t>它支持代码只编写一次、高级别的抽象以及针对各种情况所需的代码裁剪。</a:t>
            </a:r>
            <a:endParaRPr lang="en-US" altLang="zh-CN" dirty="0">
              <a:latin typeface="+mn-ea"/>
            </a:endParaRPr>
          </a:p>
          <a:p>
            <a:pPr>
              <a:lnSpc>
                <a:spcPct val="120000"/>
              </a:lnSpc>
            </a:pPr>
            <a:r>
              <a:rPr lang="zh-CN" altLang="en-US" dirty="0">
                <a:latin typeface="+mn-ea"/>
              </a:rPr>
              <a:t>通常，程序员都是通过给方法的接收器发送延迟消息来实现这种代码裁剪的</a:t>
            </a: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20</a:t>
            </a:fld>
            <a:endParaRPr lang="en-US" altLang="zh-CN">
              <a:latin typeface="+mn-ea"/>
              <a:ea typeface="+mn-ea"/>
            </a:endParaRPr>
          </a:p>
        </p:txBody>
      </p:sp>
    </p:spTree>
    <p:extLst>
      <p:ext uri="{BB962C8B-B14F-4D97-AF65-F5344CB8AC3E}">
        <p14:creationId xmlns:p14="http://schemas.microsoft.com/office/powerpoint/2010/main" val="265579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a:xfrm>
            <a:off x="395536" y="0"/>
            <a:ext cx="7772400" cy="914400"/>
          </a:xfrm>
          <a:noFill/>
          <a:ln/>
        </p:spPr>
        <p:txBody>
          <a:bodyPr/>
          <a:lstStyle/>
          <a:p>
            <a:pPr marL="762000" indent="-762000"/>
            <a:r>
              <a:rPr lang="zh-CN" altLang="en-US" dirty="0">
                <a:effectLst/>
                <a:latin typeface="+mn-ea"/>
                <a:ea typeface="+mn-ea"/>
              </a:rPr>
              <a:t>纯多态例</a:t>
            </a:r>
          </a:p>
        </p:txBody>
      </p:sp>
      <p:sp>
        <p:nvSpPr>
          <p:cNvPr id="5" name="日期占位符 3"/>
          <p:cNvSpPr>
            <a:spLocks noGrp="1"/>
          </p:cNvSpPr>
          <p:nvPr>
            <p:ph type="dt" sz="half" idx="10"/>
          </p:nvPr>
        </p:nvSpPr>
        <p:spPr/>
        <p:txBody>
          <a:bodyPr/>
          <a:lstStyle/>
          <a:p>
            <a:fld id="{34835B94-1E14-4B2C-943A-99DCB199150D}" type="datetime1">
              <a:rPr lang="en-US">
                <a:latin typeface="+mn-ea"/>
                <a:ea typeface="+mn-ea"/>
              </a:rPr>
              <a:pPr/>
              <a:t>6/13/2022</a:t>
            </a:fld>
            <a:endParaRPr lang="en-US" altLang="zh-CN">
              <a:latin typeface="+mn-ea"/>
              <a:ea typeface="+mn-ea"/>
            </a:endParaRPr>
          </a:p>
        </p:txBody>
      </p:sp>
      <p:sp>
        <p:nvSpPr>
          <p:cNvPr id="7" name="灯片编号占位符 5"/>
          <p:cNvSpPr>
            <a:spLocks noGrp="1"/>
          </p:cNvSpPr>
          <p:nvPr>
            <p:ph type="sldNum" sz="quarter" idx="12"/>
          </p:nvPr>
        </p:nvSpPr>
        <p:spPr/>
        <p:txBody>
          <a:bodyPr/>
          <a:lstStyle/>
          <a:p>
            <a:fld id="{199013C0-288C-4CC1-9A25-D8C66A0B7CE0}" type="slidenum">
              <a:rPr lang="en-US" altLang="zh-CN">
                <a:latin typeface="+mn-ea"/>
                <a:ea typeface="+mn-ea"/>
              </a:rPr>
              <a:pPr/>
              <a:t>21</a:t>
            </a:fld>
            <a:endParaRPr lang="en-US" altLang="zh-CN">
              <a:latin typeface="+mn-ea"/>
              <a:ea typeface="+mn-ea"/>
            </a:endParaRPr>
          </a:p>
        </p:txBody>
      </p:sp>
      <p:sp>
        <p:nvSpPr>
          <p:cNvPr id="1332227" name="Rectangle 3" descr="Rectangle: Click to edit Master text styles&#10;Second level&#10;Third level&#10;Fourth level&#10;Fifth level"/>
          <p:cNvSpPr>
            <a:spLocks noChangeArrowheads="1"/>
          </p:cNvSpPr>
          <p:nvPr/>
        </p:nvSpPr>
        <p:spPr bwMode="auto">
          <a:xfrm>
            <a:off x="0" y="1163444"/>
            <a:ext cx="9036496" cy="5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14400" lvl="1" indent="-457200">
              <a:lnSpc>
                <a:spcPct val="120000"/>
              </a:lnSpc>
              <a:spcBef>
                <a:spcPct val="20000"/>
              </a:spcBef>
              <a:buClr>
                <a:schemeClr val="tx1"/>
              </a:buClr>
              <a:buSzPct val="60000"/>
              <a:buFont typeface="Wingdings" pitchFamily="2" charset="2"/>
              <a:buChar char="n"/>
            </a:pPr>
            <a:r>
              <a:rPr lang="zh-CN" altLang="en-US" sz="2600" dirty="0">
                <a:solidFill>
                  <a:srgbClr val="000000"/>
                </a:solidFill>
                <a:latin typeface="+mn-ea"/>
                <a:ea typeface="+mn-ea"/>
              </a:rPr>
              <a:t>关于纯多态的一个简单实例就是用</a:t>
            </a:r>
            <a:r>
              <a:rPr lang="en-US" altLang="zh-CN" sz="2600" dirty="0">
                <a:solidFill>
                  <a:srgbClr val="000000"/>
                </a:solidFill>
                <a:latin typeface="+mn-ea"/>
                <a:ea typeface="+mn-ea"/>
              </a:rPr>
              <a:t>JAVA</a:t>
            </a:r>
            <a:r>
              <a:rPr lang="zh-CN" altLang="en-US" sz="2600" dirty="0">
                <a:solidFill>
                  <a:srgbClr val="000000"/>
                </a:solidFill>
                <a:latin typeface="+mn-ea"/>
                <a:ea typeface="+mn-ea"/>
              </a:rPr>
              <a:t>语言编写的</a:t>
            </a:r>
            <a:r>
              <a:rPr lang="en-US" altLang="zh-CN" sz="2600" dirty="0" err="1">
                <a:solidFill>
                  <a:srgbClr val="000000"/>
                </a:solidFill>
                <a:latin typeface="+mn-ea"/>
                <a:ea typeface="+mn-ea"/>
              </a:rPr>
              <a:t>StringBuffer</a:t>
            </a:r>
            <a:r>
              <a:rPr lang="zh-CN" altLang="en-US" sz="2600" dirty="0">
                <a:solidFill>
                  <a:srgbClr val="000000"/>
                </a:solidFill>
                <a:latin typeface="+mn-ea"/>
                <a:ea typeface="+mn-ea"/>
              </a:rPr>
              <a:t>类中的</a:t>
            </a:r>
            <a:r>
              <a:rPr lang="en-US" altLang="zh-CN" sz="2600" dirty="0">
                <a:solidFill>
                  <a:srgbClr val="000000"/>
                </a:solidFill>
                <a:latin typeface="+mn-ea"/>
                <a:ea typeface="+mn-ea"/>
              </a:rPr>
              <a:t>append</a:t>
            </a:r>
            <a:r>
              <a:rPr lang="zh-CN" altLang="en-US" sz="2600" dirty="0">
                <a:solidFill>
                  <a:srgbClr val="000000"/>
                </a:solidFill>
                <a:latin typeface="+mn-ea"/>
                <a:ea typeface="+mn-ea"/>
              </a:rPr>
              <a:t>方法。这个方法的参数声明为</a:t>
            </a:r>
            <a:r>
              <a:rPr lang="en-US" altLang="zh-CN" sz="2600" dirty="0">
                <a:solidFill>
                  <a:srgbClr val="000000"/>
                </a:solidFill>
                <a:latin typeface="+mn-ea"/>
                <a:ea typeface="+mn-ea"/>
              </a:rPr>
              <a:t>Object</a:t>
            </a:r>
            <a:r>
              <a:rPr lang="zh-CN" altLang="en-US" sz="2600" dirty="0">
                <a:solidFill>
                  <a:srgbClr val="000000"/>
                </a:solidFill>
                <a:latin typeface="+mn-ea"/>
                <a:ea typeface="+mn-ea"/>
              </a:rPr>
              <a:t>类型，因此可以表示任何对象类型。</a:t>
            </a:r>
          </a:p>
          <a:p>
            <a:pPr marL="914400" lvl="1" indent="-457200">
              <a:lnSpc>
                <a:spcPct val="120000"/>
              </a:lnSpc>
              <a:spcBef>
                <a:spcPct val="20000"/>
              </a:spcBef>
              <a:buClr>
                <a:schemeClr val="tx1"/>
              </a:buClr>
              <a:buSzPct val="60000"/>
              <a:buFont typeface="Wingdings" pitchFamily="2" charset="2"/>
              <a:buNone/>
            </a:pPr>
            <a:r>
              <a:rPr lang="en-US" altLang="zh-CN" sz="2600" dirty="0">
                <a:solidFill>
                  <a:srgbClr val="000000"/>
                </a:solidFill>
                <a:latin typeface="+mn-ea"/>
                <a:ea typeface="+mn-ea"/>
              </a:rPr>
              <a:t>class </a:t>
            </a:r>
            <a:r>
              <a:rPr lang="en-US" altLang="zh-CN" sz="2600" dirty="0" err="1">
                <a:solidFill>
                  <a:srgbClr val="000000"/>
                </a:solidFill>
                <a:latin typeface="+mn-ea"/>
                <a:ea typeface="+mn-ea"/>
              </a:rPr>
              <a:t>Stringbuffer</a:t>
            </a:r>
            <a:r>
              <a:rPr lang="en-US" altLang="zh-CN" sz="2600" dirty="0">
                <a:solidFill>
                  <a:srgbClr val="000000"/>
                </a:solidFill>
                <a:latin typeface="+mn-ea"/>
                <a:ea typeface="+mn-ea"/>
              </a:rPr>
              <a:t>{</a:t>
            </a:r>
          </a:p>
          <a:p>
            <a:pPr marL="914400" lvl="1" indent="-457200">
              <a:lnSpc>
                <a:spcPct val="120000"/>
              </a:lnSpc>
              <a:spcBef>
                <a:spcPct val="20000"/>
              </a:spcBef>
              <a:buClr>
                <a:schemeClr val="tx1"/>
              </a:buClr>
              <a:buSzPct val="60000"/>
              <a:buFont typeface="Wingdings" pitchFamily="2" charset="2"/>
              <a:buNone/>
            </a:pPr>
            <a:r>
              <a:rPr lang="en-US" altLang="zh-CN" sz="2600" dirty="0">
                <a:solidFill>
                  <a:srgbClr val="000000"/>
                </a:solidFill>
                <a:latin typeface="+mn-ea"/>
                <a:ea typeface="+mn-ea"/>
              </a:rPr>
              <a:t>	String append(</a:t>
            </a:r>
            <a:r>
              <a:rPr lang="en-US" altLang="zh-CN" sz="2600" dirty="0">
                <a:solidFill>
                  <a:srgbClr val="000099"/>
                </a:solidFill>
                <a:latin typeface="+mn-ea"/>
                <a:ea typeface="+mn-ea"/>
              </a:rPr>
              <a:t>Object</a:t>
            </a:r>
            <a:r>
              <a:rPr lang="en-US" altLang="zh-CN" sz="2600" dirty="0">
                <a:solidFill>
                  <a:srgbClr val="000000"/>
                </a:solidFill>
                <a:latin typeface="+mn-ea"/>
                <a:ea typeface="+mn-ea"/>
              </a:rPr>
              <a:t> value){</a:t>
            </a:r>
          </a:p>
          <a:p>
            <a:pPr marL="914400" lvl="1" indent="-457200">
              <a:lnSpc>
                <a:spcPct val="120000"/>
              </a:lnSpc>
              <a:spcBef>
                <a:spcPct val="20000"/>
              </a:spcBef>
              <a:buClr>
                <a:schemeClr val="tx1"/>
              </a:buClr>
              <a:buSzPct val="60000"/>
              <a:buFont typeface="Wingdings" pitchFamily="2" charset="2"/>
              <a:buNone/>
            </a:pPr>
            <a:r>
              <a:rPr lang="en-US" altLang="zh-CN" sz="2600" dirty="0">
                <a:solidFill>
                  <a:srgbClr val="000000"/>
                </a:solidFill>
                <a:latin typeface="+mn-ea"/>
                <a:ea typeface="+mn-ea"/>
              </a:rPr>
              <a:t>		return append(</a:t>
            </a:r>
            <a:r>
              <a:rPr lang="en-US" altLang="zh-CN" sz="2600" dirty="0" err="1">
                <a:solidFill>
                  <a:srgbClr val="000000"/>
                </a:solidFill>
                <a:latin typeface="+mn-ea"/>
                <a:ea typeface="+mn-ea"/>
              </a:rPr>
              <a:t>value.toString</a:t>
            </a:r>
            <a:r>
              <a:rPr lang="en-US" altLang="zh-CN" sz="2600" dirty="0">
                <a:solidFill>
                  <a:srgbClr val="000000"/>
                </a:solidFill>
                <a:latin typeface="+mn-ea"/>
                <a:ea typeface="+mn-ea"/>
              </a:rPr>
              <a:t>());}</a:t>
            </a:r>
          </a:p>
          <a:p>
            <a:pPr marL="914400" lvl="1" indent="-457200">
              <a:lnSpc>
                <a:spcPct val="120000"/>
              </a:lnSpc>
              <a:spcBef>
                <a:spcPct val="20000"/>
              </a:spcBef>
              <a:buClr>
                <a:schemeClr val="tx1"/>
              </a:buClr>
              <a:buSzPct val="60000"/>
              <a:buFont typeface="Wingdings" pitchFamily="2" charset="2"/>
              <a:buNone/>
            </a:pPr>
            <a:r>
              <a:rPr lang="en-US" altLang="zh-CN" sz="2600" dirty="0">
                <a:solidFill>
                  <a:srgbClr val="000000"/>
                </a:solidFill>
                <a:latin typeface="+mn-ea"/>
                <a:ea typeface="+mn-ea"/>
              </a:rPr>
              <a:t>   …</a:t>
            </a:r>
          </a:p>
          <a:p>
            <a:pPr marL="914400" lvl="1" indent="-457200">
              <a:lnSpc>
                <a:spcPct val="120000"/>
              </a:lnSpc>
              <a:spcBef>
                <a:spcPct val="20000"/>
              </a:spcBef>
              <a:buClr>
                <a:schemeClr val="tx1"/>
              </a:buClr>
              <a:buSzPct val="60000"/>
              <a:buFont typeface="Wingdings" pitchFamily="2" charset="2"/>
              <a:buNone/>
            </a:pPr>
            <a:r>
              <a:rPr lang="en-US" altLang="zh-CN" sz="2600" dirty="0">
                <a:solidFill>
                  <a:srgbClr val="000000"/>
                </a:solidFill>
                <a:latin typeface="+mn-ea"/>
                <a:ea typeface="+mn-ea"/>
              </a:rPr>
              <a:t>}</a:t>
            </a:r>
          </a:p>
          <a:p>
            <a:pPr marL="914400" lvl="1" indent="-457200">
              <a:lnSpc>
                <a:spcPct val="120000"/>
              </a:lnSpc>
              <a:spcBef>
                <a:spcPct val="20000"/>
              </a:spcBef>
              <a:buClr>
                <a:schemeClr val="tx1"/>
              </a:buClr>
              <a:buSzPct val="60000"/>
              <a:buFont typeface="Wingdings" pitchFamily="2" charset="2"/>
              <a:buNone/>
            </a:pPr>
            <a:r>
              <a:rPr lang="zh-CN" altLang="en-US" sz="2600" dirty="0">
                <a:solidFill>
                  <a:srgbClr val="000000"/>
                </a:solidFill>
                <a:latin typeface="+mn-ea"/>
                <a:ea typeface="+mn-ea"/>
              </a:rPr>
              <a:t>方法</a:t>
            </a:r>
            <a:r>
              <a:rPr lang="en-US" altLang="zh-CN" sz="2600" dirty="0" err="1">
                <a:solidFill>
                  <a:srgbClr val="000099"/>
                </a:solidFill>
                <a:latin typeface="+mn-ea"/>
                <a:ea typeface="+mn-ea"/>
              </a:rPr>
              <a:t>toString</a:t>
            </a:r>
            <a:r>
              <a:rPr lang="zh-CN" altLang="en-US" sz="2600" dirty="0">
                <a:solidFill>
                  <a:srgbClr val="000000"/>
                </a:solidFill>
                <a:latin typeface="+mn-ea"/>
                <a:ea typeface="+mn-ea"/>
              </a:rPr>
              <a:t>被延迟实现。</a:t>
            </a:r>
          </a:p>
        </p:txBody>
      </p:sp>
      <p:sp>
        <p:nvSpPr>
          <p:cNvPr id="1332228" name="Rectangle 4"/>
          <p:cNvSpPr>
            <a:spLocks noChangeArrowheads="1"/>
          </p:cNvSpPr>
          <p:nvPr/>
        </p:nvSpPr>
        <p:spPr bwMode="auto">
          <a:xfrm>
            <a:off x="762000" y="341313"/>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762000" indent="-762000" algn="ctr"/>
            <a:endParaRPr lang="zh-CN" altLang="zh-CN" sz="5400">
              <a:solidFill>
                <a:schemeClr val="tx2"/>
              </a:solidFill>
              <a:latin typeface="+mn-ea"/>
              <a:ea typeface="+mn-ea"/>
            </a:endParaRPr>
          </a:p>
        </p:txBody>
      </p:sp>
    </p:spTree>
    <p:extLst>
      <p:ext uri="{BB962C8B-B14F-4D97-AF65-F5344CB8AC3E}">
        <p14:creationId xmlns:p14="http://schemas.microsoft.com/office/powerpoint/2010/main" val="2087209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p:cNvSpPr>
            <a:spLocks noGrp="1" noChangeArrowheads="1"/>
          </p:cNvSpPr>
          <p:nvPr>
            <p:ph type="title"/>
          </p:nvPr>
        </p:nvSpPr>
        <p:spPr>
          <a:xfrm>
            <a:off x="609600" y="188913"/>
            <a:ext cx="7772400" cy="914400"/>
          </a:xfrm>
          <a:noFill/>
          <a:ln/>
        </p:spPr>
        <p:txBody>
          <a:bodyPr/>
          <a:lstStyle/>
          <a:p>
            <a:pPr marL="762000" indent="-762000"/>
            <a:r>
              <a:rPr lang="zh-CN" altLang="en-US" sz="3400" dirty="0">
                <a:effectLst/>
                <a:latin typeface="+mn-ea"/>
                <a:ea typeface="+mn-ea"/>
              </a:rPr>
              <a:t>纯多态例</a:t>
            </a:r>
          </a:p>
        </p:txBody>
      </p:sp>
      <p:sp>
        <p:nvSpPr>
          <p:cNvPr id="5" name="日期占位符 3"/>
          <p:cNvSpPr>
            <a:spLocks noGrp="1"/>
          </p:cNvSpPr>
          <p:nvPr>
            <p:ph type="dt" sz="half" idx="10"/>
          </p:nvPr>
        </p:nvSpPr>
        <p:spPr/>
        <p:txBody>
          <a:bodyPr/>
          <a:lstStyle/>
          <a:p>
            <a:fld id="{5D5441BD-74B2-45EB-AC9C-9C88F959E6B0}" type="datetime1">
              <a:rPr lang="en-US">
                <a:latin typeface="+mn-ea"/>
                <a:ea typeface="+mn-ea"/>
              </a:rPr>
              <a:pPr/>
              <a:t>6/13/2022</a:t>
            </a:fld>
            <a:endParaRPr lang="en-US" altLang="zh-CN">
              <a:latin typeface="+mn-ea"/>
              <a:ea typeface="+mn-ea"/>
            </a:endParaRPr>
          </a:p>
        </p:txBody>
      </p:sp>
      <p:sp>
        <p:nvSpPr>
          <p:cNvPr id="7" name="灯片编号占位符 5"/>
          <p:cNvSpPr>
            <a:spLocks noGrp="1"/>
          </p:cNvSpPr>
          <p:nvPr>
            <p:ph type="sldNum" sz="quarter" idx="12"/>
          </p:nvPr>
        </p:nvSpPr>
        <p:spPr/>
        <p:txBody>
          <a:bodyPr/>
          <a:lstStyle/>
          <a:p>
            <a:fld id="{1F9479FB-29F8-49D9-AA41-589D7748A91A}" type="slidenum">
              <a:rPr lang="en-US" altLang="zh-CN">
                <a:latin typeface="+mn-ea"/>
                <a:ea typeface="+mn-ea"/>
              </a:rPr>
              <a:pPr/>
              <a:t>22</a:t>
            </a:fld>
            <a:endParaRPr lang="en-US" altLang="zh-CN">
              <a:latin typeface="+mn-ea"/>
              <a:ea typeface="+mn-ea"/>
            </a:endParaRPr>
          </a:p>
        </p:txBody>
      </p:sp>
      <p:sp>
        <p:nvSpPr>
          <p:cNvPr id="1478659" name="Rectangle 3" descr="Rectangle: Click to edit Master text styles&#10;Second level&#10;Third level&#10;Fourth level&#10;Fifth level"/>
          <p:cNvSpPr>
            <a:spLocks noChangeArrowheads="1"/>
          </p:cNvSpPr>
          <p:nvPr/>
        </p:nvSpPr>
        <p:spPr bwMode="auto">
          <a:xfrm>
            <a:off x="296863" y="1295400"/>
            <a:ext cx="861853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14400" lvl="1" indent="-457200">
              <a:lnSpc>
                <a:spcPct val="120000"/>
              </a:lnSpc>
              <a:spcBef>
                <a:spcPct val="20000"/>
              </a:spcBef>
              <a:buClr>
                <a:schemeClr val="tx1"/>
              </a:buClr>
              <a:buSzPct val="60000"/>
              <a:buFont typeface="Wingdings" pitchFamily="2" charset="2"/>
              <a:buChar char="n"/>
            </a:pPr>
            <a:r>
              <a:rPr lang="zh-CN" altLang="en-US" sz="3200" dirty="0">
                <a:solidFill>
                  <a:srgbClr val="000000"/>
                </a:solidFill>
                <a:latin typeface="+mn-ea"/>
                <a:ea typeface="+mn-ea"/>
              </a:rPr>
              <a:t>方法</a:t>
            </a:r>
            <a:r>
              <a:rPr lang="en-US" altLang="zh-CN" sz="3200" dirty="0" err="1">
                <a:solidFill>
                  <a:srgbClr val="000000"/>
                </a:solidFill>
                <a:latin typeface="+mn-ea"/>
                <a:ea typeface="+mn-ea"/>
              </a:rPr>
              <a:t>toString</a:t>
            </a:r>
            <a:r>
              <a:rPr lang="zh-CN" altLang="en-US" sz="3200" dirty="0">
                <a:solidFill>
                  <a:srgbClr val="000000"/>
                </a:solidFill>
                <a:latin typeface="+mn-ea"/>
                <a:ea typeface="+mn-ea"/>
              </a:rPr>
              <a:t>在</a:t>
            </a:r>
            <a:r>
              <a:rPr lang="zh-CN" altLang="en-US" sz="3200" dirty="0">
                <a:solidFill>
                  <a:srgbClr val="000099"/>
                </a:solidFill>
                <a:latin typeface="+mn-ea"/>
                <a:ea typeface="+mn-ea"/>
              </a:rPr>
              <a:t>子类中</a:t>
            </a:r>
            <a:r>
              <a:rPr lang="zh-CN" altLang="en-US" sz="3200" dirty="0">
                <a:solidFill>
                  <a:srgbClr val="000000"/>
                </a:solidFill>
                <a:latin typeface="+mn-ea"/>
                <a:ea typeface="+mn-ea"/>
              </a:rPr>
              <a:t>得以</a:t>
            </a:r>
            <a:r>
              <a:rPr lang="zh-CN" altLang="en-US" sz="3200" dirty="0">
                <a:solidFill>
                  <a:srgbClr val="000099"/>
                </a:solidFill>
                <a:latin typeface="+mn-ea"/>
                <a:ea typeface="+mn-ea"/>
              </a:rPr>
              <a:t>重定义</a:t>
            </a:r>
            <a:r>
              <a:rPr lang="en-US" altLang="zh-CN" sz="3200" dirty="0">
                <a:solidFill>
                  <a:srgbClr val="000099"/>
                </a:solidFill>
                <a:latin typeface="+mn-ea"/>
                <a:ea typeface="+mn-ea"/>
              </a:rPr>
              <a:t>/</a:t>
            </a:r>
            <a:r>
              <a:rPr lang="zh-CN" altLang="en-US" sz="3200" dirty="0">
                <a:solidFill>
                  <a:srgbClr val="000099"/>
                </a:solidFill>
                <a:latin typeface="+mn-ea"/>
                <a:ea typeface="+mn-ea"/>
              </a:rPr>
              <a:t>重写</a:t>
            </a:r>
            <a:r>
              <a:rPr lang="zh-CN" altLang="en-US" sz="3200" dirty="0">
                <a:solidFill>
                  <a:srgbClr val="000000"/>
                </a:solidFill>
                <a:latin typeface="+mn-ea"/>
                <a:ea typeface="+mn-ea"/>
              </a:rPr>
              <a:t>。</a:t>
            </a:r>
          </a:p>
          <a:p>
            <a:pPr marL="914400" lvl="1" indent="-457200">
              <a:lnSpc>
                <a:spcPct val="120000"/>
              </a:lnSpc>
              <a:spcBef>
                <a:spcPct val="20000"/>
              </a:spcBef>
              <a:buClr>
                <a:schemeClr val="tx1"/>
              </a:buClr>
              <a:buSzPct val="60000"/>
              <a:buFont typeface="Wingdings" pitchFamily="2" charset="2"/>
              <a:buChar char="n"/>
            </a:pPr>
            <a:r>
              <a:rPr lang="en-US" altLang="zh-CN" sz="3200" dirty="0" err="1">
                <a:solidFill>
                  <a:srgbClr val="000000"/>
                </a:solidFill>
                <a:latin typeface="+mn-ea"/>
                <a:ea typeface="+mn-ea"/>
              </a:rPr>
              <a:t>toString</a:t>
            </a:r>
            <a:r>
              <a:rPr lang="zh-CN" altLang="en-US" sz="3200" dirty="0">
                <a:solidFill>
                  <a:srgbClr val="000000"/>
                </a:solidFill>
                <a:latin typeface="+mn-ea"/>
                <a:ea typeface="+mn-ea"/>
              </a:rPr>
              <a:t>方法的</a:t>
            </a:r>
            <a:r>
              <a:rPr lang="zh-CN" altLang="en-US" sz="3200" dirty="0">
                <a:solidFill>
                  <a:srgbClr val="000099"/>
                </a:solidFill>
                <a:latin typeface="+mn-ea"/>
                <a:ea typeface="+mn-ea"/>
              </a:rPr>
              <a:t>各种不同版本产生不同的结果</a:t>
            </a:r>
            <a:r>
              <a:rPr lang="zh-CN" altLang="en-US" sz="3200" dirty="0">
                <a:solidFill>
                  <a:srgbClr val="000000"/>
                </a:solidFill>
                <a:latin typeface="+mn-ea"/>
                <a:ea typeface="+mn-ea"/>
              </a:rPr>
              <a:t>。</a:t>
            </a:r>
          </a:p>
          <a:p>
            <a:pPr marL="914400" lvl="1" indent="-457200">
              <a:lnSpc>
                <a:spcPct val="120000"/>
              </a:lnSpc>
              <a:spcBef>
                <a:spcPct val="20000"/>
              </a:spcBef>
              <a:buClr>
                <a:schemeClr val="tx1"/>
              </a:buClr>
              <a:buSzPct val="60000"/>
              <a:buFont typeface="Wingdings" pitchFamily="2" charset="2"/>
              <a:buChar char="n"/>
            </a:pPr>
            <a:r>
              <a:rPr lang="zh-CN" altLang="en-US" sz="3200" dirty="0">
                <a:solidFill>
                  <a:srgbClr val="000000"/>
                </a:solidFill>
                <a:latin typeface="+mn-ea"/>
                <a:ea typeface="+mn-ea"/>
              </a:rPr>
              <a:t>所以</a:t>
            </a:r>
            <a:r>
              <a:rPr lang="en-US" altLang="zh-CN" sz="3200" dirty="0">
                <a:solidFill>
                  <a:srgbClr val="000000"/>
                </a:solidFill>
                <a:latin typeface="+mn-ea"/>
                <a:ea typeface="+mn-ea"/>
              </a:rPr>
              <a:t>append</a:t>
            </a:r>
            <a:r>
              <a:rPr lang="zh-CN" altLang="en-US" sz="3200" dirty="0">
                <a:solidFill>
                  <a:srgbClr val="000000"/>
                </a:solidFill>
                <a:latin typeface="+mn-ea"/>
                <a:ea typeface="+mn-ea"/>
              </a:rPr>
              <a:t>方法也类似产生了各种不同的结果。</a:t>
            </a:r>
          </a:p>
          <a:p>
            <a:pPr marL="914400" lvl="1" indent="-457200">
              <a:lnSpc>
                <a:spcPct val="120000"/>
              </a:lnSpc>
              <a:spcBef>
                <a:spcPct val="20000"/>
              </a:spcBef>
              <a:buClr>
                <a:schemeClr val="tx1"/>
              </a:buClr>
              <a:buSzPct val="60000"/>
              <a:buFont typeface="Wingdings" pitchFamily="2" charset="2"/>
              <a:buChar char="n"/>
            </a:pPr>
            <a:r>
              <a:rPr lang="en-US" altLang="zh-CN" sz="3200" dirty="0">
                <a:solidFill>
                  <a:srgbClr val="000000"/>
                </a:solidFill>
                <a:latin typeface="+mn-ea"/>
                <a:ea typeface="+mn-ea"/>
              </a:rPr>
              <a:t>append;</a:t>
            </a:r>
            <a:r>
              <a:rPr lang="zh-CN" altLang="en-US" sz="3200" dirty="0">
                <a:solidFill>
                  <a:srgbClr val="000099"/>
                </a:solidFill>
                <a:latin typeface="+mn-ea"/>
                <a:ea typeface="+mn-ea"/>
              </a:rPr>
              <a:t>一个定义，多种结果</a:t>
            </a:r>
            <a:r>
              <a:rPr lang="zh-CN" altLang="en-US" sz="3200" dirty="0">
                <a:solidFill>
                  <a:srgbClr val="000000"/>
                </a:solidFill>
                <a:latin typeface="+mn-ea"/>
                <a:ea typeface="+mn-ea"/>
              </a:rPr>
              <a:t>。</a:t>
            </a:r>
          </a:p>
        </p:txBody>
      </p:sp>
      <p:sp>
        <p:nvSpPr>
          <p:cNvPr id="1478660" name="Rectangle 4"/>
          <p:cNvSpPr>
            <a:spLocks noChangeArrowheads="1"/>
          </p:cNvSpPr>
          <p:nvPr/>
        </p:nvSpPr>
        <p:spPr bwMode="auto">
          <a:xfrm>
            <a:off x="762000" y="341313"/>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762000" indent="-762000" algn="ctr"/>
            <a:endParaRPr lang="zh-CN" altLang="zh-CN" sz="5400">
              <a:solidFill>
                <a:schemeClr val="tx2"/>
              </a:solidFill>
              <a:latin typeface="+mn-ea"/>
              <a:ea typeface="+mn-ea"/>
            </a:endParaRPr>
          </a:p>
        </p:txBody>
      </p:sp>
    </p:spTree>
    <p:extLst>
      <p:ext uri="{BB962C8B-B14F-4D97-AF65-F5344CB8AC3E}">
        <p14:creationId xmlns:p14="http://schemas.microsoft.com/office/powerpoint/2010/main" val="3628533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23</a:t>
            </a:fld>
            <a:endParaRPr lang="en-US" altLang="zh-CN">
              <a:latin typeface="+mn-ea"/>
              <a:ea typeface="+mn-ea"/>
            </a:endParaRPr>
          </a:p>
        </p:txBody>
      </p:sp>
      <p:sp>
        <p:nvSpPr>
          <p:cNvPr id="6" name="TextBox 5"/>
          <p:cNvSpPr txBox="1"/>
          <p:nvPr/>
        </p:nvSpPr>
        <p:spPr>
          <a:xfrm>
            <a:off x="683568" y="980728"/>
            <a:ext cx="6696744" cy="1200329"/>
          </a:xfrm>
          <a:prstGeom prst="rect">
            <a:avLst/>
          </a:prstGeom>
          <a:noFill/>
        </p:spPr>
        <p:txBody>
          <a:bodyPr wrap="square" rtlCol="0">
            <a:spAutoFit/>
          </a:bodyPr>
          <a:lstStyle/>
          <a:p>
            <a:r>
              <a:rPr lang="en-US" altLang="zh-CN" dirty="0">
                <a:latin typeface="+mn-ea"/>
                <a:ea typeface="+mn-ea"/>
              </a:rPr>
              <a:t>public abstract class Bird {</a:t>
            </a:r>
          </a:p>
          <a:p>
            <a:r>
              <a:rPr lang="en-US" altLang="zh-CN" dirty="0">
                <a:latin typeface="+mn-ea"/>
                <a:ea typeface="+mn-ea"/>
              </a:rPr>
              <a:t>//</a:t>
            </a:r>
            <a:r>
              <a:rPr lang="zh-CN" altLang="en-US" dirty="0">
                <a:latin typeface="+mn-ea"/>
                <a:ea typeface="+mn-ea"/>
              </a:rPr>
              <a:t>吃：抽象方法 </a:t>
            </a:r>
            <a:endParaRPr lang="en-US" altLang="zh-CN" dirty="0">
              <a:latin typeface="+mn-ea"/>
              <a:ea typeface="+mn-ea"/>
            </a:endParaRPr>
          </a:p>
          <a:p>
            <a:r>
              <a:rPr lang="en-US" altLang="zh-CN" dirty="0">
                <a:latin typeface="+mn-ea"/>
                <a:ea typeface="+mn-ea"/>
              </a:rPr>
              <a:t>public abstract void Eat();}</a:t>
            </a:r>
            <a:endParaRPr lang="zh-CN" altLang="en-US" dirty="0">
              <a:latin typeface="+mn-ea"/>
              <a:ea typeface="+mn-ea"/>
            </a:endParaRPr>
          </a:p>
        </p:txBody>
      </p:sp>
      <p:sp>
        <p:nvSpPr>
          <p:cNvPr id="7" name="TextBox 6"/>
          <p:cNvSpPr txBox="1"/>
          <p:nvPr/>
        </p:nvSpPr>
        <p:spPr>
          <a:xfrm>
            <a:off x="467544" y="2420888"/>
            <a:ext cx="8424936" cy="3416320"/>
          </a:xfrm>
          <a:prstGeom prst="rect">
            <a:avLst/>
          </a:prstGeom>
          <a:noFill/>
          <a:ln>
            <a:solidFill>
              <a:schemeClr val="accent2"/>
            </a:solidFill>
          </a:ln>
        </p:spPr>
        <p:txBody>
          <a:bodyPr wrap="square" rtlCol="0">
            <a:spAutoFit/>
          </a:bodyPr>
          <a:lstStyle/>
          <a:p>
            <a:r>
              <a:rPr lang="en-US" altLang="zh-CN" dirty="0">
                <a:latin typeface="+mn-ea"/>
                <a:ea typeface="+mn-ea"/>
              </a:rPr>
              <a:t>static void Main(string[] </a:t>
            </a:r>
            <a:r>
              <a:rPr lang="en-US" altLang="zh-CN" dirty="0" err="1">
                <a:latin typeface="+mn-ea"/>
                <a:ea typeface="+mn-ea"/>
              </a:rPr>
              <a:t>args</a:t>
            </a:r>
            <a:r>
              <a:rPr lang="en-US" altLang="zh-CN" dirty="0">
                <a:latin typeface="+mn-ea"/>
                <a:ea typeface="+mn-ea"/>
              </a:rPr>
              <a:t>) { //</a:t>
            </a:r>
            <a:r>
              <a:rPr lang="zh-CN" altLang="en-US" dirty="0">
                <a:latin typeface="+mn-ea"/>
                <a:ea typeface="+mn-ea"/>
              </a:rPr>
              <a:t>创建一个</a:t>
            </a:r>
            <a:r>
              <a:rPr lang="en-US" altLang="zh-CN" dirty="0">
                <a:latin typeface="+mn-ea"/>
                <a:ea typeface="+mn-ea"/>
              </a:rPr>
              <a:t>Bird</a:t>
            </a:r>
            <a:r>
              <a:rPr lang="zh-CN" altLang="en-US" dirty="0">
                <a:latin typeface="+mn-ea"/>
                <a:ea typeface="+mn-ea"/>
              </a:rPr>
              <a:t>基类数组，</a:t>
            </a:r>
            <a:r>
              <a:rPr lang="en-US" altLang="zh-CN" dirty="0">
                <a:latin typeface="+mn-ea"/>
                <a:ea typeface="+mn-ea"/>
              </a:rPr>
              <a:t>//</a:t>
            </a:r>
            <a:r>
              <a:rPr lang="zh-CN" altLang="en-US" dirty="0">
                <a:latin typeface="+mn-ea"/>
                <a:ea typeface="+mn-ea"/>
              </a:rPr>
              <a:t>添加 </a:t>
            </a:r>
            <a:r>
              <a:rPr lang="en-US" altLang="zh-CN" dirty="0">
                <a:latin typeface="+mn-ea"/>
                <a:ea typeface="+mn-ea"/>
              </a:rPr>
              <a:t>Magpie</a:t>
            </a:r>
            <a:r>
              <a:rPr lang="zh-CN" altLang="en-US" dirty="0">
                <a:latin typeface="+mn-ea"/>
                <a:ea typeface="+mn-ea"/>
              </a:rPr>
              <a:t>对象，</a:t>
            </a:r>
            <a:r>
              <a:rPr lang="en-US" altLang="zh-CN" dirty="0">
                <a:latin typeface="+mn-ea"/>
                <a:ea typeface="+mn-ea"/>
              </a:rPr>
              <a:t>Eagle</a:t>
            </a:r>
            <a:r>
              <a:rPr lang="zh-CN" altLang="en-US" dirty="0">
                <a:latin typeface="+mn-ea"/>
                <a:ea typeface="+mn-ea"/>
              </a:rPr>
              <a:t>对象，</a:t>
            </a:r>
            <a:r>
              <a:rPr lang="en-US" altLang="zh-CN" dirty="0">
                <a:latin typeface="+mn-ea"/>
                <a:ea typeface="+mn-ea"/>
              </a:rPr>
              <a:t>Penguin</a:t>
            </a:r>
            <a:r>
              <a:rPr lang="zh-CN" altLang="en-US" dirty="0">
                <a:latin typeface="+mn-ea"/>
                <a:ea typeface="+mn-ea"/>
              </a:rPr>
              <a:t>对象 </a:t>
            </a:r>
            <a:endParaRPr lang="en-US" altLang="zh-CN" dirty="0">
              <a:latin typeface="+mn-ea"/>
              <a:ea typeface="+mn-ea"/>
            </a:endParaRPr>
          </a:p>
          <a:p>
            <a:r>
              <a:rPr lang="en-US" altLang="zh-CN" dirty="0">
                <a:latin typeface="+mn-ea"/>
                <a:ea typeface="+mn-ea"/>
              </a:rPr>
              <a:t>	Bird[] birds = { </a:t>
            </a:r>
          </a:p>
          <a:p>
            <a:r>
              <a:rPr lang="en-US" altLang="zh-CN" dirty="0">
                <a:latin typeface="+mn-ea"/>
                <a:ea typeface="+mn-ea"/>
              </a:rPr>
              <a:t>		new Magpie(), </a:t>
            </a:r>
          </a:p>
          <a:p>
            <a:r>
              <a:rPr lang="en-US" altLang="zh-CN" dirty="0">
                <a:latin typeface="+mn-ea"/>
                <a:ea typeface="+mn-ea"/>
              </a:rPr>
              <a:t>		new Eagle(), </a:t>
            </a:r>
          </a:p>
          <a:p>
            <a:r>
              <a:rPr lang="en-US" altLang="zh-CN" dirty="0">
                <a:latin typeface="+mn-ea"/>
                <a:ea typeface="+mn-ea"/>
              </a:rPr>
              <a:t>		new Penguin() }; //</a:t>
            </a:r>
            <a:r>
              <a:rPr lang="zh-CN" altLang="en-US" dirty="0">
                <a:latin typeface="+mn-ea"/>
                <a:ea typeface="+mn-ea"/>
              </a:rPr>
              <a:t>遍历一下</a:t>
            </a:r>
            <a:r>
              <a:rPr lang="en-US" altLang="zh-CN" dirty="0">
                <a:latin typeface="+mn-ea"/>
                <a:ea typeface="+mn-ea"/>
              </a:rPr>
              <a:t>birds</a:t>
            </a:r>
            <a:r>
              <a:rPr lang="zh-CN" altLang="en-US" dirty="0">
                <a:latin typeface="+mn-ea"/>
                <a:ea typeface="+mn-ea"/>
              </a:rPr>
              <a:t>数组 </a:t>
            </a:r>
            <a:r>
              <a:rPr lang="en-US" altLang="zh-CN" dirty="0">
                <a:latin typeface="+mn-ea"/>
                <a:ea typeface="+mn-ea"/>
              </a:rPr>
              <a:t>	</a:t>
            </a:r>
          </a:p>
          <a:p>
            <a:r>
              <a:rPr lang="en-US" altLang="zh-CN" dirty="0">
                <a:latin typeface="+mn-ea"/>
                <a:ea typeface="+mn-ea"/>
              </a:rPr>
              <a:t>           for (Bird </a:t>
            </a:r>
            <a:r>
              <a:rPr lang="en-US" altLang="zh-CN" dirty="0" err="1">
                <a:latin typeface="+mn-ea"/>
                <a:ea typeface="+mn-ea"/>
              </a:rPr>
              <a:t>bird:birds</a:t>
            </a:r>
            <a:r>
              <a:rPr lang="en-US" altLang="zh-CN" dirty="0">
                <a:latin typeface="+mn-ea"/>
                <a:ea typeface="+mn-ea"/>
              </a:rPr>
              <a:t>) </a:t>
            </a:r>
          </a:p>
          <a:p>
            <a:r>
              <a:rPr lang="en-US" altLang="zh-CN" dirty="0">
                <a:latin typeface="+mn-ea"/>
                <a:ea typeface="+mn-ea"/>
              </a:rPr>
              <a:t>		{ </a:t>
            </a:r>
            <a:r>
              <a:rPr lang="en-US" altLang="zh-CN" dirty="0" err="1">
                <a:latin typeface="+mn-ea"/>
                <a:ea typeface="+mn-ea"/>
              </a:rPr>
              <a:t>bird.Eat</a:t>
            </a:r>
            <a:r>
              <a:rPr lang="en-US" altLang="zh-CN" dirty="0">
                <a:latin typeface="+mn-ea"/>
                <a:ea typeface="+mn-ea"/>
              </a:rPr>
              <a:t>(); } </a:t>
            </a:r>
          </a:p>
          <a:p>
            <a:r>
              <a:rPr lang="en-US" altLang="zh-CN" dirty="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val="996916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135714" y="275416"/>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zh-CN" altLang="en-US" sz="3600" b="1" dirty="0">
                <a:solidFill>
                  <a:schemeClr val="accent2"/>
                </a:solidFill>
                <a:latin typeface="+mn-ea"/>
                <a:ea typeface="+mn-ea"/>
              </a:rPr>
              <a:t> 多态的运行机制</a:t>
            </a:r>
          </a:p>
          <a:p>
            <a:pPr eaLnBrk="1" hangingPunct="1">
              <a:buFont typeface="Wingdings" pitchFamily="2" charset="2"/>
              <a:buNone/>
            </a:pPr>
            <a:endParaRPr lang="en-US" sz="4200" dirty="0">
              <a:latin typeface="+mn-ea"/>
              <a:ea typeface="+mn-ea"/>
            </a:endParaRPr>
          </a:p>
        </p:txBody>
      </p:sp>
      <p:sp>
        <p:nvSpPr>
          <p:cNvPr id="20483" name="Text Box 5"/>
          <p:cNvSpPr txBox="1">
            <a:spLocks noChangeArrowheads="1"/>
          </p:cNvSpPr>
          <p:nvPr/>
        </p:nvSpPr>
        <p:spPr bwMode="auto">
          <a:xfrm>
            <a:off x="107504" y="1052736"/>
            <a:ext cx="8900782" cy="50119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marL="342900" indent="-342900" eaLnBrk="1" hangingPunct="1">
              <a:lnSpc>
                <a:spcPct val="110000"/>
              </a:lnSpc>
              <a:spcBef>
                <a:spcPct val="50000"/>
              </a:spcBef>
              <a:buClr>
                <a:schemeClr val="accent1"/>
              </a:buClr>
              <a:buSzPct val="90000"/>
              <a:buFont typeface="Wingdings" panose="05000000000000000000" pitchFamily="2" charset="2"/>
              <a:buChar char="n"/>
            </a:pPr>
            <a:r>
              <a:rPr lang="en-US" sz="2100" dirty="0">
                <a:latin typeface="+mn-ea"/>
                <a:ea typeface="+mn-ea"/>
              </a:rPr>
              <a:t>Java</a:t>
            </a:r>
            <a:r>
              <a:rPr lang="zh-CN" altLang="en-US" sz="2100" dirty="0">
                <a:latin typeface="+mn-ea"/>
                <a:ea typeface="+mn-ea"/>
              </a:rPr>
              <a:t>多态机制是基于“</a:t>
            </a:r>
            <a:r>
              <a:rPr lang="zh-CN" altLang="en-US" sz="2100" b="1" dirty="0">
                <a:solidFill>
                  <a:schemeClr val="tx2"/>
                </a:solidFill>
                <a:latin typeface="+mn-ea"/>
                <a:ea typeface="+mn-ea"/>
              </a:rPr>
              <a:t>方法绑定（</a:t>
            </a:r>
            <a:r>
              <a:rPr lang="en-US" sz="2100" b="1" dirty="0">
                <a:solidFill>
                  <a:schemeClr val="tx2"/>
                </a:solidFill>
                <a:latin typeface="+mn-ea"/>
                <a:ea typeface="+mn-ea"/>
              </a:rPr>
              <a:t>binding</a:t>
            </a:r>
            <a:r>
              <a:rPr lang="zh-CN" altLang="en-US" sz="2100" b="1" dirty="0">
                <a:solidFill>
                  <a:schemeClr val="tx2"/>
                </a:solidFill>
                <a:latin typeface="+mn-ea"/>
                <a:ea typeface="+mn-ea"/>
              </a:rPr>
              <a:t>）</a:t>
            </a:r>
            <a:r>
              <a:rPr lang="zh-CN" altLang="en-US" sz="2100" dirty="0">
                <a:latin typeface="+mn-ea"/>
                <a:ea typeface="+mn-ea"/>
              </a:rPr>
              <a:t>”，就是建立</a:t>
            </a:r>
            <a:r>
              <a:rPr lang="en-US" sz="2100" dirty="0">
                <a:solidFill>
                  <a:schemeClr val="tx2"/>
                </a:solidFill>
                <a:latin typeface="+mn-ea"/>
                <a:ea typeface="+mn-ea"/>
              </a:rPr>
              <a:t>method call</a:t>
            </a:r>
            <a:r>
              <a:rPr lang="zh-CN" altLang="en-US" sz="2100" dirty="0">
                <a:solidFill>
                  <a:schemeClr val="tx2"/>
                </a:solidFill>
                <a:latin typeface="+mn-ea"/>
                <a:ea typeface="+mn-ea"/>
              </a:rPr>
              <a:t>（方法调用）</a:t>
            </a:r>
            <a:r>
              <a:rPr lang="zh-CN" altLang="en-US" sz="2100" dirty="0">
                <a:latin typeface="+mn-ea"/>
                <a:ea typeface="+mn-ea"/>
              </a:rPr>
              <a:t>和</a:t>
            </a:r>
            <a:r>
              <a:rPr lang="en-US" sz="2100" dirty="0">
                <a:solidFill>
                  <a:schemeClr val="tx2"/>
                </a:solidFill>
                <a:latin typeface="+mn-ea"/>
                <a:ea typeface="+mn-ea"/>
              </a:rPr>
              <a:t>method body</a:t>
            </a:r>
            <a:r>
              <a:rPr lang="zh-CN" altLang="en-US" sz="2100" dirty="0">
                <a:solidFill>
                  <a:schemeClr val="tx2"/>
                </a:solidFill>
                <a:latin typeface="+mn-ea"/>
                <a:ea typeface="+mn-ea"/>
              </a:rPr>
              <a:t>（方法本体）</a:t>
            </a:r>
            <a:r>
              <a:rPr lang="zh-CN" altLang="en-US" sz="2100" dirty="0">
                <a:latin typeface="+mn-ea"/>
                <a:ea typeface="+mn-ea"/>
              </a:rPr>
              <a:t>的关联。如果绑定动作发生于程序执行前（由编译器和连接器完成），称为“先期绑定”。对于面向过程的语言它们没有其他选择，一定是先期绑定。比如</a:t>
            </a:r>
            <a:r>
              <a:rPr lang="en-US" sz="2100" dirty="0">
                <a:latin typeface="+mn-ea"/>
                <a:ea typeface="+mn-ea"/>
              </a:rPr>
              <a:t>C</a:t>
            </a:r>
            <a:r>
              <a:rPr lang="zh-CN" altLang="en-US" sz="2100" dirty="0">
                <a:latin typeface="+mn-ea"/>
                <a:ea typeface="+mn-ea"/>
              </a:rPr>
              <a:t>编译器只有一种</a:t>
            </a:r>
            <a:r>
              <a:rPr lang="en-US" sz="2100" dirty="0">
                <a:latin typeface="+mn-ea"/>
                <a:ea typeface="+mn-ea"/>
              </a:rPr>
              <a:t>method call</a:t>
            </a:r>
            <a:r>
              <a:rPr lang="zh-CN" altLang="en-US" sz="2100" dirty="0">
                <a:latin typeface="+mn-ea"/>
                <a:ea typeface="+mn-ea"/>
              </a:rPr>
              <a:t>，就是先期绑定。（</a:t>
            </a:r>
            <a:r>
              <a:rPr lang="en-US" sz="2100" dirty="0">
                <a:latin typeface="+mn-ea"/>
                <a:ea typeface="+mn-ea"/>
              </a:rPr>
              <a:t>C++</a:t>
            </a:r>
            <a:r>
              <a:rPr lang="zh-CN" altLang="en-US" sz="2100" dirty="0">
                <a:latin typeface="+mn-ea"/>
                <a:ea typeface="+mn-ea"/>
              </a:rPr>
              <a:t>有先期联编和后期联编） </a:t>
            </a:r>
            <a:endParaRPr lang="en-US" altLang="zh-CN" sz="2100" dirty="0">
              <a:latin typeface="+mn-ea"/>
              <a:ea typeface="+mn-ea"/>
            </a:endParaRPr>
          </a:p>
          <a:p>
            <a:pPr marL="342900" indent="-342900">
              <a:lnSpc>
                <a:spcPct val="110000"/>
              </a:lnSpc>
              <a:spcBef>
                <a:spcPct val="50000"/>
              </a:spcBef>
              <a:buClr>
                <a:schemeClr val="accent1"/>
              </a:buClr>
              <a:buSzPct val="90000"/>
              <a:buFont typeface="Wingdings" panose="05000000000000000000" pitchFamily="2" charset="2"/>
              <a:buChar char="n"/>
            </a:pPr>
            <a:r>
              <a:rPr lang="zh-CN" altLang="en-US" sz="2100" dirty="0">
                <a:latin typeface="+mn-ea"/>
                <a:ea typeface="+mn-ea"/>
              </a:rPr>
              <a:t>当有多态的情况时，解决方案便是所谓的</a:t>
            </a:r>
            <a:r>
              <a:rPr lang="zh-CN" altLang="en-US" sz="2100" dirty="0">
                <a:solidFill>
                  <a:schemeClr val="tx2"/>
                </a:solidFill>
                <a:latin typeface="+mn-ea"/>
                <a:ea typeface="+mn-ea"/>
              </a:rPr>
              <a:t>后期绑定（</a:t>
            </a:r>
            <a:r>
              <a:rPr lang="en-US" altLang="zh-CN" sz="2100" dirty="0">
                <a:solidFill>
                  <a:schemeClr val="tx2"/>
                </a:solidFill>
                <a:latin typeface="+mn-ea"/>
                <a:ea typeface="+mn-ea"/>
              </a:rPr>
              <a:t>late binding</a:t>
            </a:r>
            <a:r>
              <a:rPr lang="zh-CN" altLang="en-US" sz="2100" dirty="0">
                <a:solidFill>
                  <a:schemeClr val="tx2"/>
                </a:solidFill>
                <a:latin typeface="+mn-ea"/>
                <a:ea typeface="+mn-ea"/>
              </a:rPr>
              <a:t>）</a:t>
            </a:r>
            <a:r>
              <a:rPr lang="zh-CN" altLang="en-US" sz="2100" dirty="0">
                <a:latin typeface="+mn-ea"/>
                <a:ea typeface="+mn-ea"/>
              </a:rPr>
              <a:t>：绑定动作将在执行期才根据对象型别而进行。后期绑定也被称为</a:t>
            </a:r>
            <a:r>
              <a:rPr lang="zh-CN" altLang="en-US" sz="2100" dirty="0">
                <a:solidFill>
                  <a:schemeClr val="tx2"/>
                </a:solidFill>
                <a:latin typeface="+mn-ea"/>
                <a:ea typeface="+mn-ea"/>
              </a:rPr>
              <a:t>执行期绑定（</a:t>
            </a:r>
            <a:r>
              <a:rPr lang="en-US" altLang="zh-CN" sz="2100" dirty="0">
                <a:solidFill>
                  <a:schemeClr val="tx2"/>
                </a:solidFill>
                <a:latin typeface="+mn-ea"/>
                <a:ea typeface="+mn-ea"/>
              </a:rPr>
              <a:t>run-time binding</a:t>
            </a:r>
            <a:r>
              <a:rPr lang="zh-CN" altLang="en-US" sz="2100" dirty="0">
                <a:solidFill>
                  <a:schemeClr val="tx2"/>
                </a:solidFill>
                <a:latin typeface="+mn-ea"/>
                <a:ea typeface="+mn-ea"/>
              </a:rPr>
              <a:t>）</a:t>
            </a:r>
            <a:r>
              <a:rPr lang="zh-CN" altLang="en-US" sz="2100" dirty="0">
                <a:latin typeface="+mn-ea"/>
                <a:ea typeface="+mn-ea"/>
              </a:rPr>
              <a:t>或</a:t>
            </a:r>
            <a:r>
              <a:rPr lang="zh-CN" altLang="en-US" sz="2100" dirty="0">
                <a:solidFill>
                  <a:schemeClr val="tx2"/>
                </a:solidFill>
                <a:latin typeface="+mn-ea"/>
                <a:ea typeface="+mn-ea"/>
              </a:rPr>
              <a:t>动态绑定（</a:t>
            </a:r>
            <a:r>
              <a:rPr lang="en-US" altLang="zh-CN" sz="2100" dirty="0">
                <a:solidFill>
                  <a:schemeClr val="tx2"/>
                </a:solidFill>
                <a:latin typeface="+mn-ea"/>
                <a:ea typeface="+mn-ea"/>
              </a:rPr>
              <a:t>dynamic binding</a:t>
            </a:r>
            <a:r>
              <a:rPr lang="zh-CN" altLang="en-US" sz="2100" dirty="0">
                <a:solidFill>
                  <a:schemeClr val="tx2"/>
                </a:solidFill>
                <a:latin typeface="+mn-ea"/>
                <a:ea typeface="+mn-ea"/>
              </a:rPr>
              <a:t>）</a:t>
            </a:r>
            <a:r>
              <a:rPr lang="zh-CN" altLang="en-US" sz="2100" dirty="0">
                <a:latin typeface="+mn-ea"/>
                <a:ea typeface="+mn-ea"/>
              </a:rPr>
              <a:t>。 </a:t>
            </a:r>
          </a:p>
          <a:p>
            <a:pPr marL="342900" indent="-342900">
              <a:lnSpc>
                <a:spcPct val="110000"/>
              </a:lnSpc>
              <a:spcBef>
                <a:spcPct val="50000"/>
              </a:spcBef>
              <a:buClr>
                <a:schemeClr val="accent1"/>
              </a:buClr>
              <a:buSzPct val="90000"/>
              <a:buFont typeface="Wingdings" panose="05000000000000000000" pitchFamily="2" charset="2"/>
              <a:buChar char="n"/>
            </a:pPr>
            <a:r>
              <a:rPr lang="en-US" altLang="zh-CN" sz="2100" dirty="0">
                <a:latin typeface="+mn-ea"/>
                <a:ea typeface="+mn-ea"/>
              </a:rPr>
              <a:t>Java</a:t>
            </a:r>
            <a:r>
              <a:rPr lang="zh-CN" altLang="en-US" sz="2100" dirty="0">
                <a:latin typeface="+mn-ea"/>
                <a:ea typeface="+mn-ea"/>
              </a:rPr>
              <a:t>的所有方法，只有</a:t>
            </a:r>
            <a:r>
              <a:rPr lang="en-US" altLang="zh-CN" sz="2100" dirty="0">
                <a:latin typeface="+mn-ea"/>
                <a:ea typeface="+mn-ea"/>
              </a:rPr>
              <a:t>final</a:t>
            </a:r>
            <a:r>
              <a:rPr lang="zh-CN" altLang="en-US" sz="2100" dirty="0">
                <a:latin typeface="+mn-ea"/>
                <a:ea typeface="+mn-ea"/>
              </a:rPr>
              <a:t>，</a:t>
            </a:r>
            <a:r>
              <a:rPr lang="en-US" altLang="zh-CN" sz="2100" dirty="0">
                <a:latin typeface="+mn-ea"/>
                <a:ea typeface="+mn-ea"/>
              </a:rPr>
              <a:t>static</a:t>
            </a:r>
            <a:r>
              <a:rPr lang="zh-CN" altLang="en-US" sz="2100" dirty="0">
                <a:latin typeface="+mn-ea"/>
                <a:ea typeface="+mn-ea"/>
              </a:rPr>
              <a:t>，</a:t>
            </a:r>
            <a:r>
              <a:rPr lang="en-US" altLang="zh-CN" sz="2100" dirty="0">
                <a:latin typeface="+mn-ea"/>
                <a:ea typeface="+mn-ea"/>
              </a:rPr>
              <a:t>private</a:t>
            </a:r>
            <a:r>
              <a:rPr lang="zh-CN" altLang="en-US" sz="2100" dirty="0">
                <a:latin typeface="+mn-ea"/>
                <a:ea typeface="+mn-ea"/>
              </a:rPr>
              <a:t>和构造方法是前期绑定，其他都使用后期绑定。 将方法声明为</a:t>
            </a:r>
            <a:r>
              <a:rPr lang="en-US" altLang="zh-CN" sz="2100" dirty="0">
                <a:latin typeface="+mn-ea"/>
                <a:ea typeface="+mn-ea"/>
              </a:rPr>
              <a:t>final</a:t>
            </a:r>
            <a:r>
              <a:rPr lang="zh-CN" altLang="en-US" sz="2100" dirty="0">
                <a:latin typeface="+mn-ea"/>
                <a:ea typeface="+mn-ea"/>
              </a:rPr>
              <a:t>型可以有效防止他人覆写该函数。但是或许更重要的是，这么做可以“关闭”动态绑定。或者说，这么做便是告诉编译器：动态绑定是不需要的。于是编译器可以产生效率较佳的程序代码。 </a:t>
            </a:r>
          </a:p>
        </p:txBody>
      </p:sp>
    </p:spTree>
    <p:extLst>
      <p:ext uri="{BB962C8B-B14F-4D97-AF65-F5344CB8AC3E}">
        <p14:creationId xmlns:p14="http://schemas.microsoft.com/office/powerpoint/2010/main" val="302821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lnSpc>
                <a:spcPct val="120000"/>
              </a:lnSpc>
            </a:pPr>
            <a:r>
              <a:rPr lang="zh-CN" altLang="en-US" dirty="0"/>
              <a:t>在</a:t>
            </a:r>
            <a:r>
              <a:rPr lang="en-US" altLang="zh-CN" dirty="0"/>
              <a:t>java</a:t>
            </a:r>
            <a:r>
              <a:rPr lang="zh-CN" altLang="en-US" dirty="0"/>
              <a:t>中，几乎所有的方法都是后期绑定的，在运行时动态绑定方法属于子类还是基类。但是也有特殊，针对</a:t>
            </a:r>
            <a:r>
              <a:rPr lang="en-US" altLang="zh-CN" dirty="0"/>
              <a:t>static</a:t>
            </a:r>
            <a:r>
              <a:rPr lang="zh-CN" altLang="en-US" dirty="0"/>
              <a:t>方法和</a:t>
            </a:r>
            <a:r>
              <a:rPr lang="en-US" altLang="zh-CN" dirty="0"/>
              <a:t>final</a:t>
            </a:r>
            <a:r>
              <a:rPr lang="zh-CN" altLang="en-US" dirty="0"/>
              <a:t>方法由于不能被继承，因此在编译时就可以确定他们的值，他们是属于前期绑定的。</a:t>
            </a:r>
            <a:endParaRPr lang="en-US" altLang="zh-CN" dirty="0"/>
          </a:p>
          <a:p>
            <a:endParaRPr lang="zh-CN" altLang="en-US" dirty="0"/>
          </a:p>
        </p:txBody>
      </p:sp>
      <p:sp>
        <p:nvSpPr>
          <p:cNvPr id="2" name="日期占位符 1"/>
          <p:cNvSpPr>
            <a:spLocks noGrp="1"/>
          </p:cNvSpPr>
          <p:nvPr>
            <p:ph type="dt" sz="half" idx="10"/>
          </p:nvPr>
        </p:nvSpPr>
        <p:spPr/>
        <p:txBody>
          <a:bodyPr/>
          <a:lstStyle/>
          <a:p>
            <a:pPr>
              <a:defRPr/>
            </a:pPr>
            <a:fld id="{68EFBCC0-440E-496A-B67F-3DFC4FB6E2BA}" type="datetime1">
              <a:rPr lang="en-US" smtClean="0"/>
              <a:pPr>
                <a:defRPr/>
              </a:pPr>
              <a:t>6/13/2022</a:t>
            </a:fld>
            <a:endParaRPr lang="en-US" altLang="zh-CN"/>
          </a:p>
        </p:txBody>
      </p:sp>
      <p:sp>
        <p:nvSpPr>
          <p:cNvPr id="3" name="灯片编号占位符 2"/>
          <p:cNvSpPr>
            <a:spLocks noGrp="1"/>
          </p:cNvSpPr>
          <p:nvPr>
            <p:ph type="sldNum" sz="quarter" idx="12"/>
          </p:nvPr>
        </p:nvSpPr>
        <p:spPr/>
        <p:txBody>
          <a:bodyPr/>
          <a:lstStyle/>
          <a:p>
            <a:pPr>
              <a:defRPr/>
            </a:pPr>
            <a:fld id="{BF3E9A4B-2313-4296-BBAA-C80ECC31E3A9}" type="slidenum">
              <a:rPr lang="en-US" altLang="zh-CN" smtClean="0"/>
              <a:pPr>
                <a:defRPr/>
              </a:pPr>
              <a:t>25</a:t>
            </a:fld>
            <a:endParaRPr lang="en-US" altLang="zh-CN"/>
          </a:p>
        </p:txBody>
      </p:sp>
    </p:spTree>
    <p:extLst>
      <p:ext uri="{BB962C8B-B14F-4D97-AF65-F5344CB8AC3E}">
        <p14:creationId xmlns:p14="http://schemas.microsoft.com/office/powerpoint/2010/main" val="288690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effectLst/>
              </a:rPr>
              <a:t>方法的动态绑定过程</a:t>
            </a:r>
          </a:p>
        </p:txBody>
      </p:sp>
      <p:sp>
        <p:nvSpPr>
          <p:cNvPr id="5" name="内容占位符 4"/>
          <p:cNvSpPr>
            <a:spLocks noGrp="1"/>
          </p:cNvSpPr>
          <p:nvPr>
            <p:ph idx="1"/>
          </p:nvPr>
        </p:nvSpPr>
        <p:spPr>
          <a:xfrm>
            <a:off x="395288" y="1078374"/>
            <a:ext cx="8532688" cy="5327872"/>
          </a:xfrm>
        </p:spPr>
        <p:txBody>
          <a:bodyPr>
            <a:normAutofit fontScale="85000" lnSpcReduction="10000"/>
          </a:bodyPr>
          <a:lstStyle/>
          <a:p>
            <a:pPr>
              <a:lnSpc>
                <a:spcPct val="140000"/>
              </a:lnSpc>
            </a:pPr>
            <a:r>
              <a:rPr lang="en-US" altLang="zh-CN" dirty="0"/>
              <a:t>1</a:t>
            </a:r>
            <a:r>
              <a:rPr lang="zh-CN" altLang="en-US" dirty="0"/>
              <a:t>：编译器检查对象的声明类型和方法名。假设我们调用</a:t>
            </a:r>
            <a:r>
              <a:rPr lang="en-US" altLang="zh-CN" dirty="0" err="1"/>
              <a:t>x.f</a:t>
            </a:r>
            <a:r>
              <a:rPr lang="en-US" altLang="zh-CN" dirty="0"/>
              <a:t>(</a:t>
            </a:r>
            <a:r>
              <a:rPr lang="en-US" altLang="zh-CN" dirty="0" err="1"/>
              <a:t>args</a:t>
            </a:r>
            <a:r>
              <a:rPr lang="en-US" altLang="zh-CN" dirty="0"/>
              <a:t>)</a:t>
            </a:r>
            <a:r>
              <a:rPr lang="zh-CN" altLang="en-US" dirty="0"/>
              <a:t>方法，并且</a:t>
            </a:r>
            <a:r>
              <a:rPr lang="en-US" altLang="zh-CN" dirty="0"/>
              <a:t>x</a:t>
            </a:r>
            <a:r>
              <a:rPr lang="zh-CN" altLang="en-US" dirty="0"/>
              <a:t>已经被声明为</a:t>
            </a:r>
            <a:r>
              <a:rPr lang="en-US" altLang="zh-CN" dirty="0"/>
              <a:t>C</a:t>
            </a:r>
            <a:r>
              <a:rPr lang="zh-CN" altLang="en-US" dirty="0"/>
              <a:t>类的变量，那么编译器会列举出</a:t>
            </a:r>
            <a:r>
              <a:rPr lang="en-US" altLang="zh-CN" dirty="0"/>
              <a:t>C</a:t>
            </a:r>
            <a:r>
              <a:rPr lang="zh-CN" altLang="en-US" dirty="0"/>
              <a:t>类中所有的名称为</a:t>
            </a:r>
            <a:r>
              <a:rPr lang="en-US" altLang="zh-CN" dirty="0"/>
              <a:t>f</a:t>
            </a:r>
            <a:r>
              <a:rPr lang="zh-CN" altLang="en-US" dirty="0"/>
              <a:t>的方法和从</a:t>
            </a:r>
            <a:r>
              <a:rPr lang="en-US" altLang="zh-CN" dirty="0"/>
              <a:t>C</a:t>
            </a:r>
            <a:r>
              <a:rPr lang="zh-CN" altLang="en-US" dirty="0"/>
              <a:t>类的超类继承过来的</a:t>
            </a:r>
            <a:r>
              <a:rPr lang="en-US" altLang="zh-CN" dirty="0"/>
              <a:t>f</a:t>
            </a:r>
            <a:r>
              <a:rPr lang="zh-CN" altLang="en-US" dirty="0"/>
              <a:t>方法</a:t>
            </a:r>
            <a:br>
              <a:rPr lang="zh-CN" altLang="en-US" dirty="0"/>
            </a:br>
            <a:r>
              <a:rPr lang="en-US" altLang="zh-CN" dirty="0"/>
              <a:t>2</a:t>
            </a:r>
            <a:r>
              <a:rPr lang="zh-CN" altLang="en-US" dirty="0"/>
              <a:t>：接下来编译器检查方法调用中提供的参数类型。如果在所有名称为</a:t>
            </a:r>
            <a:r>
              <a:rPr lang="en-US" altLang="zh-CN" dirty="0"/>
              <a:t>f </a:t>
            </a:r>
            <a:r>
              <a:rPr lang="zh-CN" altLang="en-US" dirty="0"/>
              <a:t>的方法中有一个参数类型和调用提供的参数类型最为匹配，那么就确定调用这个方法（ 重载解析</a:t>
            </a:r>
            <a:r>
              <a:rPr lang="en-US" altLang="zh-CN" dirty="0"/>
              <a:t>)</a:t>
            </a:r>
            <a:r>
              <a:rPr lang="zh-CN" altLang="en-US" dirty="0"/>
              <a:t> </a:t>
            </a:r>
            <a:br>
              <a:rPr lang="zh-CN" altLang="en-US" dirty="0"/>
            </a:br>
            <a:r>
              <a:rPr lang="en-US" altLang="zh-CN" dirty="0"/>
              <a:t>3</a:t>
            </a:r>
            <a:r>
              <a:rPr lang="zh-CN" altLang="en-US" dirty="0"/>
              <a:t>：当程序运行并且使用动态绑定调用方法时，虚拟机必须调用同</a:t>
            </a:r>
            <a:r>
              <a:rPr lang="en-US" altLang="zh-CN" dirty="0"/>
              <a:t>x</a:t>
            </a:r>
            <a:r>
              <a:rPr lang="zh-CN" altLang="en-US" dirty="0"/>
              <a:t>所指向的对象的实际类型相匹配的方法版本。假设实际类型为</a:t>
            </a:r>
            <a:r>
              <a:rPr lang="en-US" altLang="zh-CN" dirty="0"/>
              <a:t>D(C</a:t>
            </a:r>
            <a:r>
              <a:rPr lang="zh-CN" altLang="en-US" dirty="0"/>
              <a:t>的子类</a:t>
            </a:r>
            <a:r>
              <a:rPr lang="en-US" altLang="zh-CN" dirty="0"/>
              <a:t>)</a:t>
            </a:r>
            <a:r>
              <a:rPr lang="zh-CN" altLang="en-US" dirty="0"/>
              <a:t>，如果</a:t>
            </a:r>
            <a:r>
              <a:rPr lang="en-US" altLang="zh-CN" dirty="0"/>
              <a:t>D</a:t>
            </a:r>
            <a:r>
              <a:rPr lang="zh-CN" altLang="en-US" dirty="0"/>
              <a:t>类定义了</a:t>
            </a:r>
            <a:r>
              <a:rPr lang="en-US" altLang="zh-CN" dirty="0"/>
              <a:t>f(</a:t>
            </a:r>
            <a:r>
              <a:rPr lang="en-US" altLang="zh-CN" dirty="0" err="1"/>
              <a:t>args</a:t>
            </a:r>
            <a:r>
              <a:rPr lang="en-US" altLang="zh-CN" dirty="0"/>
              <a:t>)</a:t>
            </a:r>
            <a:r>
              <a:rPr lang="zh-CN" altLang="en-US" dirty="0"/>
              <a:t>那么该方法被调用，否则就在</a:t>
            </a:r>
            <a:r>
              <a:rPr lang="en-US" altLang="zh-CN" dirty="0"/>
              <a:t>D</a:t>
            </a:r>
            <a:r>
              <a:rPr lang="zh-CN" altLang="en-US" dirty="0"/>
              <a:t>的超类中搜寻方法</a:t>
            </a:r>
            <a:r>
              <a:rPr lang="en-US" altLang="zh-CN" dirty="0"/>
              <a:t>f(</a:t>
            </a:r>
            <a:r>
              <a:rPr lang="en-US" altLang="zh-CN" dirty="0" err="1"/>
              <a:t>args</a:t>
            </a:r>
            <a:r>
              <a:rPr lang="en-US" altLang="zh-CN" dirty="0"/>
              <a:t>),</a:t>
            </a:r>
            <a:r>
              <a:rPr lang="zh-CN" altLang="en-US" dirty="0"/>
              <a:t>依次类推</a:t>
            </a:r>
          </a:p>
        </p:txBody>
      </p:sp>
      <p:sp>
        <p:nvSpPr>
          <p:cNvPr id="2" name="日期占位符 1"/>
          <p:cNvSpPr>
            <a:spLocks noGrp="1"/>
          </p:cNvSpPr>
          <p:nvPr>
            <p:ph type="dt" sz="half" idx="10"/>
          </p:nvPr>
        </p:nvSpPr>
        <p:spPr/>
        <p:txBody>
          <a:bodyPr/>
          <a:lstStyle/>
          <a:p>
            <a:pPr>
              <a:defRPr/>
            </a:pPr>
            <a:fld id="{68EFBCC0-440E-496A-B67F-3DFC4FB6E2BA}" type="datetime1">
              <a:rPr lang="en-US" smtClean="0"/>
              <a:pPr>
                <a:defRPr/>
              </a:pPr>
              <a:t>6/13/2022</a:t>
            </a:fld>
            <a:endParaRPr lang="en-US" altLang="zh-CN"/>
          </a:p>
        </p:txBody>
      </p:sp>
      <p:sp>
        <p:nvSpPr>
          <p:cNvPr id="3" name="灯片编号占位符 2"/>
          <p:cNvSpPr>
            <a:spLocks noGrp="1"/>
          </p:cNvSpPr>
          <p:nvPr>
            <p:ph type="sldNum" sz="quarter" idx="12"/>
          </p:nvPr>
        </p:nvSpPr>
        <p:spPr/>
        <p:txBody>
          <a:bodyPr/>
          <a:lstStyle/>
          <a:p>
            <a:pPr>
              <a:defRPr/>
            </a:pPr>
            <a:fld id="{BF3E9A4B-2313-4296-BBAA-C80ECC31E3A9}" type="slidenum">
              <a:rPr lang="en-US" altLang="zh-CN" smtClean="0"/>
              <a:pPr>
                <a:defRPr/>
              </a:pPr>
              <a:t>26</a:t>
            </a:fld>
            <a:endParaRPr lang="en-US" altLang="zh-CN"/>
          </a:p>
        </p:txBody>
      </p:sp>
    </p:spTree>
    <p:extLst>
      <p:ext uri="{BB962C8B-B14F-4D97-AF65-F5344CB8AC3E}">
        <p14:creationId xmlns:p14="http://schemas.microsoft.com/office/powerpoint/2010/main" val="382649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title"/>
          </p:nvPr>
        </p:nvSpPr>
        <p:spPr>
          <a:xfrm>
            <a:off x="323528" y="190228"/>
            <a:ext cx="8991600" cy="914400"/>
          </a:xfrm>
          <a:noFill/>
        </p:spPr>
        <p:txBody>
          <a:bodyPr/>
          <a:lstStyle/>
          <a:p>
            <a:pPr marL="762000" indent="-762000" eaLnBrk="1" hangingPunct="1"/>
            <a:r>
              <a:rPr lang="zh-CN" altLang="en-US" dirty="0">
                <a:solidFill>
                  <a:srgbClr val="FF0000"/>
                </a:solidFill>
                <a:effectLst/>
                <a:latin typeface="+mn-ea"/>
                <a:ea typeface="+mn-ea"/>
              </a:rPr>
              <a:t>知识点回顾</a:t>
            </a:r>
          </a:p>
        </p:txBody>
      </p:sp>
      <p:sp>
        <p:nvSpPr>
          <p:cNvPr id="44036" name="Rectangle 2" descr="Rectangle: Click to edit Master text styles&#10;Second level&#10;Third level&#10;Fourth level&#10;Fifth level"/>
          <p:cNvSpPr>
            <a:spLocks noGrp="1" noChangeArrowheads="1"/>
          </p:cNvSpPr>
          <p:nvPr>
            <p:ph idx="1"/>
          </p:nvPr>
        </p:nvSpPr>
        <p:spPr>
          <a:xfrm>
            <a:off x="103603" y="1268760"/>
            <a:ext cx="8820150" cy="5000625"/>
          </a:xfrm>
        </p:spPr>
        <p:txBody>
          <a:bodyPr>
            <a:normAutofit lnSpcReduction="10000"/>
          </a:bodyPr>
          <a:lstStyle/>
          <a:p>
            <a:pPr marL="914400" lvl="1" indent="-457200" eaLnBrk="1" hangingPunct="1">
              <a:lnSpc>
                <a:spcPct val="110000"/>
              </a:lnSpc>
              <a:buFont typeface="Wingdings" pitchFamily="2" charset="2"/>
              <a:buChar char="n"/>
            </a:pPr>
            <a:r>
              <a:rPr lang="zh-CN" altLang="en-US" sz="3000" dirty="0">
                <a:latin typeface="+mn-ea"/>
              </a:rPr>
              <a:t>对于静态类型面向对象编程语言，在编译时消息传递表达式的</a:t>
            </a:r>
            <a:r>
              <a:rPr lang="zh-CN" altLang="en-US" sz="3000" dirty="0">
                <a:solidFill>
                  <a:srgbClr val="800000"/>
                </a:solidFill>
                <a:latin typeface="+mn-ea"/>
              </a:rPr>
              <a:t>合法性（调用的合法性）</a:t>
            </a:r>
            <a:r>
              <a:rPr lang="zh-CN" altLang="en-US" sz="3000" dirty="0">
                <a:latin typeface="+mn-ea"/>
              </a:rPr>
              <a:t>不是基于接收器的当前动态数值，而是基于</a:t>
            </a:r>
            <a:r>
              <a:rPr lang="zh-CN" altLang="en-US" sz="3000" dirty="0">
                <a:solidFill>
                  <a:srgbClr val="000099"/>
                </a:solidFill>
                <a:latin typeface="+mn-ea"/>
              </a:rPr>
              <a:t>接收器的静态类</a:t>
            </a:r>
            <a:r>
              <a:rPr lang="zh-CN" altLang="en-US" sz="3000" dirty="0">
                <a:latin typeface="+mn-ea"/>
              </a:rPr>
              <a:t>来决定的。</a:t>
            </a:r>
            <a:endParaRPr lang="en-US" altLang="zh-CN" sz="3000" dirty="0">
              <a:latin typeface="+mn-ea"/>
            </a:endParaRPr>
          </a:p>
          <a:p>
            <a:pPr marL="914400" lvl="1" indent="-457200">
              <a:lnSpc>
                <a:spcPct val="110000"/>
              </a:lnSpc>
              <a:buFont typeface="Wingdings" pitchFamily="2" charset="2"/>
              <a:buChar char="n"/>
            </a:pPr>
            <a:r>
              <a:rPr lang="zh-CN" altLang="en-US" sz="3000" dirty="0">
                <a:latin typeface="+mn-ea"/>
              </a:rPr>
              <a:t>运行时执行动态类所具有类型的方法</a:t>
            </a:r>
            <a:endParaRPr lang="en-US" altLang="zh-CN" sz="3000" b="1" dirty="0">
              <a:latin typeface="+mn-ea"/>
            </a:endParaRPr>
          </a:p>
          <a:p>
            <a:pPr lvl="2">
              <a:lnSpc>
                <a:spcPct val="110000"/>
              </a:lnSpc>
            </a:pPr>
            <a:r>
              <a:rPr lang="zh-CN" altLang="en-US" sz="2600" b="1" dirty="0">
                <a:latin typeface="+mn-ea"/>
              </a:rPr>
              <a:t>当使用多态方式调用方法时，首先检查父类中是否有该方法，如果没有，则编译错误；</a:t>
            </a:r>
            <a:endParaRPr lang="zh-CN" altLang="en-US" sz="2600" dirty="0">
              <a:latin typeface="+mn-ea"/>
            </a:endParaRPr>
          </a:p>
          <a:p>
            <a:pPr lvl="2">
              <a:lnSpc>
                <a:spcPct val="110000"/>
              </a:lnSpc>
            </a:pPr>
            <a:r>
              <a:rPr lang="zh-CN" altLang="en-US" sz="2600" dirty="0">
                <a:latin typeface="+mn-ea"/>
              </a:rPr>
              <a:t>如果有，再去调用</a:t>
            </a:r>
            <a:r>
              <a:rPr lang="zh-CN" altLang="en-US" sz="2600" b="1" dirty="0">
                <a:latin typeface="+mn-ea"/>
              </a:rPr>
              <a:t>子类</a:t>
            </a:r>
            <a:r>
              <a:rPr lang="zh-CN" altLang="en-US" sz="2600" dirty="0">
                <a:latin typeface="+mn-ea"/>
              </a:rPr>
              <a:t>的该同名方法。</a:t>
            </a:r>
            <a:endParaRPr lang="en-US" altLang="zh-CN" sz="2600" dirty="0">
              <a:latin typeface="+mn-ea"/>
            </a:endParaRPr>
          </a:p>
          <a:p>
            <a:pPr marL="914400" lvl="2" indent="0">
              <a:lnSpc>
                <a:spcPct val="110000"/>
              </a:lnSpc>
              <a:buNone/>
            </a:pPr>
            <a:r>
              <a:rPr lang="en-US" altLang="zh-CN" sz="2600" dirty="0">
                <a:latin typeface="+mn-ea"/>
              </a:rPr>
              <a:t>  Father f=new Child();</a:t>
            </a:r>
          </a:p>
          <a:p>
            <a:pPr marL="914400" lvl="2" indent="0">
              <a:lnSpc>
                <a:spcPct val="110000"/>
              </a:lnSpc>
              <a:buNone/>
            </a:pPr>
            <a:r>
              <a:rPr lang="en-US" altLang="zh-CN" sz="2600" dirty="0">
                <a:latin typeface="+mn-ea"/>
              </a:rPr>
              <a:t>  </a:t>
            </a:r>
            <a:r>
              <a:rPr lang="en-US" altLang="zh-CN" sz="2600" dirty="0" err="1">
                <a:latin typeface="+mn-ea"/>
              </a:rPr>
              <a:t>f.func</a:t>
            </a:r>
            <a:r>
              <a:rPr lang="en-US" altLang="zh-CN" sz="2600" dirty="0">
                <a:latin typeface="+mn-ea"/>
              </a:rPr>
              <a:t>();</a:t>
            </a:r>
            <a:endParaRPr lang="zh-CN" altLang="en-US" sz="2600" dirty="0">
              <a:latin typeface="+mn-ea"/>
            </a:endParaRPr>
          </a:p>
          <a:p>
            <a:pPr marL="914400" lvl="1" indent="-457200" eaLnBrk="1" hangingPunct="1">
              <a:buFont typeface="Wingdings" pitchFamily="2" charset="2"/>
              <a:buChar char="n"/>
            </a:pPr>
            <a:endParaRPr lang="zh-CN" altLang="en-US" sz="3600" dirty="0">
              <a:latin typeface="+mn-ea"/>
            </a:endParaRPr>
          </a:p>
        </p:txBody>
      </p:sp>
      <p:sp>
        <p:nvSpPr>
          <p:cNvPr id="4403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5AC2CE31-3312-481B-9541-172121B9DDA8}" type="datetime1">
              <a:rPr kumimoji="0" lang="en-US" altLang="zh-CN" sz="1400" b="0">
                <a:latin typeface="+mn-ea"/>
                <a:ea typeface="+mn-ea"/>
              </a:rPr>
              <a:pPr eaLnBrk="1" hangingPunct="1"/>
              <a:t>6/13/2022</a:t>
            </a:fld>
            <a:endParaRPr kumimoji="0" lang="en-US" altLang="zh-CN" sz="1400" b="0">
              <a:latin typeface="+mn-ea"/>
              <a:ea typeface="+mn-ea"/>
            </a:endParaRPr>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黑体" pitchFamily="49" charset="-122"/>
                <a:ea typeface="黑体" pitchFamily="49" charset="-122"/>
              </a:defRPr>
            </a:lvl1pPr>
            <a:lvl2pPr marL="742950" indent="-285750" eaLnBrk="0" hangingPunct="0">
              <a:defRPr kumimoji="1" sz="2400" b="1">
                <a:solidFill>
                  <a:schemeClr val="tx1"/>
                </a:solidFill>
                <a:latin typeface="黑体" pitchFamily="49" charset="-122"/>
                <a:ea typeface="黑体" pitchFamily="49" charset="-122"/>
              </a:defRPr>
            </a:lvl2pPr>
            <a:lvl3pPr marL="1143000" indent="-228600" eaLnBrk="0" hangingPunct="0">
              <a:defRPr kumimoji="1" sz="2400" b="1">
                <a:solidFill>
                  <a:schemeClr val="tx1"/>
                </a:solidFill>
                <a:latin typeface="黑体" pitchFamily="49" charset="-122"/>
                <a:ea typeface="黑体" pitchFamily="49" charset="-122"/>
              </a:defRPr>
            </a:lvl3pPr>
            <a:lvl4pPr marL="1600200" indent="-228600" eaLnBrk="0" hangingPunct="0">
              <a:defRPr kumimoji="1" sz="2400" b="1">
                <a:solidFill>
                  <a:schemeClr val="tx1"/>
                </a:solidFill>
                <a:latin typeface="黑体" pitchFamily="49" charset="-122"/>
                <a:ea typeface="黑体" pitchFamily="49" charset="-122"/>
              </a:defRPr>
            </a:lvl4pPr>
            <a:lvl5pPr marL="2057400" indent="-228600" eaLnBrk="0" hangingPunct="0">
              <a:defRPr kumimoji="1" sz="2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kumimoji="1" sz="2400" b="1">
                <a:solidFill>
                  <a:schemeClr val="tx1"/>
                </a:solidFill>
                <a:latin typeface="黑体" pitchFamily="49" charset="-122"/>
                <a:ea typeface="黑体" pitchFamily="49" charset="-122"/>
              </a:defRPr>
            </a:lvl9pPr>
          </a:lstStyle>
          <a:p>
            <a:pPr eaLnBrk="1" hangingPunct="1"/>
            <a:fld id="{44B71C87-FDEF-4CB0-A748-669AD8820AD0}" type="slidenum">
              <a:rPr kumimoji="0" lang="en-US" altLang="zh-CN" sz="1400" b="0">
                <a:latin typeface="+mn-ea"/>
                <a:ea typeface="+mn-ea"/>
              </a:rPr>
              <a:pPr eaLnBrk="1" hangingPunct="1"/>
              <a:t>27</a:t>
            </a:fld>
            <a:endParaRPr kumimoji="0" lang="en-US" altLang="zh-CN" sz="1400" b="0" dirty="0">
              <a:latin typeface="+mn-ea"/>
              <a:ea typeface="+mn-ea"/>
            </a:endParaRPr>
          </a:p>
        </p:txBody>
      </p:sp>
    </p:spTree>
    <p:extLst>
      <p:ext uri="{BB962C8B-B14F-4D97-AF65-F5344CB8AC3E}">
        <p14:creationId xmlns:p14="http://schemas.microsoft.com/office/powerpoint/2010/main" val="2183602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064896" cy="6740307"/>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public class  Bird{</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public void  fly(Bird   p) </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System.out.println</a:t>
            </a:r>
            <a:r>
              <a:rPr lang="en-US" altLang="zh-CN" sz="1800" dirty="0">
                <a:latin typeface="微软雅黑" panose="020B0503020204020204" pitchFamily="34" charset="-122"/>
                <a:ea typeface="微软雅黑" panose="020B0503020204020204" pitchFamily="34" charset="-122"/>
              </a:rPr>
              <a:t>(“Bird fly with Bird”);}</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public class Eagle extends Bird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public void fly(Bird   p)</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System.out.println</a:t>
            </a:r>
            <a:r>
              <a:rPr lang="en-US" altLang="zh-CN" sz="1800" dirty="0">
                <a:latin typeface="微软雅黑" panose="020B0503020204020204" pitchFamily="34" charset="-122"/>
                <a:ea typeface="微软雅黑" panose="020B0503020204020204" pitchFamily="34" charset="-122"/>
              </a:rPr>
              <a:t>(“Eagle fly with Bird!”);}</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public void fly(Eagle e) </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System.out.println</a:t>
            </a:r>
            <a:r>
              <a:rPr lang="en-US" altLang="zh-CN" sz="1800" dirty="0">
                <a:latin typeface="微软雅黑" panose="020B0503020204020204" pitchFamily="34" charset="-122"/>
                <a:ea typeface="微软雅黑" panose="020B0503020204020204" pitchFamily="34" charset="-122"/>
              </a:rPr>
              <a:t>(“Eagle fly with Eagle!”);}</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Bird p1 = new Bird ()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Bird  p2 = new Eagle ()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Eagle p3 = new Eagle ()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p1.fly(  p1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p1.fly(  p2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p1.fly(  p3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p2.fly(  p1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p2.fly(  p2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p2.fly(  p3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p3.fly(  p1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p3.fly(  p2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p3.fly(  p3  ) ;</a:t>
            </a:r>
            <a:endParaRPr lang="zh-CN"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5" name="TextBox 4"/>
          <p:cNvSpPr txBox="1"/>
          <p:nvPr/>
        </p:nvSpPr>
        <p:spPr>
          <a:xfrm>
            <a:off x="2597472" y="3995772"/>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Bird fly with Bird</a:t>
            </a:r>
            <a:endParaRPr lang="zh-CN" altLang="en-US" sz="1800" dirty="0">
              <a:latin typeface="微软雅黑" panose="020B0503020204020204" pitchFamily="34" charset="-122"/>
              <a:ea typeface="微软雅黑" panose="020B0503020204020204" pitchFamily="34" charset="-122"/>
            </a:endParaRPr>
          </a:p>
        </p:txBody>
      </p:sp>
      <p:sp>
        <p:nvSpPr>
          <p:cNvPr id="6" name="TextBox 5"/>
          <p:cNvSpPr txBox="1"/>
          <p:nvPr/>
        </p:nvSpPr>
        <p:spPr>
          <a:xfrm>
            <a:off x="2597472" y="4221088"/>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Bird fly with Bird</a:t>
            </a:r>
            <a:endParaRPr lang="zh-CN" altLang="en-US" sz="1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597472" y="4509120"/>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Bird fly with Bird</a:t>
            </a:r>
            <a:endParaRPr lang="zh-CN" altLang="en-US" sz="1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2597472" y="4797152"/>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Eagle fly with Bird</a:t>
            </a:r>
            <a:endParaRPr lang="zh-CN" altLang="en-US" sz="1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2597472" y="5085184"/>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Eagle fly with Bird</a:t>
            </a:r>
            <a:endParaRPr lang="zh-CN" altLang="en-US" sz="18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2597472" y="5373216"/>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Eagle fly with Bird</a:t>
            </a:r>
            <a:endParaRPr lang="zh-CN" altLang="en-US" sz="18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2597472" y="5661248"/>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Eagle fly with Bird</a:t>
            </a:r>
            <a:endParaRPr lang="zh-CN" altLang="en-US" sz="18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2597472" y="5877272"/>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Eagle fly with Bird</a:t>
            </a:r>
            <a:endParaRPr lang="zh-CN" altLang="en-US" sz="18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2597472" y="6165304"/>
            <a:ext cx="3096344" cy="369332"/>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Eagle fly with Eagle</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757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29</a:t>
            </a:fld>
            <a:endParaRPr lang="en-US" altLang="zh-CN" dirty="0">
              <a:latin typeface="+mn-ea"/>
              <a:ea typeface="+mn-ea"/>
            </a:endParaRPr>
          </a:p>
        </p:txBody>
      </p:sp>
      <p:sp>
        <p:nvSpPr>
          <p:cNvPr id="6" name="矩形 5"/>
          <p:cNvSpPr/>
          <p:nvPr/>
        </p:nvSpPr>
        <p:spPr>
          <a:xfrm>
            <a:off x="0" y="567338"/>
            <a:ext cx="6246440" cy="5078313"/>
          </a:xfrm>
          <a:prstGeom prst="rect">
            <a:avLst/>
          </a:prstGeom>
        </p:spPr>
        <p:txBody>
          <a:bodyPr wrap="square">
            <a:spAutoFit/>
          </a:bodyPr>
          <a:lstStyle/>
          <a:p>
            <a:r>
              <a:rPr lang="en-US" altLang="zh-CN" sz="1800" b="1" dirty="0">
                <a:latin typeface="+mn-ea"/>
                <a:ea typeface="+mn-ea"/>
              </a:rPr>
              <a:t>class A {</a:t>
            </a:r>
            <a:br>
              <a:rPr lang="en-US" altLang="zh-CN" sz="1800" b="1" dirty="0">
                <a:latin typeface="+mn-ea"/>
                <a:ea typeface="+mn-ea"/>
              </a:rPr>
            </a:br>
            <a:r>
              <a:rPr lang="en-US" altLang="zh-CN" sz="1800" b="1" dirty="0">
                <a:latin typeface="+mn-ea"/>
                <a:ea typeface="+mn-ea"/>
              </a:rPr>
              <a:t>         public String show(D </a:t>
            </a:r>
            <a:r>
              <a:rPr lang="en-US" altLang="zh-CN" sz="1800" b="1" dirty="0" err="1">
                <a:latin typeface="+mn-ea"/>
                <a:ea typeface="+mn-ea"/>
              </a:rPr>
              <a:t>obj</a:t>
            </a:r>
            <a:r>
              <a:rPr lang="en-US" altLang="zh-CN" sz="1800" b="1" dirty="0">
                <a:latin typeface="+mn-ea"/>
                <a:ea typeface="+mn-ea"/>
              </a:rPr>
              <a:t>) {</a:t>
            </a:r>
            <a:br>
              <a:rPr lang="en-US" altLang="zh-CN" sz="1800" b="1" dirty="0">
                <a:latin typeface="+mn-ea"/>
                <a:ea typeface="+mn-ea"/>
              </a:rPr>
            </a:br>
            <a:r>
              <a:rPr lang="en-US" altLang="zh-CN" sz="1800" b="1" dirty="0">
                <a:latin typeface="+mn-ea"/>
                <a:ea typeface="+mn-ea"/>
              </a:rPr>
              <a:t>                return ("A and D");</a:t>
            </a:r>
            <a:br>
              <a:rPr lang="en-US" altLang="zh-CN" sz="1800" b="1" dirty="0">
                <a:latin typeface="+mn-ea"/>
                <a:ea typeface="+mn-ea"/>
              </a:rPr>
            </a:br>
            <a:r>
              <a:rPr lang="en-US" altLang="zh-CN" sz="1800" b="1" dirty="0">
                <a:latin typeface="+mn-ea"/>
                <a:ea typeface="+mn-ea"/>
              </a:rPr>
              <a:t>         } </a:t>
            </a:r>
            <a:br>
              <a:rPr lang="en-US" altLang="zh-CN" sz="1800" b="1" dirty="0">
                <a:latin typeface="+mn-ea"/>
                <a:ea typeface="+mn-ea"/>
              </a:rPr>
            </a:br>
            <a:r>
              <a:rPr lang="en-US" altLang="zh-CN" sz="1800" b="1" dirty="0">
                <a:latin typeface="+mn-ea"/>
                <a:ea typeface="+mn-ea"/>
              </a:rPr>
              <a:t>         public String show(A </a:t>
            </a:r>
            <a:r>
              <a:rPr lang="en-US" altLang="zh-CN" sz="1800" b="1" dirty="0" err="1">
                <a:latin typeface="+mn-ea"/>
                <a:ea typeface="+mn-ea"/>
              </a:rPr>
              <a:t>obj</a:t>
            </a:r>
            <a:r>
              <a:rPr lang="en-US" altLang="zh-CN" sz="1800" b="1" dirty="0">
                <a:latin typeface="+mn-ea"/>
                <a:ea typeface="+mn-ea"/>
              </a:rPr>
              <a:t>) {</a:t>
            </a:r>
            <a:br>
              <a:rPr lang="en-US" altLang="zh-CN" sz="1800" b="1" dirty="0">
                <a:latin typeface="+mn-ea"/>
                <a:ea typeface="+mn-ea"/>
              </a:rPr>
            </a:br>
            <a:r>
              <a:rPr lang="en-US" altLang="zh-CN" sz="1800" b="1" dirty="0">
                <a:latin typeface="+mn-ea"/>
                <a:ea typeface="+mn-ea"/>
              </a:rPr>
              <a:t>                return ("A and A");</a:t>
            </a:r>
            <a:br>
              <a:rPr lang="en-US" altLang="zh-CN" sz="1800" b="1" dirty="0">
                <a:latin typeface="+mn-ea"/>
                <a:ea typeface="+mn-ea"/>
              </a:rPr>
            </a:br>
            <a:r>
              <a:rPr lang="en-US" altLang="zh-CN" sz="1800" b="1" dirty="0">
                <a:latin typeface="+mn-ea"/>
                <a:ea typeface="+mn-ea"/>
              </a:rPr>
              <a:t>         } </a:t>
            </a:r>
            <a:br>
              <a:rPr lang="en-US" altLang="zh-CN" sz="1800" b="1" dirty="0">
                <a:latin typeface="+mn-ea"/>
                <a:ea typeface="+mn-ea"/>
              </a:rPr>
            </a:br>
            <a:r>
              <a:rPr lang="en-US" altLang="zh-CN" sz="1800" b="1" dirty="0">
                <a:latin typeface="+mn-ea"/>
                <a:ea typeface="+mn-ea"/>
              </a:rPr>
              <a:t>} </a:t>
            </a:r>
            <a:br>
              <a:rPr lang="en-US" altLang="zh-CN" sz="1800" b="1" dirty="0">
                <a:latin typeface="+mn-ea"/>
                <a:ea typeface="+mn-ea"/>
              </a:rPr>
            </a:br>
            <a:r>
              <a:rPr lang="en-US" altLang="zh-CN" sz="1800" b="1" dirty="0">
                <a:latin typeface="+mn-ea"/>
                <a:ea typeface="+mn-ea"/>
              </a:rPr>
              <a:t>class B extends A{</a:t>
            </a:r>
            <a:br>
              <a:rPr lang="en-US" altLang="zh-CN" sz="1800" b="1" dirty="0">
                <a:latin typeface="+mn-ea"/>
                <a:ea typeface="+mn-ea"/>
              </a:rPr>
            </a:br>
            <a:r>
              <a:rPr lang="en-US" altLang="zh-CN" sz="1800" b="1" dirty="0">
                <a:latin typeface="+mn-ea"/>
                <a:ea typeface="+mn-ea"/>
              </a:rPr>
              <a:t>         public String show(B </a:t>
            </a:r>
            <a:r>
              <a:rPr lang="en-US" altLang="zh-CN" sz="1800" b="1" dirty="0" err="1">
                <a:latin typeface="+mn-ea"/>
                <a:ea typeface="+mn-ea"/>
              </a:rPr>
              <a:t>obj</a:t>
            </a:r>
            <a:r>
              <a:rPr lang="en-US" altLang="zh-CN" sz="1800" b="1" dirty="0">
                <a:latin typeface="+mn-ea"/>
                <a:ea typeface="+mn-ea"/>
              </a:rPr>
              <a:t>) {</a:t>
            </a:r>
            <a:br>
              <a:rPr lang="en-US" altLang="zh-CN" sz="1800" b="1" dirty="0">
                <a:latin typeface="+mn-ea"/>
                <a:ea typeface="+mn-ea"/>
              </a:rPr>
            </a:br>
            <a:r>
              <a:rPr lang="en-US" altLang="zh-CN" sz="1800" b="1" dirty="0">
                <a:latin typeface="+mn-ea"/>
                <a:ea typeface="+mn-ea"/>
              </a:rPr>
              <a:t>                return ("B and B");</a:t>
            </a:r>
            <a:br>
              <a:rPr lang="en-US" altLang="zh-CN" sz="1800" b="1" dirty="0">
                <a:latin typeface="+mn-ea"/>
                <a:ea typeface="+mn-ea"/>
              </a:rPr>
            </a:br>
            <a:r>
              <a:rPr lang="en-US" altLang="zh-CN" sz="1800" b="1" dirty="0">
                <a:latin typeface="+mn-ea"/>
                <a:ea typeface="+mn-ea"/>
              </a:rPr>
              <a:t>         }</a:t>
            </a:r>
            <a:br>
              <a:rPr lang="en-US" altLang="zh-CN" sz="1800" b="1" dirty="0">
                <a:latin typeface="+mn-ea"/>
                <a:ea typeface="+mn-ea"/>
              </a:rPr>
            </a:br>
            <a:r>
              <a:rPr lang="en-US" altLang="zh-CN" sz="1800" b="1" dirty="0">
                <a:latin typeface="+mn-ea"/>
                <a:ea typeface="+mn-ea"/>
              </a:rPr>
              <a:t>         public String show(A </a:t>
            </a:r>
            <a:r>
              <a:rPr lang="en-US" altLang="zh-CN" sz="1800" b="1" dirty="0" err="1">
                <a:latin typeface="+mn-ea"/>
                <a:ea typeface="+mn-ea"/>
              </a:rPr>
              <a:t>obj</a:t>
            </a:r>
            <a:r>
              <a:rPr lang="en-US" altLang="zh-CN" sz="1800" b="1" dirty="0">
                <a:latin typeface="+mn-ea"/>
                <a:ea typeface="+mn-ea"/>
              </a:rPr>
              <a:t>) {</a:t>
            </a:r>
            <a:br>
              <a:rPr lang="en-US" altLang="zh-CN" sz="1800" b="1" dirty="0">
                <a:latin typeface="+mn-ea"/>
                <a:ea typeface="+mn-ea"/>
              </a:rPr>
            </a:br>
            <a:r>
              <a:rPr lang="en-US" altLang="zh-CN" sz="1800" b="1" dirty="0">
                <a:latin typeface="+mn-ea"/>
                <a:ea typeface="+mn-ea"/>
              </a:rPr>
              <a:t>                return ("B and A");</a:t>
            </a:r>
            <a:br>
              <a:rPr lang="en-US" altLang="zh-CN" sz="1800" b="1" dirty="0">
                <a:latin typeface="+mn-ea"/>
                <a:ea typeface="+mn-ea"/>
              </a:rPr>
            </a:br>
            <a:r>
              <a:rPr lang="en-US" altLang="zh-CN" sz="1800" b="1" dirty="0">
                <a:latin typeface="+mn-ea"/>
                <a:ea typeface="+mn-ea"/>
              </a:rPr>
              <a:t>         } </a:t>
            </a:r>
            <a:br>
              <a:rPr lang="en-US" altLang="zh-CN" sz="1800" b="1" dirty="0">
                <a:latin typeface="+mn-ea"/>
                <a:ea typeface="+mn-ea"/>
              </a:rPr>
            </a:br>
            <a:r>
              <a:rPr lang="en-US" altLang="zh-CN" sz="1800" b="1" dirty="0">
                <a:latin typeface="+mn-ea"/>
                <a:ea typeface="+mn-ea"/>
              </a:rPr>
              <a:t>}</a:t>
            </a:r>
            <a:br>
              <a:rPr lang="en-US" altLang="zh-CN" sz="1800" b="1" dirty="0">
                <a:latin typeface="+mn-ea"/>
                <a:ea typeface="+mn-ea"/>
              </a:rPr>
            </a:br>
            <a:r>
              <a:rPr lang="en-US" altLang="zh-CN" sz="1800" b="1" dirty="0">
                <a:latin typeface="+mn-ea"/>
                <a:ea typeface="+mn-ea"/>
              </a:rPr>
              <a:t>class C extends B...{} </a:t>
            </a:r>
            <a:br>
              <a:rPr lang="en-US" altLang="zh-CN" sz="1800" b="1" dirty="0">
                <a:latin typeface="+mn-ea"/>
                <a:ea typeface="+mn-ea"/>
              </a:rPr>
            </a:br>
            <a:r>
              <a:rPr lang="en-US" altLang="zh-CN" sz="1800" b="1" dirty="0">
                <a:latin typeface="+mn-ea"/>
                <a:ea typeface="+mn-ea"/>
              </a:rPr>
              <a:t>class D extends B...{} </a:t>
            </a:r>
            <a:endParaRPr lang="zh-CN" altLang="en-US" sz="1800" b="1" dirty="0">
              <a:latin typeface="+mn-ea"/>
              <a:ea typeface="+mn-ea"/>
            </a:endParaRPr>
          </a:p>
        </p:txBody>
      </p:sp>
      <p:sp>
        <p:nvSpPr>
          <p:cNvPr id="7" name="矩形 6"/>
          <p:cNvSpPr/>
          <p:nvPr/>
        </p:nvSpPr>
        <p:spPr>
          <a:xfrm>
            <a:off x="3491880" y="332656"/>
            <a:ext cx="6750496" cy="5016758"/>
          </a:xfrm>
          <a:prstGeom prst="rect">
            <a:avLst/>
          </a:prstGeom>
        </p:spPr>
        <p:txBody>
          <a:bodyPr wrap="square">
            <a:spAutoFit/>
          </a:bodyPr>
          <a:lstStyle/>
          <a:p>
            <a:r>
              <a:rPr lang="en-US" altLang="zh-CN" sz="2000" dirty="0">
                <a:latin typeface="+mn-ea"/>
                <a:ea typeface="+mn-ea"/>
              </a:rPr>
              <a:t>    A a1 = new A();</a:t>
            </a:r>
            <a:br>
              <a:rPr lang="en-US" altLang="zh-CN" sz="2000" dirty="0">
                <a:latin typeface="+mn-ea"/>
                <a:ea typeface="+mn-ea"/>
              </a:rPr>
            </a:br>
            <a:r>
              <a:rPr lang="en-US" altLang="zh-CN" sz="2000" dirty="0">
                <a:latin typeface="+mn-ea"/>
                <a:ea typeface="+mn-ea"/>
              </a:rPr>
              <a:t>        A a2 = new B();</a:t>
            </a:r>
            <a:br>
              <a:rPr lang="en-US" altLang="zh-CN" sz="2000" dirty="0">
                <a:latin typeface="+mn-ea"/>
                <a:ea typeface="+mn-ea"/>
              </a:rPr>
            </a:br>
            <a:r>
              <a:rPr lang="en-US" altLang="zh-CN" sz="2000" dirty="0">
                <a:latin typeface="+mn-ea"/>
                <a:ea typeface="+mn-ea"/>
              </a:rPr>
              <a:t>        B </a:t>
            </a:r>
            <a:r>
              <a:rPr lang="en-US" altLang="zh-CN" sz="2000" dirty="0" err="1">
                <a:latin typeface="+mn-ea"/>
                <a:ea typeface="+mn-ea"/>
              </a:rPr>
              <a:t>b</a:t>
            </a:r>
            <a:r>
              <a:rPr lang="en-US" altLang="zh-CN" sz="2000" dirty="0">
                <a:latin typeface="+mn-ea"/>
                <a:ea typeface="+mn-ea"/>
              </a:rPr>
              <a:t> = new B();</a:t>
            </a:r>
            <a:br>
              <a:rPr lang="en-US" altLang="zh-CN" sz="2000" dirty="0">
                <a:latin typeface="+mn-ea"/>
                <a:ea typeface="+mn-ea"/>
              </a:rPr>
            </a:br>
            <a:r>
              <a:rPr lang="en-US" altLang="zh-CN" sz="2000" dirty="0">
                <a:latin typeface="+mn-ea"/>
                <a:ea typeface="+mn-ea"/>
              </a:rPr>
              <a:t>        C </a:t>
            </a:r>
            <a:r>
              <a:rPr lang="en-US" altLang="zh-CN" sz="2000" dirty="0" err="1">
                <a:latin typeface="+mn-ea"/>
                <a:ea typeface="+mn-ea"/>
              </a:rPr>
              <a:t>c</a:t>
            </a:r>
            <a:r>
              <a:rPr lang="en-US" altLang="zh-CN" sz="2000" dirty="0">
                <a:latin typeface="+mn-ea"/>
                <a:ea typeface="+mn-ea"/>
              </a:rPr>
              <a:t> = new C(); </a:t>
            </a:r>
            <a:br>
              <a:rPr lang="en-US" altLang="zh-CN" sz="2000" dirty="0">
                <a:latin typeface="+mn-ea"/>
                <a:ea typeface="+mn-ea"/>
              </a:rPr>
            </a:br>
            <a:r>
              <a:rPr lang="en-US" altLang="zh-CN" sz="2000" dirty="0">
                <a:latin typeface="+mn-ea"/>
                <a:ea typeface="+mn-ea"/>
              </a:rPr>
              <a:t>        D </a:t>
            </a:r>
            <a:r>
              <a:rPr lang="en-US" altLang="zh-CN" sz="2000" dirty="0" err="1">
                <a:latin typeface="+mn-ea"/>
                <a:ea typeface="+mn-ea"/>
              </a:rPr>
              <a:t>d</a:t>
            </a:r>
            <a:r>
              <a:rPr lang="en-US" altLang="zh-CN" sz="2000" dirty="0">
                <a:latin typeface="+mn-ea"/>
                <a:ea typeface="+mn-ea"/>
              </a:rPr>
              <a:t> = new D(); </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(a1.show(b));   ①</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(a1.show(c));   ②</a:t>
            </a:r>
            <a:br>
              <a:rPr lang="en-US" altLang="zh-CN" sz="2000" dirty="0">
                <a:latin typeface="+mn-ea"/>
                <a:ea typeface="+mn-ea"/>
              </a:rPr>
            </a:br>
            <a:r>
              <a:rPr lang="en-US" altLang="zh-CN" sz="2000" dirty="0">
                <a:latin typeface="+mn-ea"/>
                <a:ea typeface="+mn-ea"/>
              </a:rPr>
              <a:t>        </a:t>
            </a:r>
          </a:p>
          <a:p>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(a1.show(d));   ③</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(a2.show(b));   ④</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(a2.show(c));   ⑤</a:t>
            </a:r>
            <a:br>
              <a:rPr lang="en-US" altLang="zh-CN" sz="2000" dirty="0">
                <a:latin typeface="+mn-ea"/>
                <a:ea typeface="+mn-ea"/>
              </a:rPr>
            </a:br>
            <a:r>
              <a:rPr lang="en-US" altLang="zh-CN" sz="2000" dirty="0">
                <a:latin typeface="+mn-ea"/>
                <a:ea typeface="+mn-ea"/>
              </a:rPr>
              <a:t>        </a:t>
            </a:r>
          </a:p>
          <a:p>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(a2.show(d));   ⑥</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t>
            </a:r>
            <a:r>
              <a:rPr lang="en-US" altLang="zh-CN" sz="2000" dirty="0" err="1">
                <a:latin typeface="+mn-ea"/>
                <a:ea typeface="+mn-ea"/>
              </a:rPr>
              <a:t>b.show</a:t>
            </a:r>
            <a:r>
              <a:rPr lang="en-US" altLang="zh-CN" sz="2000" dirty="0">
                <a:latin typeface="+mn-ea"/>
                <a:ea typeface="+mn-ea"/>
              </a:rPr>
              <a:t>(b));    ⑦</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t>
            </a:r>
            <a:r>
              <a:rPr lang="en-US" altLang="zh-CN" sz="2000" dirty="0" err="1">
                <a:latin typeface="+mn-ea"/>
                <a:ea typeface="+mn-ea"/>
              </a:rPr>
              <a:t>b.show</a:t>
            </a:r>
            <a:r>
              <a:rPr lang="en-US" altLang="zh-CN" sz="2000" dirty="0">
                <a:latin typeface="+mn-ea"/>
                <a:ea typeface="+mn-ea"/>
              </a:rPr>
              <a:t>(c));    ⑧</a:t>
            </a:r>
            <a:br>
              <a:rPr lang="en-US" altLang="zh-CN" sz="2000" dirty="0">
                <a:latin typeface="+mn-ea"/>
                <a:ea typeface="+mn-ea"/>
              </a:rPr>
            </a:br>
            <a:r>
              <a:rPr lang="en-US" altLang="zh-CN" sz="2000" dirty="0">
                <a:latin typeface="+mn-ea"/>
                <a:ea typeface="+mn-ea"/>
              </a:rPr>
              <a:t>        </a:t>
            </a:r>
            <a:r>
              <a:rPr lang="en-US" altLang="zh-CN" sz="2000" dirty="0" err="1">
                <a:latin typeface="+mn-ea"/>
                <a:ea typeface="+mn-ea"/>
              </a:rPr>
              <a:t>System.out.println</a:t>
            </a:r>
            <a:r>
              <a:rPr lang="en-US" altLang="zh-CN" sz="2000" dirty="0">
                <a:latin typeface="+mn-ea"/>
                <a:ea typeface="+mn-ea"/>
              </a:rPr>
              <a:t>(</a:t>
            </a:r>
            <a:r>
              <a:rPr lang="en-US" altLang="zh-CN" sz="2000" dirty="0" err="1">
                <a:latin typeface="+mn-ea"/>
                <a:ea typeface="+mn-ea"/>
              </a:rPr>
              <a:t>b.show</a:t>
            </a:r>
            <a:r>
              <a:rPr lang="en-US" altLang="zh-CN" sz="2000" dirty="0">
                <a:latin typeface="+mn-ea"/>
                <a:ea typeface="+mn-ea"/>
              </a:rPr>
              <a:t>(d));    ⑨   </a:t>
            </a:r>
            <a:endParaRPr lang="zh-CN" altLang="en-US" sz="2000" dirty="0">
              <a:latin typeface="+mn-ea"/>
              <a:ea typeface="+mn-ea"/>
            </a:endParaRPr>
          </a:p>
        </p:txBody>
      </p:sp>
      <p:sp>
        <p:nvSpPr>
          <p:cNvPr id="8" name="矩形 7"/>
          <p:cNvSpPr/>
          <p:nvPr/>
        </p:nvSpPr>
        <p:spPr>
          <a:xfrm>
            <a:off x="-85249" y="5721540"/>
            <a:ext cx="1643399"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①   A and A</a:t>
            </a:r>
            <a:endParaRPr lang="zh-CN" altLang="en-US" sz="2000" dirty="0">
              <a:latin typeface="+mn-ea"/>
              <a:ea typeface="+mn-ea"/>
            </a:endParaRPr>
          </a:p>
        </p:txBody>
      </p:sp>
      <p:sp>
        <p:nvSpPr>
          <p:cNvPr id="9" name="矩形 8"/>
          <p:cNvSpPr/>
          <p:nvPr/>
        </p:nvSpPr>
        <p:spPr>
          <a:xfrm>
            <a:off x="1954992" y="5721540"/>
            <a:ext cx="1821194" cy="400110"/>
          </a:xfrm>
          <a:prstGeom prst="rect">
            <a:avLst/>
          </a:prstGeom>
          <a:solidFill>
            <a:schemeClr val="bg2">
              <a:lumMod val="20000"/>
              <a:lumOff val="80000"/>
            </a:schemeClr>
          </a:solidFill>
        </p:spPr>
        <p:txBody>
          <a:bodyPr wrap="square">
            <a:spAutoFit/>
          </a:bodyPr>
          <a:lstStyle/>
          <a:p>
            <a:r>
              <a:rPr lang="en-US" altLang="zh-CN" sz="2000" dirty="0">
                <a:latin typeface="+mn-ea"/>
                <a:ea typeface="+mn-ea"/>
              </a:rPr>
              <a:t>②   A and A </a:t>
            </a:r>
            <a:endParaRPr lang="zh-CN" altLang="en-US" sz="2000" dirty="0">
              <a:latin typeface="+mn-ea"/>
              <a:ea typeface="+mn-ea"/>
            </a:endParaRPr>
          </a:p>
        </p:txBody>
      </p:sp>
      <p:sp>
        <p:nvSpPr>
          <p:cNvPr id="10" name="矩形 9"/>
          <p:cNvSpPr/>
          <p:nvPr/>
        </p:nvSpPr>
        <p:spPr>
          <a:xfrm>
            <a:off x="4077548" y="5721540"/>
            <a:ext cx="1723549"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③   A and D</a:t>
            </a:r>
            <a:endParaRPr lang="zh-CN" altLang="en-US" sz="2000" dirty="0">
              <a:latin typeface="+mn-ea"/>
              <a:ea typeface="+mn-ea"/>
            </a:endParaRPr>
          </a:p>
        </p:txBody>
      </p:sp>
      <p:sp>
        <p:nvSpPr>
          <p:cNvPr id="11" name="矩形 10"/>
          <p:cNvSpPr/>
          <p:nvPr/>
        </p:nvSpPr>
        <p:spPr>
          <a:xfrm>
            <a:off x="6144690" y="5721540"/>
            <a:ext cx="1622560"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④   B and A</a:t>
            </a:r>
            <a:endParaRPr lang="zh-CN" altLang="en-US" sz="2000" dirty="0">
              <a:latin typeface="+mn-ea"/>
              <a:ea typeface="+mn-ea"/>
            </a:endParaRPr>
          </a:p>
        </p:txBody>
      </p:sp>
      <p:sp>
        <p:nvSpPr>
          <p:cNvPr id="12" name="矩形 11"/>
          <p:cNvSpPr/>
          <p:nvPr/>
        </p:nvSpPr>
        <p:spPr>
          <a:xfrm>
            <a:off x="0" y="6315836"/>
            <a:ext cx="1622560"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⑤   B and A</a:t>
            </a:r>
            <a:endParaRPr lang="zh-CN" altLang="en-US" sz="2000" dirty="0">
              <a:latin typeface="+mn-ea"/>
              <a:ea typeface="+mn-ea"/>
            </a:endParaRPr>
          </a:p>
        </p:txBody>
      </p:sp>
      <p:sp>
        <p:nvSpPr>
          <p:cNvPr id="13" name="矩形 12"/>
          <p:cNvSpPr/>
          <p:nvPr/>
        </p:nvSpPr>
        <p:spPr>
          <a:xfrm>
            <a:off x="1808846" y="6327715"/>
            <a:ext cx="1723549"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⑥   A and D</a:t>
            </a:r>
            <a:endParaRPr lang="zh-CN" altLang="en-US" sz="2000" dirty="0">
              <a:latin typeface="+mn-ea"/>
              <a:ea typeface="+mn-ea"/>
            </a:endParaRPr>
          </a:p>
        </p:txBody>
      </p:sp>
      <p:sp>
        <p:nvSpPr>
          <p:cNvPr id="14" name="矩形 13"/>
          <p:cNvSpPr/>
          <p:nvPr/>
        </p:nvSpPr>
        <p:spPr>
          <a:xfrm>
            <a:off x="3654508" y="6327715"/>
            <a:ext cx="1601721"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⑦   B and B</a:t>
            </a:r>
            <a:endParaRPr lang="zh-CN" altLang="en-US" sz="2000" dirty="0">
              <a:latin typeface="+mn-ea"/>
              <a:ea typeface="+mn-ea"/>
            </a:endParaRPr>
          </a:p>
        </p:txBody>
      </p:sp>
      <p:sp>
        <p:nvSpPr>
          <p:cNvPr id="15" name="矩形 14"/>
          <p:cNvSpPr/>
          <p:nvPr/>
        </p:nvSpPr>
        <p:spPr>
          <a:xfrm>
            <a:off x="5455979" y="6303000"/>
            <a:ext cx="1601721"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⑧   B and B</a:t>
            </a:r>
            <a:endParaRPr lang="zh-CN" altLang="en-US" sz="2000" dirty="0">
              <a:latin typeface="+mn-ea"/>
              <a:ea typeface="+mn-ea"/>
            </a:endParaRPr>
          </a:p>
        </p:txBody>
      </p:sp>
      <p:sp>
        <p:nvSpPr>
          <p:cNvPr id="16" name="矩形 15"/>
          <p:cNvSpPr/>
          <p:nvPr/>
        </p:nvSpPr>
        <p:spPr>
          <a:xfrm>
            <a:off x="7244597" y="6303000"/>
            <a:ext cx="1723549" cy="400110"/>
          </a:xfrm>
          <a:prstGeom prst="rect">
            <a:avLst/>
          </a:prstGeom>
          <a:solidFill>
            <a:schemeClr val="bg2">
              <a:lumMod val="20000"/>
              <a:lumOff val="80000"/>
            </a:schemeClr>
          </a:solidFill>
        </p:spPr>
        <p:txBody>
          <a:bodyPr wrap="none">
            <a:spAutoFit/>
          </a:bodyPr>
          <a:lstStyle/>
          <a:p>
            <a:r>
              <a:rPr lang="en-US" altLang="zh-CN" sz="2000" dirty="0">
                <a:latin typeface="+mn-ea"/>
                <a:ea typeface="+mn-ea"/>
              </a:rPr>
              <a:t>⑨   A and D</a:t>
            </a:r>
            <a:endParaRPr lang="zh-CN" altLang="en-US" sz="2000" dirty="0">
              <a:latin typeface="+mn-ea"/>
              <a:ea typeface="+mn-ea"/>
            </a:endParaRPr>
          </a:p>
        </p:txBody>
      </p:sp>
    </p:spTree>
    <p:extLst>
      <p:ext uri="{BB962C8B-B14F-4D97-AF65-F5344CB8AC3E}">
        <p14:creationId xmlns:p14="http://schemas.microsoft.com/office/powerpoint/2010/main" val="2028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600" dirty="0">
                <a:effectLst/>
                <a:latin typeface="+mn-ea"/>
                <a:ea typeface="+mn-ea"/>
              </a:rPr>
              <a:t>延迟方法</a:t>
            </a:r>
          </a:p>
        </p:txBody>
      </p:sp>
      <p:sp>
        <p:nvSpPr>
          <p:cNvPr id="82948" name="Rectangle 2" descr="Rectangle: Click to edit Master text styles&#10;Second level&#10;Third level&#10;Fourth level&#10;Fifth level"/>
          <p:cNvSpPr>
            <a:spLocks noGrp="1" noChangeArrowheads="1"/>
          </p:cNvSpPr>
          <p:nvPr>
            <p:ph idx="1"/>
          </p:nvPr>
        </p:nvSpPr>
        <p:spPr>
          <a:xfrm>
            <a:off x="33474" y="1124744"/>
            <a:ext cx="9110525" cy="5328592"/>
          </a:xfrm>
          <a:noFill/>
        </p:spPr>
        <p:txBody>
          <a:bodyPr/>
          <a:lstStyle/>
          <a:p>
            <a:pPr marL="914400" lvl="1" indent="-457200" eaLnBrk="1" hangingPunct="1">
              <a:lnSpc>
                <a:spcPct val="120000"/>
              </a:lnSpc>
              <a:buFont typeface="Wingdings" pitchFamily="2" charset="2"/>
              <a:buChar char="n"/>
            </a:pPr>
            <a:r>
              <a:rPr lang="zh-CN" altLang="en-US" sz="3200" dirty="0">
                <a:latin typeface="+mn-ea"/>
              </a:rPr>
              <a:t>延迟方法的一个优点就是可以使程序员在比实际对象的抽象层次更高的级别上考虑与之相关的活动。</a:t>
            </a:r>
          </a:p>
          <a:p>
            <a:pPr marL="914400" lvl="1" indent="-457200" eaLnBrk="1" hangingPunct="1">
              <a:lnSpc>
                <a:spcPct val="90000"/>
              </a:lnSpc>
              <a:buFont typeface="Wingdings" pitchFamily="2" charset="2"/>
              <a:buChar char="n"/>
            </a:pPr>
            <a:endParaRPr lang="zh-CN" altLang="en-US" sz="3200" dirty="0">
              <a:latin typeface="+mn-ea"/>
            </a:endParaRPr>
          </a:p>
          <a:p>
            <a:pPr marL="914400" lvl="1" indent="-457200" eaLnBrk="1" hangingPunct="1">
              <a:lnSpc>
                <a:spcPct val="90000"/>
              </a:lnSpc>
              <a:buFont typeface="Wingdings" pitchFamily="2" charset="2"/>
              <a:buNone/>
            </a:pPr>
            <a:r>
              <a:rPr lang="en-US" altLang="zh-CN" sz="3200" dirty="0">
                <a:latin typeface="+mn-ea"/>
              </a:rPr>
              <a:t>abstract class Shape{</a:t>
            </a:r>
          </a:p>
          <a:p>
            <a:pPr marL="914400" lvl="1" indent="-457200" eaLnBrk="1" hangingPunct="1">
              <a:lnSpc>
                <a:spcPct val="90000"/>
              </a:lnSpc>
              <a:buFont typeface="Wingdings" pitchFamily="2" charset="2"/>
              <a:buNone/>
            </a:pPr>
            <a:r>
              <a:rPr lang="en-US" altLang="zh-CN" sz="3200" dirty="0">
                <a:latin typeface="+mn-ea"/>
              </a:rPr>
              <a:t>	abstract public void draw();</a:t>
            </a:r>
          </a:p>
          <a:p>
            <a:pPr marL="914400" lvl="1" indent="-457200" eaLnBrk="1" hangingPunct="1">
              <a:lnSpc>
                <a:spcPct val="90000"/>
              </a:lnSpc>
              <a:buFont typeface="Wingdings" pitchFamily="2" charset="2"/>
              <a:buNone/>
            </a:pPr>
            <a:r>
              <a:rPr lang="en-US" altLang="zh-CN" sz="3200" dirty="0">
                <a:latin typeface="+mn-ea"/>
              </a:rPr>
              <a:t>}</a:t>
            </a:r>
          </a:p>
          <a:p>
            <a:pPr marL="914400" lvl="1" indent="-457200" eaLnBrk="1" hangingPunct="1">
              <a:lnSpc>
                <a:spcPct val="90000"/>
              </a:lnSpc>
              <a:buFont typeface="Wingdings" pitchFamily="2" charset="2"/>
              <a:buNone/>
            </a:pPr>
            <a:r>
              <a:rPr lang="en-US" altLang="zh-CN" sz="3200" dirty="0">
                <a:latin typeface="+mn-ea"/>
              </a:rPr>
              <a:t>Circle</a:t>
            </a:r>
            <a:r>
              <a:rPr lang="zh-CN" altLang="en-US" sz="3200" dirty="0">
                <a:latin typeface="+mn-ea"/>
              </a:rPr>
              <a:t>、</a:t>
            </a:r>
            <a:r>
              <a:rPr lang="en-US" altLang="zh-CN" sz="3200" dirty="0">
                <a:latin typeface="+mn-ea"/>
              </a:rPr>
              <a:t>Square</a:t>
            </a:r>
            <a:r>
              <a:rPr lang="zh-CN" altLang="en-US" sz="3200" dirty="0">
                <a:latin typeface="+mn-ea"/>
              </a:rPr>
              <a:t>、</a:t>
            </a:r>
            <a:r>
              <a:rPr lang="en-US" altLang="zh-CN" sz="3200" dirty="0">
                <a:latin typeface="+mn-ea"/>
              </a:rPr>
              <a:t>Triangle</a:t>
            </a:r>
          </a:p>
        </p:txBody>
      </p:sp>
      <p:sp>
        <p:nvSpPr>
          <p:cNvPr id="8294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0E7A92E-48B4-4A8E-827B-C6950287E4C1}" type="datetime1">
              <a:rPr kumimoji="0" lang="en-US" altLang="zh-CN" sz="1400">
                <a:latin typeface="+mn-ea"/>
                <a:ea typeface="+mn-ea"/>
              </a:rPr>
              <a:pPr eaLnBrk="1" hangingPunct="1"/>
              <a:t>6/13/2022</a:t>
            </a:fld>
            <a:endParaRPr kumimoji="0" lang="en-US" altLang="zh-CN" sz="1400">
              <a:latin typeface="+mn-ea"/>
              <a:ea typeface="+mn-ea"/>
            </a:endParaRPr>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A38B90A7-CDC6-45FF-A404-AEB572F762B6}" type="slidenum">
              <a:rPr kumimoji="0" lang="en-US" altLang="zh-CN" sz="1400">
                <a:latin typeface="+mn-ea"/>
                <a:ea typeface="+mn-ea"/>
              </a:rPr>
              <a:pPr eaLnBrk="1" hangingPunct="1"/>
              <a:t>3</a:t>
            </a:fld>
            <a:endParaRPr kumimoji="0" lang="en-US" altLang="zh-CN" sz="1400">
              <a:latin typeface="+mn-ea"/>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latin typeface="+mn-ea"/>
                <a:ea typeface="+mn-ea"/>
              </a:rPr>
              <a:t>泛型</a:t>
            </a:r>
          </a:p>
        </p:txBody>
      </p:sp>
      <p:sp>
        <p:nvSpPr>
          <p:cNvPr id="7" name="副标题 6"/>
          <p:cNvSpPr>
            <a:spLocks noGrp="1"/>
          </p:cNvSpPr>
          <p:nvPr>
            <p:ph type="subTitle" idx="1"/>
          </p:nvPr>
        </p:nvSpPr>
        <p:spPr/>
        <p:txBody>
          <a:bodyPr/>
          <a:lstStyle/>
          <a:p>
            <a:endParaRPr lang="zh-CN" altLang="en-US">
              <a:latin typeface="+mn-ea"/>
            </a:endParaRP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30</a:t>
            </a:fld>
            <a:endParaRPr lang="en-US" altLang="zh-CN">
              <a:latin typeface="+mn-ea"/>
              <a:ea typeface="+mn-ea"/>
            </a:endParaRPr>
          </a:p>
        </p:txBody>
      </p:sp>
    </p:spTree>
    <p:extLst>
      <p:ext uri="{BB962C8B-B14F-4D97-AF65-F5344CB8AC3E}">
        <p14:creationId xmlns:p14="http://schemas.microsoft.com/office/powerpoint/2010/main" val="2142452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3532" y="1412776"/>
            <a:ext cx="8836936"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120000"/>
              </a:lnSpc>
              <a:spcBef>
                <a:spcPct val="20000"/>
              </a:spcBef>
              <a:buClr>
                <a:schemeClr val="folHlink"/>
              </a:buClr>
              <a:buSzPct val="60000"/>
              <a:buFont typeface="Wingdings" panose="05000000000000000000" pitchFamily="2" charset="2"/>
              <a:buChar char="n"/>
            </a:pPr>
            <a:r>
              <a:rPr lang="zh-CN" altLang="en-US" sz="3000" dirty="0">
                <a:latin typeface="+mn-ea"/>
                <a:ea typeface="+mn-ea"/>
              </a:rPr>
              <a:t>泛型</a:t>
            </a:r>
            <a:r>
              <a:rPr lang="en-US" sz="3000" dirty="0">
                <a:latin typeface="+mn-ea"/>
                <a:ea typeface="+mn-ea"/>
              </a:rPr>
              <a:t>(Generic)</a:t>
            </a:r>
            <a:r>
              <a:rPr lang="zh-CN" altLang="en-US" sz="3000" dirty="0">
                <a:latin typeface="+mn-ea"/>
                <a:ea typeface="+mn-ea"/>
              </a:rPr>
              <a:t>，是指具有在多种数据类型上皆可操作的含意 。即编写的代码可以在不同的数据类型上重用。</a:t>
            </a:r>
            <a:endParaRPr lang="en-US" altLang="zh-CN" sz="3000" dirty="0">
              <a:latin typeface="+mn-ea"/>
              <a:ea typeface="+mn-ea"/>
            </a:endParaRPr>
          </a:p>
          <a:p>
            <a:pPr marL="457200" indent="-457200">
              <a:lnSpc>
                <a:spcPct val="120000"/>
              </a:lnSpc>
              <a:spcBef>
                <a:spcPct val="20000"/>
              </a:spcBef>
              <a:buClr>
                <a:schemeClr val="folHlink"/>
              </a:buClr>
              <a:buSzPct val="60000"/>
              <a:buFont typeface="Wingdings" panose="05000000000000000000" pitchFamily="2" charset="2"/>
              <a:buChar char="n"/>
            </a:pPr>
            <a:r>
              <a:rPr lang="zh-CN" altLang="en-US" sz="3000" dirty="0">
                <a:latin typeface="+mn-ea"/>
                <a:ea typeface="+mn-ea"/>
              </a:rPr>
              <a:t>实现对源代码进行重用，既不是通过继承和聚合重用对象代码 ，也不是代码的复制粘贴复用。</a:t>
            </a:r>
          </a:p>
          <a:p>
            <a:pPr>
              <a:spcBef>
                <a:spcPct val="20000"/>
              </a:spcBef>
              <a:buClr>
                <a:schemeClr val="folHlink"/>
              </a:buClr>
              <a:buSzPct val="60000"/>
              <a:buFont typeface="Wingdings" pitchFamily="2" charset="2"/>
              <a:buNone/>
            </a:pPr>
            <a:r>
              <a:rPr lang="zh-CN" altLang="en-US" sz="3600" dirty="0">
                <a:latin typeface="+mn-ea"/>
                <a:ea typeface="+mn-ea"/>
              </a:rPr>
              <a:t>      </a:t>
            </a:r>
          </a:p>
        </p:txBody>
      </p:sp>
      <p:sp>
        <p:nvSpPr>
          <p:cNvPr id="6147" name="Rectangle 3"/>
          <p:cNvSpPr>
            <a:spLocks noGrp="1" noChangeArrowheads="1"/>
          </p:cNvSpPr>
          <p:nvPr>
            <p:ph type="title" idx="4294967295"/>
          </p:nvPr>
        </p:nvSpPr>
        <p:spPr>
          <a:xfrm>
            <a:off x="431800" y="333473"/>
            <a:ext cx="8280400" cy="574675"/>
          </a:xfrm>
        </p:spPr>
        <p:txBody>
          <a:bodyPr/>
          <a:lstStyle/>
          <a:p>
            <a:r>
              <a:rPr lang="zh-CN" altLang="en-US" sz="3400" dirty="0">
                <a:solidFill>
                  <a:srgbClr val="FF0000"/>
                </a:solidFill>
                <a:latin typeface="+mn-ea"/>
              </a:rPr>
              <a:t>多态的形式</a:t>
            </a:r>
            <a:r>
              <a:rPr lang="en-US" altLang="zh-CN" sz="3400" dirty="0">
                <a:solidFill>
                  <a:srgbClr val="FF0000"/>
                </a:solidFill>
                <a:latin typeface="+mn-ea"/>
              </a:rPr>
              <a:t>4</a:t>
            </a:r>
            <a:r>
              <a:rPr lang="zh-CN" altLang="en-US" sz="3400" dirty="0">
                <a:solidFill>
                  <a:srgbClr val="FF0000"/>
                </a:solidFill>
                <a:latin typeface="+mn-ea"/>
              </a:rPr>
              <a:t>：</a:t>
            </a:r>
            <a:r>
              <a:rPr lang="zh-CN" altLang="en-US" sz="3400" dirty="0">
                <a:solidFill>
                  <a:srgbClr val="FF0000"/>
                </a:solidFill>
                <a:effectLst/>
                <a:latin typeface="+mn-ea"/>
                <a:ea typeface="+mn-ea"/>
              </a:rPr>
              <a:t>泛型</a:t>
            </a:r>
          </a:p>
        </p:txBody>
      </p:sp>
    </p:spTree>
    <p:extLst>
      <p:ext uri="{BB962C8B-B14F-4D97-AF65-F5344CB8AC3E}">
        <p14:creationId xmlns:p14="http://schemas.microsoft.com/office/powerpoint/2010/main" val="204459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z="4000" dirty="0">
                <a:solidFill>
                  <a:srgbClr val="FF0000"/>
                </a:solidFill>
                <a:effectLst/>
                <a:latin typeface="+mn-ea"/>
                <a:ea typeface="+mn-ea"/>
              </a:rPr>
              <a:t>泛型</a:t>
            </a:r>
          </a:p>
        </p:txBody>
      </p:sp>
      <p:sp>
        <p:nvSpPr>
          <p:cNvPr id="4099" name="Rectangle 3"/>
          <p:cNvSpPr>
            <a:spLocks noGrp="1" noChangeArrowheads="1"/>
          </p:cNvSpPr>
          <p:nvPr>
            <p:ph type="body" idx="1"/>
          </p:nvPr>
        </p:nvSpPr>
        <p:spPr>
          <a:xfrm>
            <a:off x="395288" y="1052513"/>
            <a:ext cx="8280400" cy="4680743"/>
          </a:xfrm>
        </p:spPr>
        <p:txBody>
          <a:bodyPr>
            <a:normAutofit lnSpcReduction="10000"/>
          </a:bodyPr>
          <a:lstStyle/>
          <a:p>
            <a:pPr>
              <a:lnSpc>
                <a:spcPct val="110000"/>
              </a:lnSpc>
            </a:pPr>
            <a:r>
              <a:rPr lang="zh-CN" altLang="en-US" sz="2800" dirty="0">
                <a:latin typeface="+mn-ea"/>
              </a:rPr>
              <a:t>泛型是具有</a:t>
            </a:r>
            <a:r>
              <a:rPr lang="zh-CN" altLang="en-US" sz="2800" b="1" dirty="0">
                <a:solidFill>
                  <a:srgbClr val="FF0000"/>
                </a:solidFill>
                <a:latin typeface="+mn-ea"/>
              </a:rPr>
              <a:t>占位符（类型</a:t>
            </a:r>
            <a:r>
              <a:rPr lang="zh-CN" altLang="en-US" sz="2800" b="1" dirty="0">
                <a:solidFill>
                  <a:srgbClr val="0033CC"/>
                </a:solidFill>
                <a:latin typeface="+mn-ea"/>
              </a:rPr>
              <a:t>参数</a:t>
            </a:r>
            <a:r>
              <a:rPr lang="zh-CN" altLang="en-US" sz="2800" b="1" dirty="0">
                <a:solidFill>
                  <a:srgbClr val="FF0000"/>
                </a:solidFill>
                <a:latin typeface="+mn-ea"/>
              </a:rPr>
              <a:t>）的类</a:t>
            </a:r>
            <a:r>
              <a:rPr lang="zh-CN" altLang="en-US" sz="2800" dirty="0">
                <a:solidFill>
                  <a:srgbClr val="FF0000"/>
                </a:solidFill>
                <a:latin typeface="+mn-ea"/>
              </a:rPr>
              <a:t>、</a:t>
            </a:r>
            <a:r>
              <a:rPr lang="zh-CN" altLang="en-US" sz="2800" b="1" dirty="0">
                <a:solidFill>
                  <a:srgbClr val="0033CC"/>
                </a:solidFill>
                <a:latin typeface="+mn-ea"/>
              </a:rPr>
              <a:t>结构</a:t>
            </a:r>
            <a:r>
              <a:rPr lang="zh-CN" altLang="en-US" sz="2800" dirty="0">
                <a:solidFill>
                  <a:srgbClr val="FF0000"/>
                </a:solidFill>
                <a:latin typeface="+mn-ea"/>
              </a:rPr>
              <a:t>、</a:t>
            </a:r>
            <a:r>
              <a:rPr lang="zh-CN" altLang="en-US" sz="2800" b="1" dirty="0">
                <a:solidFill>
                  <a:srgbClr val="0033CC"/>
                </a:solidFill>
                <a:latin typeface="+mn-ea"/>
              </a:rPr>
              <a:t>接口</a:t>
            </a:r>
            <a:r>
              <a:rPr lang="zh-CN" altLang="en-US" sz="2800" dirty="0">
                <a:solidFill>
                  <a:srgbClr val="FF0000"/>
                </a:solidFill>
                <a:latin typeface="+mn-ea"/>
              </a:rPr>
              <a:t>和</a:t>
            </a:r>
            <a:r>
              <a:rPr lang="zh-CN" altLang="en-US" sz="2800" b="1" dirty="0">
                <a:solidFill>
                  <a:srgbClr val="0033CC"/>
                </a:solidFill>
                <a:latin typeface="+mn-ea"/>
              </a:rPr>
              <a:t>方法</a:t>
            </a:r>
            <a:r>
              <a:rPr lang="zh-CN" altLang="en-US" sz="2800" dirty="0">
                <a:latin typeface="+mn-ea"/>
              </a:rPr>
              <a:t>，这些占位符是类、结构、接口和方法所存储或使用的</a:t>
            </a:r>
            <a:r>
              <a:rPr lang="zh-CN" altLang="en-US" sz="2800" b="1" dirty="0">
                <a:solidFill>
                  <a:srgbClr val="FF0000"/>
                </a:solidFill>
                <a:latin typeface="+mn-ea"/>
              </a:rPr>
              <a:t>一个或多个类型的占位符</a:t>
            </a:r>
            <a:r>
              <a:rPr lang="zh-CN" altLang="en-US" sz="2800" dirty="0">
                <a:latin typeface="+mn-ea"/>
              </a:rPr>
              <a:t>。</a:t>
            </a:r>
            <a:endParaRPr lang="en-US" altLang="zh-CN" sz="2800" dirty="0">
              <a:latin typeface="+mn-ea"/>
            </a:endParaRPr>
          </a:p>
          <a:p>
            <a:pPr>
              <a:lnSpc>
                <a:spcPct val="110000"/>
              </a:lnSpc>
            </a:pPr>
            <a:r>
              <a:rPr lang="zh-CN" altLang="en-US" b="1" dirty="0">
                <a:latin typeface="+mn-ea"/>
              </a:rPr>
              <a:t>泛型，即“</a:t>
            </a:r>
            <a:r>
              <a:rPr lang="zh-CN" altLang="en-US" b="1" dirty="0">
                <a:solidFill>
                  <a:srgbClr val="FF0000"/>
                </a:solidFill>
                <a:latin typeface="+mn-ea"/>
              </a:rPr>
              <a:t>参数化类型</a:t>
            </a:r>
            <a:r>
              <a:rPr lang="zh-CN" altLang="en-US" b="1" dirty="0">
                <a:latin typeface="+mn-ea"/>
              </a:rPr>
              <a:t>”。即将类型由原来的具体的类型参数化，类似于方法中的变量参数，此时类型也定义成参数形式（可以称之为类型形参），然后在使用</a:t>
            </a:r>
            <a:r>
              <a:rPr lang="en-US" altLang="zh-CN" b="1" dirty="0">
                <a:latin typeface="+mn-ea"/>
              </a:rPr>
              <a:t>/</a:t>
            </a:r>
            <a:r>
              <a:rPr lang="zh-CN" altLang="en-US" b="1" dirty="0">
                <a:latin typeface="+mn-ea"/>
              </a:rPr>
              <a:t>调用时传入具体的类型（类型实参）。</a:t>
            </a:r>
            <a:r>
              <a:rPr lang="zh-CN" altLang="en-US" sz="2800" dirty="0">
                <a:latin typeface="+mn-ea"/>
              </a:rPr>
              <a:t> </a:t>
            </a:r>
          </a:p>
          <a:p>
            <a:pPr>
              <a:lnSpc>
                <a:spcPct val="110000"/>
              </a:lnSpc>
            </a:pPr>
            <a:r>
              <a:rPr lang="zh-CN" altLang="en-US" sz="2800" dirty="0">
                <a:latin typeface="+mn-ea"/>
              </a:rPr>
              <a:t>public class Generic&lt;</a:t>
            </a:r>
            <a:r>
              <a:rPr lang="zh-CN" altLang="en-US" sz="2800" b="1" dirty="0">
                <a:solidFill>
                  <a:srgbClr val="FF0000"/>
                </a:solidFill>
                <a:latin typeface="+mn-ea"/>
              </a:rPr>
              <a:t>T</a:t>
            </a:r>
            <a:r>
              <a:rPr lang="zh-CN" altLang="en-US" sz="2800" dirty="0">
                <a:latin typeface="+mn-ea"/>
              </a:rPr>
              <a:t>&gt; { </a:t>
            </a:r>
          </a:p>
          <a:p>
            <a:pPr>
              <a:lnSpc>
                <a:spcPct val="110000"/>
              </a:lnSpc>
            </a:pPr>
            <a:r>
              <a:rPr lang="zh-CN" altLang="en-US" sz="2800" dirty="0">
                <a:latin typeface="+mn-ea"/>
              </a:rPr>
              <a:t>public </a:t>
            </a:r>
            <a:r>
              <a:rPr lang="zh-CN" altLang="en-US" sz="2800" b="1" dirty="0">
                <a:solidFill>
                  <a:srgbClr val="FF0000"/>
                </a:solidFill>
                <a:latin typeface="+mn-ea"/>
              </a:rPr>
              <a:t>T</a:t>
            </a:r>
            <a:r>
              <a:rPr lang="zh-CN" altLang="en-US" sz="2800" dirty="0">
                <a:latin typeface="+mn-ea"/>
              </a:rPr>
              <a:t> Field;} </a:t>
            </a:r>
            <a:endParaRPr lang="en-US" altLang="zh-CN" sz="2800" dirty="0">
              <a:latin typeface="+mn-ea"/>
            </a:endParaRPr>
          </a:p>
          <a:p>
            <a:pPr>
              <a:lnSpc>
                <a:spcPct val="90000"/>
              </a:lnSpc>
            </a:pPr>
            <a:endParaRPr lang="zh-CN" altLang="en-US" sz="2800" dirty="0">
              <a:latin typeface="+mn-ea"/>
            </a:endParaRPr>
          </a:p>
        </p:txBody>
      </p:sp>
    </p:spTree>
    <p:extLst>
      <p:ext uri="{BB962C8B-B14F-4D97-AF65-F5344CB8AC3E}">
        <p14:creationId xmlns:p14="http://schemas.microsoft.com/office/powerpoint/2010/main" val="1718920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79004" y="1340321"/>
            <a:ext cx="8712968" cy="518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120000"/>
              </a:lnSpc>
              <a:spcBef>
                <a:spcPct val="20000"/>
              </a:spcBef>
              <a:buClr>
                <a:schemeClr val="folHlink"/>
              </a:buClr>
              <a:buSzPct val="60000"/>
              <a:buFont typeface="Wingdings" panose="05000000000000000000" pitchFamily="2" charset="2"/>
              <a:buChar char="n"/>
            </a:pPr>
            <a:r>
              <a:rPr lang="zh-CN" altLang="en-US" sz="3200" dirty="0">
                <a:latin typeface="+mn-ea"/>
                <a:ea typeface="+mn-ea"/>
              </a:rPr>
              <a:t>在</a:t>
            </a:r>
            <a:r>
              <a:rPr lang="en-US" sz="3200" dirty="0">
                <a:latin typeface="+mn-ea"/>
                <a:ea typeface="+mn-ea"/>
              </a:rPr>
              <a:t>C++</a:t>
            </a:r>
            <a:r>
              <a:rPr lang="zh-CN" altLang="en-US" sz="3200" dirty="0">
                <a:latin typeface="+mn-ea"/>
                <a:ea typeface="+mn-ea"/>
              </a:rPr>
              <a:t>语言中称泛型为</a:t>
            </a:r>
            <a:r>
              <a:rPr lang="zh-CN" altLang="en-US" sz="3200" dirty="0">
                <a:solidFill>
                  <a:srgbClr val="FF0000"/>
                </a:solidFill>
                <a:latin typeface="+mn-ea"/>
                <a:ea typeface="+mn-ea"/>
              </a:rPr>
              <a:t>模板</a:t>
            </a:r>
            <a:r>
              <a:rPr lang="en-US" sz="3200" dirty="0">
                <a:latin typeface="+mn-ea"/>
                <a:ea typeface="+mn-ea"/>
              </a:rPr>
              <a:t>(template),</a:t>
            </a:r>
            <a:r>
              <a:rPr lang="zh-CN" altLang="en-US" sz="3200" dirty="0">
                <a:latin typeface="+mn-ea"/>
                <a:ea typeface="+mn-ea"/>
              </a:rPr>
              <a:t>模板由函数模板和类模板两部分组成</a:t>
            </a:r>
            <a:endParaRPr lang="en-US" altLang="zh-CN" sz="3200" dirty="0">
              <a:latin typeface="+mn-ea"/>
              <a:ea typeface="+mn-ea"/>
            </a:endParaRPr>
          </a:p>
          <a:p>
            <a:pPr marL="457200" indent="-457200">
              <a:lnSpc>
                <a:spcPct val="120000"/>
              </a:lnSpc>
              <a:spcBef>
                <a:spcPct val="20000"/>
              </a:spcBef>
              <a:buClr>
                <a:schemeClr val="folHlink"/>
              </a:buClr>
              <a:buSzPct val="60000"/>
              <a:buFont typeface="Wingdings" panose="05000000000000000000" pitchFamily="2" charset="2"/>
              <a:buChar char="n"/>
            </a:pPr>
            <a:r>
              <a:rPr lang="zh-CN" altLang="en-US" sz="3200" dirty="0">
                <a:latin typeface="+mn-ea"/>
                <a:ea typeface="+mn-ea"/>
              </a:rPr>
              <a:t>以所处理的数据类型的说明作为参数的函数叫做函数模板。</a:t>
            </a:r>
            <a:endParaRPr lang="en-US" sz="3200" dirty="0">
              <a:latin typeface="+mn-ea"/>
              <a:ea typeface="+mn-ea"/>
            </a:endParaRPr>
          </a:p>
          <a:p>
            <a:pPr marL="457200" indent="-457200">
              <a:lnSpc>
                <a:spcPct val="120000"/>
              </a:lnSpc>
              <a:spcBef>
                <a:spcPct val="20000"/>
              </a:spcBef>
              <a:buClr>
                <a:schemeClr val="folHlink"/>
              </a:buClr>
              <a:buSzPct val="60000"/>
              <a:buFont typeface="Wingdings" panose="05000000000000000000" pitchFamily="2" charset="2"/>
              <a:buChar char="n"/>
            </a:pPr>
            <a:r>
              <a:rPr lang="zh-CN" altLang="en-US" sz="3200" dirty="0">
                <a:latin typeface="+mn-ea"/>
                <a:ea typeface="+mn-ea"/>
              </a:rPr>
              <a:t>以所处理的数据类型的说明作为参数的类就叫类模板。</a:t>
            </a:r>
            <a:endParaRPr lang="en-US" sz="3200" dirty="0">
              <a:latin typeface="+mn-ea"/>
              <a:ea typeface="+mn-ea"/>
            </a:endParaRPr>
          </a:p>
        </p:txBody>
      </p:sp>
      <p:sp>
        <p:nvSpPr>
          <p:cNvPr id="7171" name="Rectangle 3"/>
          <p:cNvSpPr>
            <a:spLocks noGrp="1" noChangeArrowheads="1"/>
          </p:cNvSpPr>
          <p:nvPr>
            <p:ph type="title" idx="4294967295"/>
          </p:nvPr>
        </p:nvSpPr>
        <p:spPr/>
        <p:txBody>
          <a:bodyPr/>
          <a:lstStyle/>
          <a:p>
            <a:r>
              <a:rPr lang="zh-CN" altLang="en-US" sz="3400" dirty="0">
                <a:effectLst/>
                <a:latin typeface="+mn-ea"/>
                <a:ea typeface="+mn-ea"/>
              </a:rPr>
              <a:t>C++中的泛型</a:t>
            </a:r>
          </a:p>
        </p:txBody>
      </p:sp>
    </p:spTree>
    <p:extLst>
      <p:ext uri="{BB962C8B-B14F-4D97-AF65-F5344CB8AC3E}">
        <p14:creationId xmlns:p14="http://schemas.microsoft.com/office/powerpoint/2010/main" val="302232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84435" y="1124744"/>
            <a:ext cx="7704138" cy="325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folHlink"/>
              </a:buClr>
              <a:buSzPct val="60000"/>
              <a:buFont typeface="Wingdings" pitchFamily="2" charset="2"/>
              <a:buNone/>
            </a:pPr>
            <a:r>
              <a:rPr lang="zh-CN" altLang="en-US" sz="3000" dirty="0">
                <a:latin typeface="微软雅黑" panose="020B0503020204020204" pitchFamily="34" charset="-122"/>
                <a:ea typeface="微软雅黑" panose="020B0503020204020204" pitchFamily="34" charset="-122"/>
              </a:rPr>
              <a:t>示例：加法函数的重载</a:t>
            </a:r>
          </a:p>
          <a:p>
            <a:r>
              <a:rPr lang="en-US" sz="3000" dirty="0" err="1">
                <a:latin typeface="微软雅黑" panose="020B0503020204020204" pitchFamily="34" charset="-122"/>
                <a:ea typeface="微软雅黑" panose="020B0503020204020204" pitchFamily="34" charset="-122"/>
              </a:rPr>
              <a:t>int</a:t>
            </a:r>
            <a:r>
              <a:rPr lang="en-US" sz="3000" dirty="0">
                <a:latin typeface="微软雅黑" panose="020B0503020204020204" pitchFamily="34" charset="-122"/>
                <a:ea typeface="微软雅黑" panose="020B0503020204020204" pitchFamily="34" charset="-122"/>
              </a:rPr>
              <a:t> Add( </a:t>
            </a:r>
            <a:r>
              <a:rPr lang="en-US" sz="3000" dirty="0" err="1">
                <a:latin typeface="微软雅黑" panose="020B0503020204020204" pitchFamily="34" charset="-122"/>
                <a:ea typeface="微软雅黑" panose="020B0503020204020204" pitchFamily="34" charset="-122"/>
              </a:rPr>
              <a:t>int</a:t>
            </a:r>
            <a:r>
              <a:rPr lang="en-US" sz="3000" dirty="0">
                <a:latin typeface="微软雅黑" panose="020B0503020204020204" pitchFamily="34" charset="-122"/>
                <a:ea typeface="微软雅黑" panose="020B0503020204020204" pitchFamily="34" charset="-122"/>
              </a:rPr>
              <a:t> a, </a:t>
            </a:r>
            <a:r>
              <a:rPr lang="en-US" sz="3000" dirty="0" err="1">
                <a:latin typeface="微软雅黑" panose="020B0503020204020204" pitchFamily="34" charset="-122"/>
                <a:ea typeface="微软雅黑" panose="020B0503020204020204" pitchFamily="34" charset="-122"/>
              </a:rPr>
              <a:t>int</a:t>
            </a:r>
            <a:r>
              <a:rPr lang="en-US" sz="3000" dirty="0">
                <a:latin typeface="微软雅黑" panose="020B0503020204020204" pitchFamily="34" charset="-122"/>
                <a:ea typeface="微软雅黑" panose="020B0503020204020204" pitchFamily="34" charset="-122"/>
              </a:rPr>
              <a:t> b ) </a:t>
            </a:r>
          </a:p>
          <a:p>
            <a:r>
              <a:rPr lang="en-US" sz="3000" dirty="0">
                <a:latin typeface="微软雅黑" panose="020B0503020204020204" pitchFamily="34" charset="-122"/>
                <a:ea typeface="微软雅黑" panose="020B0503020204020204" pitchFamily="34" charset="-122"/>
              </a:rPr>
              <a:t>{</a:t>
            </a:r>
          </a:p>
          <a:p>
            <a:r>
              <a:rPr lang="en-US" sz="3000" dirty="0">
                <a:latin typeface="微软雅黑" panose="020B0503020204020204" pitchFamily="34" charset="-122"/>
                <a:ea typeface="微软雅黑" panose="020B0503020204020204" pitchFamily="34" charset="-122"/>
              </a:rPr>
              <a:t>	return a + b ;</a:t>
            </a:r>
          </a:p>
          <a:p>
            <a:r>
              <a:rPr lang="en-US" sz="3000" dirty="0">
                <a:latin typeface="微软雅黑" panose="020B0503020204020204" pitchFamily="34" charset="-122"/>
                <a:ea typeface="微软雅黑" panose="020B0503020204020204" pitchFamily="34" charset="-122"/>
              </a:rPr>
              <a:t>}</a:t>
            </a:r>
            <a:endParaRPr lang="zh-CN" altLang="en-US" sz="3000" dirty="0">
              <a:latin typeface="微软雅黑" panose="020B0503020204020204" pitchFamily="34" charset="-122"/>
              <a:ea typeface="微软雅黑" panose="020B0503020204020204" pitchFamily="34" charset="-122"/>
            </a:endParaRPr>
          </a:p>
          <a:p>
            <a:r>
              <a:rPr lang="en-US" sz="3000" dirty="0">
                <a:latin typeface="微软雅黑" panose="020B0503020204020204" pitchFamily="34" charset="-122"/>
                <a:ea typeface="微软雅黑" panose="020B0503020204020204" pitchFamily="34" charset="-122"/>
              </a:rPr>
              <a:t>long Add(long a, long b ) </a:t>
            </a:r>
          </a:p>
          <a:p>
            <a:r>
              <a:rPr lang="en-US" sz="3000" dirty="0">
                <a:latin typeface="微软雅黑" panose="020B0503020204020204" pitchFamily="34" charset="-122"/>
                <a:ea typeface="微软雅黑" panose="020B0503020204020204" pitchFamily="34" charset="-122"/>
              </a:rPr>
              <a:t>{</a:t>
            </a:r>
          </a:p>
          <a:p>
            <a:r>
              <a:rPr lang="en-US" sz="3000" dirty="0">
                <a:latin typeface="微软雅黑" panose="020B0503020204020204" pitchFamily="34" charset="-122"/>
                <a:ea typeface="微软雅黑" panose="020B0503020204020204" pitchFamily="34" charset="-122"/>
              </a:rPr>
              <a:t>	return a + b ;</a:t>
            </a:r>
          </a:p>
          <a:p>
            <a:r>
              <a:rPr lang="en-US" sz="3000" dirty="0">
                <a:latin typeface="微软雅黑" panose="020B0503020204020204" pitchFamily="34" charset="-122"/>
                <a:ea typeface="微软雅黑" panose="020B0503020204020204" pitchFamily="34" charset="-122"/>
              </a:rPr>
              <a:t>}</a:t>
            </a:r>
          </a:p>
          <a:p>
            <a:r>
              <a:rPr lang="zh-CN" altLang="en-US" sz="3000" dirty="0">
                <a:latin typeface="微软雅黑" panose="020B0503020204020204" pitchFamily="34" charset="-122"/>
                <a:ea typeface="微软雅黑" panose="020B0503020204020204" pitchFamily="34" charset="-122"/>
              </a:rPr>
              <a:t>根据不同的数据类型进行多次重载，但是实现的代码都是一致的。</a:t>
            </a:r>
          </a:p>
        </p:txBody>
      </p:sp>
      <p:sp>
        <p:nvSpPr>
          <p:cNvPr id="8195" name="Rectangle 3"/>
          <p:cNvSpPr>
            <a:spLocks noGrp="1" noChangeArrowheads="1"/>
          </p:cNvSpPr>
          <p:nvPr>
            <p:ph type="title" idx="4294967295"/>
          </p:nvPr>
        </p:nvSpPr>
        <p:spPr>
          <a:xfrm>
            <a:off x="395536" y="0"/>
            <a:ext cx="7793037" cy="1143000"/>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Tree>
    <p:extLst>
      <p:ext uri="{BB962C8B-B14F-4D97-AF65-F5344CB8AC3E}">
        <p14:creationId xmlns:p14="http://schemas.microsoft.com/office/powerpoint/2010/main" val="148060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66751" y="1341702"/>
            <a:ext cx="77041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20000"/>
              </a:spcBef>
              <a:buClr>
                <a:schemeClr val="folHlink"/>
              </a:buClr>
              <a:buSzPct val="60000"/>
              <a:buFont typeface="Wingdings" pitchFamily="2" charset="2"/>
              <a:buNone/>
            </a:pPr>
            <a:r>
              <a:rPr lang="zh-CN" altLang="en-US" sz="3200" dirty="0">
                <a:latin typeface="+mn-ea"/>
                <a:ea typeface="+mn-ea"/>
              </a:rPr>
              <a:t>函数模板的语法</a:t>
            </a:r>
          </a:p>
          <a:p>
            <a:pPr>
              <a:lnSpc>
                <a:spcPct val="110000"/>
              </a:lnSpc>
            </a:pPr>
            <a:r>
              <a:rPr lang="en-US" sz="2800" dirty="0">
                <a:latin typeface="+mn-ea"/>
                <a:ea typeface="+mn-ea"/>
              </a:rPr>
              <a:t>template &lt;class Type&gt;</a:t>
            </a:r>
          </a:p>
          <a:p>
            <a:pPr>
              <a:lnSpc>
                <a:spcPct val="110000"/>
              </a:lnSpc>
            </a:pPr>
            <a:r>
              <a:rPr lang="en-US" sz="2800" dirty="0">
                <a:latin typeface="+mn-ea"/>
                <a:ea typeface="+mn-ea"/>
              </a:rPr>
              <a:t>Type Add( Type a, Type b ) </a:t>
            </a:r>
          </a:p>
          <a:p>
            <a:pPr>
              <a:lnSpc>
                <a:spcPct val="110000"/>
              </a:lnSpc>
            </a:pPr>
            <a:r>
              <a:rPr lang="en-US" sz="2800" dirty="0">
                <a:latin typeface="+mn-ea"/>
                <a:ea typeface="+mn-ea"/>
              </a:rPr>
              <a:t>{</a:t>
            </a:r>
          </a:p>
          <a:p>
            <a:pPr>
              <a:lnSpc>
                <a:spcPct val="110000"/>
              </a:lnSpc>
            </a:pPr>
            <a:r>
              <a:rPr lang="en-US" sz="2800" dirty="0">
                <a:latin typeface="+mn-ea"/>
                <a:ea typeface="+mn-ea"/>
              </a:rPr>
              <a:t>	return a + b ;</a:t>
            </a:r>
          </a:p>
          <a:p>
            <a:pPr>
              <a:lnSpc>
                <a:spcPct val="110000"/>
              </a:lnSpc>
            </a:pPr>
            <a:r>
              <a:rPr lang="en-US" sz="2800" dirty="0">
                <a:latin typeface="+mn-ea"/>
                <a:ea typeface="+mn-ea"/>
              </a:rPr>
              <a:t>}</a:t>
            </a:r>
            <a:r>
              <a:rPr lang="zh-CN" altLang="en-US" sz="2800" dirty="0">
                <a:latin typeface="+mn-ea"/>
                <a:ea typeface="+mn-ea"/>
              </a:rPr>
              <a:t> </a:t>
            </a:r>
          </a:p>
          <a:p>
            <a:pPr>
              <a:lnSpc>
                <a:spcPct val="110000"/>
              </a:lnSpc>
            </a:pPr>
            <a:endParaRPr lang="zh-CN" altLang="en-US" sz="2800" dirty="0">
              <a:latin typeface="+mn-ea"/>
              <a:ea typeface="+mn-ea"/>
            </a:endParaRPr>
          </a:p>
          <a:p>
            <a:pPr>
              <a:lnSpc>
                <a:spcPct val="110000"/>
              </a:lnSpc>
            </a:pPr>
            <a:r>
              <a:rPr lang="zh-CN" altLang="en-US" sz="2800" dirty="0">
                <a:latin typeface="+mn-ea"/>
                <a:ea typeface="+mn-ea"/>
              </a:rPr>
              <a:t>具体使用为：</a:t>
            </a:r>
          </a:p>
          <a:p>
            <a:pPr>
              <a:lnSpc>
                <a:spcPct val="110000"/>
              </a:lnSpc>
            </a:pPr>
            <a:r>
              <a:rPr lang="en-US" sz="2800" dirty="0">
                <a:latin typeface="+mn-ea"/>
                <a:ea typeface="+mn-ea"/>
              </a:rPr>
              <a:t>Add(10,100);</a:t>
            </a:r>
          </a:p>
          <a:p>
            <a:pPr>
              <a:lnSpc>
                <a:spcPct val="110000"/>
              </a:lnSpc>
            </a:pPr>
            <a:r>
              <a:rPr lang="en-US" sz="2800" dirty="0">
                <a:latin typeface="+mn-ea"/>
                <a:ea typeface="+mn-ea"/>
              </a:rPr>
              <a:t>Add(10.1,23.4);</a:t>
            </a:r>
          </a:p>
          <a:p>
            <a:endParaRPr lang="zh-CN" altLang="en-US" sz="2800" dirty="0">
              <a:latin typeface="+mn-ea"/>
              <a:ea typeface="+mn-ea"/>
            </a:endParaRPr>
          </a:p>
        </p:txBody>
      </p:sp>
      <p:sp>
        <p:nvSpPr>
          <p:cNvPr id="9219" name="Rectangle 3"/>
          <p:cNvSpPr>
            <a:spLocks noGrp="1" noChangeArrowheads="1"/>
          </p:cNvSpPr>
          <p:nvPr>
            <p:ph type="title" idx="4294967295"/>
          </p:nvPr>
        </p:nvSpPr>
        <p:spPr>
          <a:xfrm>
            <a:off x="395536" y="120385"/>
            <a:ext cx="7793037" cy="1143000"/>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Tree>
    <p:extLst>
      <p:ext uri="{BB962C8B-B14F-4D97-AF65-F5344CB8AC3E}">
        <p14:creationId xmlns:p14="http://schemas.microsoft.com/office/powerpoint/2010/main" val="2857070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827584" y="1916832"/>
            <a:ext cx="7704138" cy="50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endParaRPr lang="en-US" sz="2800" dirty="0">
              <a:latin typeface="微软雅黑" panose="020B0503020204020204" pitchFamily="34" charset="-122"/>
              <a:ea typeface="微软雅黑" panose="020B0503020204020204" pitchFamily="34" charset="-122"/>
            </a:endParaRPr>
          </a:p>
          <a:p>
            <a:pPr>
              <a:lnSpc>
                <a:spcPct val="120000"/>
              </a:lnSpc>
            </a:pPr>
            <a:r>
              <a:rPr lang="en-US" sz="2800" dirty="0">
                <a:latin typeface="微软雅黑" panose="020B0503020204020204" pitchFamily="34" charset="-122"/>
                <a:ea typeface="微软雅黑" panose="020B0503020204020204" pitchFamily="34" charset="-122"/>
              </a:rPr>
              <a:t>template : </a:t>
            </a:r>
            <a:r>
              <a:rPr lang="zh-CN" altLang="en-US" sz="2800" dirty="0">
                <a:latin typeface="微软雅黑" panose="020B0503020204020204" pitchFamily="34" charset="-122"/>
                <a:ea typeface="微软雅黑" panose="020B0503020204020204" pitchFamily="34" charset="-122"/>
              </a:rPr>
              <a:t>关键字</a:t>
            </a:r>
            <a:r>
              <a:rPr 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总是放在模板的定义与声明的最前面</a:t>
            </a:r>
          </a:p>
          <a:p>
            <a:pPr>
              <a:lnSpc>
                <a:spcPct val="120000"/>
              </a:lnSpc>
            </a:pPr>
            <a:r>
              <a:rPr lang="en-US" sz="2800" dirty="0">
                <a:latin typeface="微软雅黑" panose="020B0503020204020204" pitchFamily="34" charset="-122"/>
                <a:ea typeface="微软雅黑" panose="020B0503020204020204" pitchFamily="34" charset="-122"/>
              </a:rPr>
              <a:t>&lt;&gt; :  </a:t>
            </a:r>
            <a:r>
              <a:rPr lang="zh-CN" altLang="en-US" sz="2800" dirty="0">
                <a:latin typeface="微软雅黑" panose="020B0503020204020204" pitchFamily="34" charset="-122"/>
                <a:ea typeface="微软雅黑" panose="020B0503020204020204" pitchFamily="34" charset="-122"/>
              </a:rPr>
              <a:t>模板参数列表，如果有多个模板参数用逗号隔开；模板参数分模板类型参数和模板非类型参数</a:t>
            </a:r>
            <a:r>
              <a:rPr lang="en-US" sz="2800" dirty="0">
                <a:latin typeface="微软雅黑" panose="020B0503020204020204" pitchFamily="34" charset="-122"/>
                <a:ea typeface="微软雅黑" panose="020B0503020204020204" pitchFamily="34" charset="-122"/>
              </a:rPr>
              <a:t>(</a:t>
            </a:r>
            <a:r>
              <a:rPr lang="en-US" sz="2800" dirty="0" err="1">
                <a:latin typeface="微软雅黑" panose="020B0503020204020204" pitchFamily="34" charset="-122"/>
                <a:ea typeface="微软雅黑" panose="020B0503020204020204" pitchFamily="34" charset="-122"/>
              </a:rPr>
              <a:t>代表一个常量表达式</a:t>
            </a:r>
            <a:r>
              <a:rPr 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p>
          <a:p>
            <a:pPr>
              <a:lnSpc>
                <a:spcPct val="120000"/>
              </a:lnSpc>
            </a:pPr>
            <a:r>
              <a:rPr lang="en-US" sz="2800" dirty="0">
                <a:latin typeface="微软雅黑" panose="020B0503020204020204" pitchFamily="34" charset="-122"/>
                <a:ea typeface="微软雅黑" panose="020B0503020204020204" pitchFamily="34" charset="-122"/>
              </a:rPr>
              <a:t>class</a:t>
            </a:r>
            <a:r>
              <a:rPr lang="zh-CN" altLang="en-US" sz="2800" dirty="0">
                <a:latin typeface="微软雅黑" panose="020B0503020204020204" pitchFamily="34" charset="-122"/>
                <a:ea typeface="微软雅黑" panose="020B0503020204020204" pitchFamily="34" charset="-122"/>
              </a:rPr>
              <a:t>：关键字</a:t>
            </a:r>
            <a:r>
              <a:rPr lang="en-US"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声明模板类型参数，用</a:t>
            </a:r>
            <a:r>
              <a:rPr lang="en-US" sz="2800" dirty="0" err="1">
                <a:latin typeface="微软雅黑" panose="020B0503020204020204" pitchFamily="34" charset="-122"/>
                <a:ea typeface="微软雅黑" panose="020B0503020204020204" pitchFamily="34" charset="-122"/>
              </a:rPr>
              <a:t>typename</a:t>
            </a:r>
            <a:r>
              <a:rPr lang="zh-CN" altLang="en-US" sz="2800" dirty="0">
                <a:latin typeface="微软雅黑" panose="020B0503020204020204" pitchFamily="34" charset="-122"/>
                <a:ea typeface="微软雅黑" panose="020B0503020204020204" pitchFamily="34" charset="-122"/>
              </a:rPr>
              <a:t>替代也可以。</a:t>
            </a:r>
            <a:endParaRPr lang="en-US" sz="28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10243" name="Rectangle 3"/>
          <p:cNvSpPr>
            <a:spLocks noGrp="1" noChangeArrowheads="1"/>
          </p:cNvSpPr>
          <p:nvPr>
            <p:ph type="title" idx="4294967295"/>
          </p:nvPr>
        </p:nvSpPr>
        <p:spPr>
          <a:xfrm>
            <a:off x="827584" y="101727"/>
            <a:ext cx="8036693" cy="1035298"/>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
        <p:nvSpPr>
          <p:cNvPr id="10244" name="Rectangle 4"/>
          <p:cNvSpPr>
            <a:spLocks noChangeArrowheads="1"/>
          </p:cNvSpPr>
          <p:nvPr/>
        </p:nvSpPr>
        <p:spPr bwMode="auto">
          <a:xfrm>
            <a:off x="827584" y="1340768"/>
            <a:ext cx="4608513" cy="792162"/>
          </a:xfrm>
          <a:prstGeom prst="rect">
            <a:avLst/>
          </a:prstGeom>
          <a:noFill/>
          <a:ln w="9525" cmpd="sng">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dirty="0">
                <a:latin typeface="微软雅黑" panose="020B0503020204020204" pitchFamily="34" charset="-122"/>
                <a:ea typeface="微软雅黑" panose="020B0503020204020204" pitchFamily="34" charset="-122"/>
              </a:rPr>
              <a:t>template &lt;class Type&gt;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2024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55576" y="1367252"/>
            <a:ext cx="77041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200" dirty="0">
                <a:latin typeface="微软雅黑" panose="020B0503020204020204" pitchFamily="34" charset="-122"/>
                <a:ea typeface="微软雅黑" panose="020B0503020204020204" pitchFamily="34" charset="-122"/>
              </a:rPr>
              <a:t>例如：</a:t>
            </a:r>
          </a:p>
          <a:p>
            <a:pPr>
              <a:lnSpc>
                <a:spcPct val="120000"/>
              </a:lnSpc>
            </a:pPr>
            <a:r>
              <a:rPr lang="en-US" sz="3200" dirty="0">
                <a:latin typeface="微软雅黑" panose="020B0503020204020204" pitchFamily="34" charset="-122"/>
                <a:ea typeface="微软雅黑" panose="020B0503020204020204" pitchFamily="34" charset="-122"/>
              </a:rPr>
              <a:t>template &lt;class Type , class </a:t>
            </a:r>
            <a:r>
              <a:rPr lang="en-US" sz="3200" dirty="0" err="1">
                <a:latin typeface="微软雅黑" panose="020B0503020204020204" pitchFamily="34" charset="-122"/>
                <a:ea typeface="微软雅黑" panose="020B0503020204020204" pitchFamily="34" charset="-122"/>
              </a:rPr>
              <a:t>TypeB</a:t>
            </a:r>
            <a:r>
              <a:rPr lang="en-US" sz="3200" dirty="0">
                <a:latin typeface="微软雅黑" panose="020B0503020204020204" pitchFamily="34" charset="-122"/>
                <a:ea typeface="微软雅黑" panose="020B0503020204020204" pitchFamily="34" charset="-122"/>
              </a:rPr>
              <a:t>&gt;</a:t>
            </a:r>
          </a:p>
          <a:p>
            <a:pPr>
              <a:lnSpc>
                <a:spcPct val="120000"/>
              </a:lnSpc>
            </a:pPr>
            <a:r>
              <a:rPr lang="en-US" sz="3200" dirty="0">
                <a:latin typeface="微软雅黑" panose="020B0503020204020204" pitchFamily="34" charset="-122"/>
                <a:ea typeface="微软雅黑" panose="020B0503020204020204" pitchFamily="34" charset="-122"/>
              </a:rPr>
              <a:t>Type Add( Type a, </a:t>
            </a:r>
            <a:r>
              <a:rPr lang="en-US" sz="3200" dirty="0" err="1">
                <a:latin typeface="微软雅黑" panose="020B0503020204020204" pitchFamily="34" charset="-122"/>
                <a:ea typeface="微软雅黑" panose="020B0503020204020204" pitchFamily="34" charset="-122"/>
              </a:rPr>
              <a:t>TypeB</a:t>
            </a:r>
            <a:r>
              <a:rPr lang="en-US" sz="3200" dirty="0">
                <a:latin typeface="微软雅黑" panose="020B0503020204020204" pitchFamily="34" charset="-122"/>
                <a:ea typeface="微软雅黑" panose="020B0503020204020204" pitchFamily="34" charset="-122"/>
              </a:rPr>
              <a:t> b ) </a:t>
            </a:r>
          </a:p>
          <a:p>
            <a:pPr>
              <a:lnSpc>
                <a:spcPct val="120000"/>
              </a:lnSpc>
            </a:pPr>
            <a:r>
              <a:rPr lang="en-US" sz="3200" dirty="0">
                <a:latin typeface="微软雅黑" panose="020B0503020204020204" pitchFamily="34" charset="-122"/>
                <a:ea typeface="微软雅黑" panose="020B0503020204020204" pitchFamily="34" charset="-122"/>
              </a:rPr>
              <a:t>{</a:t>
            </a:r>
          </a:p>
          <a:p>
            <a:pPr>
              <a:lnSpc>
                <a:spcPct val="120000"/>
              </a:lnSpc>
            </a:pPr>
            <a:r>
              <a:rPr lang="en-US" sz="3200" dirty="0">
                <a:latin typeface="微软雅黑" panose="020B0503020204020204" pitchFamily="34" charset="-122"/>
                <a:ea typeface="微软雅黑" panose="020B0503020204020204" pitchFamily="34" charset="-122"/>
              </a:rPr>
              <a:t>	return a + b ;</a:t>
            </a:r>
          </a:p>
          <a:p>
            <a:pPr>
              <a:lnSpc>
                <a:spcPct val="120000"/>
              </a:lnSpc>
            </a:pPr>
            <a:r>
              <a:rPr lang="en-US"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p>
          <a:p>
            <a:pPr>
              <a:lnSpc>
                <a:spcPct val="120000"/>
              </a:lnSpc>
            </a:pPr>
            <a:r>
              <a:rPr lang="zh-CN" altLang="en-US" sz="3200" dirty="0">
                <a:latin typeface="微软雅黑" panose="020B0503020204020204" pitchFamily="34" charset="-122"/>
                <a:ea typeface="微软雅黑" panose="020B0503020204020204" pitchFamily="34" charset="-122"/>
              </a:rPr>
              <a:t>注意此时</a:t>
            </a:r>
            <a:r>
              <a:rPr lang="en-US" sz="3200" dirty="0">
                <a:latin typeface="微软雅黑" panose="020B0503020204020204" pitchFamily="34" charset="-122"/>
                <a:ea typeface="微软雅黑" panose="020B0503020204020204" pitchFamily="34" charset="-122"/>
              </a:rPr>
              <a:t>a</a:t>
            </a:r>
            <a:r>
              <a:rPr lang="zh-CN" altLang="en-US" sz="3200" dirty="0">
                <a:latin typeface="微软雅黑" panose="020B0503020204020204" pitchFamily="34" charset="-122"/>
                <a:ea typeface="微软雅黑" panose="020B0503020204020204" pitchFamily="34" charset="-122"/>
              </a:rPr>
              <a:t>和</a:t>
            </a:r>
            <a:r>
              <a:rPr lang="en-US" sz="3200" dirty="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是两种不同的变量类型</a:t>
            </a:r>
          </a:p>
          <a:p>
            <a:endParaRPr lang="zh-CN" altLang="en-US" sz="3200" dirty="0">
              <a:latin typeface="微软雅黑" panose="020B0503020204020204" pitchFamily="34" charset="-122"/>
              <a:ea typeface="微软雅黑" panose="020B0503020204020204" pitchFamily="34" charset="-122"/>
            </a:endParaRPr>
          </a:p>
        </p:txBody>
      </p:sp>
      <p:sp>
        <p:nvSpPr>
          <p:cNvPr id="11267" name="Rectangle 3"/>
          <p:cNvSpPr>
            <a:spLocks noGrp="1" noChangeArrowheads="1"/>
          </p:cNvSpPr>
          <p:nvPr>
            <p:ph type="title" idx="4294967295"/>
          </p:nvPr>
        </p:nvSpPr>
        <p:spPr>
          <a:xfrm>
            <a:off x="395536" y="188640"/>
            <a:ext cx="7793037" cy="1143000"/>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Tree>
    <p:extLst>
      <p:ext uri="{BB962C8B-B14F-4D97-AF65-F5344CB8AC3E}">
        <p14:creationId xmlns:p14="http://schemas.microsoft.com/office/powerpoint/2010/main" val="3140119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71513" y="1412776"/>
            <a:ext cx="77041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200" dirty="0">
                <a:latin typeface="微软雅黑" panose="020B0503020204020204" pitchFamily="34" charset="-122"/>
                <a:ea typeface="微软雅黑" panose="020B0503020204020204" pitchFamily="34" charset="-122"/>
              </a:rPr>
              <a:t>例如：</a:t>
            </a:r>
          </a:p>
          <a:p>
            <a:pPr>
              <a:lnSpc>
                <a:spcPct val="120000"/>
              </a:lnSpc>
            </a:pPr>
            <a:r>
              <a:rPr lang="en-US" sz="3200" dirty="0">
                <a:latin typeface="微软雅黑" panose="020B0503020204020204" pitchFamily="34" charset="-122"/>
                <a:ea typeface="微软雅黑" panose="020B0503020204020204" pitchFamily="34" charset="-122"/>
              </a:rPr>
              <a:t>template &lt;class Type , </a:t>
            </a:r>
            <a:r>
              <a:rPr lang="en-US" sz="3200" dirty="0" err="1">
                <a:latin typeface="微软雅黑" panose="020B0503020204020204" pitchFamily="34" charset="-122"/>
                <a:ea typeface="微软雅黑" panose="020B0503020204020204" pitchFamily="34" charset="-122"/>
              </a:rPr>
              <a:t>int</a:t>
            </a:r>
            <a:r>
              <a:rPr lang="en-US" sz="3200" dirty="0">
                <a:latin typeface="微软雅黑" panose="020B0503020204020204" pitchFamily="34" charset="-122"/>
                <a:ea typeface="微软雅黑" panose="020B0503020204020204" pitchFamily="34" charset="-122"/>
              </a:rPr>
              <a:t> size&gt;</a:t>
            </a:r>
          </a:p>
          <a:p>
            <a:pPr>
              <a:lnSpc>
                <a:spcPct val="120000"/>
              </a:lnSpc>
            </a:pPr>
            <a:r>
              <a:rPr lang="en-US" sz="3200" dirty="0">
                <a:latin typeface="微软雅黑" panose="020B0503020204020204" pitchFamily="34" charset="-122"/>
                <a:ea typeface="微软雅黑" panose="020B0503020204020204" pitchFamily="34" charset="-122"/>
              </a:rPr>
              <a:t>Type Add( Type a) </a:t>
            </a:r>
          </a:p>
          <a:p>
            <a:pPr>
              <a:lnSpc>
                <a:spcPct val="120000"/>
              </a:lnSpc>
            </a:pPr>
            <a:r>
              <a:rPr lang="en-US" sz="3200" dirty="0">
                <a:latin typeface="微软雅黑" panose="020B0503020204020204" pitchFamily="34" charset="-122"/>
                <a:ea typeface="微软雅黑" panose="020B0503020204020204" pitchFamily="34" charset="-122"/>
              </a:rPr>
              <a:t>{</a:t>
            </a:r>
          </a:p>
          <a:p>
            <a:pPr>
              <a:lnSpc>
                <a:spcPct val="120000"/>
              </a:lnSpc>
            </a:pPr>
            <a:r>
              <a:rPr lang="en-US" sz="3200" dirty="0">
                <a:latin typeface="微软雅黑" panose="020B0503020204020204" pitchFamily="34" charset="-122"/>
                <a:ea typeface="微软雅黑" panose="020B0503020204020204" pitchFamily="34" charset="-122"/>
              </a:rPr>
              <a:t>	return a + size ;</a:t>
            </a:r>
          </a:p>
          <a:p>
            <a:pPr>
              <a:lnSpc>
                <a:spcPct val="120000"/>
              </a:lnSpc>
            </a:pPr>
            <a:r>
              <a:rPr lang="en-US"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p>
          <a:p>
            <a:pPr>
              <a:lnSpc>
                <a:spcPct val="120000"/>
              </a:lnSpc>
            </a:pPr>
            <a:r>
              <a:rPr lang="zh-CN" altLang="en-US" sz="3200" dirty="0">
                <a:latin typeface="微软雅黑" panose="020B0503020204020204" pitchFamily="34" charset="-122"/>
                <a:ea typeface="微软雅黑" panose="020B0503020204020204" pitchFamily="34" charset="-122"/>
              </a:rPr>
              <a:t>注意此时</a:t>
            </a:r>
            <a:r>
              <a:rPr lang="en-US" sz="3200" dirty="0">
                <a:latin typeface="微软雅黑" panose="020B0503020204020204" pitchFamily="34" charset="-122"/>
                <a:ea typeface="微软雅黑" panose="020B0503020204020204" pitchFamily="34" charset="-122"/>
              </a:rPr>
              <a:t>a</a:t>
            </a:r>
            <a:r>
              <a:rPr lang="zh-CN" altLang="en-US" sz="3200" dirty="0">
                <a:latin typeface="微软雅黑" panose="020B0503020204020204" pitchFamily="34" charset="-122"/>
                <a:ea typeface="微软雅黑" panose="020B0503020204020204" pitchFamily="34" charset="-122"/>
              </a:rPr>
              <a:t>是模板类型参数，</a:t>
            </a:r>
            <a:r>
              <a:rPr lang="en-US" altLang="zh-CN" sz="3200" dirty="0">
                <a:latin typeface="微软雅黑" panose="020B0503020204020204" pitchFamily="34" charset="-122"/>
                <a:ea typeface="微软雅黑" panose="020B0503020204020204" pitchFamily="34" charset="-122"/>
              </a:rPr>
              <a:t>size</a:t>
            </a:r>
            <a:r>
              <a:rPr lang="zh-CN" altLang="en-US" sz="3200" dirty="0">
                <a:latin typeface="微软雅黑" panose="020B0503020204020204" pitchFamily="34" charset="-122"/>
                <a:ea typeface="微软雅黑" panose="020B0503020204020204" pitchFamily="34" charset="-122"/>
              </a:rPr>
              <a:t>是模板非类型参数。</a:t>
            </a:r>
          </a:p>
        </p:txBody>
      </p:sp>
      <p:sp>
        <p:nvSpPr>
          <p:cNvPr id="12291" name="Rectangle 3"/>
          <p:cNvSpPr>
            <a:spLocks noGrp="1" noChangeArrowheads="1"/>
          </p:cNvSpPr>
          <p:nvPr>
            <p:ph type="title" idx="4294967295"/>
          </p:nvPr>
        </p:nvSpPr>
        <p:spPr>
          <a:xfrm>
            <a:off x="782614" y="269776"/>
            <a:ext cx="7793037" cy="1143000"/>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Tree>
    <p:extLst>
      <p:ext uri="{BB962C8B-B14F-4D97-AF65-F5344CB8AC3E}">
        <p14:creationId xmlns:p14="http://schemas.microsoft.com/office/powerpoint/2010/main" val="2184473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3477" y="1312168"/>
            <a:ext cx="7880246"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200" dirty="0">
                <a:latin typeface="微软雅黑" panose="020B0503020204020204" pitchFamily="34" charset="-122"/>
                <a:ea typeface="微软雅黑" panose="020B0503020204020204" pitchFamily="34" charset="-122"/>
              </a:rPr>
              <a:t>例如：</a:t>
            </a:r>
          </a:p>
          <a:p>
            <a:pPr>
              <a:lnSpc>
                <a:spcPct val="120000"/>
              </a:lnSpc>
            </a:pPr>
            <a:r>
              <a:rPr lang="en-US" sz="3200" dirty="0">
                <a:latin typeface="微软雅黑" panose="020B0503020204020204" pitchFamily="34" charset="-122"/>
                <a:ea typeface="微软雅黑" panose="020B0503020204020204" pitchFamily="34" charset="-122"/>
              </a:rPr>
              <a:t>template &lt;class Type &gt;</a:t>
            </a:r>
          </a:p>
          <a:p>
            <a:pPr>
              <a:lnSpc>
                <a:spcPct val="120000"/>
              </a:lnSpc>
            </a:pPr>
            <a:r>
              <a:rPr lang="en-US" sz="3200" dirty="0">
                <a:latin typeface="微软雅黑" panose="020B0503020204020204" pitchFamily="34" charset="-122"/>
                <a:ea typeface="微软雅黑" panose="020B0503020204020204" pitchFamily="34" charset="-122"/>
              </a:rPr>
              <a:t>Type Add( Type a , </a:t>
            </a:r>
            <a:r>
              <a:rPr lang="en-US" sz="3200" dirty="0" err="1">
                <a:latin typeface="微软雅黑" panose="020B0503020204020204" pitchFamily="34" charset="-122"/>
                <a:ea typeface="微软雅黑" panose="020B0503020204020204" pitchFamily="34" charset="-122"/>
              </a:rPr>
              <a:t>int</a:t>
            </a:r>
            <a:r>
              <a:rPr lang="en-US" sz="3200" dirty="0">
                <a:latin typeface="微软雅黑" panose="020B0503020204020204" pitchFamily="34" charset="-122"/>
                <a:ea typeface="微软雅黑" panose="020B0503020204020204" pitchFamily="34" charset="-122"/>
              </a:rPr>
              <a:t> size) </a:t>
            </a:r>
          </a:p>
          <a:p>
            <a:pPr>
              <a:lnSpc>
                <a:spcPct val="120000"/>
              </a:lnSpc>
            </a:pPr>
            <a:r>
              <a:rPr lang="en-US" sz="3200" dirty="0">
                <a:latin typeface="微软雅黑" panose="020B0503020204020204" pitchFamily="34" charset="-122"/>
                <a:ea typeface="微软雅黑" panose="020B0503020204020204" pitchFamily="34" charset="-122"/>
              </a:rPr>
              <a:t>{</a:t>
            </a:r>
          </a:p>
          <a:p>
            <a:pPr>
              <a:lnSpc>
                <a:spcPct val="120000"/>
              </a:lnSpc>
            </a:pPr>
            <a:r>
              <a:rPr lang="en-US" sz="3200" dirty="0">
                <a:latin typeface="微软雅黑" panose="020B0503020204020204" pitchFamily="34" charset="-122"/>
                <a:ea typeface="微软雅黑" panose="020B0503020204020204" pitchFamily="34" charset="-122"/>
              </a:rPr>
              <a:t>	return a + size ;</a:t>
            </a:r>
          </a:p>
          <a:p>
            <a:pPr>
              <a:lnSpc>
                <a:spcPct val="120000"/>
              </a:lnSpc>
            </a:pPr>
            <a:r>
              <a:rPr lang="en-US"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p>
          <a:p>
            <a:pPr>
              <a:lnSpc>
                <a:spcPct val="120000"/>
              </a:lnSpc>
            </a:pPr>
            <a:r>
              <a:rPr lang="zh-CN" altLang="en-US" sz="3200" dirty="0">
                <a:latin typeface="微软雅黑" panose="020B0503020204020204" pitchFamily="34" charset="-122"/>
                <a:ea typeface="微软雅黑" panose="020B0503020204020204" pitchFamily="34" charset="-122"/>
              </a:rPr>
              <a:t>注意此时</a:t>
            </a:r>
            <a:r>
              <a:rPr lang="en-US" sz="3200" dirty="0">
                <a:latin typeface="微软雅黑" panose="020B0503020204020204" pitchFamily="34" charset="-122"/>
                <a:ea typeface="微软雅黑" panose="020B0503020204020204" pitchFamily="34" charset="-122"/>
              </a:rPr>
              <a:t>a</a:t>
            </a:r>
            <a:r>
              <a:rPr lang="zh-CN" altLang="en-US" sz="3200" dirty="0">
                <a:latin typeface="微软雅黑" panose="020B0503020204020204" pitchFamily="34" charset="-122"/>
                <a:ea typeface="微软雅黑" panose="020B0503020204020204" pitchFamily="34" charset="-122"/>
              </a:rPr>
              <a:t>是模板类型参数，而</a:t>
            </a:r>
            <a:r>
              <a:rPr lang="en-US" sz="3200" dirty="0">
                <a:latin typeface="微软雅黑" panose="020B0503020204020204" pitchFamily="34" charset="-122"/>
                <a:ea typeface="微软雅黑" panose="020B0503020204020204" pitchFamily="34" charset="-122"/>
              </a:rPr>
              <a:t>size</a:t>
            </a:r>
            <a:r>
              <a:rPr lang="zh-CN" altLang="en-US" sz="3200" dirty="0">
                <a:latin typeface="微软雅黑" panose="020B0503020204020204" pitchFamily="34" charset="-122"/>
                <a:ea typeface="微软雅黑" panose="020B0503020204020204" pitchFamily="34" charset="-122"/>
              </a:rPr>
              <a:t>是函数参数</a:t>
            </a:r>
          </a:p>
        </p:txBody>
      </p:sp>
      <p:sp>
        <p:nvSpPr>
          <p:cNvPr id="13315" name="Rectangle 3"/>
          <p:cNvSpPr>
            <a:spLocks noGrp="1" noChangeArrowheads="1"/>
          </p:cNvSpPr>
          <p:nvPr>
            <p:ph type="title" idx="4294967295"/>
          </p:nvPr>
        </p:nvSpPr>
        <p:spPr>
          <a:xfrm>
            <a:off x="760686" y="188640"/>
            <a:ext cx="7793037" cy="1143000"/>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Tree>
    <p:extLst>
      <p:ext uri="{BB962C8B-B14F-4D97-AF65-F5344CB8AC3E}">
        <p14:creationId xmlns:p14="http://schemas.microsoft.com/office/powerpoint/2010/main" val="122882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400" dirty="0">
                <a:effectLst/>
                <a:latin typeface="+mn-ea"/>
                <a:ea typeface="+mn-ea"/>
              </a:rPr>
              <a:t>延迟方法</a:t>
            </a:r>
          </a:p>
        </p:txBody>
      </p:sp>
      <p:sp>
        <p:nvSpPr>
          <p:cNvPr id="83972" name="Rectangle 2" descr="Rectangle: Click to edit Master text styles&#10;Second level&#10;Third level&#10;Fourth level&#10;Fifth level"/>
          <p:cNvSpPr>
            <a:spLocks noGrp="1" noChangeArrowheads="1"/>
          </p:cNvSpPr>
          <p:nvPr>
            <p:ph idx="1"/>
          </p:nvPr>
        </p:nvSpPr>
        <p:spPr>
          <a:xfrm>
            <a:off x="0" y="1447800"/>
            <a:ext cx="9144000" cy="4772025"/>
          </a:xfrm>
          <a:noFill/>
        </p:spPr>
        <p:txBody>
          <a:bodyPr/>
          <a:lstStyle/>
          <a:p>
            <a:pPr marL="914400" lvl="1" indent="-457200" eaLnBrk="1" hangingPunct="1">
              <a:lnSpc>
                <a:spcPct val="120000"/>
              </a:lnSpc>
              <a:buFont typeface="Wingdings" pitchFamily="2" charset="2"/>
              <a:buChar char="n"/>
            </a:pPr>
            <a:r>
              <a:rPr lang="zh-CN" altLang="en-US" sz="3100" dirty="0">
                <a:latin typeface="+mn-ea"/>
              </a:rPr>
              <a:t>延迟方法更具实际意义的原因：在静态类型面向对象语言中，对于给定对象，只有当编译器可以确认与给定消息选择器相匹配的响应方法时，才允许程序员发送消息给这个对象。</a:t>
            </a:r>
          </a:p>
          <a:p>
            <a:pPr marL="914400" lvl="1" indent="-457200" eaLnBrk="1" hangingPunct="1">
              <a:buFont typeface="Wingdings" pitchFamily="2" charset="2"/>
              <a:buNone/>
            </a:pPr>
            <a:endParaRPr lang="en-US" altLang="zh-CN" sz="4000" b="1" dirty="0">
              <a:latin typeface="+mn-ea"/>
            </a:endParaRPr>
          </a:p>
        </p:txBody>
      </p:sp>
      <p:sp>
        <p:nvSpPr>
          <p:cNvPr id="8397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2849639-01C2-4374-85CB-155544CAC64B}" type="datetime1">
              <a:rPr kumimoji="0" lang="en-US" altLang="zh-CN" sz="1400" b="1">
                <a:latin typeface="+mn-ea"/>
                <a:ea typeface="+mn-ea"/>
              </a:rPr>
              <a:pPr eaLnBrk="1" hangingPunct="1"/>
              <a:t>6/13/2022</a:t>
            </a:fld>
            <a:endParaRPr kumimoji="0" lang="en-US" altLang="zh-CN" sz="1400" b="1">
              <a:latin typeface="+mn-ea"/>
              <a:ea typeface="+mn-ea"/>
            </a:endParaRPr>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77FB2ECE-786D-4652-9B82-98ECF01D9397}" type="slidenum">
              <a:rPr kumimoji="0" lang="en-US" altLang="zh-CN" sz="1400" b="1">
                <a:latin typeface="+mn-ea"/>
                <a:ea typeface="+mn-ea"/>
              </a:rPr>
              <a:pPr eaLnBrk="1" hangingPunct="1"/>
              <a:t>4</a:t>
            </a:fld>
            <a:endParaRPr kumimoji="0" lang="en-US" altLang="zh-CN" sz="1400" b="1">
              <a:latin typeface="+mn-ea"/>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528" y="1412776"/>
            <a:ext cx="8496944"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200" dirty="0">
                <a:latin typeface="微软雅黑" panose="020B0503020204020204" pitchFamily="34" charset="-122"/>
                <a:ea typeface="微软雅黑" panose="020B0503020204020204" pitchFamily="34" charset="-122"/>
              </a:rPr>
              <a:t>模板函数的实例化</a:t>
            </a:r>
          </a:p>
          <a:p>
            <a:pPr>
              <a:lnSpc>
                <a:spcPct val="120000"/>
              </a:lnSpc>
            </a:pPr>
            <a:r>
              <a:rPr lang="zh-CN" altLang="en-US" sz="3200" dirty="0">
                <a:latin typeface="微软雅黑" panose="020B0503020204020204" pitchFamily="34" charset="-122"/>
                <a:ea typeface="微软雅黑" panose="020B0503020204020204" pitchFamily="34" charset="-122"/>
              </a:rPr>
              <a:t>    用系统实际的内置或用户定义类型来替换模板的类型参数。</a:t>
            </a:r>
          </a:p>
          <a:p>
            <a:pPr>
              <a:lnSpc>
                <a:spcPct val="120000"/>
              </a:lnSpc>
            </a:pPr>
            <a:r>
              <a:rPr lang="zh-CN" altLang="en-US" sz="3200" dirty="0">
                <a:solidFill>
                  <a:schemeClr val="hlink"/>
                </a:solidFill>
                <a:latin typeface="微软雅黑" panose="020B0503020204020204" pitchFamily="34" charset="-122"/>
                <a:ea typeface="微软雅黑" panose="020B0503020204020204" pitchFamily="34" charset="-122"/>
              </a:rPr>
              <a:t>注意：</a:t>
            </a:r>
          </a:p>
          <a:p>
            <a:pPr>
              <a:lnSpc>
                <a:spcPct val="120000"/>
              </a:lnSpc>
            </a:pPr>
            <a:r>
              <a:rPr lang="zh-CN" altLang="en-US" sz="3200" dirty="0">
                <a:latin typeface="微软雅黑" panose="020B0503020204020204" pitchFamily="34" charset="-122"/>
                <a:ea typeface="微软雅黑" panose="020B0503020204020204" pitchFamily="34" charset="-122"/>
              </a:rPr>
              <a:t>    不论是内置类型还是用户自定义类型必须要支持模板函数内的操作。</a:t>
            </a:r>
          </a:p>
        </p:txBody>
      </p:sp>
      <p:sp>
        <p:nvSpPr>
          <p:cNvPr id="14339" name="Rectangle 3"/>
          <p:cNvSpPr>
            <a:spLocks noGrp="1" noChangeArrowheads="1"/>
          </p:cNvSpPr>
          <p:nvPr>
            <p:ph type="title" idx="4294967295"/>
          </p:nvPr>
        </p:nvSpPr>
        <p:spPr>
          <a:xfrm>
            <a:off x="251520" y="116632"/>
            <a:ext cx="7793037" cy="1143000"/>
          </a:xfrm>
        </p:spPr>
        <p:txBody>
          <a:bodyPr/>
          <a:lstStyle/>
          <a:p>
            <a:r>
              <a:rPr lang="zh-CN" altLang="en-US" sz="3400" dirty="0">
                <a:effectLst/>
                <a:latin typeface="微软雅黑" panose="020B0503020204020204" pitchFamily="34" charset="-122"/>
                <a:ea typeface="微软雅黑" panose="020B0503020204020204" pitchFamily="34" charset="-122"/>
              </a:rPr>
              <a:t>函数模板</a:t>
            </a:r>
          </a:p>
        </p:txBody>
      </p:sp>
    </p:spTree>
    <p:extLst>
      <p:ext uri="{BB962C8B-B14F-4D97-AF65-F5344CB8AC3E}">
        <p14:creationId xmlns:p14="http://schemas.microsoft.com/office/powerpoint/2010/main" val="2787265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51520" y="1124744"/>
            <a:ext cx="8424167"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buClr>
                <a:schemeClr val="folHlink"/>
              </a:buClr>
              <a:buSzPct val="60000"/>
              <a:buFont typeface="Wingdings" pitchFamily="2" charset="2"/>
              <a:buNone/>
            </a:pPr>
            <a:r>
              <a:rPr lang="zh-CN" altLang="en-US" sz="2800" dirty="0">
                <a:latin typeface="微软雅黑" panose="020B0503020204020204" pitchFamily="34" charset="-122"/>
                <a:ea typeface="微软雅黑" panose="020B0503020204020204" pitchFamily="34" charset="-122"/>
              </a:rPr>
              <a:t>示例： </a:t>
            </a:r>
            <a:r>
              <a:rPr lang="en-US" sz="2800" dirty="0">
                <a:latin typeface="微软雅黑" panose="020B0503020204020204" pitchFamily="34" charset="-122"/>
                <a:ea typeface="微软雅黑" panose="020B0503020204020204" pitchFamily="34" charset="-122"/>
              </a:rPr>
              <a:t>List</a:t>
            </a:r>
            <a:r>
              <a:rPr lang="zh-CN" altLang="en-US" sz="2800" dirty="0">
                <a:latin typeface="微软雅黑" panose="020B0503020204020204" pitchFamily="34" charset="-122"/>
                <a:ea typeface="微软雅黑" panose="020B0503020204020204" pitchFamily="34" charset="-122"/>
              </a:rPr>
              <a:t>链表的实现</a:t>
            </a:r>
          </a:p>
          <a:p>
            <a:pPr>
              <a:lnSpc>
                <a:spcPct val="120000"/>
              </a:lnSpc>
            </a:pPr>
            <a:r>
              <a:rPr lang="en-US" sz="2800" dirty="0">
                <a:latin typeface="微软雅黑" panose="020B0503020204020204" pitchFamily="34" charset="-122"/>
                <a:ea typeface="微软雅黑" panose="020B0503020204020204" pitchFamily="34" charset="-122"/>
              </a:rPr>
              <a:t>class </a:t>
            </a:r>
            <a:r>
              <a:rPr lang="en-US" sz="2800" dirty="0" err="1">
                <a:latin typeface="微软雅黑" panose="020B0503020204020204" pitchFamily="34" charset="-122"/>
                <a:ea typeface="微软雅黑" panose="020B0503020204020204" pitchFamily="34" charset="-122"/>
              </a:rPr>
              <a:t>ListInt</a:t>
            </a:r>
            <a:endParaRPr lang="en-US" sz="2800" dirty="0">
              <a:latin typeface="微软雅黑" panose="020B0503020204020204" pitchFamily="34" charset="-122"/>
              <a:ea typeface="微软雅黑" panose="020B0503020204020204" pitchFamily="34" charset="-122"/>
            </a:endParaRPr>
          </a:p>
          <a:p>
            <a:pPr>
              <a:lnSpc>
                <a:spcPct val="120000"/>
              </a:lnSpc>
            </a:pPr>
            <a:r>
              <a:rPr lang="en-US" sz="2800" dirty="0">
                <a:latin typeface="微软雅黑" panose="020B0503020204020204" pitchFamily="34" charset="-122"/>
                <a:ea typeface="微软雅黑" panose="020B0503020204020204" pitchFamily="34" charset="-122"/>
              </a:rPr>
              <a:t>{</a:t>
            </a:r>
          </a:p>
          <a:p>
            <a:pPr>
              <a:lnSpc>
                <a:spcPct val="120000"/>
              </a:lnSpc>
            </a:pPr>
            <a:r>
              <a:rPr lang="en-US" sz="2800" dirty="0">
                <a:latin typeface="微软雅黑" panose="020B0503020204020204" pitchFamily="34" charset="-122"/>
                <a:ea typeface="微软雅黑" panose="020B0503020204020204" pitchFamily="34" charset="-122"/>
              </a:rPr>
              <a:t>public:</a:t>
            </a:r>
          </a:p>
          <a:p>
            <a:pPr>
              <a:lnSpc>
                <a:spcPct val="120000"/>
              </a:lnSpc>
            </a:pPr>
            <a:r>
              <a:rPr lang="en-US" sz="2800" dirty="0">
                <a:latin typeface="微软雅黑" panose="020B0503020204020204" pitchFamily="34" charset="-122"/>
                <a:ea typeface="微软雅黑" panose="020B0503020204020204" pitchFamily="34" charset="-122"/>
              </a:rPr>
              <a:t>	void Add(</a:t>
            </a:r>
            <a:r>
              <a:rPr lang="en-US" sz="2800" dirty="0" err="1">
                <a:latin typeface="微软雅黑" panose="020B0503020204020204" pitchFamily="34" charset="-122"/>
                <a:ea typeface="微软雅黑" panose="020B0503020204020204" pitchFamily="34" charset="-122"/>
              </a:rPr>
              <a:t>int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nValue</a:t>
            </a:r>
            <a:r>
              <a:rPr lang="en-US" sz="2800" dirty="0">
                <a:latin typeface="微软雅黑" panose="020B0503020204020204" pitchFamily="34" charset="-122"/>
                <a:ea typeface="微软雅黑" panose="020B0503020204020204" pitchFamily="34" charset="-122"/>
              </a:rPr>
              <a:t>);</a:t>
            </a:r>
          </a:p>
          <a:p>
            <a:pPr>
              <a:lnSpc>
                <a:spcPct val="120000"/>
              </a:lnSpc>
            </a:pPr>
            <a:r>
              <a:rPr lang="en-US" sz="2800" dirty="0">
                <a:latin typeface="微软雅黑" panose="020B0503020204020204" pitchFamily="34" charset="-122"/>
                <a:ea typeface="微软雅黑" panose="020B0503020204020204" pitchFamily="34" charset="-122"/>
              </a:rPr>
              <a:t>	bool Insert(</a:t>
            </a:r>
            <a:r>
              <a:rPr lang="en-US" sz="2800" dirty="0" err="1">
                <a:latin typeface="微软雅黑" panose="020B0503020204020204" pitchFamily="34" charset="-122"/>
                <a:ea typeface="微软雅黑" panose="020B0503020204020204" pitchFamily="34" charset="-122"/>
              </a:rPr>
              <a:t>int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nIndex</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int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nValue</a:t>
            </a:r>
            <a:r>
              <a:rPr lang="en-US" sz="2800" dirty="0">
                <a:latin typeface="微软雅黑" panose="020B0503020204020204" pitchFamily="34" charset="-122"/>
                <a:ea typeface="微软雅黑" panose="020B0503020204020204" pitchFamily="34" charset="-122"/>
              </a:rPr>
              <a:t>);</a:t>
            </a:r>
          </a:p>
          <a:p>
            <a:pPr>
              <a:lnSpc>
                <a:spcPct val="120000"/>
              </a:lnSpc>
            </a:pP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int</a:t>
            </a:r>
            <a:r>
              <a:rPr lang="en-US" sz="2800" dirty="0">
                <a:latin typeface="微软雅黑" panose="020B0503020204020204" pitchFamily="34" charset="-122"/>
                <a:ea typeface="微软雅黑" panose="020B0503020204020204" pitchFamily="34" charset="-122"/>
              </a:rPr>
              <a:t>  Remove(</a:t>
            </a:r>
            <a:r>
              <a:rPr lang="en-US" sz="2800" dirty="0" err="1">
                <a:latin typeface="微软雅黑" panose="020B0503020204020204" pitchFamily="34" charset="-122"/>
                <a:ea typeface="微软雅黑" panose="020B0503020204020204" pitchFamily="34" charset="-122"/>
              </a:rPr>
              <a:t>int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nIndex</a:t>
            </a:r>
            <a:r>
              <a:rPr lang="en-US" sz="2800" dirty="0">
                <a:latin typeface="微软雅黑" panose="020B0503020204020204" pitchFamily="34" charset="-122"/>
                <a:ea typeface="微软雅黑" panose="020B0503020204020204" pitchFamily="34" charset="-122"/>
              </a:rPr>
              <a:t>);</a:t>
            </a:r>
          </a:p>
          <a:p>
            <a:pPr>
              <a:lnSpc>
                <a:spcPct val="120000"/>
              </a:lnSpc>
            </a:pPr>
            <a:r>
              <a:rPr lang="en-US" sz="2800" dirty="0">
                <a:latin typeface="微软雅黑" panose="020B0503020204020204" pitchFamily="34" charset="-122"/>
                <a:ea typeface="微软雅黑" panose="020B0503020204020204" pitchFamily="34" charset="-122"/>
              </a:rPr>
              <a:t>};</a:t>
            </a:r>
          </a:p>
          <a:p>
            <a:pPr>
              <a:lnSpc>
                <a:spcPct val="120000"/>
              </a:lnSpc>
            </a:pPr>
            <a:r>
              <a:rPr lang="zh-CN" altLang="en-US" sz="2800" dirty="0">
                <a:latin typeface="微软雅黑" panose="020B0503020204020204" pitchFamily="34" charset="-122"/>
                <a:ea typeface="微软雅黑" panose="020B0503020204020204" pitchFamily="34" charset="-122"/>
              </a:rPr>
              <a:t>只能满足整型链表的要求，要根据不同的数据类型编写多个链表类。</a:t>
            </a:r>
          </a:p>
        </p:txBody>
      </p:sp>
      <p:sp>
        <p:nvSpPr>
          <p:cNvPr id="15363" name="Rectangle 3"/>
          <p:cNvSpPr>
            <a:spLocks noGrp="1" noChangeArrowheads="1"/>
          </p:cNvSpPr>
          <p:nvPr>
            <p:ph type="title" idx="4294967295"/>
          </p:nvPr>
        </p:nvSpPr>
        <p:spPr/>
        <p:txBody>
          <a:bodyPr/>
          <a:lstStyle/>
          <a:p>
            <a:r>
              <a:rPr lang="zh-CN" altLang="en-US" sz="4800" b="1" dirty="0">
                <a:effectLst/>
                <a:latin typeface="微软雅黑" panose="020B0503020204020204" pitchFamily="34" charset="-122"/>
                <a:ea typeface="微软雅黑" panose="020B0503020204020204" pitchFamily="34" charset="-122"/>
              </a:rPr>
              <a:t> </a:t>
            </a:r>
            <a:r>
              <a:rPr lang="zh-CN" altLang="en-US" sz="3600" dirty="0">
                <a:effectLst/>
                <a:latin typeface="微软雅黑" panose="020B0503020204020204" pitchFamily="34" charset="-122"/>
                <a:ea typeface="微软雅黑" panose="020B0503020204020204" pitchFamily="34" charset="-122"/>
              </a:rPr>
              <a:t>类模板</a:t>
            </a:r>
          </a:p>
        </p:txBody>
      </p:sp>
    </p:spTree>
    <p:extLst>
      <p:ext uri="{BB962C8B-B14F-4D97-AF65-F5344CB8AC3E}">
        <p14:creationId xmlns:p14="http://schemas.microsoft.com/office/powerpoint/2010/main" val="1530909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3419" y="1196752"/>
            <a:ext cx="77041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000" dirty="0">
                <a:latin typeface="微软雅黑" panose="020B0503020204020204" pitchFamily="34" charset="-122"/>
                <a:ea typeface="微软雅黑" panose="020B0503020204020204" pitchFamily="34" charset="-122"/>
              </a:rPr>
              <a:t>类模板的定义</a:t>
            </a:r>
          </a:p>
          <a:p>
            <a:pPr>
              <a:lnSpc>
                <a:spcPct val="120000"/>
              </a:lnSpc>
            </a:pPr>
            <a:r>
              <a:rPr lang="en-US" sz="3000" dirty="0">
                <a:latin typeface="Arial" pitchFamily="34" charset="0"/>
                <a:ea typeface="微软雅黑" panose="020B0503020204020204" pitchFamily="34" charset="-122"/>
              </a:rPr>
              <a:t>template &lt;class T&gt; </a:t>
            </a:r>
          </a:p>
          <a:p>
            <a:pPr>
              <a:lnSpc>
                <a:spcPct val="120000"/>
              </a:lnSpc>
            </a:pPr>
            <a:r>
              <a:rPr lang="en-US" sz="3000" dirty="0">
                <a:latin typeface="Arial" pitchFamily="34" charset="0"/>
                <a:ea typeface="微软雅黑" panose="020B0503020204020204" pitchFamily="34" charset="-122"/>
              </a:rPr>
              <a:t>class List</a:t>
            </a:r>
          </a:p>
          <a:p>
            <a:pPr>
              <a:lnSpc>
                <a:spcPct val="120000"/>
              </a:lnSpc>
            </a:pPr>
            <a:r>
              <a:rPr lang="en-US" sz="3000" dirty="0">
                <a:latin typeface="Arial" pitchFamily="34" charset="0"/>
                <a:ea typeface="微软雅黑" panose="020B0503020204020204" pitchFamily="34" charset="-122"/>
              </a:rPr>
              <a:t>{</a:t>
            </a:r>
          </a:p>
          <a:p>
            <a:pPr>
              <a:lnSpc>
                <a:spcPct val="120000"/>
              </a:lnSpc>
            </a:pPr>
            <a:r>
              <a:rPr lang="en-US" sz="3000" dirty="0">
                <a:latin typeface="Arial" pitchFamily="34" charset="0"/>
                <a:ea typeface="微软雅黑" panose="020B0503020204020204" pitchFamily="34" charset="-122"/>
              </a:rPr>
              <a:t>public:</a:t>
            </a:r>
          </a:p>
          <a:p>
            <a:pPr>
              <a:lnSpc>
                <a:spcPct val="120000"/>
              </a:lnSpc>
            </a:pPr>
            <a:r>
              <a:rPr lang="en-US" sz="3000" dirty="0">
                <a:latin typeface="Arial" pitchFamily="34" charset="0"/>
                <a:ea typeface="微软雅黑" panose="020B0503020204020204" pitchFamily="34" charset="-122"/>
              </a:rPr>
              <a:t>	void Add(T </a:t>
            </a:r>
            <a:r>
              <a:rPr lang="en-US" sz="3000" dirty="0" err="1">
                <a:latin typeface="Arial" pitchFamily="34" charset="0"/>
                <a:ea typeface="微软雅黑" panose="020B0503020204020204" pitchFamily="34" charset="-122"/>
              </a:rPr>
              <a:t>nValue</a:t>
            </a:r>
            <a:r>
              <a:rPr lang="en-US" sz="3000" dirty="0">
                <a:latin typeface="Arial" pitchFamily="34" charset="0"/>
                <a:ea typeface="微软雅黑" panose="020B0503020204020204" pitchFamily="34" charset="-122"/>
              </a:rPr>
              <a:t>);</a:t>
            </a:r>
          </a:p>
          <a:p>
            <a:pPr>
              <a:lnSpc>
                <a:spcPct val="120000"/>
              </a:lnSpc>
            </a:pPr>
            <a:r>
              <a:rPr lang="en-US" sz="3000" dirty="0">
                <a:latin typeface="Arial" pitchFamily="34" charset="0"/>
                <a:ea typeface="微软雅黑" panose="020B0503020204020204" pitchFamily="34" charset="-122"/>
              </a:rPr>
              <a:t>	bool Insert(</a:t>
            </a:r>
            <a:r>
              <a:rPr lang="en-US" sz="3000" dirty="0" err="1">
                <a:latin typeface="Arial" pitchFamily="34" charset="0"/>
                <a:ea typeface="微软雅黑" panose="020B0503020204020204" pitchFamily="34" charset="-122"/>
              </a:rPr>
              <a:t>int</a:t>
            </a:r>
            <a:r>
              <a:rPr lang="en-US" sz="3000" dirty="0">
                <a:latin typeface="Arial" pitchFamily="34" charset="0"/>
                <a:ea typeface="微软雅黑" panose="020B0503020204020204" pitchFamily="34" charset="-122"/>
              </a:rPr>
              <a:t> </a:t>
            </a:r>
            <a:r>
              <a:rPr lang="en-US" sz="3000" dirty="0" err="1">
                <a:latin typeface="Arial" pitchFamily="34" charset="0"/>
                <a:ea typeface="微软雅黑" panose="020B0503020204020204" pitchFamily="34" charset="-122"/>
              </a:rPr>
              <a:t>nIndex</a:t>
            </a:r>
            <a:r>
              <a:rPr lang="en-US" sz="3000" dirty="0">
                <a:latin typeface="Arial" pitchFamily="34" charset="0"/>
                <a:ea typeface="微软雅黑" panose="020B0503020204020204" pitchFamily="34" charset="-122"/>
              </a:rPr>
              <a:t>, T </a:t>
            </a:r>
            <a:r>
              <a:rPr lang="en-US" sz="3000" dirty="0" err="1">
                <a:latin typeface="Arial" pitchFamily="34" charset="0"/>
                <a:ea typeface="微软雅黑" panose="020B0503020204020204" pitchFamily="34" charset="-122"/>
              </a:rPr>
              <a:t>nValue</a:t>
            </a:r>
            <a:r>
              <a:rPr lang="en-US" sz="3000" dirty="0">
                <a:latin typeface="Arial" pitchFamily="34" charset="0"/>
                <a:ea typeface="微软雅黑" panose="020B0503020204020204" pitchFamily="34" charset="-122"/>
              </a:rPr>
              <a:t>);</a:t>
            </a:r>
          </a:p>
          <a:p>
            <a:pPr>
              <a:lnSpc>
                <a:spcPct val="120000"/>
              </a:lnSpc>
            </a:pPr>
            <a:r>
              <a:rPr lang="en-US" sz="3000" dirty="0">
                <a:latin typeface="Arial" pitchFamily="34" charset="0"/>
                <a:ea typeface="微软雅黑" panose="020B0503020204020204" pitchFamily="34" charset="-122"/>
              </a:rPr>
              <a:t>	T    Remove(</a:t>
            </a:r>
            <a:r>
              <a:rPr lang="en-US" sz="3000" dirty="0" err="1">
                <a:latin typeface="Arial" pitchFamily="34" charset="0"/>
                <a:ea typeface="微软雅黑" panose="020B0503020204020204" pitchFamily="34" charset="-122"/>
              </a:rPr>
              <a:t>int</a:t>
            </a:r>
            <a:r>
              <a:rPr lang="en-US" sz="3000" dirty="0">
                <a:latin typeface="Arial" pitchFamily="34" charset="0"/>
                <a:ea typeface="微软雅黑" panose="020B0503020204020204" pitchFamily="34" charset="-122"/>
              </a:rPr>
              <a:t> </a:t>
            </a:r>
            <a:r>
              <a:rPr lang="en-US" sz="3000" dirty="0" err="1">
                <a:latin typeface="Arial" pitchFamily="34" charset="0"/>
                <a:ea typeface="微软雅黑" panose="020B0503020204020204" pitchFamily="34" charset="-122"/>
              </a:rPr>
              <a:t>nIndex</a:t>
            </a:r>
            <a:r>
              <a:rPr lang="en-US" sz="3000" dirty="0">
                <a:latin typeface="Arial" pitchFamily="34" charset="0"/>
                <a:ea typeface="微软雅黑" panose="020B0503020204020204" pitchFamily="34" charset="-122"/>
              </a:rPr>
              <a:t>);</a:t>
            </a:r>
          </a:p>
          <a:p>
            <a:pPr>
              <a:lnSpc>
                <a:spcPct val="120000"/>
              </a:lnSpc>
            </a:pPr>
            <a:r>
              <a:rPr lang="en-US" sz="3000" dirty="0">
                <a:latin typeface="Arial" pitchFamily="34" charset="0"/>
                <a:ea typeface="微软雅黑" panose="020B0503020204020204" pitchFamily="34" charset="-122"/>
              </a:rPr>
              <a:t>};</a:t>
            </a:r>
            <a:endParaRPr lang="zh-CN" altLang="en-US" sz="3000" dirty="0">
              <a:latin typeface="Arial" pitchFamily="34" charset="0"/>
              <a:ea typeface="微软雅黑" panose="020B0503020204020204" pitchFamily="34" charset="-122"/>
            </a:endParaRPr>
          </a:p>
        </p:txBody>
      </p:sp>
      <p:sp>
        <p:nvSpPr>
          <p:cNvPr id="16387" name="Rectangle 3"/>
          <p:cNvSpPr>
            <a:spLocks noGrp="1" noChangeArrowheads="1"/>
          </p:cNvSpPr>
          <p:nvPr>
            <p:ph type="title" idx="4294967295"/>
          </p:nvPr>
        </p:nvSpPr>
        <p:spPr/>
        <p:txBody>
          <a:bodyPr/>
          <a:lstStyle/>
          <a:p>
            <a:r>
              <a:rPr lang="zh-CN" altLang="en-US" sz="3600" dirty="0">
                <a:effectLst/>
                <a:latin typeface="微软雅黑" panose="020B0503020204020204" pitchFamily="34" charset="-122"/>
              </a:rPr>
              <a:t>类模板</a:t>
            </a:r>
          </a:p>
        </p:txBody>
      </p:sp>
    </p:spTree>
    <p:extLst>
      <p:ext uri="{BB962C8B-B14F-4D97-AF65-F5344CB8AC3E}">
        <p14:creationId xmlns:p14="http://schemas.microsoft.com/office/powerpoint/2010/main" val="2168960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971550" y="1484784"/>
            <a:ext cx="77041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200" dirty="0">
                <a:latin typeface="微软雅黑" panose="020B0503020204020204" pitchFamily="34" charset="-122"/>
                <a:ea typeface="微软雅黑" panose="020B0503020204020204" pitchFamily="34" charset="-122"/>
              </a:rPr>
              <a:t>类模板方法的实现方式</a:t>
            </a:r>
          </a:p>
          <a:p>
            <a:pPr>
              <a:lnSpc>
                <a:spcPct val="120000"/>
              </a:lnSpc>
            </a:pPr>
            <a:r>
              <a:rPr lang="en-US" sz="3200" dirty="0">
                <a:latin typeface="Arial" pitchFamily="34" charset="0"/>
                <a:ea typeface="微软雅黑" panose="020B0503020204020204" pitchFamily="34" charset="-122"/>
              </a:rPr>
              <a:t>template &lt;class T&gt; </a:t>
            </a:r>
          </a:p>
          <a:p>
            <a:pPr>
              <a:lnSpc>
                <a:spcPct val="120000"/>
              </a:lnSpc>
            </a:pPr>
            <a:r>
              <a:rPr lang="en-US" sz="3200" dirty="0">
                <a:latin typeface="Arial" pitchFamily="34" charset="0"/>
                <a:ea typeface="微软雅黑" panose="020B0503020204020204" pitchFamily="34" charset="-122"/>
              </a:rPr>
              <a:t>void List&lt;T&gt; ::Add(T </a:t>
            </a:r>
            <a:r>
              <a:rPr lang="en-US" sz="3200" dirty="0" err="1">
                <a:latin typeface="Arial" pitchFamily="34" charset="0"/>
                <a:ea typeface="微软雅黑" panose="020B0503020204020204" pitchFamily="34" charset="-122"/>
              </a:rPr>
              <a:t>nValue</a:t>
            </a:r>
            <a:r>
              <a:rPr lang="en-US" sz="3200" dirty="0">
                <a:latin typeface="Arial" pitchFamily="34" charset="0"/>
                <a:ea typeface="微软雅黑" panose="020B0503020204020204" pitchFamily="34" charset="-122"/>
              </a:rPr>
              <a:t>)</a:t>
            </a:r>
          </a:p>
          <a:p>
            <a:pPr>
              <a:lnSpc>
                <a:spcPct val="120000"/>
              </a:lnSpc>
            </a:pPr>
            <a:r>
              <a:rPr lang="en-US" sz="3200" dirty="0">
                <a:latin typeface="Arial" pitchFamily="34" charset="0"/>
                <a:ea typeface="微软雅黑" panose="020B0503020204020204" pitchFamily="34" charset="-122"/>
              </a:rPr>
              <a:t>{</a:t>
            </a:r>
          </a:p>
          <a:p>
            <a:pPr>
              <a:lnSpc>
                <a:spcPct val="120000"/>
              </a:lnSpc>
            </a:pPr>
            <a:r>
              <a:rPr lang="en-US" sz="3200" dirty="0">
                <a:latin typeface="Arial" pitchFamily="34" charset="0"/>
                <a:ea typeface="微软雅黑" panose="020B0503020204020204" pitchFamily="34" charset="-122"/>
              </a:rPr>
              <a:t>…………………….</a:t>
            </a:r>
          </a:p>
          <a:p>
            <a:pPr>
              <a:lnSpc>
                <a:spcPct val="120000"/>
              </a:lnSpc>
            </a:pPr>
            <a:r>
              <a:rPr lang="en-US" sz="3200" dirty="0">
                <a:latin typeface="Arial" pitchFamily="34" charset="0"/>
                <a:ea typeface="微软雅黑" panose="020B0503020204020204" pitchFamily="34" charset="-122"/>
              </a:rPr>
              <a:t>}</a:t>
            </a:r>
          </a:p>
          <a:p>
            <a:r>
              <a:rPr lang="en-US" sz="3200" dirty="0">
                <a:latin typeface="Arial" pitchFamily="34" charset="0"/>
                <a:ea typeface="微软雅黑" panose="020B0503020204020204" pitchFamily="34" charset="-122"/>
              </a:rPr>
              <a:t>	</a:t>
            </a:r>
            <a:endParaRPr lang="zh-CN" altLang="en-US" sz="3200" dirty="0">
              <a:latin typeface="Arial" pitchFamily="34" charset="0"/>
              <a:ea typeface="微软雅黑" panose="020B0503020204020204" pitchFamily="34" charset="-122"/>
            </a:endParaRPr>
          </a:p>
        </p:txBody>
      </p:sp>
      <p:sp>
        <p:nvSpPr>
          <p:cNvPr id="17411" name="Rectangle 3"/>
          <p:cNvSpPr>
            <a:spLocks noGrp="1" noChangeArrowheads="1"/>
          </p:cNvSpPr>
          <p:nvPr>
            <p:ph type="title" idx="4294967295"/>
          </p:nvPr>
        </p:nvSpPr>
        <p:spPr>
          <a:xfrm>
            <a:off x="683419" y="404664"/>
            <a:ext cx="8280400" cy="574675"/>
          </a:xfrm>
        </p:spPr>
        <p:txBody>
          <a:bodyPr/>
          <a:lstStyle/>
          <a:p>
            <a:r>
              <a:rPr lang="zh-CN" altLang="en-US" sz="3600" dirty="0">
                <a:effectLst/>
                <a:latin typeface="微软雅黑" panose="020B0503020204020204" pitchFamily="34" charset="-122"/>
              </a:rPr>
              <a:t>类模板</a:t>
            </a:r>
          </a:p>
        </p:txBody>
      </p:sp>
    </p:spTree>
    <p:extLst>
      <p:ext uri="{BB962C8B-B14F-4D97-AF65-F5344CB8AC3E}">
        <p14:creationId xmlns:p14="http://schemas.microsoft.com/office/powerpoint/2010/main" val="4090691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9589" y="1016793"/>
            <a:ext cx="864044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3000" dirty="0">
                <a:latin typeface="微软雅黑" panose="020B0503020204020204" pitchFamily="34" charset="-122"/>
                <a:ea typeface="微软雅黑" panose="020B0503020204020204" pitchFamily="34" charset="-122"/>
              </a:rPr>
              <a:t>类模板的实例化</a:t>
            </a:r>
          </a:p>
          <a:p>
            <a:pPr>
              <a:lnSpc>
                <a:spcPct val="120000"/>
              </a:lnSpc>
            </a:pPr>
            <a:r>
              <a:rPr lang="zh-CN" altLang="en-US" sz="3000" dirty="0">
                <a:latin typeface="微软雅黑" panose="020B0503020204020204" pitchFamily="34" charset="-122"/>
                <a:ea typeface="微软雅黑" panose="020B0503020204020204" pitchFamily="34" charset="-122"/>
              </a:rPr>
              <a:t>    用系统实际的内置或用户定义类型来替换模板的类型参数。</a:t>
            </a:r>
          </a:p>
          <a:p>
            <a:pPr>
              <a:lnSpc>
                <a:spcPct val="120000"/>
              </a:lnSpc>
            </a:pPr>
            <a:r>
              <a:rPr lang="en-US" sz="3000" dirty="0">
                <a:latin typeface="微软雅黑" panose="020B0503020204020204" pitchFamily="34" charset="-122"/>
                <a:ea typeface="微软雅黑" panose="020B0503020204020204" pitchFamily="34" charset="-122"/>
              </a:rPr>
              <a:t>List&lt;int&gt;  </a:t>
            </a:r>
            <a:r>
              <a:rPr lang="en-US" sz="3000" dirty="0" err="1">
                <a:latin typeface="微软雅黑" panose="020B0503020204020204" pitchFamily="34" charset="-122"/>
                <a:ea typeface="微软雅黑" panose="020B0503020204020204" pitchFamily="34" charset="-122"/>
              </a:rPr>
              <a:t>intList</a:t>
            </a:r>
            <a:r>
              <a:rPr lang="en-US" sz="3000" dirty="0">
                <a:latin typeface="微软雅黑" panose="020B0503020204020204" pitchFamily="34" charset="-122"/>
                <a:ea typeface="微软雅黑" panose="020B0503020204020204" pitchFamily="34" charset="-122"/>
              </a:rPr>
              <a:t>;</a:t>
            </a:r>
          </a:p>
          <a:p>
            <a:pPr>
              <a:lnSpc>
                <a:spcPct val="120000"/>
              </a:lnSpc>
            </a:pPr>
            <a:r>
              <a:rPr lang="en-US" sz="3000" dirty="0">
                <a:latin typeface="微软雅黑" panose="020B0503020204020204" pitchFamily="34" charset="-122"/>
                <a:ea typeface="微软雅黑" panose="020B0503020204020204" pitchFamily="34" charset="-122"/>
              </a:rPr>
              <a:t>List&lt;double&gt; </a:t>
            </a:r>
            <a:r>
              <a:rPr lang="en-US" sz="3000" dirty="0" err="1">
                <a:latin typeface="微软雅黑" panose="020B0503020204020204" pitchFamily="34" charset="-122"/>
                <a:ea typeface="微软雅黑" panose="020B0503020204020204" pitchFamily="34" charset="-122"/>
              </a:rPr>
              <a:t>douList</a:t>
            </a:r>
            <a:r>
              <a:rPr lang="en-US" sz="3000" dirty="0">
                <a:latin typeface="微软雅黑" panose="020B0503020204020204" pitchFamily="34" charset="-122"/>
                <a:ea typeface="微软雅黑" panose="020B0503020204020204" pitchFamily="34" charset="-122"/>
              </a:rPr>
              <a:t>;</a:t>
            </a:r>
          </a:p>
          <a:p>
            <a:pPr>
              <a:lnSpc>
                <a:spcPct val="120000"/>
              </a:lnSpc>
            </a:pPr>
            <a:endParaRPr lang="zh-CN" altLang="en-US" sz="3000" dirty="0">
              <a:latin typeface="微软雅黑" panose="020B0503020204020204" pitchFamily="34" charset="-122"/>
              <a:ea typeface="微软雅黑" panose="020B0503020204020204" pitchFamily="34" charset="-122"/>
            </a:endParaRPr>
          </a:p>
          <a:p>
            <a:pPr>
              <a:lnSpc>
                <a:spcPct val="120000"/>
              </a:lnSpc>
            </a:pPr>
            <a:r>
              <a:rPr lang="zh-CN" altLang="en-US" sz="3000" dirty="0">
                <a:solidFill>
                  <a:schemeClr val="hlink"/>
                </a:solidFill>
                <a:latin typeface="微软雅黑" panose="020B0503020204020204" pitchFamily="34" charset="-122"/>
                <a:ea typeface="微软雅黑" panose="020B0503020204020204" pitchFamily="34" charset="-122"/>
              </a:rPr>
              <a:t>注意：</a:t>
            </a:r>
          </a:p>
          <a:p>
            <a:pPr>
              <a:lnSpc>
                <a:spcPct val="120000"/>
              </a:lnSpc>
            </a:pPr>
            <a:r>
              <a:rPr lang="zh-CN" altLang="en-US" sz="3000" dirty="0">
                <a:latin typeface="微软雅黑" panose="020B0503020204020204" pitchFamily="34" charset="-122"/>
                <a:ea typeface="微软雅黑" panose="020B0503020204020204" pitchFamily="34" charset="-122"/>
              </a:rPr>
              <a:t>    不论是内置类型还是用户自定义类型必须要支持类模板内的操作。</a:t>
            </a:r>
            <a:endParaRPr lang="en-US" sz="3000" dirty="0">
              <a:latin typeface="微软雅黑" panose="020B0503020204020204" pitchFamily="34" charset="-122"/>
              <a:ea typeface="微软雅黑" panose="020B0503020204020204" pitchFamily="34" charset="-122"/>
            </a:endParaRPr>
          </a:p>
          <a:p>
            <a:r>
              <a:rPr lang="en-US" sz="3200" dirty="0">
                <a:latin typeface="微软雅黑" panose="020B0503020204020204" pitchFamily="34" charset="-122"/>
                <a:ea typeface="微软雅黑" panose="020B0503020204020204" pitchFamily="34" charset="-122"/>
              </a:rPr>
              <a:t>	</a:t>
            </a:r>
            <a:endParaRPr lang="zh-CN" altLang="en-US" sz="3200" dirty="0">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title" idx="4294967295"/>
          </p:nvPr>
        </p:nvSpPr>
        <p:spPr/>
        <p:txBody>
          <a:bodyPr/>
          <a:lstStyle/>
          <a:p>
            <a:r>
              <a:rPr lang="zh-CN" altLang="en-US" sz="3600" dirty="0">
                <a:effectLst/>
                <a:latin typeface="微软雅黑" panose="020B0503020204020204" pitchFamily="34" charset="-122"/>
                <a:ea typeface="微软雅黑" panose="020B0503020204020204" pitchFamily="34" charset="-122"/>
              </a:rPr>
              <a:t>类模板</a:t>
            </a:r>
          </a:p>
        </p:txBody>
      </p:sp>
    </p:spTree>
    <p:extLst>
      <p:ext uri="{BB962C8B-B14F-4D97-AF65-F5344CB8AC3E}">
        <p14:creationId xmlns:p14="http://schemas.microsoft.com/office/powerpoint/2010/main" val="79429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3" name="Rectangle 3"/>
          <p:cNvSpPr>
            <a:spLocks noGrp="1" noChangeArrowheads="1"/>
          </p:cNvSpPr>
          <p:nvPr>
            <p:ph type="title"/>
          </p:nvPr>
        </p:nvSpPr>
        <p:spPr>
          <a:xfrm>
            <a:off x="609600" y="188913"/>
            <a:ext cx="7772400" cy="914400"/>
          </a:xfrm>
          <a:noFill/>
          <a:ln/>
        </p:spPr>
        <p:txBody>
          <a:bodyPr/>
          <a:lstStyle/>
          <a:p>
            <a:pPr marL="762000" indent="-762000"/>
            <a:r>
              <a:rPr lang="zh-CN" altLang="en-US" sz="3600" dirty="0">
                <a:effectLst/>
                <a:latin typeface="微软雅黑" panose="020B0503020204020204" pitchFamily="34" charset="-122"/>
                <a:ea typeface="微软雅黑" panose="020B0503020204020204" pitchFamily="34" charset="-122"/>
              </a:rPr>
              <a:t>模板类</a:t>
            </a:r>
          </a:p>
        </p:txBody>
      </p:sp>
      <p:sp>
        <p:nvSpPr>
          <p:cNvPr id="1346562" name="Rectangle 2" descr="Rectangle: Click to edit Master text styles&#10;Second level&#10;Third level&#10;Fourth level&#10;Fifth level"/>
          <p:cNvSpPr>
            <a:spLocks noGrp="1" noChangeArrowheads="1"/>
          </p:cNvSpPr>
          <p:nvPr>
            <p:ph idx="1"/>
          </p:nvPr>
        </p:nvSpPr>
        <p:spPr>
          <a:xfrm>
            <a:off x="161925" y="1103313"/>
            <a:ext cx="8820150" cy="5256212"/>
          </a:xfrm>
        </p:spPr>
        <p:txBody>
          <a:bodyPr>
            <a:normAutofit fontScale="92500"/>
          </a:bodyPr>
          <a:lstStyle/>
          <a:p>
            <a:pPr marL="457200" lvl="1" indent="0">
              <a:lnSpc>
                <a:spcPct val="120000"/>
              </a:lnSpc>
              <a:buNone/>
            </a:pPr>
            <a:r>
              <a:rPr lang="en-US" altLang="zh-CN" sz="3200" dirty="0">
                <a:solidFill>
                  <a:srgbClr val="000099"/>
                </a:solidFill>
                <a:latin typeface="微软雅黑" panose="020B0503020204020204" pitchFamily="34" charset="-122"/>
                <a:ea typeface="微软雅黑" panose="020B0503020204020204" pitchFamily="34" charset="-122"/>
              </a:rPr>
              <a:t>Template &lt;class T&gt;</a:t>
            </a:r>
            <a:r>
              <a:rPr lang="en-US" altLang="zh-CN" sz="3200" dirty="0">
                <a:latin typeface="微软雅黑" panose="020B0503020204020204" pitchFamily="34" charset="-122"/>
                <a:ea typeface="微软雅黑" panose="020B0503020204020204" pitchFamily="34" charset="-122"/>
              </a:rPr>
              <a:t> class Box{</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	public:</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	 Box(</a:t>
            </a:r>
            <a:r>
              <a:rPr lang="en-US" altLang="zh-CN" sz="3200" dirty="0">
                <a:solidFill>
                  <a:srgbClr val="800000"/>
                </a:solidFill>
                <a:latin typeface="微软雅黑" panose="020B0503020204020204" pitchFamily="34" charset="-122"/>
                <a:ea typeface="微软雅黑" panose="020B0503020204020204" pitchFamily="34" charset="-122"/>
              </a:rPr>
              <a:t>T initial</a:t>
            </a:r>
            <a:r>
              <a:rPr lang="en-US" altLang="zh-CN" sz="3200" dirty="0">
                <a:latin typeface="微软雅黑" panose="020B0503020204020204" pitchFamily="34" charset="-122"/>
                <a:ea typeface="微软雅黑" panose="020B0503020204020204" pitchFamily="34" charset="-122"/>
              </a:rPr>
              <a:t>):value(initial){}</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	 </a:t>
            </a:r>
            <a:r>
              <a:rPr lang="en-US" altLang="zh-CN" sz="3200" dirty="0">
                <a:solidFill>
                  <a:srgbClr val="800000"/>
                </a:solidFill>
                <a:latin typeface="微软雅黑" panose="020B0503020204020204" pitchFamily="34" charset="-122"/>
                <a:ea typeface="微软雅黑" panose="020B0503020204020204" pitchFamily="34" charset="-122"/>
              </a:rPr>
              <a:t>T </a:t>
            </a:r>
            <a:r>
              <a:rPr lang="en-US" altLang="zh-CN" sz="3200" dirty="0" err="1">
                <a:solidFill>
                  <a:srgbClr val="800000"/>
                </a:solidFill>
                <a:latin typeface="微软雅黑" panose="020B0503020204020204" pitchFamily="34" charset="-122"/>
                <a:ea typeface="微软雅黑" panose="020B0503020204020204" pitchFamily="34" charset="-122"/>
              </a:rPr>
              <a:t>getValue</a:t>
            </a:r>
            <a:r>
              <a:rPr lang="en-US" altLang="zh-CN" sz="3200" dirty="0">
                <a:solidFill>
                  <a:srgbClr val="800000"/>
                </a:solidFill>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{return value;}</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	 </a:t>
            </a:r>
            <a:r>
              <a:rPr lang="en-US" altLang="zh-CN" sz="3200" dirty="0" err="1">
                <a:latin typeface="微软雅黑" panose="020B0503020204020204" pitchFamily="34" charset="-122"/>
                <a:ea typeface="微软雅黑" panose="020B0503020204020204" pitchFamily="34" charset="-122"/>
              </a:rPr>
              <a:t>setValue</a:t>
            </a:r>
            <a:r>
              <a:rPr lang="en-US" altLang="zh-CN" sz="3200" dirty="0">
                <a:latin typeface="微软雅黑" panose="020B0503020204020204" pitchFamily="34" charset="-122"/>
                <a:ea typeface="微软雅黑" panose="020B0503020204020204" pitchFamily="34" charset="-122"/>
              </a:rPr>
              <a:t>(</a:t>
            </a:r>
            <a:r>
              <a:rPr lang="en-US" altLang="zh-CN" sz="3200" dirty="0">
                <a:solidFill>
                  <a:srgbClr val="000099"/>
                </a:solidFill>
                <a:latin typeface="微软雅黑" panose="020B0503020204020204" pitchFamily="34" charset="-122"/>
                <a:ea typeface="微软雅黑" panose="020B0503020204020204" pitchFamily="34" charset="-122"/>
              </a:rPr>
              <a:t>T </a:t>
            </a:r>
            <a:r>
              <a:rPr lang="en-US" altLang="zh-CN" sz="3200" dirty="0" err="1">
                <a:solidFill>
                  <a:srgbClr val="000099"/>
                </a:solidFill>
                <a:latin typeface="微软雅黑" panose="020B0503020204020204" pitchFamily="34" charset="-122"/>
                <a:ea typeface="微软雅黑" panose="020B0503020204020204" pitchFamily="34" charset="-122"/>
              </a:rPr>
              <a:t>newValue</a:t>
            </a:r>
            <a:r>
              <a:rPr lang="en-US" altLang="zh-CN" sz="3200" dirty="0">
                <a:latin typeface="微软雅黑" panose="020B0503020204020204" pitchFamily="34" charset="-122"/>
                <a:ea typeface="微软雅黑" panose="020B0503020204020204" pitchFamily="34" charset="-122"/>
              </a:rPr>
              <a:t>){value=</a:t>
            </a:r>
            <a:r>
              <a:rPr lang="en-US" altLang="zh-CN" sz="3200" dirty="0" err="1">
                <a:latin typeface="微软雅黑" panose="020B0503020204020204" pitchFamily="34" charset="-122"/>
                <a:ea typeface="微软雅黑" panose="020B0503020204020204" pitchFamily="34" charset="-122"/>
              </a:rPr>
              <a:t>newValue</a:t>
            </a:r>
            <a:r>
              <a:rPr lang="en-US" altLang="zh-CN" sz="3200" dirty="0">
                <a:latin typeface="微软雅黑" panose="020B0503020204020204" pitchFamily="34" charset="-122"/>
                <a:ea typeface="微软雅黑" panose="020B0503020204020204" pitchFamily="34" charset="-122"/>
              </a:rPr>
              <a:t>;}</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	private:</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	 </a:t>
            </a:r>
            <a:r>
              <a:rPr lang="en-US" altLang="zh-CN" sz="3200" dirty="0">
                <a:solidFill>
                  <a:srgbClr val="800000"/>
                </a:solidFill>
                <a:latin typeface="微软雅黑" panose="020B0503020204020204" pitchFamily="34" charset="-122"/>
                <a:ea typeface="微软雅黑" panose="020B0503020204020204" pitchFamily="34" charset="-122"/>
              </a:rPr>
              <a:t>T value</a:t>
            </a:r>
            <a:r>
              <a:rPr lang="en-US" altLang="zh-CN" sz="3200" dirty="0">
                <a:latin typeface="微软雅黑" panose="020B0503020204020204" pitchFamily="34" charset="-122"/>
                <a:ea typeface="微软雅黑" panose="020B0503020204020204" pitchFamily="34" charset="-122"/>
              </a:rPr>
              <a:t>;</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a:t>
            </a:r>
          </a:p>
        </p:txBody>
      </p:sp>
      <p:sp>
        <p:nvSpPr>
          <p:cNvPr id="4" name="日期占位符 3"/>
          <p:cNvSpPr>
            <a:spLocks noGrp="1"/>
          </p:cNvSpPr>
          <p:nvPr>
            <p:ph type="dt" sz="half" idx="10"/>
          </p:nvPr>
        </p:nvSpPr>
        <p:spPr/>
        <p:txBody>
          <a:bodyPr/>
          <a:lstStyle/>
          <a:p>
            <a:fld id="{826D08BE-A20E-40D0-AB2E-8EE724F0AD90}" type="datetime1">
              <a:rPr lang="en-US"/>
              <a:pPr/>
              <a:t>6/13/2022</a:t>
            </a:fld>
            <a:endParaRPr lang="en-US" altLang="zh-CN"/>
          </a:p>
        </p:txBody>
      </p:sp>
      <p:sp>
        <p:nvSpPr>
          <p:cNvPr id="6" name="灯片编号占位符 5"/>
          <p:cNvSpPr>
            <a:spLocks noGrp="1"/>
          </p:cNvSpPr>
          <p:nvPr>
            <p:ph type="sldNum" sz="quarter" idx="12"/>
          </p:nvPr>
        </p:nvSpPr>
        <p:spPr/>
        <p:txBody>
          <a:bodyPr/>
          <a:lstStyle/>
          <a:p>
            <a:fld id="{89FAC2BA-28B4-4179-88BB-828E0A2A23A9}" type="slidenum">
              <a:rPr lang="en-US" altLang="zh-CN"/>
              <a:pPr/>
              <a:t>45</a:t>
            </a:fld>
            <a:endParaRPr lang="en-US" altLang="zh-CN"/>
          </a:p>
        </p:txBody>
      </p:sp>
    </p:spTree>
    <p:extLst>
      <p:ext uri="{BB962C8B-B14F-4D97-AF65-F5344CB8AC3E}">
        <p14:creationId xmlns:p14="http://schemas.microsoft.com/office/powerpoint/2010/main" val="2430176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1" name="Rectangle 3"/>
          <p:cNvSpPr>
            <a:spLocks noGrp="1" noChangeArrowheads="1"/>
          </p:cNvSpPr>
          <p:nvPr>
            <p:ph type="title"/>
          </p:nvPr>
        </p:nvSpPr>
        <p:spPr>
          <a:xfrm>
            <a:off x="395536" y="252056"/>
            <a:ext cx="7772400" cy="914400"/>
          </a:xfrm>
          <a:noFill/>
          <a:ln/>
        </p:spPr>
        <p:txBody>
          <a:bodyPr/>
          <a:lstStyle/>
          <a:p>
            <a:pPr marL="762000" indent="-762000"/>
            <a:r>
              <a:rPr lang="zh-CN" altLang="en-US" sz="3600" dirty="0">
                <a:effectLst/>
                <a:latin typeface="微软雅黑" panose="020B0503020204020204" pitchFamily="34" charset="-122"/>
                <a:ea typeface="微软雅黑" panose="020B0503020204020204" pitchFamily="34" charset="-122"/>
              </a:rPr>
              <a:t>模板类的使用</a:t>
            </a:r>
          </a:p>
        </p:txBody>
      </p:sp>
      <p:sp>
        <p:nvSpPr>
          <p:cNvPr id="1348610" name="Rectangle 2" descr="Rectangle: Click to edit Master text styles&#10;Second level&#10;Third level&#10;Fourth level&#10;Fifth level"/>
          <p:cNvSpPr>
            <a:spLocks noGrp="1" noChangeArrowheads="1"/>
          </p:cNvSpPr>
          <p:nvPr>
            <p:ph idx="1"/>
          </p:nvPr>
        </p:nvSpPr>
        <p:spPr>
          <a:xfrm>
            <a:off x="-55756" y="1253947"/>
            <a:ext cx="9108057" cy="5256212"/>
          </a:xfrm>
          <a:noFill/>
          <a:ln/>
        </p:spPr>
        <p:txBody>
          <a:bodyPr>
            <a:normAutofit lnSpcReduction="10000"/>
          </a:bodyPr>
          <a:lstStyle/>
          <a:p>
            <a:pPr marL="914400" lvl="1" indent="-457200">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为了创建模板实例，</a:t>
            </a:r>
            <a:r>
              <a:rPr lang="zh-CN" altLang="en-US" sz="3200" dirty="0">
                <a:solidFill>
                  <a:srgbClr val="000099"/>
                </a:solidFill>
                <a:latin typeface="微软雅黑" panose="020B0503020204020204" pitchFamily="34" charset="-122"/>
                <a:ea typeface="微软雅黑" panose="020B0503020204020204" pitchFamily="34" charset="-122"/>
              </a:rPr>
              <a:t>模板参数必须与具体类型联系起来</a:t>
            </a:r>
            <a:r>
              <a:rPr lang="zh-CN" altLang="en-US" sz="3200" dirty="0">
                <a:latin typeface="微软雅黑" panose="020B0503020204020204" pitchFamily="34" charset="-122"/>
                <a:ea typeface="微软雅黑" panose="020B0503020204020204" pitchFamily="34" charset="-122"/>
              </a:rPr>
              <a:t>。</a:t>
            </a:r>
          </a:p>
          <a:p>
            <a:pPr marL="457200" lvl="1" indent="0">
              <a:lnSpc>
                <a:spcPct val="120000"/>
              </a:lnSpc>
              <a:buNone/>
            </a:pPr>
            <a:r>
              <a:rPr lang="en-US" altLang="zh-CN" sz="3200" dirty="0">
                <a:latin typeface="微软雅黑" panose="020B0503020204020204" pitchFamily="34" charset="-122"/>
                <a:ea typeface="微软雅黑" panose="020B0503020204020204" pitchFamily="34" charset="-122"/>
              </a:rPr>
              <a:t>Box&lt;</a:t>
            </a:r>
            <a:r>
              <a:rPr lang="en-US" altLang="zh-CN" sz="3200" dirty="0" err="1">
                <a:latin typeface="微软雅黑" panose="020B0503020204020204" pitchFamily="34" charset="-122"/>
                <a:ea typeface="微软雅黑" panose="020B0503020204020204" pitchFamily="34" charset="-122"/>
              </a:rPr>
              <a:t>int</a:t>
            </a:r>
            <a:r>
              <a:rPr lang="en-US" altLang="zh-CN" sz="3200" dirty="0">
                <a:latin typeface="微软雅黑" panose="020B0503020204020204" pitchFamily="34" charset="-122"/>
                <a:ea typeface="微软雅黑" panose="020B0503020204020204" pitchFamily="34" charset="-122"/>
              </a:rPr>
              <a:t>&gt; </a:t>
            </a:r>
            <a:r>
              <a:rPr lang="en-US" altLang="zh-CN" sz="3200" dirty="0" err="1">
                <a:latin typeface="微软雅黑" panose="020B0503020204020204" pitchFamily="34" charset="-122"/>
                <a:ea typeface="微软雅黑" panose="020B0503020204020204" pitchFamily="34" charset="-122"/>
              </a:rPr>
              <a:t>iBox</a:t>
            </a:r>
            <a:r>
              <a:rPr lang="en-US" altLang="zh-CN" sz="3200" dirty="0">
                <a:latin typeface="微软雅黑" panose="020B0503020204020204" pitchFamily="34" charset="-122"/>
                <a:ea typeface="微软雅黑" panose="020B0503020204020204" pitchFamily="34" charset="-122"/>
              </a:rPr>
              <a:t>(7);</a:t>
            </a:r>
          </a:p>
          <a:p>
            <a:pPr marL="457200" lvl="1" indent="0">
              <a:lnSpc>
                <a:spcPct val="120000"/>
              </a:lnSpc>
              <a:buNone/>
            </a:pPr>
            <a:r>
              <a:rPr lang="en-US" altLang="zh-CN" sz="3200" dirty="0" err="1">
                <a:latin typeface="微软雅黑" panose="020B0503020204020204" pitchFamily="34" charset="-122"/>
                <a:ea typeface="微软雅黑" panose="020B0503020204020204" pitchFamily="34" charset="-122"/>
              </a:rPr>
              <a:t>Cout</a:t>
            </a:r>
            <a:r>
              <a:rPr lang="en-US" altLang="zh-CN" sz="3200" dirty="0">
                <a:latin typeface="微软雅黑" panose="020B0503020204020204" pitchFamily="34" charset="-122"/>
                <a:ea typeface="微软雅黑" panose="020B0503020204020204" pitchFamily="34" charset="-122"/>
              </a:rPr>
              <a:t>&lt;&lt;</a:t>
            </a:r>
            <a:r>
              <a:rPr lang="en-US" altLang="zh-CN" sz="3200" dirty="0" err="1">
                <a:latin typeface="微软雅黑" panose="020B0503020204020204" pitchFamily="34" charset="-122"/>
                <a:ea typeface="微软雅黑" panose="020B0503020204020204" pitchFamily="34" charset="-122"/>
              </a:rPr>
              <a:t>iBox.getValue</a:t>
            </a:r>
            <a:r>
              <a:rPr lang="en-US" altLang="zh-CN" sz="3200" dirty="0">
                <a:latin typeface="微软雅黑" panose="020B0503020204020204" pitchFamily="34" charset="-122"/>
                <a:ea typeface="微软雅黑" panose="020B0503020204020204" pitchFamily="34" charset="-122"/>
              </a:rPr>
              <a:t>(); ???</a:t>
            </a:r>
          </a:p>
          <a:p>
            <a:pPr marL="457200" lvl="1" indent="0">
              <a:lnSpc>
                <a:spcPct val="120000"/>
              </a:lnSpc>
              <a:buNone/>
            </a:pPr>
            <a:r>
              <a:rPr lang="en-US" altLang="zh-CN" sz="3200" dirty="0" err="1">
                <a:latin typeface="微软雅黑" panose="020B0503020204020204" pitchFamily="34" charset="-122"/>
                <a:ea typeface="微软雅黑" panose="020B0503020204020204" pitchFamily="34" charset="-122"/>
              </a:rPr>
              <a:t>iBox.setValue</a:t>
            </a:r>
            <a:r>
              <a:rPr lang="en-US" altLang="zh-CN" sz="3200" dirty="0">
                <a:latin typeface="微软雅黑" panose="020B0503020204020204" pitchFamily="34" charset="-122"/>
                <a:ea typeface="微软雅黑" panose="020B0503020204020204" pitchFamily="34" charset="-122"/>
              </a:rPr>
              <a:t>(12);</a:t>
            </a:r>
          </a:p>
          <a:p>
            <a:pPr marL="457200" lvl="1" indent="0">
              <a:lnSpc>
                <a:spcPct val="120000"/>
              </a:lnSpc>
              <a:buNone/>
            </a:pPr>
            <a:r>
              <a:rPr lang="en-US" altLang="zh-CN" sz="3200" dirty="0" err="1">
                <a:latin typeface="微软雅黑" panose="020B0503020204020204" pitchFamily="34" charset="-122"/>
                <a:ea typeface="微软雅黑" panose="020B0503020204020204" pitchFamily="34" charset="-122"/>
              </a:rPr>
              <a:t>Cout</a:t>
            </a:r>
            <a:r>
              <a:rPr lang="en-US" altLang="zh-CN" sz="3200" dirty="0">
                <a:latin typeface="微软雅黑" panose="020B0503020204020204" pitchFamily="34" charset="-122"/>
                <a:ea typeface="微软雅黑" panose="020B0503020204020204" pitchFamily="34" charset="-122"/>
              </a:rPr>
              <a:t>&lt;&lt;</a:t>
            </a:r>
            <a:r>
              <a:rPr lang="en-US" altLang="zh-CN" sz="3200" dirty="0" err="1">
                <a:latin typeface="微软雅黑" panose="020B0503020204020204" pitchFamily="34" charset="-122"/>
                <a:ea typeface="微软雅黑" panose="020B0503020204020204" pitchFamily="34" charset="-122"/>
              </a:rPr>
              <a:t>iBox.getValue</a:t>
            </a:r>
            <a:r>
              <a:rPr lang="en-US" altLang="zh-CN" sz="3200" dirty="0">
                <a:latin typeface="微软雅黑" panose="020B0503020204020204" pitchFamily="34" charset="-122"/>
                <a:ea typeface="微软雅黑" panose="020B0503020204020204" pitchFamily="34" charset="-122"/>
              </a:rPr>
              <a:t>(); ???</a:t>
            </a:r>
          </a:p>
          <a:p>
            <a:pPr marL="914400" lvl="1" indent="-457200">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参数必须与接收器的</a:t>
            </a:r>
            <a:r>
              <a:rPr lang="zh-CN" altLang="en-US" sz="3200" dirty="0">
                <a:solidFill>
                  <a:srgbClr val="000099"/>
                </a:solidFill>
                <a:latin typeface="微软雅黑" panose="020B0503020204020204" pitchFamily="34" charset="-122"/>
                <a:ea typeface="微软雅黑" panose="020B0503020204020204" pitchFamily="34" charset="-122"/>
              </a:rPr>
              <a:t>类型相匹配</a:t>
            </a:r>
          </a:p>
          <a:p>
            <a:pPr marL="457200" lvl="1" indent="0">
              <a:lnSpc>
                <a:spcPct val="120000"/>
              </a:lnSpc>
              <a:buNone/>
            </a:pPr>
            <a:r>
              <a:rPr lang="en-US" altLang="zh-CN" sz="3200" dirty="0" err="1">
                <a:latin typeface="微软雅黑" panose="020B0503020204020204" pitchFamily="34" charset="-122"/>
                <a:ea typeface="微软雅黑" panose="020B0503020204020204" pitchFamily="34" charset="-122"/>
              </a:rPr>
              <a:t>iBox.setValue</a:t>
            </a:r>
            <a:r>
              <a:rPr lang="en-US" altLang="zh-CN" sz="3200" dirty="0">
                <a:latin typeface="微软雅黑" panose="020B0503020204020204" pitchFamily="34" charset="-122"/>
                <a:ea typeface="微软雅黑" panose="020B0503020204020204" pitchFamily="34" charset="-122"/>
              </a:rPr>
              <a:t>(3.1415);//</a:t>
            </a:r>
            <a:r>
              <a:rPr lang="en-US" altLang="zh-CN" sz="3200" dirty="0" err="1">
                <a:latin typeface="微软雅黑" panose="020B0503020204020204" pitchFamily="34" charset="-122"/>
                <a:ea typeface="微软雅黑" panose="020B0503020204020204" pitchFamily="34" charset="-122"/>
              </a:rPr>
              <a:t>ERROR,invalid</a:t>
            </a:r>
            <a:r>
              <a:rPr lang="en-US" altLang="zh-CN" sz="3200" dirty="0">
                <a:latin typeface="微软雅黑" panose="020B0503020204020204" pitchFamily="34" charset="-122"/>
                <a:ea typeface="微软雅黑" panose="020B0503020204020204" pitchFamily="34" charset="-122"/>
              </a:rPr>
              <a:t> type</a:t>
            </a:r>
          </a:p>
        </p:txBody>
      </p:sp>
      <p:sp>
        <p:nvSpPr>
          <p:cNvPr id="4" name="日期占位符 3"/>
          <p:cNvSpPr>
            <a:spLocks noGrp="1"/>
          </p:cNvSpPr>
          <p:nvPr>
            <p:ph type="dt" sz="half" idx="10"/>
          </p:nvPr>
        </p:nvSpPr>
        <p:spPr/>
        <p:txBody>
          <a:bodyPr/>
          <a:lstStyle/>
          <a:p>
            <a:fld id="{80EE0FF9-B7E8-455E-857D-B566354F656B}" type="datetime1">
              <a:rPr lang="en-US">
                <a:latin typeface="微软雅黑" panose="020B0503020204020204" pitchFamily="34" charset="-122"/>
                <a:ea typeface="微软雅黑" panose="020B0503020204020204" pitchFamily="34" charset="-122"/>
              </a:rPr>
              <a:pPr/>
              <a:t>6/13/2022</a:t>
            </a:fld>
            <a:endParaRPr lang="en-US" altLang="zh-CN">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EF44F4D5-A487-4ECA-848C-0FCB8D462C50}" type="slidenum">
              <a:rPr lang="en-US" altLang="zh-CN">
                <a:latin typeface="微软雅黑" panose="020B0503020204020204" pitchFamily="34" charset="-122"/>
                <a:ea typeface="微软雅黑" panose="020B0503020204020204" pitchFamily="34" charset="-122"/>
              </a:rPr>
              <a:pPr/>
              <a:t>46</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5452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微软雅黑" panose="020B0503020204020204" pitchFamily="34" charset="-122"/>
                <a:ea typeface="微软雅黑" panose="020B0503020204020204" pitchFamily="34" charset="-122"/>
              </a:rPr>
              <a:t>JAVA</a:t>
            </a:r>
            <a:r>
              <a:rPr lang="zh-CN" altLang="en-US" dirty="0">
                <a:effectLst/>
                <a:latin typeface="微软雅黑" panose="020B0503020204020204" pitchFamily="34" charset="-122"/>
                <a:ea typeface="微软雅黑" panose="020B0503020204020204" pitchFamily="34" charset="-122"/>
              </a:rPr>
              <a:t>泛型</a:t>
            </a:r>
          </a:p>
        </p:txBody>
      </p:sp>
      <p:sp>
        <p:nvSpPr>
          <p:cNvPr id="3" name="内容占位符 2"/>
          <p:cNvSpPr>
            <a:spLocks noGrp="1"/>
          </p:cNvSpPr>
          <p:nvPr>
            <p:ph sz="quarter" idx="1"/>
          </p:nvPr>
        </p:nvSpPr>
        <p:spPr/>
        <p:txBody>
          <a:bodyPr/>
          <a:lstStyle/>
          <a:p>
            <a:r>
              <a:rPr lang="zh-CN" altLang="en-US" dirty="0">
                <a:latin typeface="微软雅黑" panose="020B0503020204020204" pitchFamily="34" charset="-122"/>
                <a:ea typeface="微软雅黑" panose="020B0503020204020204" pitchFamily="34" charset="-122"/>
              </a:rPr>
              <a:t>引入泛型</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JAVA SE1.5</a:t>
            </a:r>
          </a:p>
          <a:p>
            <a:pPr lvl="1"/>
            <a:r>
              <a:rPr lang="zh-CN" altLang="en-US" dirty="0">
                <a:latin typeface="微软雅黑" panose="020B0503020204020204" pitchFamily="34" charset="-122"/>
                <a:ea typeface="微软雅黑" panose="020B0503020204020204" pitchFamily="34" charset="-122"/>
              </a:rPr>
              <a:t>提高代码的重用率</a:t>
            </a:r>
            <a:endParaRPr lang="en-US" altLang="zh-CN" dirty="0">
              <a:latin typeface="微软雅黑" panose="020B0503020204020204" pitchFamily="34" charset="-122"/>
              <a:ea typeface="微软雅黑" panose="020B0503020204020204" pitchFamily="34" charset="-122"/>
            </a:endParaRPr>
          </a:p>
          <a:p>
            <a:pPr lvl="1"/>
            <a:r>
              <a:rPr altLang="en-US" dirty="0">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类型参数化</a:t>
            </a:r>
            <a:endParaRPr lang="en-US" altLang="zh-CN" dirty="0">
              <a:latin typeface="微软雅黑" panose="020B0503020204020204" pitchFamily="34" charset="-122"/>
              <a:ea typeface="微软雅黑" panose="020B0503020204020204" pitchFamily="34" charset="-122"/>
            </a:endParaRPr>
          </a:p>
          <a:p>
            <a:r>
              <a:rPr dirty="0">
                <a:latin typeface="微软雅黑" panose="020B0503020204020204" pitchFamily="34" charset="-122"/>
                <a:ea typeface="微软雅黑" panose="020B0503020204020204" pitchFamily="34" charset="-122"/>
              </a:rPr>
              <a:t>基本构成</a:t>
            </a:r>
            <a:endParaRPr lang="en-US" altLang="zh-CN" dirty="0">
              <a:latin typeface="微软雅黑" panose="020B0503020204020204" pitchFamily="34" charset="-122"/>
              <a:ea typeface="微软雅黑" panose="020B0503020204020204" pitchFamily="34" charset="-122"/>
            </a:endParaRPr>
          </a:p>
        </p:txBody>
      </p:sp>
      <p:grpSp>
        <p:nvGrpSpPr>
          <p:cNvPr id="99" name="Group 3"/>
          <p:cNvGrpSpPr>
            <a:grpSpLocks/>
          </p:cNvGrpSpPr>
          <p:nvPr/>
        </p:nvGrpSpPr>
        <p:grpSpPr bwMode="auto">
          <a:xfrm>
            <a:off x="2357422" y="2986287"/>
            <a:ext cx="4578363" cy="3871713"/>
            <a:chOff x="915" y="602"/>
            <a:chExt cx="3634" cy="3065"/>
          </a:xfrm>
        </p:grpSpPr>
        <p:sp>
          <p:nvSpPr>
            <p:cNvPr id="100" name="Rectangle 4"/>
            <p:cNvSpPr>
              <a:spLocks noChangeArrowheads="1"/>
            </p:cNvSpPr>
            <p:nvPr/>
          </p:nvSpPr>
          <p:spPr bwMode="gray">
            <a:xfrm rot="-7829975">
              <a:off x="3098" y="2323"/>
              <a:ext cx="605" cy="121"/>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1" name="Rectangle 5"/>
            <p:cNvSpPr>
              <a:spLocks noChangeArrowheads="1"/>
            </p:cNvSpPr>
            <p:nvPr/>
          </p:nvSpPr>
          <p:spPr bwMode="gray">
            <a:xfrm rot="-743917">
              <a:off x="1845" y="2038"/>
              <a:ext cx="636" cy="109"/>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02" name="Group 6"/>
            <p:cNvGrpSpPr>
              <a:grpSpLocks/>
            </p:cNvGrpSpPr>
            <p:nvPr/>
          </p:nvGrpSpPr>
          <p:grpSpPr bwMode="auto">
            <a:xfrm>
              <a:off x="2436" y="1203"/>
              <a:ext cx="1014" cy="1169"/>
              <a:chOff x="2433" y="1234"/>
              <a:chExt cx="1014" cy="1169"/>
            </a:xfrm>
          </p:grpSpPr>
          <p:sp>
            <p:nvSpPr>
              <p:cNvPr id="118" name="Rectangle 7"/>
              <p:cNvSpPr>
                <a:spLocks noChangeArrowheads="1"/>
              </p:cNvSpPr>
              <p:nvPr/>
            </p:nvSpPr>
            <p:spPr bwMode="gray">
              <a:xfrm rot="-3205350">
                <a:off x="3175" y="1380"/>
                <a:ext cx="376" cy="83"/>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1" name="Oval 9"/>
              <p:cNvSpPr>
                <a:spLocks noChangeArrowheads="1"/>
              </p:cNvSpPr>
              <p:nvPr/>
            </p:nvSpPr>
            <p:spPr bwMode="gray">
              <a:xfrm>
                <a:off x="2433" y="1401"/>
                <a:ext cx="1014" cy="1002"/>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120" name="Text Box 11"/>
              <p:cNvSpPr txBox="1">
                <a:spLocks noChangeArrowheads="1"/>
              </p:cNvSpPr>
              <p:nvPr/>
            </p:nvSpPr>
            <p:spPr bwMode="gray">
              <a:xfrm>
                <a:off x="2556" y="1549"/>
                <a:ext cx="783" cy="658"/>
              </a:xfrm>
              <a:prstGeom prst="rect">
                <a:avLst/>
              </a:prstGeom>
              <a:noFill/>
              <a:ln w="9525">
                <a:noFill/>
                <a:miter lim="800000"/>
                <a:headEnd/>
                <a:tailEnd/>
              </a:ln>
              <a:effectLst/>
            </p:spPr>
            <p:txBody>
              <a:bodyPr wrap="square">
                <a:spAutoFit/>
              </a:bodyPr>
              <a:lstStyle/>
              <a:p>
                <a:pPr algn="ctr" eaLnBrk="0" hangingPunct="0">
                  <a:defRPr/>
                </a:pPr>
                <a:r>
                  <a:rPr lang="zh-CN" altLang="en-US" sz="24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类型参数</a:t>
                </a:r>
                <a:endParaRPr lang="en-US" altLang="zh-CN" sz="24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03" name="Group 12"/>
            <p:cNvGrpSpPr>
              <a:grpSpLocks/>
            </p:cNvGrpSpPr>
            <p:nvPr/>
          </p:nvGrpSpPr>
          <p:grpSpPr bwMode="auto">
            <a:xfrm>
              <a:off x="3252" y="602"/>
              <a:ext cx="789" cy="794"/>
              <a:chOff x="3249" y="633"/>
              <a:chExt cx="789" cy="794"/>
            </a:xfrm>
          </p:grpSpPr>
          <p:sp>
            <p:nvSpPr>
              <p:cNvPr id="116" name="Oval 14"/>
              <p:cNvSpPr>
                <a:spLocks noChangeArrowheads="1"/>
              </p:cNvSpPr>
              <p:nvPr/>
            </p:nvSpPr>
            <p:spPr bwMode="gray">
              <a:xfrm>
                <a:off x="3249" y="633"/>
                <a:ext cx="789" cy="794"/>
              </a:xfrm>
              <a:prstGeom prst="ellipse">
                <a:avLst/>
              </a:prstGeom>
              <a:gradFill rotWithShape="1">
                <a:gsLst>
                  <a:gs pos="0">
                    <a:schemeClr val="accent1"/>
                  </a:gs>
                  <a:gs pos="100000">
                    <a:schemeClr val="accent1">
                      <a:gamma/>
                      <a:shade val="45490"/>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115" name="Text Box 16"/>
              <p:cNvSpPr txBox="1">
                <a:spLocks noChangeArrowheads="1"/>
              </p:cNvSpPr>
              <p:nvPr/>
            </p:nvSpPr>
            <p:spPr bwMode="gray">
              <a:xfrm>
                <a:off x="3311" y="755"/>
                <a:ext cx="677" cy="560"/>
              </a:xfrm>
              <a:prstGeom prst="rect">
                <a:avLst/>
              </a:prstGeom>
              <a:noFill/>
              <a:ln w="9525" algn="ctr">
                <a:noFill/>
                <a:miter lim="800000"/>
                <a:headEnd/>
                <a:tailEnd/>
              </a:ln>
              <a:effectLst/>
            </p:spPr>
            <p:txBody>
              <a:bodyPr wrap="square">
                <a:spAutoFit/>
              </a:bodyPr>
              <a:lstStyle/>
              <a:p>
                <a:pPr algn="ctr" eaLnBrk="0" hangingPunct="0">
                  <a:defRPr/>
                </a:pPr>
                <a:r>
                  <a:rPr lang="zh-CN" altLang="en-US" sz="2000"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泛型接口</a:t>
                </a:r>
                <a:endParaRPr lang="en-US" altLang="zh-CN" sz="2000"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04" name="Group 17"/>
            <p:cNvGrpSpPr>
              <a:grpSpLocks/>
            </p:cNvGrpSpPr>
            <p:nvPr/>
          </p:nvGrpSpPr>
          <p:grpSpPr bwMode="auto">
            <a:xfrm>
              <a:off x="915" y="1620"/>
              <a:ext cx="1099" cy="1128"/>
              <a:chOff x="912" y="1651"/>
              <a:chExt cx="1099" cy="1128"/>
            </a:xfrm>
          </p:grpSpPr>
          <p:sp>
            <p:nvSpPr>
              <p:cNvPr id="112" name="Oval 19"/>
              <p:cNvSpPr>
                <a:spLocks noChangeArrowheads="1"/>
              </p:cNvSpPr>
              <p:nvPr/>
            </p:nvSpPr>
            <p:spPr bwMode="gray">
              <a:xfrm>
                <a:off x="912" y="1651"/>
                <a:ext cx="1099" cy="1128"/>
              </a:xfrm>
              <a:prstGeom prst="ellipse">
                <a:avLst/>
              </a:prstGeom>
              <a:gradFill rotWithShape="1">
                <a:gsLst>
                  <a:gs pos="0">
                    <a:schemeClr val="accent2"/>
                  </a:gs>
                  <a:gs pos="100000">
                    <a:schemeClr val="accent2">
                      <a:gamma/>
                      <a:shade val="72549"/>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111" name="Text Box 21"/>
              <p:cNvSpPr txBox="1">
                <a:spLocks noChangeArrowheads="1"/>
              </p:cNvSpPr>
              <p:nvPr/>
            </p:nvSpPr>
            <p:spPr bwMode="gray">
              <a:xfrm>
                <a:off x="912" y="1821"/>
                <a:ext cx="964" cy="755"/>
              </a:xfrm>
              <a:prstGeom prst="rect">
                <a:avLst/>
              </a:prstGeom>
              <a:noFill/>
              <a:ln w="9525">
                <a:noFill/>
                <a:miter lim="800000"/>
                <a:headEnd/>
                <a:tailEnd/>
              </a:ln>
              <a:effectLst/>
            </p:spPr>
            <p:txBody>
              <a:bodyPr wrap="square">
                <a:spAutoFit/>
              </a:bodyPr>
              <a:lstStyle/>
              <a:p>
                <a:pPr algn="ctr" eaLnBrk="0" hangingPunct="0">
                  <a:defRPr/>
                </a:pPr>
                <a:r>
                  <a:rPr lang="zh-CN" altLang="en-US" sz="28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泛型方法</a:t>
                </a:r>
                <a:endParaRPr lang="en-US" altLang="zh-CN" sz="28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05" name="Group 22"/>
            <p:cNvGrpSpPr>
              <a:grpSpLocks/>
            </p:cNvGrpSpPr>
            <p:nvPr/>
          </p:nvGrpSpPr>
          <p:grpSpPr bwMode="auto">
            <a:xfrm>
              <a:off x="3281" y="2414"/>
              <a:ext cx="1268" cy="1253"/>
              <a:chOff x="3278" y="2445"/>
              <a:chExt cx="1268" cy="1253"/>
            </a:xfrm>
          </p:grpSpPr>
          <p:sp>
            <p:nvSpPr>
              <p:cNvPr id="108" name="Oval 24"/>
              <p:cNvSpPr>
                <a:spLocks noChangeArrowheads="1"/>
              </p:cNvSpPr>
              <p:nvPr/>
            </p:nvSpPr>
            <p:spPr bwMode="gray">
              <a:xfrm>
                <a:off x="3278" y="2445"/>
                <a:ext cx="1268" cy="1253"/>
              </a:xfrm>
              <a:prstGeom prst="ellipse">
                <a:avLst/>
              </a:prstGeom>
              <a:gradFill rotWithShape="1">
                <a:gsLst>
                  <a:gs pos="0">
                    <a:schemeClr val="hlink"/>
                  </a:gs>
                  <a:gs pos="100000">
                    <a:schemeClr val="hlink">
                      <a:gamma/>
                      <a:shade val="54510"/>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107" name="Text Box 26"/>
              <p:cNvSpPr txBox="1">
                <a:spLocks noChangeArrowheads="1"/>
              </p:cNvSpPr>
              <p:nvPr/>
            </p:nvSpPr>
            <p:spPr bwMode="gray">
              <a:xfrm>
                <a:off x="3416" y="2831"/>
                <a:ext cx="1002" cy="414"/>
              </a:xfrm>
              <a:prstGeom prst="rect">
                <a:avLst/>
              </a:prstGeom>
              <a:noFill/>
              <a:ln w="9525">
                <a:noFill/>
                <a:miter lim="800000"/>
                <a:headEnd/>
                <a:tailEnd/>
              </a:ln>
              <a:effectLst/>
            </p:spPr>
            <p:txBody>
              <a:bodyPr wrap="none">
                <a:spAutoFit/>
              </a:bodyPr>
              <a:lstStyle/>
              <a:p>
                <a:pPr algn="ctr" eaLnBrk="0" hangingPunct="0">
                  <a:defRPr/>
                </a:pPr>
                <a:r>
                  <a:rPr lang="zh-CN" altLang="en-US" sz="28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泛型类</a:t>
                </a:r>
                <a:endParaRPr lang="en-US" altLang="zh-CN" sz="28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pic>
        <p:nvPicPr>
          <p:cNvPr id="123" name="图片 122" descr="53ab0f7059af43baae087bc1423e8b4a.gif"/>
          <p:cNvPicPr>
            <a:picLocks noChangeAspect="1"/>
          </p:cNvPicPr>
          <p:nvPr/>
        </p:nvPicPr>
        <p:blipFill>
          <a:blip r:embed="rId2" cstate="print"/>
          <a:stretch>
            <a:fillRect/>
          </a:stretch>
        </p:blipFill>
        <p:spPr>
          <a:xfrm>
            <a:off x="3929738" y="1432900"/>
            <a:ext cx="1285884" cy="1071570"/>
          </a:xfrm>
          <a:prstGeom prst="rect">
            <a:avLst/>
          </a:prstGeom>
        </p:spPr>
      </p:pic>
    </p:spTree>
    <p:extLst>
      <p:ext uri="{BB962C8B-B14F-4D97-AF65-F5344CB8AC3E}">
        <p14:creationId xmlns:p14="http://schemas.microsoft.com/office/powerpoint/2010/main" val="37557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blinds(horizontal)">
                                      <p:cBhvr>
                                        <p:cTn id="18" dur="500"/>
                                        <p:tgtEl>
                                          <p:spTgt spid="12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animEffect transition="in" filter="blinds(horizontal)">
                                      <p:cBhvr>
                                        <p:cTn id="4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effectLst/>
                <a:latin typeface="微软雅黑" panose="020B0503020204020204" pitchFamily="34" charset="-122"/>
                <a:ea typeface="微软雅黑" panose="020B0503020204020204" pitchFamily="34" charset="-122"/>
              </a:rPr>
              <a:t>类型参数</a:t>
            </a:r>
            <a:endParaRPr lang="zh-CN" altLang="en-US" dirty="0">
              <a:effectLst/>
              <a:latin typeface="微软雅黑" panose="020B0503020204020204" pitchFamily="34" charset="-122"/>
              <a:ea typeface="微软雅黑" panose="020B0503020204020204" pitchFamily="34" charset="-122"/>
            </a:endParaRPr>
          </a:p>
        </p:txBody>
      </p:sp>
      <p:sp>
        <p:nvSpPr>
          <p:cNvPr id="3" name="内容占位符 2"/>
          <p:cNvSpPr>
            <a:spLocks noGrp="1"/>
          </p:cNvSpPr>
          <p:nvPr>
            <p:ph sz="quarter" idx="1"/>
          </p:nvPr>
        </p:nvSpPr>
        <p:spPr/>
        <p:txBody>
          <a:bodyPr/>
          <a:lstStyle/>
          <a:p>
            <a:r>
              <a:rPr lang="en-US" altLang="zh-CN" dirty="0">
                <a:latin typeface="微软雅黑" panose="020B0503020204020204" pitchFamily="34" charset="-122"/>
                <a:ea typeface="微软雅黑" panose="020B0503020204020204" pitchFamily="34" charset="-122"/>
              </a:rPr>
              <a:t>Class&lt;</a:t>
            </a:r>
            <a:r>
              <a:rPr lang="en-US" altLang="zh-CN" dirty="0">
                <a:solidFill>
                  <a:srgbClr val="FF0000"/>
                </a:solidFill>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&gt;</a:t>
            </a:r>
          </a:p>
          <a:p>
            <a:r>
              <a:rPr lang="en-US" altLang="zh-CN" dirty="0">
                <a:latin typeface="微软雅黑" panose="020B0503020204020204" pitchFamily="34" charset="-122"/>
                <a:ea typeface="微软雅黑" panose="020B0503020204020204" pitchFamily="34" charset="-122"/>
              </a:rPr>
              <a:t>&lt;T&gt;</a:t>
            </a:r>
            <a:r>
              <a:rPr lang="zh-CN" altLang="en-US" dirty="0">
                <a:latin typeface="微软雅黑" panose="020B0503020204020204" pitchFamily="34" charset="-122"/>
                <a:ea typeface="微软雅黑" panose="020B0503020204020204" pitchFamily="34" charset="-122"/>
              </a:rPr>
              <a:t>声明一个类型持有者名称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成员、参数和返回值类型。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138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76715" y="192901"/>
            <a:ext cx="8280400" cy="574675"/>
          </a:xfrm>
        </p:spPr>
        <p:txBody>
          <a:bodyPr/>
          <a:lstStyle/>
          <a:p>
            <a:r>
              <a:rPr lang="en-US" altLang="zh-CN" dirty="0">
                <a:effectLst/>
                <a:latin typeface="微软雅黑" panose="020B0503020204020204" pitchFamily="34" charset="-122"/>
                <a:ea typeface="微软雅黑" panose="020B0503020204020204" pitchFamily="34" charset="-122"/>
              </a:rPr>
              <a:t>JAVA </a:t>
            </a:r>
            <a:r>
              <a:rPr lang="zh-CN" altLang="en-US" dirty="0">
                <a:effectLst/>
                <a:latin typeface="微软雅黑" panose="020B0503020204020204" pitchFamily="34" charset="-122"/>
                <a:ea typeface="微软雅黑" panose="020B0503020204020204" pitchFamily="34" charset="-122"/>
              </a:rPr>
              <a:t>的泛型</a:t>
            </a:r>
          </a:p>
        </p:txBody>
      </p:sp>
      <p:sp>
        <p:nvSpPr>
          <p:cNvPr id="2" name="日期占位符 1"/>
          <p:cNvSpPr>
            <a:spLocks noGrp="1"/>
          </p:cNvSpPr>
          <p:nvPr>
            <p:ph type="dt" sz="half" idx="10"/>
          </p:nvPr>
        </p:nvSpPr>
        <p:spPr/>
        <p:txBody>
          <a:bodyPr/>
          <a:lstStyle/>
          <a:p>
            <a:pPr>
              <a:defRPr/>
            </a:pPr>
            <a:fld id="{68EFBCC0-440E-496A-B67F-3DFC4FB6E2BA}" type="datetime1">
              <a:rPr lang="en-US" smtClean="0">
                <a:latin typeface="微软雅黑" panose="020B0503020204020204" pitchFamily="34" charset="-122"/>
                <a:ea typeface="微软雅黑" panose="020B0503020204020204" pitchFamily="34" charset="-122"/>
              </a:rPr>
              <a:pPr>
                <a:defRPr/>
              </a:pPr>
              <a:t>6/13/2022</a:t>
            </a:fld>
            <a:endParaRPr lang="en-US" altLang="zh-CN">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BF3E9A4B-2313-4296-BBAA-C80ECC31E3A9}" type="slidenum">
              <a:rPr lang="en-US" altLang="zh-CN" smtClean="0">
                <a:latin typeface="微软雅黑" panose="020B0503020204020204" pitchFamily="34" charset="-122"/>
                <a:ea typeface="微软雅黑" panose="020B0503020204020204" pitchFamily="34" charset="-122"/>
              </a:rPr>
              <a:pPr>
                <a:defRPr/>
              </a:pPr>
              <a:t>49</a:t>
            </a:fld>
            <a:endParaRPr lang="en-US" altLang="zh-CN">
              <a:latin typeface="微软雅黑" panose="020B0503020204020204" pitchFamily="34" charset="-122"/>
              <a:ea typeface="微软雅黑" panose="020B0503020204020204" pitchFamily="34" charset="-122"/>
            </a:endParaRPr>
          </a:p>
        </p:txBody>
      </p:sp>
      <p:sp>
        <p:nvSpPr>
          <p:cNvPr id="4" name="TextBox 3"/>
          <p:cNvSpPr txBox="1"/>
          <p:nvPr/>
        </p:nvSpPr>
        <p:spPr>
          <a:xfrm>
            <a:off x="480842" y="836712"/>
            <a:ext cx="8640960" cy="6155531"/>
          </a:xfrm>
          <a:prstGeom prst="rect">
            <a:avLst/>
          </a:prstGeom>
          <a:noFill/>
        </p:spPr>
        <p:txBody>
          <a:bodyPr wrap="square" rtlCol="0">
            <a:spAutoFit/>
          </a:bodyPr>
          <a:lstStyle/>
          <a:p>
            <a:pPr>
              <a:lnSpc>
                <a:spcPct val="110000"/>
              </a:lnSpc>
            </a:pPr>
            <a:r>
              <a:rPr lang="en-US" altLang="zh-CN" sz="2000" b="1" dirty="0">
                <a:solidFill>
                  <a:srgbClr val="FF0000"/>
                </a:solidFill>
                <a:latin typeface="微软雅黑" panose="020B0503020204020204" pitchFamily="34" charset="-122"/>
                <a:ea typeface="微软雅黑" panose="020B0503020204020204" pitchFamily="34" charset="-122"/>
              </a:rPr>
              <a:t>class</a:t>
            </a:r>
            <a:r>
              <a:rPr lang="en-US" altLang="zh-CN" sz="2000" dirty="0">
                <a:solidFill>
                  <a:srgbClr val="FF0000"/>
                </a:solidFill>
                <a:latin typeface="微软雅黑" panose="020B0503020204020204" pitchFamily="34" charset="-122"/>
                <a:ea typeface="微软雅黑" panose="020B0503020204020204" pitchFamily="34" charset="-122"/>
              </a:rPr>
              <a:t> Point&lt;T&gt;{</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此处可以随便写标识符号，</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type</a:t>
            </a:r>
            <a:r>
              <a:rPr lang="zh-CN" altLang="en-US" sz="2000" dirty="0">
                <a:latin typeface="微软雅黑" panose="020B0503020204020204" pitchFamily="34" charset="-122"/>
                <a:ea typeface="微软雅黑" panose="020B0503020204020204" pitchFamily="34" charset="-122"/>
              </a:rPr>
              <a:t>的简称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private</a:t>
            </a:r>
            <a:r>
              <a:rPr lang="en-US" altLang="zh-CN" sz="2000" dirty="0">
                <a:latin typeface="微软雅黑" panose="020B0503020204020204" pitchFamily="34" charset="-122"/>
                <a:ea typeface="微软雅黑" panose="020B0503020204020204" pitchFamily="34" charset="-122"/>
              </a:rPr>
              <a:t> T </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 // </a:t>
            </a:r>
            <a:r>
              <a:rPr lang="en-US" altLang="zh-CN" sz="2000" dirty="0" err="1">
                <a:latin typeface="微软雅黑" panose="020B0503020204020204" pitchFamily="34" charset="-122"/>
                <a:ea typeface="微软雅黑" panose="020B0503020204020204" pitchFamily="34" charset="-122"/>
              </a:rPr>
              <a:t>var</a:t>
            </a:r>
            <a:r>
              <a:rPr lang="zh-CN" altLang="en-US" sz="2000" dirty="0">
                <a:latin typeface="微软雅黑" panose="020B0503020204020204" pitchFamily="34" charset="-122"/>
                <a:ea typeface="微软雅黑" panose="020B0503020204020204" pitchFamily="34" charset="-122"/>
              </a:rPr>
              <a:t>的类型由</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指定，即：由外部指定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public</a:t>
            </a:r>
            <a:r>
              <a:rPr lang="en-US" altLang="zh-CN" sz="2000" dirty="0">
                <a:latin typeface="微软雅黑" panose="020B0503020204020204" pitchFamily="34" charset="-122"/>
                <a:ea typeface="微软雅黑" panose="020B0503020204020204" pitchFamily="34" charset="-122"/>
              </a:rPr>
              <a:t> T </a:t>
            </a:r>
            <a:r>
              <a:rPr lang="en-US" altLang="zh-CN" sz="2000" dirty="0" err="1">
                <a:latin typeface="微软雅黑" panose="020B0503020204020204" pitchFamily="34" charset="-122"/>
                <a:ea typeface="微软雅黑" panose="020B0503020204020204" pitchFamily="34" charset="-122"/>
              </a:rPr>
              <a:t>getVar</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返回值的类型由外部决定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return</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  </a:t>
            </a:r>
          </a:p>
          <a:p>
            <a:pPr>
              <a:lnSpc>
                <a:spcPct val="110000"/>
              </a:lnSpc>
            </a:pPr>
            <a:r>
              <a:rPr lang="en-US" altLang="zh-CN" sz="2000" dirty="0">
                <a:latin typeface="微软雅黑" panose="020B0503020204020204" pitchFamily="34" charset="-122"/>
                <a:ea typeface="微软雅黑" panose="020B0503020204020204" pitchFamily="34" charset="-122"/>
              </a:rPr>
              <a:t>    }  </a:t>
            </a:r>
          </a:p>
          <a:p>
            <a:pPr>
              <a:lnSpc>
                <a:spcPct val="110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public</a:t>
            </a: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setVar</a:t>
            </a:r>
            <a:r>
              <a:rPr lang="en-US" altLang="zh-CN" sz="2000" dirty="0">
                <a:latin typeface="微软雅黑" panose="020B0503020204020204" pitchFamily="34" charset="-122"/>
                <a:ea typeface="微软雅黑" panose="020B0503020204020204" pitchFamily="34" charset="-122"/>
              </a:rPr>
              <a:t>(T </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设置的类型也由外部决定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this</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  </a:t>
            </a:r>
          </a:p>
          <a:p>
            <a:pPr>
              <a:lnSpc>
                <a:spcPct val="110000"/>
              </a:lnSpc>
            </a:pPr>
            <a:r>
              <a:rPr lang="en-US" altLang="zh-CN" sz="2000" dirty="0">
                <a:latin typeface="微软雅黑" panose="020B0503020204020204" pitchFamily="34" charset="-122"/>
                <a:ea typeface="微软雅黑" panose="020B0503020204020204" pitchFamily="34" charset="-122"/>
              </a:rPr>
              <a:t>    }  </a:t>
            </a:r>
          </a:p>
          <a:p>
            <a:pPr>
              <a:lnSpc>
                <a:spcPct val="110000"/>
              </a:lnSpc>
            </a:pPr>
            <a:r>
              <a:rPr lang="en-US" altLang="zh-CN" sz="2000" dirty="0">
                <a:latin typeface="微软雅黑" panose="020B0503020204020204" pitchFamily="34" charset="-122"/>
                <a:ea typeface="微软雅黑" panose="020B0503020204020204" pitchFamily="34" charset="-122"/>
              </a:rPr>
              <a:t>};  </a:t>
            </a:r>
          </a:p>
          <a:p>
            <a:pPr>
              <a:lnSpc>
                <a:spcPct val="110000"/>
              </a:lnSpc>
            </a:pPr>
            <a:r>
              <a:rPr lang="en-US" altLang="zh-CN" sz="2000" b="1" dirty="0">
                <a:latin typeface="微软雅黑" panose="020B0503020204020204" pitchFamily="34" charset="-122"/>
                <a:ea typeface="微软雅黑" panose="020B0503020204020204" pitchFamily="34" charset="-122"/>
              </a:rPr>
              <a:t>public</a:t>
            </a: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class</a:t>
            </a:r>
            <a:r>
              <a:rPr lang="en-US" altLang="zh-CN" sz="2000" dirty="0">
                <a:latin typeface="微软雅黑" panose="020B0503020204020204" pitchFamily="34" charset="-122"/>
                <a:ea typeface="微软雅黑" panose="020B0503020204020204" pitchFamily="34" charset="-122"/>
              </a:rPr>
              <a:t> GenericsDemo06{  </a:t>
            </a:r>
          </a:p>
          <a:p>
            <a:pPr>
              <a:lnSpc>
                <a:spcPct val="110000"/>
              </a:lnSpc>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public</a:t>
            </a: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static</a:t>
            </a: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main(String </a:t>
            </a:r>
            <a:r>
              <a:rPr lang="en-US" altLang="zh-CN" sz="2000" dirty="0" err="1">
                <a:latin typeface="微软雅黑" panose="020B0503020204020204" pitchFamily="34" charset="-122"/>
                <a:ea typeface="微软雅黑" panose="020B0503020204020204" pitchFamily="34" charset="-122"/>
              </a:rPr>
              <a:t>args</a:t>
            </a:r>
            <a:r>
              <a:rPr lang="en-US" altLang="zh-CN" sz="2000" dirty="0">
                <a:latin typeface="微软雅黑" panose="020B0503020204020204" pitchFamily="34" charset="-122"/>
                <a:ea typeface="微软雅黑" panose="020B0503020204020204" pitchFamily="34" charset="-122"/>
              </a:rPr>
              <a:t>[]){  </a:t>
            </a:r>
          </a:p>
          <a:p>
            <a:pPr>
              <a:lnSpc>
                <a:spcPct val="11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Point&lt;String&gt; p = </a:t>
            </a:r>
            <a:r>
              <a:rPr lang="en-US" altLang="zh-CN" sz="2000" b="1" dirty="0">
                <a:solidFill>
                  <a:srgbClr val="FF0000"/>
                </a:solidFill>
                <a:latin typeface="微软雅黑" panose="020B0503020204020204" pitchFamily="34" charset="-122"/>
                <a:ea typeface="微软雅黑" panose="020B0503020204020204" pitchFamily="34" charset="-122"/>
              </a:rPr>
              <a:t>new</a:t>
            </a:r>
            <a:r>
              <a:rPr lang="en-US" altLang="zh-CN" sz="2000" dirty="0">
                <a:solidFill>
                  <a:srgbClr val="FF0000"/>
                </a:solidFill>
                <a:latin typeface="微软雅黑" panose="020B0503020204020204" pitchFamily="34" charset="-122"/>
                <a:ea typeface="微软雅黑" panose="020B0503020204020204" pitchFamily="34" charset="-122"/>
              </a:rPr>
              <a:t> Point&lt;String&gt;() ;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里面的</a:t>
            </a:r>
            <a:r>
              <a:rPr lang="en-US" altLang="zh-CN" sz="2000" dirty="0" err="1">
                <a:latin typeface="微软雅黑" panose="020B0503020204020204" pitchFamily="34" charset="-122"/>
                <a:ea typeface="微软雅黑" panose="020B0503020204020204" pitchFamily="34" charset="-122"/>
              </a:rPr>
              <a:t>var</a:t>
            </a:r>
            <a:r>
              <a:rPr lang="zh-CN" altLang="en-US" sz="2000" dirty="0">
                <a:latin typeface="微软雅黑" panose="020B0503020204020204" pitchFamily="34" charset="-122"/>
                <a:ea typeface="微软雅黑" panose="020B0503020204020204" pitchFamily="34" charset="-122"/>
              </a:rPr>
              <a:t>类型为</a:t>
            </a:r>
            <a:r>
              <a:rPr lang="en-US" altLang="zh-CN" sz="2000" dirty="0">
                <a:latin typeface="微软雅黑" panose="020B0503020204020204" pitchFamily="34" charset="-122"/>
                <a:ea typeface="微软雅黑" panose="020B0503020204020204" pitchFamily="34" charset="-122"/>
              </a:rPr>
              <a:t>String</a:t>
            </a:r>
            <a:r>
              <a:rPr lang="zh-CN" altLang="en-US" sz="2000" dirty="0">
                <a:latin typeface="微软雅黑" panose="020B0503020204020204" pitchFamily="34" charset="-122"/>
                <a:ea typeface="微软雅黑" panose="020B0503020204020204" pitchFamily="34" charset="-122"/>
              </a:rPr>
              <a:t>类型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p.setVar</a:t>
            </a:r>
            <a:r>
              <a:rPr lang="en-US" altLang="zh-CN" sz="2000" dirty="0">
                <a:latin typeface="微软雅黑" panose="020B0503020204020204" pitchFamily="34" charset="-122"/>
                <a:ea typeface="微软雅黑" panose="020B0503020204020204" pitchFamily="34" charset="-122"/>
              </a:rPr>
              <a:t>("it") ;  // </a:t>
            </a:r>
            <a:r>
              <a:rPr lang="zh-CN" altLang="en-US" sz="2000" dirty="0">
                <a:latin typeface="微软雅黑" panose="020B0503020204020204" pitchFamily="34" charset="-122"/>
                <a:ea typeface="微软雅黑" panose="020B0503020204020204" pitchFamily="34" charset="-122"/>
              </a:rPr>
              <a:t>设置字符串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System.out.println</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p.getVar</a:t>
            </a:r>
            <a:r>
              <a:rPr lang="en-US" altLang="zh-CN" sz="2000" dirty="0">
                <a:latin typeface="微软雅黑" panose="020B0503020204020204" pitchFamily="34" charset="-122"/>
                <a:ea typeface="微软雅黑" panose="020B0503020204020204" pitchFamily="34" charset="-122"/>
              </a:rPr>
              <a:t>().length()) ; // </a:t>
            </a:r>
            <a:r>
              <a:rPr lang="zh-CN" altLang="en-US" sz="2000" dirty="0">
                <a:latin typeface="微软雅黑" panose="020B0503020204020204" pitchFamily="34" charset="-122"/>
                <a:ea typeface="微软雅黑" panose="020B0503020204020204" pitchFamily="34" charset="-122"/>
              </a:rPr>
              <a:t>取得字符串的长度  </a:t>
            </a:r>
          </a:p>
          <a:p>
            <a:pPr>
              <a:lnSpc>
                <a:spcPct val="11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p>
          <a:p>
            <a:pPr>
              <a:lnSpc>
                <a:spcPct val="110000"/>
              </a:lnSpc>
            </a:pPr>
            <a:r>
              <a:rPr lang="en-US" altLang="zh-CN" sz="2000" dirty="0">
                <a:latin typeface="微软雅黑" panose="020B0503020204020204" pitchFamily="34" charset="-122"/>
                <a:ea typeface="微软雅黑" panose="020B0503020204020204" pitchFamily="34" charset="-122"/>
              </a:rPr>
              <a:t>}; </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294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3"/>
          <p:cNvSpPr>
            <a:spLocks noGrp="1" noChangeArrowheads="1"/>
          </p:cNvSpPr>
          <p:nvPr>
            <p:ph type="title"/>
          </p:nvPr>
        </p:nvSpPr>
        <p:spPr>
          <a:xfrm>
            <a:off x="609600" y="188913"/>
            <a:ext cx="7772400" cy="914400"/>
          </a:xfrm>
          <a:noFill/>
        </p:spPr>
        <p:txBody>
          <a:bodyPr/>
          <a:lstStyle/>
          <a:p>
            <a:pPr marL="762000" indent="-762000" eaLnBrk="1" hangingPunct="1"/>
            <a:r>
              <a:rPr lang="zh-CN" altLang="en-US" sz="3600" dirty="0">
                <a:effectLst/>
              </a:rPr>
              <a:t>语法</a:t>
            </a:r>
          </a:p>
        </p:txBody>
      </p:sp>
      <p:sp>
        <p:nvSpPr>
          <p:cNvPr id="84996" name="Rectangle 2" descr="Rectangle: Click to edit Master text styles&#10;Second level&#10;Third level&#10;Fourth level&#10;Fifth level"/>
          <p:cNvSpPr>
            <a:spLocks noGrp="1" noChangeArrowheads="1"/>
          </p:cNvSpPr>
          <p:nvPr>
            <p:ph idx="1"/>
          </p:nvPr>
        </p:nvSpPr>
        <p:spPr>
          <a:xfrm>
            <a:off x="152400" y="1447800"/>
            <a:ext cx="8820150" cy="4772025"/>
          </a:xfrm>
          <a:noFill/>
        </p:spPr>
        <p:txBody>
          <a:bodyPr/>
          <a:lstStyle/>
          <a:p>
            <a:pPr marL="914400" lvl="1" indent="-457200" eaLnBrk="1" hangingPunct="1">
              <a:lnSpc>
                <a:spcPct val="120000"/>
              </a:lnSpc>
              <a:buFont typeface="Wingdings" pitchFamily="2" charset="2"/>
              <a:buChar char="n"/>
            </a:pPr>
            <a:r>
              <a:rPr lang="en-US" altLang="zh-CN" sz="3200" dirty="0">
                <a:latin typeface="+mn-ea"/>
              </a:rPr>
              <a:t>Java, C#:abstract</a:t>
            </a:r>
          </a:p>
          <a:p>
            <a:pPr marL="914400" lvl="1" indent="-457200" eaLnBrk="1" hangingPunct="1">
              <a:lnSpc>
                <a:spcPct val="120000"/>
              </a:lnSpc>
              <a:buFont typeface="Wingdings" pitchFamily="2" charset="2"/>
              <a:buChar char="n"/>
            </a:pPr>
            <a:r>
              <a:rPr lang="en-US" altLang="zh-CN" sz="3200" dirty="0">
                <a:latin typeface="+mn-ea"/>
              </a:rPr>
              <a:t>C++:</a:t>
            </a:r>
          </a:p>
          <a:p>
            <a:pPr marL="1314450" lvl="2" indent="-457200">
              <a:lnSpc>
                <a:spcPct val="120000"/>
              </a:lnSpc>
              <a:buFont typeface="Wingdings" pitchFamily="2" charset="2"/>
              <a:buChar char="n"/>
            </a:pPr>
            <a:r>
              <a:rPr lang="zh-CN" altLang="en-US" sz="3200" dirty="0">
                <a:latin typeface="+mn-ea"/>
              </a:rPr>
              <a:t>纯虚函数：</a:t>
            </a:r>
            <a:r>
              <a:rPr lang="en-US" altLang="zh-CN" sz="3200" dirty="0">
                <a:latin typeface="+mn-ea"/>
              </a:rPr>
              <a:t>virtual </a:t>
            </a:r>
            <a:r>
              <a:rPr lang="zh-CN" altLang="en-US" sz="3200" dirty="0">
                <a:latin typeface="+mn-ea"/>
              </a:rPr>
              <a:t>返回值类型 成员函数名（参数表）</a:t>
            </a:r>
            <a:r>
              <a:rPr lang="en-US" altLang="zh-CN" sz="3200" dirty="0">
                <a:latin typeface="+mn-ea"/>
              </a:rPr>
              <a:t>=0</a:t>
            </a:r>
            <a:r>
              <a:rPr lang="zh-CN" altLang="en-US" sz="3200" dirty="0">
                <a:latin typeface="+mn-ea"/>
              </a:rPr>
              <a:t>；</a:t>
            </a:r>
            <a:endParaRPr lang="en-US" altLang="zh-CN" sz="3200" dirty="0">
              <a:latin typeface="+mn-ea"/>
            </a:endParaRPr>
          </a:p>
          <a:p>
            <a:pPr marL="1314450" lvl="2" indent="-457200">
              <a:lnSpc>
                <a:spcPct val="120000"/>
              </a:lnSpc>
              <a:buFont typeface="Wingdings" pitchFamily="2" charset="2"/>
              <a:buChar char="n"/>
            </a:pPr>
            <a:r>
              <a:rPr lang="zh-CN" altLang="en-US" sz="3200" dirty="0">
                <a:latin typeface="+mn-ea"/>
              </a:rPr>
              <a:t>抽象类：包含纯虚函数的类</a:t>
            </a:r>
            <a:endParaRPr lang="en-US" altLang="zh-CN" sz="3200" dirty="0">
              <a:latin typeface="+mn-ea"/>
            </a:endParaRPr>
          </a:p>
        </p:txBody>
      </p:sp>
      <p:sp>
        <p:nvSpPr>
          <p:cNvPr id="8499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D126AEF7-6C33-4AF7-949F-5E9965369301}" type="datetime1">
              <a:rPr kumimoji="0" lang="en-US" altLang="zh-CN" sz="1400">
                <a:latin typeface="Tahoma" pitchFamily="34" charset="0"/>
                <a:ea typeface="宋体" pitchFamily="2" charset="-122"/>
              </a:rPr>
              <a:pPr eaLnBrk="1" hangingPunct="1"/>
              <a:t>6/13/2022</a:t>
            </a:fld>
            <a:endParaRPr kumimoji="0" lang="en-US" altLang="zh-CN" sz="1400">
              <a:latin typeface="Tahoma" pitchFamily="34" charset="0"/>
              <a:ea typeface="宋体" pitchFamily="2" charset="-122"/>
            </a:endParaRPr>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2AD2CA83-51EE-4780-BCF4-9F801B1272A8}" type="slidenum">
              <a:rPr kumimoji="0" lang="en-US" altLang="zh-CN" sz="1400">
                <a:latin typeface="Tahoma" pitchFamily="34" charset="0"/>
                <a:ea typeface="宋体" pitchFamily="2" charset="-122"/>
              </a:rPr>
              <a:pPr eaLnBrk="1" hangingPunct="1"/>
              <a:t>5</a:t>
            </a:fld>
            <a:endParaRPr kumimoji="0" lang="en-US" altLang="zh-CN" sz="1400">
              <a:latin typeface="Tahoma" pitchFamily="34" charset="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泛型类</a:t>
            </a:r>
          </a:p>
        </p:txBody>
      </p:sp>
      <p:sp>
        <p:nvSpPr>
          <p:cNvPr id="3" name="内容占位符 2"/>
          <p:cNvSpPr>
            <a:spLocks noGrp="1"/>
          </p:cNvSpPr>
          <p:nvPr>
            <p:ph sz="quarter" idx="1"/>
          </p:nvPr>
        </p:nvSpPr>
        <p:spPr/>
        <p:txBody>
          <a:bodyPr/>
          <a:lstStyle/>
          <a:p>
            <a:r>
              <a:rPr dirty="0">
                <a:latin typeface="微软雅黑" panose="020B0503020204020204" pitchFamily="34" charset="-122"/>
                <a:ea typeface="微软雅黑" panose="020B0503020204020204" pitchFamily="34" charset="-122"/>
              </a:rPr>
              <a:t>使用了泛型的类</a:t>
            </a:r>
            <a:r>
              <a:rPr lang="en-US" dirty="0">
                <a:latin typeface="微软雅黑" panose="020B0503020204020204" pitchFamily="34" charset="-122"/>
                <a:ea typeface="微软雅黑" panose="020B0503020204020204" pitchFamily="34" charset="-122"/>
              </a:rPr>
              <a:t>class</a:t>
            </a:r>
            <a:endParaRPr lang="en-US" altLang="zh-CN" dirty="0">
              <a:latin typeface="微软雅黑" panose="020B0503020204020204" pitchFamily="34" charset="-122"/>
              <a:ea typeface="微软雅黑" panose="020B0503020204020204" pitchFamily="34" charset="-122"/>
            </a:endParaRPr>
          </a:p>
          <a:p>
            <a:r>
              <a:rPr dirty="0">
                <a:latin typeface="微软雅黑" panose="020B0503020204020204" pitchFamily="34" charset="-122"/>
                <a:ea typeface="微软雅黑" panose="020B0503020204020204" pitchFamily="34" charset="-122"/>
              </a:rPr>
              <a:t>创建类对象时，指明具体的类型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根据需求返回不同的类型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428596" y="857232"/>
            <a:ext cx="357190" cy="461665"/>
          </a:xfrm>
          <a:prstGeom prst="rect">
            <a:avLst/>
          </a:prstGeom>
          <a:no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pic>
        <p:nvPicPr>
          <p:cNvPr id="7" name="图片 6" descr="jt1.jpg"/>
          <p:cNvPicPr>
            <a:picLocks noChangeAspect="1"/>
          </p:cNvPicPr>
          <p:nvPr/>
        </p:nvPicPr>
        <p:blipFill>
          <a:blip r:embed="rId2" cstate="print"/>
          <a:stretch>
            <a:fillRect/>
          </a:stretch>
        </p:blipFill>
        <p:spPr>
          <a:xfrm>
            <a:off x="857224" y="3143248"/>
            <a:ext cx="5252435" cy="22030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图片 7" descr="jt2.jpg"/>
          <p:cNvPicPr>
            <a:picLocks noChangeAspect="1"/>
          </p:cNvPicPr>
          <p:nvPr/>
        </p:nvPicPr>
        <p:blipFill>
          <a:blip r:embed="rId3" cstate="print"/>
          <a:stretch>
            <a:fillRect/>
          </a:stretch>
        </p:blipFill>
        <p:spPr>
          <a:xfrm>
            <a:off x="1857356" y="4857760"/>
            <a:ext cx="6715173" cy="18280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279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2883" y="0"/>
            <a:ext cx="8280400" cy="574675"/>
          </a:xfrm>
        </p:spPr>
        <p:txBody>
          <a:bodyPr/>
          <a:lstStyle/>
          <a:p>
            <a:r>
              <a:rPr lang="en-US" altLang="zh-CN" dirty="0">
                <a:effectLst/>
                <a:latin typeface="微软雅黑" panose="020B0503020204020204" pitchFamily="34" charset="-122"/>
                <a:ea typeface="微软雅黑" panose="020B0503020204020204" pitchFamily="34" charset="-122"/>
              </a:rPr>
              <a:t>Java</a:t>
            </a:r>
            <a:r>
              <a:rPr lang="zh-CN" altLang="en-US" dirty="0">
                <a:effectLst/>
                <a:latin typeface="微软雅黑" panose="020B0503020204020204" pitchFamily="34" charset="-122"/>
                <a:ea typeface="微软雅黑" panose="020B0503020204020204" pitchFamily="34" charset="-122"/>
              </a:rPr>
              <a:t>泛型接口</a:t>
            </a:r>
          </a:p>
        </p:txBody>
      </p:sp>
      <p:sp>
        <p:nvSpPr>
          <p:cNvPr id="3" name="日期占位符 2"/>
          <p:cNvSpPr>
            <a:spLocks noGrp="1"/>
          </p:cNvSpPr>
          <p:nvPr>
            <p:ph type="dt" sz="half" idx="10"/>
          </p:nvPr>
        </p:nvSpPr>
        <p:spPr/>
        <p:txBody>
          <a:bodyPr/>
          <a:lstStyle/>
          <a:p>
            <a:pPr>
              <a:defRPr/>
            </a:pPr>
            <a:fld id="{F3502F2E-6C6F-4BDC-8A09-4FD8C9866268}" type="datetime1">
              <a:rPr lang="en-US" smtClean="0">
                <a:latin typeface="微软雅黑" panose="020B0503020204020204" pitchFamily="34" charset="-122"/>
                <a:ea typeface="微软雅黑" panose="020B0503020204020204" pitchFamily="34" charset="-122"/>
              </a:rPr>
              <a:pPr>
                <a:defRPr/>
              </a:pPr>
              <a:t>6/13/2022</a:t>
            </a:fld>
            <a:endParaRPr lang="en-US" altLang="zh-CN">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5C5ECB47-0E0C-49D8-BFF4-71F003A4742B}" type="slidenum">
              <a:rPr lang="en-US" altLang="zh-CN" smtClean="0">
                <a:latin typeface="微软雅黑" panose="020B0503020204020204" pitchFamily="34" charset="-122"/>
                <a:ea typeface="微软雅黑" panose="020B0503020204020204" pitchFamily="34" charset="-122"/>
              </a:rPr>
              <a:pPr>
                <a:defRPr/>
              </a:pPr>
              <a:t>51</a:t>
            </a:fld>
            <a:endParaRPr lang="en-US" altLang="zh-CN">
              <a:latin typeface="微软雅黑" panose="020B0503020204020204" pitchFamily="34" charset="-122"/>
              <a:ea typeface="微软雅黑" panose="020B0503020204020204" pitchFamily="34" charset="-122"/>
            </a:endParaRPr>
          </a:p>
        </p:txBody>
      </p:sp>
      <p:sp>
        <p:nvSpPr>
          <p:cNvPr id="5" name="TextBox 4"/>
          <p:cNvSpPr txBox="1"/>
          <p:nvPr/>
        </p:nvSpPr>
        <p:spPr>
          <a:xfrm>
            <a:off x="685800" y="541516"/>
            <a:ext cx="7967483" cy="6186309"/>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interface Info&lt;T&gt;{  // </a:t>
            </a:r>
            <a:r>
              <a:rPr lang="zh-CN" altLang="en-US" sz="1800" dirty="0">
                <a:latin typeface="微软雅黑" panose="020B0503020204020204" pitchFamily="34" charset="-122"/>
                <a:ea typeface="微软雅黑" panose="020B0503020204020204" pitchFamily="34" charset="-122"/>
              </a:rPr>
              <a:t>在接口上定义泛型  </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public T </a:t>
            </a:r>
            <a:r>
              <a:rPr lang="en-US" altLang="zh-CN" sz="1800" dirty="0" err="1">
                <a:latin typeface="微软雅黑" panose="020B0503020204020204" pitchFamily="34" charset="-122"/>
                <a:ea typeface="微软雅黑" panose="020B0503020204020204" pitchFamily="34" charset="-122"/>
              </a:rPr>
              <a:t>getVar</a:t>
            </a:r>
            <a:r>
              <a:rPr lang="en-US" altLang="zh-CN" sz="1800" dirty="0">
                <a:latin typeface="微软雅黑" panose="020B0503020204020204" pitchFamily="34" charset="-122"/>
                <a:ea typeface="微软雅黑" panose="020B0503020204020204" pitchFamily="34" charset="-122"/>
              </a:rPr>
              <a:t>() ; // </a:t>
            </a:r>
            <a:r>
              <a:rPr lang="zh-CN" altLang="en-US" sz="1800" dirty="0">
                <a:latin typeface="微软雅黑" panose="020B0503020204020204" pitchFamily="34" charset="-122"/>
                <a:ea typeface="微软雅黑" panose="020B0503020204020204" pitchFamily="34" charset="-122"/>
              </a:rPr>
              <a:t>定义抽象方法，抽象方法的返回值就是泛型类型  </a:t>
            </a:r>
          </a:p>
          <a:p>
            <a:r>
              <a:rPr lang="en-US" altLang="zh-CN" sz="1800" dirty="0">
                <a:latin typeface="微软雅黑" panose="020B0503020204020204" pitchFamily="34" charset="-122"/>
                <a:ea typeface="微软雅黑" panose="020B0503020204020204" pitchFamily="34" charset="-122"/>
              </a:rPr>
              <a:t>}  </a:t>
            </a:r>
          </a:p>
          <a:p>
            <a:r>
              <a:rPr lang="en-US" altLang="zh-CN" sz="1800" dirty="0">
                <a:latin typeface="微软雅黑" panose="020B0503020204020204" pitchFamily="34" charset="-122"/>
                <a:ea typeface="微软雅黑" panose="020B0503020204020204" pitchFamily="34" charset="-122"/>
              </a:rPr>
              <a:t>class </a:t>
            </a:r>
            <a:r>
              <a:rPr lang="en-US" altLang="zh-CN" sz="1800" dirty="0" err="1">
                <a:latin typeface="微软雅黑" panose="020B0503020204020204" pitchFamily="34" charset="-122"/>
                <a:ea typeface="微软雅黑" panose="020B0503020204020204" pitchFamily="34" charset="-122"/>
              </a:rPr>
              <a:t>InfoImpl</a:t>
            </a:r>
            <a:r>
              <a:rPr lang="en-US" altLang="zh-CN" sz="1800" dirty="0">
                <a:latin typeface="微软雅黑" panose="020B0503020204020204" pitchFamily="34" charset="-122"/>
                <a:ea typeface="微软雅黑" panose="020B0503020204020204" pitchFamily="34" charset="-122"/>
              </a:rPr>
              <a:t>&lt;T</a:t>
            </a:r>
            <a:r>
              <a:rPr lang="en-US" altLang="zh-CN" sz="1800" dirty="0">
                <a:solidFill>
                  <a:srgbClr val="FF0000"/>
                </a:solidFill>
                <a:latin typeface="微软雅黑" panose="020B0503020204020204" pitchFamily="34" charset="-122"/>
                <a:ea typeface="微软雅黑" panose="020B0503020204020204" pitchFamily="34" charset="-122"/>
              </a:rPr>
              <a:t>&gt; implements Info&lt;T&gt;</a:t>
            </a:r>
            <a:r>
              <a:rPr lang="en-US" altLang="zh-CN" sz="1800" dirty="0">
                <a:latin typeface="微软雅黑" panose="020B0503020204020204" pitchFamily="34" charset="-122"/>
                <a:ea typeface="微软雅黑" panose="020B0503020204020204" pitchFamily="34" charset="-122"/>
              </a:rPr>
              <a:t>{ // </a:t>
            </a:r>
            <a:r>
              <a:rPr lang="zh-CN" altLang="en-US" sz="1800" dirty="0">
                <a:latin typeface="微软雅黑" panose="020B0503020204020204" pitchFamily="34" charset="-122"/>
                <a:ea typeface="微软雅黑" panose="020B0503020204020204" pitchFamily="34" charset="-122"/>
              </a:rPr>
              <a:t>定义泛型接口的子类  </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private T </a:t>
            </a: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    // </a:t>
            </a:r>
            <a:r>
              <a:rPr lang="zh-CN" altLang="en-US" sz="1800" dirty="0">
                <a:latin typeface="微软雅黑" panose="020B0503020204020204" pitchFamily="34" charset="-122"/>
                <a:ea typeface="微软雅黑" panose="020B0503020204020204" pitchFamily="34" charset="-122"/>
              </a:rPr>
              <a:t>定义属性  </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public </a:t>
            </a:r>
            <a:r>
              <a:rPr lang="en-US" altLang="zh-CN" sz="1800" dirty="0" err="1">
                <a:latin typeface="微软雅黑" panose="020B0503020204020204" pitchFamily="34" charset="-122"/>
                <a:ea typeface="微软雅黑" panose="020B0503020204020204" pitchFamily="34" charset="-122"/>
              </a:rPr>
              <a:t>InfoImpl</a:t>
            </a:r>
            <a:r>
              <a:rPr lang="en-US" altLang="zh-CN" sz="1800" dirty="0">
                <a:latin typeface="微软雅黑" panose="020B0503020204020204" pitchFamily="34" charset="-122"/>
                <a:ea typeface="微软雅黑" panose="020B0503020204020204" pitchFamily="34" charset="-122"/>
              </a:rPr>
              <a:t>(T </a:t>
            </a: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 </a:t>
            </a:r>
            <a:r>
              <a:rPr lang="zh-CN" altLang="en-US" sz="1800" dirty="0">
                <a:latin typeface="微软雅黑" panose="020B0503020204020204" pitchFamily="34" charset="-122"/>
                <a:ea typeface="微软雅黑" panose="020B0503020204020204" pitchFamily="34" charset="-122"/>
              </a:rPr>
              <a:t>通过构造方法设置属性内容  </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this.setVar</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public void </a:t>
            </a:r>
            <a:r>
              <a:rPr lang="en-US" altLang="zh-CN" sz="1800" dirty="0" err="1">
                <a:latin typeface="微软雅黑" panose="020B0503020204020204" pitchFamily="34" charset="-122"/>
                <a:ea typeface="微软雅黑" panose="020B0503020204020204" pitchFamily="34" charset="-122"/>
              </a:rPr>
              <a:t>setVar</a:t>
            </a:r>
            <a:r>
              <a:rPr lang="en-US" altLang="zh-CN" sz="1800" dirty="0">
                <a:latin typeface="微软雅黑" panose="020B0503020204020204" pitchFamily="34" charset="-122"/>
                <a:ea typeface="微软雅黑" panose="020B0503020204020204" pitchFamily="34" charset="-122"/>
              </a:rPr>
              <a:t>(T </a:t>
            </a: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this.var</a:t>
            </a:r>
            <a:r>
              <a:rPr lang="en-US" altLang="zh-CN" sz="1800" dirty="0">
                <a:latin typeface="微软雅黑" panose="020B0503020204020204" pitchFamily="34" charset="-122"/>
                <a:ea typeface="微软雅黑" panose="020B0503020204020204" pitchFamily="34" charset="-122"/>
              </a:rPr>
              <a:t> = </a:t>
            </a:r>
            <a:r>
              <a:rPr lang="en-US" altLang="zh-CN" sz="1800" dirty="0" err="1">
                <a:latin typeface="微软雅黑" panose="020B0503020204020204" pitchFamily="34" charset="-122"/>
                <a:ea typeface="微软雅黑" panose="020B0503020204020204" pitchFamily="34" charset="-122"/>
              </a:rPr>
              <a:t>var</a:t>
            </a:r>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public T </a:t>
            </a:r>
            <a:r>
              <a:rPr lang="en-US" altLang="zh-CN" sz="1800" dirty="0" err="1">
                <a:latin typeface="微软雅黑" panose="020B0503020204020204" pitchFamily="34" charset="-122"/>
                <a:ea typeface="微软雅黑" panose="020B0503020204020204" pitchFamily="34" charset="-122"/>
              </a:rPr>
              <a:t>getVar</a:t>
            </a:r>
            <a:r>
              <a:rPr lang="en-US" altLang="zh-CN" sz="1800" dirty="0">
                <a:latin typeface="微软雅黑" panose="020B0503020204020204" pitchFamily="34" charset="-122"/>
                <a:ea typeface="微软雅黑" panose="020B0503020204020204" pitchFamily="34" charset="-122"/>
              </a:rPr>
              <a:t>(){  </a:t>
            </a:r>
          </a:p>
          <a:p>
            <a:r>
              <a:rPr lang="en-US" altLang="zh-CN" sz="1800" dirty="0">
                <a:latin typeface="微软雅黑" panose="020B0503020204020204" pitchFamily="34" charset="-122"/>
                <a:ea typeface="微软雅黑" panose="020B0503020204020204" pitchFamily="34" charset="-122"/>
              </a:rPr>
              <a:t>     return </a:t>
            </a:r>
            <a:r>
              <a:rPr lang="en-US" altLang="zh-CN" sz="1800" dirty="0" err="1">
                <a:latin typeface="微软雅黑" panose="020B0503020204020204" pitchFamily="34" charset="-122"/>
                <a:ea typeface="微软雅黑" panose="020B0503020204020204" pitchFamily="34" charset="-122"/>
              </a:rPr>
              <a:t>this.var</a:t>
            </a:r>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a:t>
            </a:r>
          </a:p>
          <a:p>
            <a:r>
              <a:rPr lang="en-US" altLang="zh-CN" sz="1800" dirty="0">
                <a:latin typeface="微软雅黑" panose="020B0503020204020204" pitchFamily="34" charset="-122"/>
                <a:ea typeface="微软雅黑" panose="020B0503020204020204" pitchFamily="34" charset="-122"/>
              </a:rPr>
              <a:t>public class GenericsDemo24{  </a:t>
            </a:r>
          </a:p>
          <a:p>
            <a:r>
              <a:rPr lang="en-US" altLang="zh-CN" sz="1800" dirty="0">
                <a:latin typeface="微软雅黑" panose="020B0503020204020204" pitchFamily="34" charset="-122"/>
                <a:ea typeface="微软雅黑" panose="020B0503020204020204" pitchFamily="34" charset="-122"/>
              </a:rPr>
              <a:t>   public static void main(String </a:t>
            </a:r>
            <a:r>
              <a:rPr lang="en-US" altLang="zh-CN" sz="1800" dirty="0" err="1">
                <a:latin typeface="微软雅黑" panose="020B0503020204020204" pitchFamily="34" charset="-122"/>
                <a:ea typeface="微软雅黑" panose="020B0503020204020204" pitchFamily="34" charset="-122"/>
              </a:rPr>
              <a:t>arsg</a:t>
            </a:r>
            <a:r>
              <a:rPr lang="en-US" altLang="zh-CN" sz="1800" dirty="0">
                <a:latin typeface="微软雅黑" panose="020B0503020204020204" pitchFamily="34" charset="-122"/>
                <a:ea typeface="微软雅黑" panose="020B0503020204020204" pitchFamily="34" charset="-122"/>
              </a:rPr>
              <a:t>[]){  </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Info&lt;String&gt; i = null;  // </a:t>
            </a:r>
            <a:r>
              <a:rPr lang="zh-CN" altLang="en-US" sz="1800" dirty="0">
                <a:solidFill>
                  <a:srgbClr val="FF0000"/>
                </a:solidFill>
                <a:latin typeface="微软雅黑" panose="020B0503020204020204" pitchFamily="34" charset="-122"/>
                <a:ea typeface="微软雅黑" panose="020B0503020204020204" pitchFamily="34" charset="-122"/>
              </a:rPr>
              <a:t>声明接口对象  </a:t>
            </a:r>
          </a:p>
          <a:p>
            <a:r>
              <a:rPr lang="zh-CN" altLang="en-US" sz="1800" dirty="0">
                <a:latin typeface="微软雅黑" panose="020B0503020204020204" pitchFamily="34" charset="-122"/>
                <a:ea typeface="微软雅黑" panose="020B0503020204020204" pitchFamily="34" charset="-122"/>
              </a:rPr>
              <a:t>     </a:t>
            </a:r>
            <a:r>
              <a:rPr lang="en-US" altLang="zh-CN" sz="1800" dirty="0">
                <a:solidFill>
                  <a:srgbClr val="FF0000"/>
                </a:solidFill>
                <a:latin typeface="微软雅黑" panose="020B0503020204020204" pitchFamily="34" charset="-122"/>
                <a:ea typeface="微软雅黑" panose="020B0503020204020204" pitchFamily="34" charset="-122"/>
              </a:rPr>
              <a:t>i = new </a:t>
            </a:r>
            <a:r>
              <a:rPr lang="en-US" altLang="zh-CN" sz="1800" dirty="0" err="1">
                <a:solidFill>
                  <a:srgbClr val="FF0000"/>
                </a:solidFill>
                <a:latin typeface="微软雅黑" panose="020B0503020204020204" pitchFamily="34" charset="-122"/>
                <a:ea typeface="微软雅黑" panose="020B0503020204020204" pitchFamily="34" charset="-122"/>
              </a:rPr>
              <a:t>InfoImpl</a:t>
            </a:r>
            <a:r>
              <a:rPr lang="en-US" altLang="zh-CN" sz="1800" dirty="0">
                <a:solidFill>
                  <a:srgbClr val="FF0000"/>
                </a:solidFill>
                <a:latin typeface="微软雅黑" panose="020B0503020204020204" pitchFamily="34" charset="-122"/>
                <a:ea typeface="微软雅黑" panose="020B0503020204020204" pitchFamily="34" charset="-122"/>
              </a:rPr>
              <a:t>&lt;String&gt;("</a:t>
            </a:r>
            <a:r>
              <a:rPr lang="zh-CN" altLang="en-US" sz="1800" dirty="0">
                <a:solidFill>
                  <a:srgbClr val="FF0000"/>
                </a:solidFill>
                <a:latin typeface="微软雅黑" panose="020B0503020204020204" pitchFamily="34" charset="-122"/>
                <a:ea typeface="微软雅黑" panose="020B0503020204020204" pitchFamily="34" charset="-122"/>
              </a:rPr>
              <a:t>汤姆</a:t>
            </a:r>
            <a:r>
              <a:rPr lang="en-US" altLang="zh-CN" sz="1800" dirty="0">
                <a:solidFill>
                  <a:srgbClr val="FF0000"/>
                </a:solidFill>
                <a:latin typeface="微软雅黑" panose="020B0503020204020204" pitchFamily="34" charset="-122"/>
                <a:ea typeface="微软雅黑" panose="020B0503020204020204" pitchFamily="34" charset="-122"/>
              </a:rPr>
              <a:t>") ; </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通过子类实例化对象  </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System.out.println</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内容：</a:t>
            </a:r>
            <a:r>
              <a:rPr lang="en-US" altLang="zh-CN" sz="1800" dirty="0">
                <a:latin typeface="微软雅黑" panose="020B0503020204020204" pitchFamily="34" charset="-122"/>
                <a:ea typeface="微软雅黑" panose="020B0503020204020204" pitchFamily="34" charset="-122"/>
              </a:rPr>
              <a:t>" + </a:t>
            </a:r>
            <a:r>
              <a:rPr lang="en-US" altLang="zh-CN" sz="1800" dirty="0" err="1">
                <a:latin typeface="微软雅黑" panose="020B0503020204020204" pitchFamily="34" charset="-122"/>
                <a:ea typeface="微软雅黑" panose="020B0503020204020204" pitchFamily="34" charset="-122"/>
              </a:rPr>
              <a:t>i.getVar</a:t>
            </a:r>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  </a:t>
            </a:r>
          </a:p>
          <a:p>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684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微软雅黑" panose="020B0503020204020204" pitchFamily="34" charset="-122"/>
                <a:ea typeface="微软雅黑" panose="020B0503020204020204" pitchFamily="34" charset="-122"/>
              </a:rPr>
              <a:t>泛型方法</a:t>
            </a:r>
          </a:p>
        </p:txBody>
      </p:sp>
      <p:sp>
        <p:nvSpPr>
          <p:cNvPr id="3" name="内容占位符 2"/>
          <p:cNvSpPr>
            <a:spLocks noGrp="1"/>
          </p:cNvSpPr>
          <p:nvPr>
            <p:ph sz="quarter" idx="1"/>
          </p:nvPr>
        </p:nvSpPr>
        <p:spPr>
          <a:xfrm>
            <a:off x="395288" y="1541289"/>
            <a:ext cx="8280400" cy="5272087"/>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方法独立于类而产生变化。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影响范围小，可以用于</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descr="jt6.jpg"/>
          <p:cNvPicPr>
            <a:picLocks noChangeAspect="1"/>
          </p:cNvPicPr>
          <p:nvPr/>
        </p:nvPicPr>
        <p:blipFill>
          <a:blip r:embed="rId3" cstate="print"/>
          <a:stretch>
            <a:fillRect/>
          </a:stretch>
        </p:blipFill>
        <p:spPr>
          <a:xfrm>
            <a:off x="611560" y="1214782"/>
            <a:ext cx="6334169" cy="1000132"/>
          </a:xfrm>
          <a:prstGeom prst="rect">
            <a:avLst/>
          </a:prstGeom>
        </p:spPr>
      </p:pic>
      <p:pic>
        <p:nvPicPr>
          <p:cNvPr id="5" name="图片 4" descr="jt7.jpg"/>
          <p:cNvPicPr>
            <a:picLocks noChangeAspect="1"/>
          </p:cNvPicPr>
          <p:nvPr/>
        </p:nvPicPr>
        <p:blipFill>
          <a:blip r:embed="rId4" cstate="print"/>
          <a:stretch>
            <a:fillRect/>
          </a:stretch>
        </p:blipFill>
        <p:spPr>
          <a:xfrm>
            <a:off x="714348" y="4346404"/>
            <a:ext cx="7557077" cy="17859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图片 5" descr="jt8.jpg"/>
          <p:cNvPicPr>
            <a:picLocks noChangeAspect="1"/>
          </p:cNvPicPr>
          <p:nvPr/>
        </p:nvPicPr>
        <p:blipFill>
          <a:blip r:embed="rId5" cstate="print"/>
          <a:stretch>
            <a:fillRect/>
          </a:stretch>
        </p:blipFill>
        <p:spPr>
          <a:xfrm>
            <a:off x="5076056" y="5157192"/>
            <a:ext cx="2960917" cy="642942"/>
          </a:xfrm>
          <a:prstGeom prst="rect">
            <a:avLst/>
          </a:prstGeom>
        </p:spPr>
      </p:pic>
    </p:spTree>
    <p:extLst>
      <p:ext uri="{BB962C8B-B14F-4D97-AF65-F5344CB8AC3E}">
        <p14:creationId xmlns:p14="http://schemas.microsoft.com/office/powerpoint/2010/main" val="6827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微软雅黑" panose="020B0503020204020204" pitchFamily="34" charset="-122"/>
                <a:ea typeface="微软雅黑" panose="020B0503020204020204" pitchFamily="34" charset="-122"/>
              </a:rPr>
              <a:t>JAVA</a:t>
            </a:r>
            <a:r>
              <a:rPr lang="zh-CN" altLang="en-US" dirty="0">
                <a:effectLst/>
                <a:latin typeface="微软雅黑" panose="020B0503020204020204" pitchFamily="34" charset="-122"/>
                <a:ea typeface="微软雅黑" panose="020B0503020204020204" pitchFamily="34" charset="-122"/>
              </a:rPr>
              <a:t>泛型</a:t>
            </a:r>
          </a:p>
        </p:txBody>
      </p:sp>
      <p:sp>
        <p:nvSpPr>
          <p:cNvPr id="3" name="内容占位符 2"/>
          <p:cNvSpPr>
            <a:spLocks noGrp="1"/>
          </p:cNvSpPr>
          <p:nvPr>
            <p:ph sz="quarter" idx="1"/>
          </p:nvPr>
        </p:nvSpPr>
        <p:spPr/>
        <p:txBody>
          <a:bodyPr/>
          <a:lstStyle/>
          <a:p>
            <a:pPr>
              <a:lnSpc>
                <a:spcPct val="120000"/>
              </a:lnSpc>
            </a:pPr>
            <a:r>
              <a:rPr lang="zh-CN" altLang="en-US" dirty="0">
                <a:latin typeface="微软雅黑" panose="020B0503020204020204" pitchFamily="34" charset="-122"/>
                <a:ea typeface="微软雅黑" panose="020B0503020204020204" pitchFamily="34" charset="-122"/>
              </a:rPr>
              <a:t>泛型</a:t>
            </a:r>
            <a:r>
              <a:rPr altLang="en-US" dirty="0">
                <a:latin typeface="微软雅黑" panose="020B0503020204020204" pitchFamily="34" charset="-122"/>
                <a:ea typeface="微软雅黑" panose="020B0503020204020204" pitchFamily="34" charset="-122"/>
              </a:rPr>
              <a:t>的好处</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代码的复用</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减少类型转换</a:t>
            </a:r>
            <a:endParaRPr lang="en-US" altLang="zh-CN"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对比使用泛型和没有使用泛型的代码</a:t>
            </a:r>
          </a:p>
        </p:txBody>
      </p:sp>
    </p:spTree>
    <p:extLst>
      <p:ext uri="{BB962C8B-B14F-4D97-AF65-F5344CB8AC3E}">
        <p14:creationId xmlns:p14="http://schemas.microsoft.com/office/powerpoint/2010/main" val="36129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31799" y="445108"/>
            <a:ext cx="8280400" cy="574675"/>
          </a:xfrm>
        </p:spPr>
        <p:txBody>
          <a:bodyPr/>
          <a:lstStyle/>
          <a:p>
            <a:r>
              <a:rPr lang="zh-CN" altLang="en-US" dirty="0">
                <a:effectLst/>
                <a:latin typeface="微软雅黑" panose="020B0503020204020204" pitchFamily="34" charset="-122"/>
                <a:ea typeface="微软雅黑" panose="020B0503020204020204" pitchFamily="34" charset="-122"/>
              </a:rPr>
              <a:t>集合框架中的接口</a:t>
            </a:r>
          </a:p>
        </p:txBody>
      </p:sp>
      <p:sp>
        <p:nvSpPr>
          <p:cNvPr id="526339" name="Rectangle 3"/>
          <p:cNvSpPr>
            <a:spLocks noGrp="1" noChangeArrowheads="1"/>
          </p:cNvSpPr>
          <p:nvPr>
            <p:ph type="body" idx="1"/>
          </p:nvPr>
        </p:nvSpPr>
        <p:spPr>
          <a:xfrm>
            <a:off x="303472" y="1566713"/>
            <a:ext cx="8537055" cy="4751388"/>
          </a:xfrm>
        </p:spPr>
        <p:txBody>
          <a:bodyPr/>
          <a:lstStyle/>
          <a:p>
            <a:r>
              <a:rPr lang="zh-CN" altLang="zh-CN" sz="2400" dirty="0">
                <a:latin typeface="微软雅黑" panose="020B0503020204020204" pitchFamily="34" charset="-122"/>
                <a:ea typeface="微软雅黑" panose="020B0503020204020204" pitchFamily="34" charset="-122"/>
              </a:rPr>
              <a:t>所谓框架就是类库的集合。集合框架就是一个用来表示和操作集合的统一的架构，包含了实现集合的接口与类。</a:t>
            </a:r>
          </a:p>
        </p:txBody>
      </p:sp>
      <p:grpSp>
        <p:nvGrpSpPr>
          <p:cNvPr id="526340" name="Group 4"/>
          <p:cNvGrpSpPr>
            <a:grpSpLocks/>
          </p:cNvGrpSpPr>
          <p:nvPr/>
        </p:nvGrpSpPr>
        <p:grpSpPr bwMode="auto">
          <a:xfrm>
            <a:off x="1371600" y="2743200"/>
            <a:ext cx="6369050" cy="3295651"/>
            <a:chOff x="96" y="1056"/>
            <a:chExt cx="4012" cy="2076"/>
          </a:xfrm>
        </p:grpSpPr>
        <p:sp>
          <p:nvSpPr>
            <p:cNvPr id="526341" name="Text Box 5"/>
            <p:cNvSpPr txBox="1">
              <a:spLocks noChangeArrowheads="1"/>
            </p:cNvSpPr>
            <p:nvPr/>
          </p:nvSpPr>
          <p:spPr bwMode="auto">
            <a:xfrm>
              <a:off x="96" y="2880"/>
              <a:ext cx="973" cy="252"/>
            </a:xfrm>
            <a:prstGeom prst="rect">
              <a:avLst/>
            </a:prstGeom>
            <a:solidFill>
              <a:srgbClr val="FF9900"/>
            </a:solidFill>
            <a:ln w="1270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n-US" altLang="zh-CN" sz="2000" dirty="0" err="1">
                  <a:solidFill>
                    <a:schemeClr val="bg1"/>
                  </a:solidFill>
                  <a:latin typeface="微软雅黑" panose="020B0503020204020204" pitchFamily="34" charset="-122"/>
                  <a:ea typeface="微软雅黑" panose="020B0503020204020204" pitchFamily="34" charset="-122"/>
                </a:rPr>
                <a:t>SortedSet</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nvGrpSpPr>
            <p:cNvPr id="526342" name="Group 6"/>
            <p:cNvGrpSpPr>
              <a:grpSpLocks/>
            </p:cNvGrpSpPr>
            <p:nvPr/>
          </p:nvGrpSpPr>
          <p:grpSpPr bwMode="auto">
            <a:xfrm>
              <a:off x="528" y="1056"/>
              <a:ext cx="3580" cy="1824"/>
              <a:chOff x="528" y="1056"/>
              <a:chExt cx="3580" cy="1824"/>
            </a:xfrm>
          </p:grpSpPr>
          <p:sp>
            <p:nvSpPr>
              <p:cNvPr id="526343" name="Rectangle 7"/>
              <p:cNvSpPr>
                <a:spLocks noChangeArrowheads="1"/>
              </p:cNvSpPr>
              <p:nvPr/>
            </p:nvSpPr>
            <p:spPr bwMode="auto">
              <a:xfrm>
                <a:off x="1250" y="1056"/>
                <a:ext cx="1054" cy="258"/>
              </a:xfrm>
              <a:prstGeom prst="rect">
                <a:avLst/>
              </a:prstGeom>
              <a:solidFill>
                <a:srgbClr val="3366FF"/>
              </a:solidFill>
              <a:ln w="1270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spcBef>
                    <a:spcPct val="50000"/>
                  </a:spcBef>
                </a:pPr>
                <a:r>
                  <a:rPr lang="en-US" altLang="zh-CN" sz="2000" dirty="0">
                    <a:solidFill>
                      <a:schemeClr val="bg1"/>
                    </a:solidFill>
                    <a:latin typeface="微软雅黑" panose="020B0503020204020204" pitchFamily="34" charset="-122"/>
                    <a:ea typeface="微软雅黑" panose="020B0503020204020204" pitchFamily="34" charset="-122"/>
                  </a:rPr>
                  <a:t>Collection</a:t>
                </a:r>
              </a:p>
            </p:txBody>
          </p:sp>
          <p:sp>
            <p:nvSpPr>
              <p:cNvPr id="526344" name="Text Box 8"/>
              <p:cNvSpPr txBox="1">
                <a:spLocks noChangeArrowheads="1"/>
              </p:cNvSpPr>
              <p:nvPr/>
            </p:nvSpPr>
            <p:spPr bwMode="auto">
              <a:xfrm>
                <a:off x="672" y="1968"/>
                <a:ext cx="720" cy="258"/>
              </a:xfrm>
              <a:prstGeom prst="rect">
                <a:avLst/>
              </a:prstGeom>
              <a:solidFill>
                <a:srgbClr val="800080"/>
              </a:solidFill>
              <a:ln w="12700" cap="sq"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a:solidFill>
                      <a:schemeClr val="bg1"/>
                    </a:solidFill>
                    <a:latin typeface="微软雅黑" panose="020B0503020204020204" pitchFamily="34" charset="-122"/>
                    <a:ea typeface="微软雅黑" panose="020B0503020204020204" pitchFamily="34" charset="-122"/>
                  </a:rPr>
                  <a:t>Set</a:t>
                </a:r>
              </a:p>
            </p:txBody>
          </p:sp>
          <p:sp>
            <p:nvSpPr>
              <p:cNvPr id="526345" name="Text Box 9"/>
              <p:cNvSpPr txBox="1">
                <a:spLocks noChangeArrowheads="1"/>
              </p:cNvSpPr>
              <p:nvPr/>
            </p:nvSpPr>
            <p:spPr bwMode="auto">
              <a:xfrm>
                <a:off x="1968" y="1968"/>
                <a:ext cx="720" cy="258"/>
              </a:xfrm>
              <a:prstGeom prst="rect">
                <a:avLst/>
              </a:prstGeom>
              <a:solidFill>
                <a:srgbClr val="FF0000"/>
              </a:solidFill>
              <a:ln w="12700" cap="sq"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a:solidFill>
                      <a:schemeClr val="bg1"/>
                    </a:solidFill>
                    <a:latin typeface="微软雅黑" panose="020B0503020204020204" pitchFamily="34" charset="-122"/>
                    <a:ea typeface="微软雅黑" panose="020B0503020204020204" pitchFamily="34" charset="-122"/>
                  </a:rPr>
                  <a:t>List</a:t>
                </a:r>
              </a:p>
            </p:txBody>
          </p:sp>
          <p:sp>
            <p:nvSpPr>
              <p:cNvPr id="526346" name="Line 10"/>
              <p:cNvSpPr>
                <a:spLocks noChangeShapeType="1"/>
              </p:cNvSpPr>
              <p:nvPr/>
            </p:nvSpPr>
            <p:spPr bwMode="auto">
              <a:xfrm flipH="1">
                <a:off x="1152" y="1344"/>
                <a:ext cx="480" cy="62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sp>
            <p:nvSpPr>
              <p:cNvPr id="526347" name="Line 11"/>
              <p:cNvSpPr>
                <a:spLocks noChangeShapeType="1"/>
              </p:cNvSpPr>
              <p:nvPr/>
            </p:nvSpPr>
            <p:spPr bwMode="auto">
              <a:xfrm>
                <a:off x="1824" y="1344"/>
                <a:ext cx="480" cy="62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sp>
            <p:nvSpPr>
              <p:cNvPr id="526348" name="Line 12"/>
              <p:cNvSpPr>
                <a:spLocks noChangeShapeType="1"/>
              </p:cNvSpPr>
              <p:nvPr/>
            </p:nvSpPr>
            <p:spPr bwMode="auto">
              <a:xfrm flipH="1">
                <a:off x="528" y="2256"/>
                <a:ext cx="480" cy="62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sp>
            <p:nvSpPr>
              <p:cNvPr id="526349" name="Rectangle 13"/>
              <p:cNvSpPr>
                <a:spLocks noChangeArrowheads="1"/>
              </p:cNvSpPr>
              <p:nvPr/>
            </p:nvSpPr>
            <p:spPr bwMode="auto">
              <a:xfrm>
                <a:off x="3072" y="1056"/>
                <a:ext cx="912" cy="258"/>
              </a:xfrm>
              <a:prstGeom prst="rect">
                <a:avLst/>
              </a:prstGeom>
              <a:solidFill>
                <a:srgbClr val="339966"/>
              </a:solidFill>
              <a:ln w="1270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zh-CN" sz="2000">
                    <a:solidFill>
                      <a:schemeClr val="bg1"/>
                    </a:solidFill>
                    <a:latin typeface="微软雅黑" panose="020B0503020204020204" pitchFamily="34" charset="-122"/>
                    <a:ea typeface="微软雅黑" panose="020B0503020204020204" pitchFamily="34" charset="-122"/>
                  </a:rPr>
                  <a:t>Map</a:t>
                </a:r>
              </a:p>
            </p:txBody>
          </p:sp>
          <p:sp>
            <p:nvSpPr>
              <p:cNvPr id="526350" name="Rectangle 14"/>
              <p:cNvSpPr>
                <a:spLocks noChangeArrowheads="1"/>
              </p:cNvSpPr>
              <p:nvPr/>
            </p:nvSpPr>
            <p:spPr bwMode="auto">
              <a:xfrm>
                <a:off x="3072" y="1971"/>
                <a:ext cx="1036" cy="252"/>
              </a:xfrm>
              <a:prstGeom prst="rect">
                <a:avLst/>
              </a:prstGeom>
              <a:solidFill>
                <a:srgbClr val="FF6600"/>
              </a:solidFill>
              <a:ln w="1270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spcBef>
                    <a:spcPct val="50000"/>
                  </a:spcBef>
                </a:pPr>
                <a:r>
                  <a:rPr lang="en-US" altLang="zh-CN" sz="2000" dirty="0" err="1">
                    <a:solidFill>
                      <a:schemeClr val="bg1"/>
                    </a:solidFill>
                    <a:latin typeface="微软雅黑" panose="020B0503020204020204" pitchFamily="34" charset="-122"/>
                    <a:ea typeface="微软雅黑" panose="020B0503020204020204" pitchFamily="34" charset="-122"/>
                  </a:rPr>
                  <a:t>SortedMap</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26351" name="Line 15"/>
              <p:cNvSpPr>
                <a:spLocks noChangeShapeType="1"/>
              </p:cNvSpPr>
              <p:nvPr/>
            </p:nvSpPr>
            <p:spPr bwMode="auto">
              <a:xfrm>
                <a:off x="3456" y="1344"/>
                <a:ext cx="0" cy="62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93757177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683568" y="404664"/>
            <a:ext cx="5257800" cy="685800"/>
          </a:xfrm>
        </p:spPr>
        <p:txBody>
          <a:bodyPr/>
          <a:lstStyle/>
          <a:p>
            <a:r>
              <a:rPr lang="zh-CN" altLang="en-US" dirty="0">
                <a:effectLst/>
                <a:latin typeface="微软雅黑" panose="020B0503020204020204" pitchFamily="34" charset="-122"/>
                <a:ea typeface="微软雅黑" panose="020B0503020204020204" pitchFamily="34" charset="-122"/>
              </a:rPr>
              <a:t>集合框架中的实现类</a:t>
            </a:r>
          </a:p>
        </p:txBody>
      </p:sp>
      <p:graphicFrame>
        <p:nvGraphicFramePr>
          <p:cNvPr id="527408" name="Group 48"/>
          <p:cNvGraphicFramePr>
            <a:graphicFrameLocks noGrp="1"/>
          </p:cNvGraphicFramePr>
          <p:nvPr>
            <p:ph idx="1"/>
            <p:extLst>
              <p:ext uri="{D42A27DB-BD31-4B8C-83A1-F6EECF244321}">
                <p14:modId xmlns:p14="http://schemas.microsoft.com/office/powerpoint/2010/main" val="3022626863"/>
              </p:ext>
            </p:extLst>
          </p:nvPr>
        </p:nvGraphicFramePr>
        <p:xfrm>
          <a:off x="914400" y="1981200"/>
          <a:ext cx="7010400" cy="2934655"/>
        </p:xfrm>
        <a:graphic>
          <a:graphicData uri="http://schemas.openxmlformats.org/drawingml/2006/table">
            <a:tbl>
              <a:tblPr/>
              <a:tblGrid>
                <a:gridCol w="1624013">
                  <a:extLst>
                    <a:ext uri="{9D8B030D-6E8A-4147-A177-3AD203B41FA5}">
                      <a16:colId xmlns:a16="http://schemas.microsoft.com/office/drawing/2014/main" val="20000"/>
                    </a:ext>
                  </a:extLst>
                </a:gridCol>
                <a:gridCol w="2820987">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401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80808"/>
                          </a:solidFill>
                          <a:effectLst/>
                          <a:latin typeface="Arial" charset="0"/>
                          <a:ea typeface="隶书" pitchFamily="49" charset="-122"/>
                          <a:cs typeface="Times New Roman" pitchFamily="18" charset="0"/>
                        </a:rPr>
                        <a:t>接口</a:t>
                      </a:r>
                      <a:endParaRPr kumimoji="0" lang="zh-CN" altLang="en-US"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80808"/>
                          </a:solidFill>
                          <a:effectLst/>
                          <a:latin typeface="Arial" charset="0"/>
                          <a:ea typeface="隶书" pitchFamily="49" charset="-122"/>
                          <a:cs typeface="Times New Roman" pitchFamily="18" charset="0"/>
                        </a:rPr>
                        <a:t>实现</a:t>
                      </a:r>
                      <a:endParaRPr kumimoji="0" lang="zh-CN" altLang="en-US"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80808"/>
                          </a:solidFill>
                          <a:effectLst/>
                          <a:latin typeface="Arial" charset="0"/>
                          <a:ea typeface="隶书" pitchFamily="49" charset="-122"/>
                          <a:cs typeface="Times New Roman" pitchFamily="18" charset="0"/>
                        </a:rPr>
                        <a:t>历史集合类</a:t>
                      </a:r>
                      <a:endParaRPr kumimoji="0" lang="zh-CN" altLang="en-US"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17513">
                <a:tc rowSpan="2">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Set</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HashSet</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400"/>
                        </a:lnSpc>
                        <a:spcBef>
                          <a:spcPct val="20000"/>
                        </a:spcBef>
                        <a:spcAft>
                          <a:spcPct val="0"/>
                        </a:spcAft>
                        <a:buClr>
                          <a:srgbClr val="FF3300"/>
                        </a:buClr>
                        <a:buSzTx/>
                        <a:buFont typeface="Wingdings" pitchFamily="2" charset="2"/>
                        <a:buNone/>
                        <a:tabLst/>
                      </a:pPr>
                      <a:endParaRPr kumimoji="0" lang="zh-CN" altLang="zh-CN" sz="2000" b="0" i="0" u="none" strike="noStrike" cap="none" normalizeH="0" baseline="0">
                        <a:ln>
                          <a:noFill/>
                        </a:ln>
                        <a:solidFill>
                          <a:srgbClr val="080808"/>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188">
                <a:tc vMerge="1">
                  <a:txBody>
                    <a:bodyPr/>
                    <a:lstStyle/>
                    <a:p>
                      <a:endParaRPr lang="zh-CN" altLang="en-US"/>
                    </a:p>
                  </a:txBody>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TreeSet</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400"/>
                        </a:lnSpc>
                        <a:spcBef>
                          <a:spcPct val="20000"/>
                        </a:spcBef>
                        <a:spcAft>
                          <a:spcPct val="0"/>
                        </a:spcAft>
                        <a:buClr>
                          <a:srgbClr val="FF3300"/>
                        </a:buClr>
                        <a:buSzTx/>
                        <a:buFont typeface="Wingdings" pitchFamily="2" charset="2"/>
                        <a:buNone/>
                        <a:tabLst/>
                      </a:pPr>
                      <a:endParaRPr kumimoji="0" lang="zh-CN" altLang="zh-CN" sz="2000" b="0" i="0" u="none" strike="noStrike" cap="none" normalizeH="0" baseline="0">
                        <a:ln>
                          <a:noFill/>
                        </a:ln>
                        <a:solidFill>
                          <a:srgbClr val="080808"/>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13">
                <a:tc rowSpan="2">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List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ArrayList</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Vector</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vMerge="1">
                  <a:txBody>
                    <a:bodyPr/>
                    <a:lstStyle/>
                    <a:p>
                      <a:endParaRPr lang="zh-CN" altLang="en-US"/>
                    </a:p>
                  </a:txBody>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LinkedList</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Stack</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rowSpan="2">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Map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HashMap</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Hashtable</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vMerge="1">
                  <a:txBody>
                    <a:bodyPr/>
                    <a:lstStyle/>
                    <a:p>
                      <a:endParaRPr lang="zh-CN" altLang="en-US"/>
                    </a:p>
                  </a:txBody>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a:ln>
                            <a:noFill/>
                          </a:ln>
                          <a:solidFill>
                            <a:srgbClr val="080808"/>
                          </a:solidFill>
                          <a:effectLst/>
                          <a:latin typeface="Arial" charset="0"/>
                          <a:ea typeface="隶书" pitchFamily="49" charset="-122"/>
                          <a:cs typeface="Times New Roman" pitchFamily="18" charset="0"/>
                        </a:rPr>
                        <a:t>TreeMap</a:t>
                      </a:r>
                      <a:endParaRPr kumimoji="0" lang="en-US" altLang="zh-CN" sz="2000" b="0" i="0" u="none" strike="noStrike" cap="none" normalizeH="0" baseline="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ts val="2400"/>
                        </a:lnSpc>
                        <a:spcBef>
                          <a:spcPct val="0"/>
                        </a:spcBef>
                        <a:spcAft>
                          <a:spcPct val="0"/>
                        </a:spcAft>
                        <a:buClrTx/>
                        <a:buSzTx/>
                        <a:buFontTx/>
                        <a:buNone/>
                        <a:tabLst/>
                      </a:pPr>
                      <a:r>
                        <a:rPr kumimoji="0" lang="en-US" altLang="zh-CN" sz="2000" b="0" i="0" u="none" strike="noStrike" cap="none" normalizeH="0" baseline="0" dirty="0">
                          <a:ln>
                            <a:noFill/>
                          </a:ln>
                          <a:solidFill>
                            <a:srgbClr val="080808"/>
                          </a:solidFill>
                          <a:effectLst/>
                          <a:latin typeface="Arial" charset="0"/>
                          <a:ea typeface="隶书" pitchFamily="49" charset="-122"/>
                          <a:cs typeface="Times New Roman" pitchFamily="18" charset="0"/>
                        </a:rPr>
                        <a:t>Properties</a:t>
                      </a:r>
                      <a:endParaRPr kumimoji="0" lang="en-US" altLang="zh-CN" sz="2000" b="0" i="0" u="none" strike="noStrike" cap="none" normalizeH="0" baseline="0" dirty="0">
                        <a:ln>
                          <a:noFill/>
                        </a:ln>
                        <a:solidFill>
                          <a:srgbClr val="080808"/>
                        </a:solidFill>
                        <a:effectLst/>
                        <a:latin typeface="Arial"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052438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539552" y="404664"/>
            <a:ext cx="6781800" cy="685800"/>
          </a:xfrm>
        </p:spPr>
        <p:txBody>
          <a:bodyPr/>
          <a:lstStyle/>
          <a:p>
            <a:r>
              <a:rPr lang="en-US" altLang="en-US" dirty="0" err="1">
                <a:effectLst/>
                <a:latin typeface="微软雅黑" panose="020B0503020204020204" pitchFamily="34" charset="-122"/>
                <a:ea typeface="微软雅黑" panose="020B0503020204020204" pitchFamily="34" charset="-122"/>
              </a:rPr>
              <a:t>示例：ArrayList</a:t>
            </a:r>
            <a:endParaRPr lang="en-US" altLang="zh-CN" dirty="0">
              <a:effectLst/>
              <a:latin typeface="微软雅黑" panose="020B0503020204020204" pitchFamily="34" charset="-122"/>
              <a:ea typeface="微软雅黑" panose="020B0503020204020204" pitchFamily="34" charset="-122"/>
            </a:endParaRPr>
          </a:p>
        </p:txBody>
      </p:sp>
      <p:sp>
        <p:nvSpPr>
          <p:cNvPr id="545796" name="Rectangle 4"/>
          <p:cNvSpPr>
            <a:spLocks noChangeArrowheads="1"/>
          </p:cNvSpPr>
          <p:nvPr/>
        </p:nvSpPr>
        <p:spPr bwMode="auto">
          <a:xfrm>
            <a:off x="685800" y="1600200"/>
            <a:ext cx="7630616" cy="4673720"/>
          </a:xfrm>
          <a:prstGeom prst="rect">
            <a:avLst/>
          </a:prstGeom>
          <a:gradFill rotWithShape="1">
            <a:gsLst>
              <a:gs pos="0">
                <a:srgbClr val="99CCFF"/>
              </a:gs>
              <a:gs pos="100000">
                <a:schemeClr val="bg1"/>
              </a:gs>
            </a:gsLst>
            <a:lin ang="5400000" scaled="1"/>
          </a:gradFill>
          <a:ln w="1270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a:spAutoFit/>
          </a:bodyPr>
          <a:lstStyle/>
          <a:p>
            <a:pPr eaLnBrk="0" hangingPunct="0"/>
            <a:r>
              <a:rPr kumimoji="1" lang="en-US" altLang="zh-CN" sz="2000" dirty="0" err="1">
                <a:latin typeface="微软雅黑" panose="020B0503020204020204" pitchFamily="34" charset="-122"/>
                <a:ea typeface="微软雅黑" panose="020B0503020204020204" pitchFamily="34" charset="-122"/>
              </a:rPr>
              <a:t>ArrayList</a:t>
            </a:r>
            <a:r>
              <a:rPr kumimoji="1" lang="en-US" altLang="zh-CN" sz="2000" dirty="0">
                <a:latin typeface="微软雅黑" panose="020B0503020204020204" pitchFamily="34" charset="-122"/>
                <a:ea typeface="微软雅黑" panose="020B0503020204020204" pitchFamily="34" charset="-122"/>
              </a:rPr>
              <a:t> al = new </a:t>
            </a:r>
            <a:r>
              <a:rPr kumimoji="1" lang="en-US" altLang="zh-CN" sz="2000" dirty="0" err="1">
                <a:latin typeface="微软雅黑" panose="020B0503020204020204" pitchFamily="34" charset="-122"/>
                <a:ea typeface="微软雅黑" panose="020B0503020204020204" pitchFamily="34" charset="-122"/>
              </a:rPr>
              <a:t>ArrayList</a:t>
            </a:r>
            <a:r>
              <a:rPr kumimoji="1" lang="en-US" altLang="zh-CN" sz="2000" dirty="0">
                <a:latin typeface="微软雅黑" panose="020B0503020204020204" pitchFamily="34" charset="-122"/>
                <a:ea typeface="微软雅黑" panose="020B0503020204020204" pitchFamily="34" charset="-122"/>
              </a:rPr>
              <a:t>();</a:t>
            </a:r>
          </a:p>
          <a:p>
            <a:pPr eaLnBrk="0" hangingPunct="0"/>
            <a:r>
              <a:rPr kumimoji="1" lang="en-US" altLang="zh-CN" sz="2000" dirty="0" err="1">
                <a:latin typeface="微软雅黑" panose="020B0503020204020204" pitchFamily="34" charset="-122"/>
                <a:ea typeface="微软雅黑" panose="020B0503020204020204" pitchFamily="34" charset="-122"/>
              </a:rPr>
              <a:t>al.add</a:t>
            </a:r>
            <a:r>
              <a:rPr kumimoji="1" lang="en-US" altLang="zh-CN" sz="2000" dirty="0">
                <a:latin typeface="微软雅黑" panose="020B0503020204020204" pitchFamily="34" charset="-122"/>
                <a:ea typeface="微软雅黑" panose="020B0503020204020204" pitchFamily="34" charset="-122"/>
              </a:rPr>
              <a:t>("C");</a:t>
            </a:r>
          </a:p>
          <a:p>
            <a:pPr eaLnBrk="0" hangingPunct="0"/>
            <a:r>
              <a:rPr kumimoji="1" lang="en-US" altLang="zh-CN" sz="2000" dirty="0" err="1">
                <a:latin typeface="微软雅黑" panose="020B0503020204020204" pitchFamily="34" charset="-122"/>
                <a:ea typeface="微软雅黑" panose="020B0503020204020204" pitchFamily="34" charset="-122"/>
              </a:rPr>
              <a:t>al.add</a:t>
            </a:r>
            <a:r>
              <a:rPr kumimoji="1" lang="en-US" altLang="zh-CN" sz="2000" dirty="0">
                <a:latin typeface="微软雅黑" panose="020B0503020204020204" pitchFamily="34" charset="-122"/>
                <a:ea typeface="微软雅黑" panose="020B0503020204020204" pitchFamily="34" charset="-122"/>
              </a:rPr>
              <a:t>("A");</a:t>
            </a:r>
          </a:p>
          <a:p>
            <a:pPr eaLnBrk="0" hangingPunct="0"/>
            <a:r>
              <a:rPr kumimoji="1" lang="en-US" altLang="zh-CN" sz="2000" dirty="0" err="1">
                <a:latin typeface="微软雅黑" panose="020B0503020204020204" pitchFamily="34" charset="-122"/>
                <a:ea typeface="微软雅黑" panose="020B0503020204020204" pitchFamily="34" charset="-122"/>
              </a:rPr>
              <a:t>al.add</a:t>
            </a:r>
            <a:r>
              <a:rPr kumimoji="1" lang="en-US" altLang="zh-CN" sz="2000" dirty="0">
                <a:latin typeface="微软雅黑" panose="020B0503020204020204" pitchFamily="34" charset="-122"/>
                <a:ea typeface="微软雅黑" panose="020B0503020204020204" pitchFamily="34" charset="-122"/>
              </a:rPr>
              <a:t>("E");</a:t>
            </a:r>
          </a:p>
          <a:p>
            <a:pPr eaLnBrk="0" hangingPunct="0"/>
            <a:r>
              <a:rPr kumimoji="1" lang="en-US" altLang="zh-CN" sz="2000" dirty="0" err="1">
                <a:latin typeface="微软雅黑" panose="020B0503020204020204" pitchFamily="34" charset="-122"/>
                <a:ea typeface="微软雅黑" panose="020B0503020204020204" pitchFamily="34" charset="-122"/>
              </a:rPr>
              <a:t>al.add</a:t>
            </a:r>
            <a:r>
              <a:rPr kumimoji="1" lang="en-US" altLang="zh-CN" sz="2000" dirty="0">
                <a:latin typeface="微软雅黑" panose="020B0503020204020204" pitchFamily="34" charset="-122"/>
                <a:ea typeface="微软雅黑" panose="020B0503020204020204" pitchFamily="34" charset="-122"/>
              </a:rPr>
              <a:t>("B");</a:t>
            </a:r>
          </a:p>
          <a:p>
            <a:pPr eaLnBrk="0" hangingPunct="0"/>
            <a:r>
              <a:rPr kumimoji="1" lang="sv-SE" altLang="zh-CN" sz="2000" dirty="0">
                <a:latin typeface="微软雅黑" panose="020B0503020204020204" pitchFamily="34" charset="-122"/>
                <a:ea typeface="微软雅黑" panose="020B0503020204020204" pitchFamily="34" charset="-122"/>
              </a:rPr>
              <a:t>al.add("D");</a:t>
            </a:r>
          </a:p>
          <a:p>
            <a:pPr eaLnBrk="0" hangingPunct="0"/>
            <a:r>
              <a:rPr kumimoji="1" lang="sv-SE" altLang="zh-CN" sz="2000" dirty="0">
                <a:latin typeface="微软雅黑" panose="020B0503020204020204" pitchFamily="34" charset="-122"/>
                <a:ea typeface="微软雅黑" panose="020B0503020204020204" pitchFamily="34" charset="-122"/>
              </a:rPr>
              <a:t>al.add("F");</a:t>
            </a:r>
          </a:p>
          <a:p>
            <a:pPr eaLnBrk="0" hangingPunct="0"/>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使用迭代器显示数组的内容</a:t>
            </a:r>
          </a:p>
          <a:p>
            <a:pPr eaLnBrk="0" hangingPunct="0"/>
            <a:r>
              <a:rPr kumimoji="1" lang="en-US" altLang="zh-CN" sz="2000" dirty="0" err="1">
                <a:latin typeface="微软雅黑" panose="020B0503020204020204" pitchFamily="34" charset="-122"/>
                <a:ea typeface="微软雅黑" panose="020B0503020204020204" pitchFamily="34" charset="-122"/>
              </a:rPr>
              <a:t>System.out.print</a:t>
            </a:r>
            <a:r>
              <a:rPr kumimoji="1" lang="en-US" altLang="zh-CN" sz="2000" dirty="0">
                <a:latin typeface="微软雅黑" panose="020B0503020204020204" pitchFamily="34" charset="-122"/>
                <a:ea typeface="微软雅黑" panose="020B0503020204020204" pitchFamily="34" charset="-122"/>
              </a:rPr>
              <a:t>("Original contents of al: ");</a:t>
            </a:r>
          </a:p>
          <a:p>
            <a:pPr eaLnBrk="0" hangingPunct="0"/>
            <a:r>
              <a:rPr kumimoji="1" lang="en-US" altLang="zh-CN" sz="2000" dirty="0">
                <a:latin typeface="微软雅黑" panose="020B0503020204020204" pitchFamily="34" charset="-122"/>
                <a:ea typeface="微软雅黑" panose="020B0503020204020204" pitchFamily="34" charset="-122"/>
              </a:rPr>
              <a:t>Iterator </a:t>
            </a:r>
            <a:r>
              <a:rPr kumimoji="1" lang="en-US" altLang="zh-CN" sz="2000" dirty="0" err="1">
                <a:latin typeface="微软雅黑" panose="020B0503020204020204" pitchFamily="34" charset="-122"/>
                <a:ea typeface="微软雅黑" panose="020B0503020204020204" pitchFamily="34" charset="-122"/>
              </a:rPr>
              <a:t>itr</a:t>
            </a:r>
            <a:r>
              <a:rPr kumimoji="1" lang="en-US" altLang="zh-CN" sz="2000" dirty="0">
                <a:latin typeface="微软雅黑" panose="020B0503020204020204" pitchFamily="34" charset="-122"/>
                <a:ea typeface="微软雅黑" panose="020B0503020204020204" pitchFamily="34" charset="-122"/>
              </a:rPr>
              <a:t> = </a:t>
            </a:r>
            <a:r>
              <a:rPr kumimoji="1" lang="en-US" altLang="zh-CN" sz="2000" dirty="0" err="1">
                <a:latin typeface="微软雅黑" panose="020B0503020204020204" pitchFamily="34" charset="-122"/>
                <a:ea typeface="微软雅黑" panose="020B0503020204020204" pitchFamily="34" charset="-122"/>
              </a:rPr>
              <a:t>al.iterator</a:t>
            </a:r>
            <a:r>
              <a:rPr kumimoji="1" lang="en-US" altLang="zh-CN" sz="2000" dirty="0">
                <a:latin typeface="微软雅黑" panose="020B0503020204020204" pitchFamily="34" charset="-122"/>
                <a:ea typeface="微软雅黑" panose="020B0503020204020204" pitchFamily="34" charset="-122"/>
              </a:rPr>
              <a:t>();</a:t>
            </a:r>
          </a:p>
          <a:p>
            <a:pPr eaLnBrk="0" hangingPunct="0"/>
            <a:r>
              <a:rPr kumimoji="1" lang="en-US" altLang="zh-CN" sz="2000" dirty="0">
                <a:latin typeface="微软雅黑" panose="020B0503020204020204" pitchFamily="34" charset="-122"/>
                <a:ea typeface="微软雅黑" panose="020B0503020204020204" pitchFamily="34" charset="-122"/>
              </a:rPr>
              <a:t>while(</a:t>
            </a:r>
            <a:r>
              <a:rPr kumimoji="1" lang="en-US" altLang="zh-CN" sz="2000" dirty="0" err="1">
                <a:latin typeface="微软雅黑" panose="020B0503020204020204" pitchFamily="34" charset="-122"/>
                <a:ea typeface="微软雅黑" panose="020B0503020204020204" pitchFamily="34" charset="-122"/>
              </a:rPr>
              <a:t>itr.hasNext</a:t>
            </a:r>
            <a:r>
              <a:rPr kumimoji="1" lang="en-US" altLang="zh-CN" sz="2000" dirty="0">
                <a:latin typeface="微软雅黑" panose="020B0503020204020204" pitchFamily="34" charset="-122"/>
                <a:ea typeface="微软雅黑" panose="020B0503020204020204" pitchFamily="34" charset="-122"/>
              </a:rPr>
              <a:t>()) {</a:t>
            </a:r>
          </a:p>
          <a:p>
            <a:pPr eaLnBrk="0" hangingPunct="0"/>
            <a:r>
              <a:rPr kumimoji="1" lang="en-US" altLang="zh-CN" sz="2000" dirty="0">
                <a:latin typeface="微软雅黑" panose="020B0503020204020204" pitchFamily="34" charset="-122"/>
                <a:ea typeface="微软雅黑" panose="020B0503020204020204" pitchFamily="34" charset="-122"/>
              </a:rPr>
              <a:t>	Object element = </a:t>
            </a:r>
            <a:r>
              <a:rPr kumimoji="1" lang="en-US" altLang="zh-CN" sz="2000" dirty="0" err="1">
                <a:latin typeface="微软雅黑" panose="020B0503020204020204" pitchFamily="34" charset="-122"/>
                <a:ea typeface="微软雅黑" panose="020B0503020204020204" pitchFamily="34" charset="-122"/>
              </a:rPr>
              <a:t>itr.next</a:t>
            </a:r>
            <a:r>
              <a:rPr kumimoji="1" lang="en-US" altLang="zh-CN" sz="2000" dirty="0">
                <a:latin typeface="微软雅黑" panose="020B0503020204020204" pitchFamily="34" charset="-122"/>
                <a:ea typeface="微软雅黑" panose="020B0503020204020204" pitchFamily="34" charset="-122"/>
              </a:rPr>
              <a:t>();</a:t>
            </a:r>
          </a:p>
          <a:p>
            <a:pPr eaLnBrk="0" hangingPunct="0"/>
            <a:r>
              <a:rPr kumimoji="1" lang="en-US" altLang="zh-CN" sz="2000" dirty="0">
                <a:latin typeface="微软雅黑" panose="020B0503020204020204" pitchFamily="34" charset="-122"/>
                <a:ea typeface="微软雅黑" panose="020B0503020204020204" pitchFamily="34" charset="-122"/>
              </a:rPr>
              <a:t>       </a:t>
            </a:r>
            <a:r>
              <a:rPr kumimoji="1" lang="en-US" altLang="zh-CN" sz="2000" dirty="0" err="1">
                <a:latin typeface="微软雅黑" panose="020B0503020204020204" pitchFamily="34" charset="-122"/>
                <a:ea typeface="微软雅黑" panose="020B0503020204020204" pitchFamily="34" charset="-122"/>
              </a:rPr>
              <a:t>System.out.print</a:t>
            </a:r>
            <a:r>
              <a:rPr kumimoji="1" lang="en-US" altLang="zh-CN" sz="2000" dirty="0">
                <a:latin typeface="微软雅黑" panose="020B0503020204020204" pitchFamily="34" charset="-122"/>
                <a:ea typeface="微软雅黑" panose="020B0503020204020204" pitchFamily="34" charset="-122"/>
              </a:rPr>
              <a:t>(element + " ");</a:t>
            </a:r>
          </a:p>
          <a:p>
            <a:pPr eaLnBrk="0" hangingPunct="0"/>
            <a:r>
              <a:rPr kumimoji="1" lang="en-US" altLang="zh-CN" sz="2000" dirty="0">
                <a:latin typeface="微软雅黑" panose="020B0503020204020204" pitchFamily="34" charset="-122"/>
                <a:ea typeface="微软雅黑" panose="020B0503020204020204" pitchFamily="34" charset="-122"/>
              </a:rPr>
              <a:t>}</a:t>
            </a:r>
          </a:p>
          <a:p>
            <a:pPr eaLnBrk="0" hangingPunct="0"/>
            <a:r>
              <a:rPr kumimoji="1" lang="en-US" altLang="zh-CN" sz="2000" dirty="0" err="1">
                <a:latin typeface="微软雅黑" panose="020B0503020204020204" pitchFamily="34" charset="-122"/>
                <a:ea typeface="微软雅黑" panose="020B0503020204020204" pitchFamily="34" charset="-122"/>
              </a:rPr>
              <a:t>System.out.println</a:t>
            </a:r>
            <a:r>
              <a:rPr kumimoji="1"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490185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683568" y="350837"/>
            <a:ext cx="7543800" cy="685800"/>
          </a:xfrm>
        </p:spPr>
        <p:txBody>
          <a:bodyPr/>
          <a:lstStyle/>
          <a:p>
            <a:r>
              <a:rPr lang="zh-CN" altLang="en-US" dirty="0">
                <a:effectLst/>
                <a:latin typeface="微软雅黑" panose="020B0503020204020204" pitchFamily="34" charset="-122"/>
                <a:ea typeface="微软雅黑" panose="020B0503020204020204" pitchFamily="34" charset="-122"/>
              </a:rPr>
              <a:t>使用泛型和未使用泛型的比较</a:t>
            </a:r>
          </a:p>
        </p:txBody>
      </p:sp>
      <p:sp>
        <p:nvSpPr>
          <p:cNvPr id="572419" name="Rectangle 3"/>
          <p:cNvSpPr>
            <a:spLocks noGrp="1" noChangeArrowheads="1"/>
          </p:cNvSpPr>
          <p:nvPr>
            <p:ph type="body" idx="1"/>
          </p:nvPr>
        </p:nvSpPr>
        <p:spPr>
          <a:xfrm>
            <a:off x="827584" y="1874168"/>
            <a:ext cx="7543800" cy="1447800"/>
          </a:xfrm>
          <a:solidFill>
            <a:srgbClr val="99CCFF">
              <a:alpha val="50000"/>
            </a:srgbClr>
          </a:solidFill>
          <a:ln>
            <a:solidFill>
              <a:schemeClr val="tx1"/>
            </a:solidFill>
            <a:miter lim="800000"/>
            <a:headEnd/>
            <a:tailEnd/>
          </a:ln>
        </p:spPr>
        <p:txBody>
          <a:bodyPr/>
          <a:lstStyle/>
          <a:p>
            <a:pPr>
              <a:lnSpc>
                <a:spcPts val="3100"/>
              </a:lnSpc>
              <a:buFont typeface="Wingdings" pitchFamily="2" charset="2"/>
              <a:buNone/>
            </a:pPr>
            <a:r>
              <a:rPr lang="en-US" altLang="zh-CN" sz="2400">
                <a:latin typeface="微软雅黑" panose="020B0503020204020204" pitchFamily="34" charset="-122"/>
                <a:ea typeface="微软雅黑" panose="020B0503020204020204" pitchFamily="34" charset="-122"/>
              </a:rPr>
              <a:t>List li = new ArrayList();</a:t>
            </a:r>
          </a:p>
          <a:p>
            <a:pPr>
              <a:lnSpc>
                <a:spcPts val="3100"/>
              </a:lnSpc>
              <a:buFont typeface="Wingdings" pitchFamily="2" charset="2"/>
              <a:buNone/>
            </a:pPr>
            <a:r>
              <a:rPr lang="en-US" altLang="zh-CN" sz="2400">
                <a:latin typeface="微软雅黑" panose="020B0503020204020204" pitchFamily="34" charset="-122"/>
                <a:ea typeface="微软雅黑" panose="020B0503020204020204" pitchFamily="34" charset="-122"/>
              </a:rPr>
              <a:t>li.put(new Integer(3));</a:t>
            </a:r>
            <a:endParaRPr lang="sv-SE" altLang="zh-CN" sz="2400">
              <a:latin typeface="微软雅黑" panose="020B0503020204020204" pitchFamily="34" charset="-122"/>
              <a:ea typeface="微软雅黑" panose="020B0503020204020204" pitchFamily="34" charset="-122"/>
            </a:endParaRPr>
          </a:p>
          <a:p>
            <a:pPr>
              <a:lnSpc>
                <a:spcPts val="3100"/>
              </a:lnSpc>
              <a:buFont typeface="Wingdings" pitchFamily="2" charset="2"/>
              <a:buNone/>
            </a:pPr>
            <a:r>
              <a:rPr lang="sv-SE" altLang="zh-CN" sz="2400">
                <a:latin typeface="微软雅黑" panose="020B0503020204020204" pitchFamily="34" charset="-122"/>
                <a:ea typeface="微软雅黑" panose="020B0503020204020204" pitchFamily="34" charset="-122"/>
              </a:rPr>
              <a:t>Integer i =  (Integer) li.get(0);</a:t>
            </a:r>
            <a:endParaRPr lang="en-US" altLang="zh-CN" sz="2400">
              <a:latin typeface="微软雅黑" panose="020B0503020204020204" pitchFamily="34" charset="-122"/>
              <a:ea typeface="微软雅黑" panose="020B0503020204020204" pitchFamily="34" charset="-122"/>
            </a:endParaRPr>
          </a:p>
        </p:txBody>
      </p:sp>
      <p:sp>
        <p:nvSpPr>
          <p:cNvPr id="572420" name="Rectangle 4"/>
          <p:cNvSpPr>
            <a:spLocks noChangeArrowheads="1"/>
          </p:cNvSpPr>
          <p:nvPr/>
        </p:nvSpPr>
        <p:spPr bwMode="auto">
          <a:xfrm>
            <a:off x="899022" y="134076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ctr" eaLnBrk="0" hangingPunct="0">
              <a:spcBef>
                <a:spcPct val="50000"/>
              </a:spcBef>
              <a:buClr>
                <a:srgbClr val="0000FF"/>
              </a:buClr>
              <a:buSzPct val="90000"/>
              <a:buFont typeface="Wingdings" pitchFamily="2" charset="2"/>
              <a:buNone/>
            </a:pPr>
            <a:r>
              <a:rPr kumimoji="1" lang="zh-CN" altLang="en-US" sz="2400" b="1">
                <a:latin typeface="微软雅黑" panose="020B0503020204020204" pitchFamily="34" charset="-122"/>
                <a:ea typeface="微软雅黑" panose="020B0503020204020204" pitchFamily="34" charset="-122"/>
              </a:rPr>
              <a:t>未使用泛型的代码</a:t>
            </a:r>
          </a:p>
        </p:txBody>
      </p:sp>
      <p:sp>
        <p:nvSpPr>
          <p:cNvPr id="572421" name="Rectangle 5"/>
          <p:cNvSpPr>
            <a:spLocks noChangeArrowheads="1"/>
          </p:cNvSpPr>
          <p:nvPr/>
        </p:nvSpPr>
        <p:spPr bwMode="auto">
          <a:xfrm>
            <a:off x="899022" y="347436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buClr>
                <a:srgbClr val="0000FF"/>
              </a:buClr>
              <a:buSzPct val="90000"/>
              <a:buFont typeface="Wingdings" pitchFamily="2" charset="2"/>
              <a:buNone/>
            </a:pPr>
            <a:r>
              <a:rPr kumimoji="1" lang="zh-CN" altLang="en-US" sz="2400" b="1">
                <a:latin typeface="微软雅黑" panose="020B0503020204020204" pitchFamily="34" charset="-122"/>
                <a:ea typeface="微软雅黑" panose="020B0503020204020204" pitchFamily="34" charset="-122"/>
              </a:rPr>
              <a:t>使用泛型后的代码</a:t>
            </a:r>
          </a:p>
        </p:txBody>
      </p:sp>
      <p:sp>
        <p:nvSpPr>
          <p:cNvPr id="572422" name="Rectangle 6"/>
          <p:cNvSpPr>
            <a:spLocks noChangeArrowheads="1"/>
          </p:cNvSpPr>
          <p:nvPr/>
        </p:nvSpPr>
        <p:spPr bwMode="auto">
          <a:xfrm>
            <a:off x="827584" y="4007768"/>
            <a:ext cx="7543800" cy="1477963"/>
          </a:xfrm>
          <a:prstGeom prst="rect">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ts val="3100"/>
              </a:lnSpc>
              <a:spcBef>
                <a:spcPct val="20000"/>
              </a:spcBef>
              <a:buClr>
                <a:srgbClr val="FF3300"/>
              </a:buClr>
              <a:buFont typeface="Wingdings" pitchFamily="2" charset="2"/>
              <a:buNone/>
            </a:pPr>
            <a:r>
              <a:rPr lang="sv-SE" altLang="zh-CN" sz="2400">
                <a:solidFill>
                  <a:srgbClr val="080808"/>
                </a:solidFill>
                <a:latin typeface="微软雅黑" panose="020B0503020204020204" pitchFamily="34" charset="-122"/>
                <a:ea typeface="微软雅黑" panose="020B0503020204020204" pitchFamily="34" charset="-122"/>
              </a:rPr>
              <a:t>List&lt;Integer&gt; li = new ArrayList&lt;Integer&gt;();</a:t>
            </a:r>
          </a:p>
          <a:p>
            <a:pPr marL="342900" indent="-342900">
              <a:lnSpc>
                <a:spcPts val="3100"/>
              </a:lnSpc>
              <a:spcBef>
                <a:spcPct val="20000"/>
              </a:spcBef>
              <a:buClr>
                <a:srgbClr val="FF3300"/>
              </a:buClr>
              <a:buFont typeface="Wingdings" pitchFamily="2" charset="2"/>
              <a:buNone/>
            </a:pPr>
            <a:r>
              <a:rPr lang="sv-SE" altLang="zh-CN" sz="2400">
                <a:solidFill>
                  <a:srgbClr val="080808"/>
                </a:solidFill>
                <a:latin typeface="微软雅黑" panose="020B0503020204020204" pitchFamily="34" charset="-122"/>
                <a:ea typeface="微软雅黑" panose="020B0503020204020204" pitchFamily="34" charset="-122"/>
              </a:rPr>
              <a:t>li.put(new Integer(3));</a:t>
            </a:r>
          </a:p>
          <a:p>
            <a:pPr marL="342900" indent="-342900">
              <a:lnSpc>
                <a:spcPts val="3100"/>
              </a:lnSpc>
              <a:spcBef>
                <a:spcPct val="20000"/>
              </a:spcBef>
              <a:buClr>
                <a:srgbClr val="FF3300"/>
              </a:buClr>
              <a:buFont typeface="Wingdings" pitchFamily="2" charset="2"/>
              <a:buNone/>
            </a:pPr>
            <a:r>
              <a:rPr lang="sv-SE" altLang="zh-CN" sz="2400">
                <a:solidFill>
                  <a:srgbClr val="080808"/>
                </a:solidFill>
                <a:latin typeface="微软雅黑" panose="020B0503020204020204" pitchFamily="34" charset="-122"/>
                <a:ea typeface="微软雅黑" panose="020B0503020204020204" pitchFamily="34" charset="-122"/>
              </a:rPr>
              <a:t>Integer i =  li.get(0);</a:t>
            </a:r>
            <a:endParaRPr lang="en-US" altLang="zh-CN" sz="2400">
              <a:solidFill>
                <a:srgbClr val="08080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10513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85342" y="332953"/>
            <a:ext cx="8280400" cy="574675"/>
          </a:xfrm>
        </p:spPr>
        <p:txBody>
          <a:bodyPr/>
          <a:lstStyle/>
          <a:p>
            <a:r>
              <a:rPr lang="zh-CN" altLang="en-US" sz="3400" dirty="0">
                <a:effectLst/>
                <a:latin typeface="微软雅黑" panose="020B0503020204020204" pitchFamily="34" charset="-122"/>
                <a:ea typeface="微软雅黑" panose="020B0503020204020204" pitchFamily="34" charset="-122"/>
              </a:rPr>
              <a:t>类型参数</a:t>
            </a:r>
            <a:r>
              <a:rPr lang="en-US" altLang="zh-CN" sz="3400" dirty="0">
                <a:effectLst/>
                <a:latin typeface="微软雅黑" panose="020B0503020204020204" pitchFamily="34" charset="-122"/>
                <a:ea typeface="微软雅黑" panose="020B0503020204020204" pitchFamily="34" charset="-122"/>
              </a:rPr>
              <a:t>_</a:t>
            </a:r>
            <a:r>
              <a:rPr lang="zh-CN" altLang="en-US" sz="3400" dirty="0">
                <a:effectLst/>
                <a:latin typeface="微软雅黑" panose="020B0503020204020204" pitchFamily="34" charset="-122"/>
                <a:ea typeface="微软雅黑" panose="020B0503020204020204" pitchFamily="34" charset="-122"/>
              </a:rPr>
              <a:t>比较非泛型和泛型</a:t>
            </a:r>
            <a:r>
              <a:rPr lang="en-US" altLang="zh-CN" sz="3400" dirty="0" err="1">
                <a:effectLst/>
                <a:latin typeface="微软雅黑" panose="020B0503020204020204" pitchFamily="34" charset="-122"/>
                <a:ea typeface="微软雅黑" panose="020B0503020204020204" pitchFamily="34" charset="-122"/>
              </a:rPr>
              <a:t>ArrayList</a:t>
            </a:r>
            <a:r>
              <a:rPr lang="zh-CN" altLang="en-US" sz="3400" dirty="0">
                <a:effectLst/>
                <a:latin typeface="微软雅黑" panose="020B0503020204020204" pitchFamily="34" charset="-122"/>
                <a:ea typeface="微软雅黑" panose="020B0503020204020204" pitchFamily="34" charset="-122"/>
              </a:rPr>
              <a:t>类 </a:t>
            </a:r>
            <a:r>
              <a:rPr lang="en-US" altLang="zh-CN" sz="3400" dirty="0">
                <a:effectLst/>
                <a:latin typeface="微软雅黑" panose="020B0503020204020204" pitchFamily="34" charset="-122"/>
                <a:ea typeface="微软雅黑" panose="020B0503020204020204" pitchFamily="34" charset="-122"/>
              </a:rPr>
              <a:t> </a:t>
            </a:r>
          </a:p>
        </p:txBody>
      </p:sp>
      <p:pic>
        <p:nvPicPr>
          <p:cNvPr id="259192" name="Picture 1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33" y="1412776"/>
            <a:ext cx="8999537"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161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zh-CN" altLang="en-US" dirty="0">
                <a:effectLst/>
                <a:latin typeface="微软雅黑" panose="020B0503020204020204" pitchFamily="34" charset="-122"/>
                <a:ea typeface="微软雅黑" panose="020B0503020204020204" pitchFamily="34" charset="-122"/>
              </a:rPr>
              <a:t>泛型 </a:t>
            </a:r>
            <a:r>
              <a:rPr lang="en-US" altLang="zh-CN" dirty="0">
                <a:effectLst/>
                <a:latin typeface="微软雅黑" panose="020B0503020204020204" pitchFamily="34" charset="-122"/>
                <a:ea typeface="微软雅黑" panose="020B0503020204020204" pitchFamily="34" charset="-122"/>
              </a:rPr>
              <a:t>Map </a:t>
            </a:r>
            <a:r>
              <a:rPr lang="zh-CN" altLang="en-US" dirty="0">
                <a:effectLst/>
                <a:latin typeface="微软雅黑" panose="020B0503020204020204" pitchFamily="34" charset="-122"/>
                <a:ea typeface="微软雅黑" panose="020B0503020204020204" pitchFamily="34" charset="-122"/>
              </a:rPr>
              <a:t>示例</a:t>
            </a:r>
          </a:p>
        </p:txBody>
      </p:sp>
      <p:sp>
        <p:nvSpPr>
          <p:cNvPr id="263171" name="Rectangle 3"/>
          <p:cNvSpPr>
            <a:spLocks noGrp="1" noChangeArrowheads="1"/>
          </p:cNvSpPr>
          <p:nvPr>
            <p:ph type="body" idx="1"/>
          </p:nvPr>
        </p:nvSpPr>
        <p:spPr>
          <a:xfrm>
            <a:off x="197644" y="1252538"/>
            <a:ext cx="8675688" cy="5272087"/>
          </a:xfrm>
        </p:spPr>
        <p:txBody>
          <a:bodyPr/>
          <a:lstStyle/>
          <a:p>
            <a:pPr>
              <a:lnSpc>
                <a:spcPct val="120000"/>
              </a:lnSpc>
            </a:pPr>
            <a:r>
              <a:rPr lang="zh-CN" altLang="en-US" dirty="0">
                <a:latin typeface="微软雅黑" panose="020B0503020204020204" pitchFamily="34" charset="-122"/>
                <a:ea typeface="微软雅黑" panose="020B0503020204020204" pitchFamily="34" charset="-122"/>
              </a:rPr>
              <a:t>程序</a:t>
            </a:r>
            <a:r>
              <a:rPr lang="en-US" altLang="zh-CN" dirty="0" err="1">
                <a:latin typeface="微软雅黑" panose="020B0503020204020204" pitchFamily="34" charset="-122"/>
                <a:ea typeface="微软雅黑" panose="020B0503020204020204" pitchFamily="34" charset="-122"/>
              </a:rPr>
              <a:t>MapAcctRepository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类显示了泛型集合更实际的用法。程序创建了账户储存库。它声明</a:t>
            </a:r>
            <a:r>
              <a:rPr lang="en-US" altLang="zh-CN" dirty="0" err="1">
                <a:latin typeface="微软雅黑" panose="020B0503020204020204" pitchFamily="34" charset="-122"/>
                <a:ea typeface="微软雅黑" panose="020B0503020204020204" pitchFamily="34" charset="-122"/>
              </a:rPr>
              <a:t>HashMap</a:t>
            </a:r>
            <a:r>
              <a:rPr lang="en-US" altLang="zh-CN" dirty="0">
                <a:latin typeface="微软雅黑" panose="020B0503020204020204" pitchFamily="34" charset="-122"/>
                <a:ea typeface="微软雅黑" panose="020B0503020204020204" pitchFamily="34" charset="-122"/>
              </a:rPr>
              <a:t>&lt;String, Account&gt; </a:t>
            </a:r>
            <a:r>
              <a:rPr lang="zh-CN" altLang="en-US" dirty="0">
                <a:latin typeface="微软雅黑" panose="020B0503020204020204" pitchFamily="34" charset="-122"/>
                <a:ea typeface="微软雅黑" panose="020B0503020204020204" pitchFamily="34" charset="-122"/>
              </a:rPr>
              <a:t>类型的一个变量</a:t>
            </a:r>
            <a:r>
              <a:rPr lang="en-US" altLang="zh-CN" dirty="0">
                <a:latin typeface="微软雅黑" panose="020B0503020204020204" pitchFamily="34" charset="-122"/>
                <a:ea typeface="微软雅黑" panose="020B0503020204020204" pitchFamily="34" charset="-122"/>
              </a:rPr>
              <a:t>(accounts)</a:t>
            </a:r>
            <a:r>
              <a:rPr lang="zh-CN" altLang="en-US" dirty="0">
                <a:latin typeface="微软雅黑" panose="020B0503020204020204" pitchFamily="34" charset="-122"/>
                <a:ea typeface="微软雅黑" panose="020B0503020204020204" pitchFamily="34" charset="-122"/>
              </a:rPr>
              <a:t>。并定义两个方法</a:t>
            </a:r>
            <a:r>
              <a:rPr lang="en-US" altLang="zh-CN" dirty="0">
                <a:latin typeface="微软雅黑" panose="020B0503020204020204" pitchFamily="34" charset="-122"/>
                <a:ea typeface="微软雅黑" panose="020B0503020204020204" pitchFamily="34" charset="-122"/>
              </a:rPr>
              <a:t>put()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get()</a:t>
            </a:r>
            <a:r>
              <a:rPr lang="zh-CN" altLang="en-US" dirty="0">
                <a:latin typeface="微软雅黑" panose="020B0503020204020204" pitchFamily="34" charset="-122"/>
                <a:ea typeface="微软雅黑" panose="020B0503020204020204" pitchFamily="34" charset="-122"/>
              </a:rPr>
              <a:t>以将元素添加到</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储存库中和从</a:t>
            </a:r>
            <a:r>
              <a:rPr lang="en-US" altLang="zh-CN" dirty="0">
                <a:latin typeface="微软雅黑" panose="020B0503020204020204" pitchFamily="34" charset="-122"/>
                <a:ea typeface="微软雅黑" panose="020B0503020204020204" pitchFamily="34" charset="-122"/>
              </a:rPr>
              <a:t>map </a:t>
            </a:r>
            <a:r>
              <a:rPr lang="zh-CN" altLang="en-US" dirty="0">
                <a:latin typeface="微软雅黑" panose="020B0503020204020204" pitchFamily="34" charset="-122"/>
                <a:ea typeface="微软雅黑" panose="020B0503020204020204" pitchFamily="34" charset="-122"/>
              </a:rPr>
              <a:t>储存库中获取元素。</a:t>
            </a:r>
          </a:p>
        </p:txBody>
      </p:sp>
    </p:spTree>
    <p:extLst>
      <p:ext uri="{BB962C8B-B14F-4D97-AF65-F5344CB8AC3E}">
        <p14:creationId xmlns:p14="http://schemas.microsoft.com/office/powerpoint/2010/main" val="252045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多态的四种形式</a:t>
            </a:r>
          </a:p>
        </p:txBody>
      </p:sp>
      <p:sp>
        <p:nvSpPr>
          <p:cNvPr id="3" name="内容占位符 2"/>
          <p:cNvSpPr>
            <a:spLocks noGrp="1"/>
          </p:cNvSpPr>
          <p:nvPr>
            <p:ph idx="1"/>
          </p:nvPr>
        </p:nvSpPr>
        <p:spPr/>
        <p:txBody>
          <a:bodyPr/>
          <a:lstStyle/>
          <a:p>
            <a:r>
              <a:rPr lang="zh-CN" altLang="en-US" dirty="0"/>
              <a:t>重载</a:t>
            </a:r>
            <a:endParaRPr lang="en-US" altLang="zh-CN" dirty="0"/>
          </a:p>
          <a:p>
            <a:r>
              <a:rPr lang="zh-CN" altLang="en-US" dirty="0"/>
              <a:t>改写</a:t>
            </a:r>
            <a:endParaRPr lang="en-US" altLang="zh-CN" dirty="0"/>
          </a:p>
          <a:p>
            <a:r>
              <a:rPr lang="zh-CN" altLang="en-US" dirty="0"/>
              <a:t>多态变量</a:t>
            </a:r>
            <a:endParaRPr lang="en-US" altLang="zh-CN" dirty="0"/>
          </a:p>
          <a:p>
            <a:r>
              <a:rPr lang="zh-CN" altLang="en-US" dirty="0"/>
              <a:t>泛型</a:t>
            </a:r>
            <a:endParaRPr lang="en-US" altLang="zh-CN" dirty="0"/>
          </a:p>
        </p:txBody>
      </p:sp>
      <p:sp>
        <p:nvSpPr>
          <p:cNvPr id="4" name="日期占位符 3"/>
          <p:cNvSpPr>
            <a:spLocks noGrp="1"/>
          </p:cNvSpPr>
          <p:nvPr>
            <p:ph type="dt" sz="half" idx="10"/>
          </p:nvPr>
        </p:nvSpPr>
        <p:spPr/>
        <p:txBody>
          <a:bodyPr/>
          <a:lstStyle/>
          <a:p>
            <a:pPr>
              <a:defRPr/>
            </a:pPr>
            <a:fld id="{432892AC-5BDC-479A-BC75-9F7E2A325D66}" type="datetime1">
              <a:rPr lang="en-US" smtClean="0"/>
              <a:pPr>
                <a:defRPr/>
              </a:pPr>
              <a:t>6/13/2022</a:t>
            </a:fld>
            <a:endParaRPr lang="en-US" altLang="zh-CN"/>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pPr>
                <a:defRPr/>
              </a:pPr>
              <a:t>6</a:t>
            </a:fld>
            <a:endParaRPr lang="en-US" altLang="zh-CN"/>
          </a:p>
        </p:txBody>
      </p:sp>
    </p:spTree>
    <p:extLst>
      <p:ext uri="{BB962C8B-B14F-4D97-AF65-F5344CB8AC3E}">
        <p14:creationId xmlns:p14="http://schemas.microsoft.com/office/powerpoint/2010/main" val="3138679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559333" y="260648"/>
            <a:ext cx="8280400" cy="574675"/>
          </a:xfrm>
        </p:spPr>
        <p:txBody>
          <a:bodyPr/>
          <a:lstStyle/>
          <a:p>
            <a:r>
              <a:rPr lang="zh-CN" altLang="en-US" dirty="0">
                <a:effectLst/>
                <a:latin typeface="微软雅黑" panose="020B0503020204020204" pitchFamily="34" charset="-122"/>
                <a:ea typeface="微软雅黑" panose="020B0503020204020204" pitchFamily="34" charset="-122"/>
              </a:rPr>
              <a:t>泛型 </a:t>
            </a:r>
            <a:r>
              <a:rPr lang="en-US" altLang="zh-CN" dirty="0">
                <a:effectLst/>
                <a:latin typeface="微软雅黑" panose="020B0503020204020204" pitchFamily="34" charset="-122"/>
                <a:ea typeface="微软雅黑" panose="020B0503020204020204" pitchFamily="34" charset="-122"/>
              </a:rPr>
              <a:t>Map </a:t>
            </a:r>
            <a:r>
              <a:rPr lang="zh-CN" altLang="en-US" dirty="0">
                <a:effectLst/>
                <a:latin typeface="微软雅黑" panose="020B0503020204020204" pitchFamily="34" charset="-122"/>
                <a:ea typeface="微软雅黑" panose="020B0503020204020204" pitchFamily="34" charset="-122"/>
              </a:rPr>
              <a:t>示例</a:t>
            </a:r>
          </a:p>
        </p:txBody>
      </p:sp>
      <p:sp>
        <p:nvSpPr>
          <p:cNvPr id="264195" name="Rectangle 3"/>
          <p:cNvSpPr>
            <a:spLocks noGrp="1" noChangeArrowheads="1"/>
          </p:cNvSpPr>
          <p:nvPr>
            <p:ph type="body" idx="1"/>
          </p:nvPr>
        </p:nvSpPr>
        <p:spPr>
          <a:xfrm>
            <a:off x="573087" y="908050"/>
            <a:ext cx="8570913" cy="5327650"/>
          </a:xfrm>
        </p:spPr>
        <p:txBody>
          <a:bodyPr/>
          <a:lstStyle/>
          <a:p>
            <a:pPr>
              <a:buFont typeface="Arial" charset="0"/>
              <a:buNone/>
            </a:pPr>
            <a:r>
              <a:rPr lang="en-US" altLang="zh-CN" sz="1800" dirty="0">
                <a:latin typeface="微软雅黑" panose="020B0503020204020204" pitchFamily="34" charset="-122"/>
                <a:ea typeface="微软雅黑" panose="020B0503020204020204" pitchFamily="34" charset="-122"/>
              </a:rPr>
              <a:t>1 public class </a:t>
            </a:r>
            <a:r>
              <a:rPr lang="en-US" altLang="zh-CN" sz="1800" dirty="0" err="1">
                <a:latin typeface="微软雅黑" panose="020B0503020204020204" pitchFamily="34" charset="-122"/>
                <a:ea typeface="微软雅黑" panose="020B0503020204020204" pitchFamily="34" charset="-122"/>
              </a:rPr>
              <a:t>MapAcctRepository</a:t>
            </a:r>
            <a:r>
              <a:rPr lang="en-US" altLang="zh-CN" sz="1800" dirty="0">
                <a:latin typeface="微软雅黑" panose="020B0503020204020204" pitchFamily="34" charset="-122"/>
                <a:ea typeface="微软雅黑" panose="020B0503020204020204" pitchFamily="34" charset="-122"/>
              </a:rPr>
              <a:t> {</a:t>
            </a:r>
          </a:p>
          <a:p>
            <a:pPr>
              <a:buFont typeface="Arial" charset="0"/>
              <a:buNone/>
            </a:pPr>
            <a:r>
              <a:rPr lang="en-US" altLang="zh-CN" sz="1800" dirty="0">
                <a:latin typeface="微软雅黑" panose="020B0503020204020204" pitchFamily="34" charset="-122"/>
                <a:ea typeface="微软雅黑" panose="020B0503020204020204" pitchFamily="34" charset="-122"/>
              </a:rPr>
              <a:t>2 	</a:t>
            </a:r>
            <a:r>
              <a:rPr lang="en-US" altLang="zh-CN" sz="1800" dirty="0" err="1">
                <a:solidFill>
                  <a:srgbClr val="FF0000"/>
                </a:solidFill>
                <a:latin typeface="微软雅黑" panose="020B0503020204020204" pitchFamily="34" charset="-122"/>
                <a:ea typeface="微软雅黑" panose="020B0503020204020204" pitchFamily="34" charset="-122"/>
              </a:rPr>
              <a:t>HashMap</a:t>
            </a:r>
            <a:r>
              <a:rPr lang="en-US" altLang="zh-CN" sz="1800" dirty="0">
                <a:solidFill>
                  <a:srgbClr val="FF0000"/>
                </a:solidFill>
                <a:latin typeface="微软雅黑" panose="020B0503020204020204" pitchFamily="34" charset="-122"/>
                <a:ea typeface="微软雅黑" panose="020B0503020204020204" pitchFamily="34" charset="-122"/>
              </a:rPr>
              <a:t>&lt;String, Account&gt; accounts</a:t>
            </a:r>
            <a:r>
              <a:rPr lang="en-US" altLang="zh-CN" sz="1800" dirty="0">
                <a:latin typeface="微软雅黑" panose="020B0503020204020204" pitchFamily="34" charset="-122"/>
                <a:ea typeface="微软雅黑" panose="020B0503020204020204" pitchFamily="34" charset="-122"/>
              </a:rPr>
              <a:t>;</a:t>
            </a:r>
          </a:p>
          <a:p>
            <a:pPr>
              <a:buFont typeface="Arial" charset="0"/>
              <a:buNone/>
            </a:pPr>
            <a:r>
              <a:rPr lang="en-US" altLang="zh-CN" sz="1800" dirty="0">
                <a:latin typeface="微软雅黑" panose="020B0503020204020204" pitchFamily="34" charset="-122"/>
                <a:ea typeface="微软雅黑" panose="020B0503020204020204" pitchFamily="34" charset="-122"/>
              </a:rPr>
              <a:t>3</a:t>
            </a:r>
          </a:p>
          <a:p>
            <a:pPr>
              <a:buFont typeface="Arial" charset="0"/>
              <a:buNone/>
            </a:pPr>
            <a:r>
              <a:rPr lang="en-US" altLang="zh-CN" sz="1800" dirty="0">
                <a:latin typeface="微软雅黑" panose="020B0503020204020204" pitchFamily="34" charset="-122"/>
                <a:ea typeface="微软雅黑" panose="020B0503020204020204" pitchFamily="34" charset="-122"/>
              </a:rPr>
              <a:t>4 	public </a:t>
            </a:r>
            <a:r>
              <a:rPr lang="en-US" altLang="zh-CN" sz="1800" dirty="0" err="1">
                <a:latin typeface="微软雅黑" panose="020B0503020204020204" pitchFamily="34" charset="-122"/>
                <a:ea typeface="微软雅黑" panose="020B0503020204020204" pitchFamily="34" charset="-122"/>
              </a:rPr>
              <a:t>MapAcctRepository</a:t>
            </a:r>
            <a:r>
              <a:rPr lang="en-US" altLang="zh-CN" sz="1800" dirty="0">
                <a:latin typeface="微软雅黑" panose="020B0503020204020204" pitchFamily="34" charset="-122"/>
                <a:ea typeface="微软雅黑" panose="020B0503020204020204" pitchFamily="34" charset="-122"/>
              </a:rPr>
              <a:t>() {</a:t>
            </a:r>
          </a:p>
          <a:p>
            <a:pPr>
              <a:buFont typeface="Arial" charset="0"/>
              <a:buNone/>
            </a:pPr>
            <a:r>
              <a:rPr lang="en-US" altLang="zh-CN" sz="1800" dirty="0">
                <a:latin typeface="微软雅黑" panose="020B0503020204020204" pitchFamily="34" charset="-122"/>
                <a:ea typeface="微软雅黑" panose="020B0503020204020204" pitchFamily="34" charset="-122"/>
              </a:rPr>
              <a:t>5 		accounts = new </a:t>
            </a:r>
            <a:r>
              <a:rPr lang="en-US" altLang="zh-CN" sz="1800" dirty="0" err="1">
                <a:solidFill>
                  <a:srgbClr val="FF0000"/>
                </a:solidFill>
                <a:latin typeface="微软雅黑" panose="020B0503020204020204" pitchFamily="34" charset="-122"/>
                <a:ea typeface="微软雅黑" panose="020B0503020204020204" pitchFamily="34" charset="-122"/>
              </a:rPr>
              <a:t>HashMap</a:t>
            </a:r>
            <a:r>
              <a:rPr lang="en-US" altLang="zh-CN" sz="1800" dirty="0">
                <a:solidFill>
                  <a:srgbClr val="FF0000"/>
                </a:solidFill>
                <a:latin typeface="微软雅黑" panose="020B0503020204020204" pitchFamily="34" charset="-122"/>
                <a:ea typeface="微软雅黑" panose="020B0503020204020204" pitchFamily="34" charset="-122"/>
              </a:rPr>
              <a:t>&lt;String, Account&gt; ();</a:t>
            </a:r>
          </a:p>
          <a:p>
            <a:pPr>
              <a:buFont typeface="Arial" charset="0"/>
              <a:buNone/>
            </a:pPr>
            <a:r>
              <a:rPr lang="en-US" altLang="zh-CN" sz="1800" dirty="0">
                <a:latin typeface="微软雅黑" panose="020B0503020204020204" pitchFamily="34" charset="-122"/>
                <a:ea typeface="微软雅黑" panose="020B0503020204020204" pitchFamily="34" charset="-122"/>
              </a:rPr>
              <a:t>6 	}</a:t>
            </a:r>
          </a:p>
          <a:p>
            <a:pPr>
              <a:buFont typeface="Arial" charset="0"/>
              <a:buNone/>
            </a:pPr>
            <a:r>
              <a:rPr lang="en-US" altLang="zh-CN" sz="1800" dirty="0">
                <a:latin typeface="微软雅黑" panose="020B0503020204020204" pitchFamily="34" charset="-122"/>
                <a:ea typeface="微软雅黑" panose="020B0503020204020204" pitchFamily="34" charset="-122"/>
              </a:rPr>
              <a:t>7</a:t>
            </a:r>
          </a:p>
          <a:p>
            <a:pPr>
              <a:buFont typeface="Arial" charset="0"/>
              <a:buNone/>
            </a:pPr>
            <a:r>
              <a:rPr lang="en-US" altLang="zh-CN" sz="1800" dirty="0">
                <a:latin typeface="微软雅黑" panose="020B0503020204020204" pitchFamily="34" charset="-122"/>
                <a:ea typeface="微软雅黑" panose="020B0503020204020204" pitchFamily="34" charset="-122"/>
              </a:rPr>
              <a:t>8 	public Account get(String locator) {</a:t>
            </a:r>
          </a:p>
          <a:p>
            <a:pPr>
              <a:buFont typeface="Arial" charset="0"/>
              <a:buNone/>
            </a:pPr>
            <a:r>
              <a:rPr lang="en-US" altLang="zh-CN" sz="1800" dirty="0">
                <a:latin typeface="微软雅黑" panose="020B0503020204020204" pitchFamily="34" charset="-122"/>
                <a:ea typeface="微软雅黑" panose="020B0503020204020204" pitchFamily="34" charset="-122"/>
              </a:rPr>
              <a:t>9 		Account acct = </a:t>
            </a:r>
            <a:r>
              <a:rPr lang="en-US" altLang="zh-CN" sz="1800" dirty="0" err="1">
                <a:latin typeface="微软雅黑" panose="020B0503020204020204" pitchFamily="34" charset="-122"/>
                <a:ea typeface="微软雅黑" panose="020B0503020204020204" pitchFamily="34" charset="-122"/>
              </a:rPr>
              <a:t>accounts.get</a:t>
            </a:r>
            <a:r>
              <a:rPr lang="en-US" altLang="zh-CN" sz="1800" dirty="0">
                <a:latin typeface="微软雅黑" panose="020B0503020204020204" pitchFamily="34" charset="-122"/>
                <a:ea typeface="微软雅黑" panose="020B0503020204020204" pitchFamily="34" charset="-122"/>
              </a:rPr>
              <a:t>(locator);</a:t>
            </a:r>
          </a:p>
          <a:p>
            <a:pPr>
              <a:buFont typeface="Arial" charset="0"/>
              <a:buNone/>
            </a:pPr>
            <a:r>
              <a:rPr lang="en-US" altLang="zh-CN" sz="1800" dirty="0">
                <a:latin typeface="微软雅黑" panose="020B0503020204020204" pitchFamily="34" charset="-122"/>
                <a:ea typeface="微软雅黑" panose="020B0503020204020204" pitchFamily="34" charset="-122"/>
              </a:rPr>
              <a:t>10 		return acct;</a:t>
            </a:r>
          </a:p>
          <a:p>
            <a:pPr>
              <a:buFont typeface="Arial" charset="0"/>
              <a:buNone/>
            </a:pPr>
            <a:r>
              <a:rPr lang="en-US" altLang="zh-CN" sz="1800" dirty="0">
                <a:latin typeface="微软雅黑" panose="020B0503020204020204" pitchFamily="34" charset="-122"/>
                <a:ea typeface="微软雅黑" panose="020B0503020204020204" pitchFamily="34" charset="-122"/>
              </a:rPr>
              <a:t>11 	 }</a:t>
            </a:r>
          </a:p>
          <a:p>
            <a:pPr>
              <a:buFont typeface="Arial" charset="0"/>
              <a:buNone/>
            </a:pPr>
            <a:r>
              <a:rPr lang="en-US" altLang="zh-CN" sz="1800" dirty="0">
                <a:latin typeface="微软雅黑" panose="020B0503020204020204" pitchFamily="34" charset="-122"/>
                <a:ea typeface="微软雅黑" panose="020B0503020204020204" pitchFamily="34" charset="-122"/>
              </a:rPr>
              <a:t>12</a:t>
            </a:r>
          </a:p>
          <a:p>
            <a:pPr>
              <a:buFont typeface="Arial" charset="0"/>
              <a:buNone/>
            </a:pPr>
            <a:r>
              <a:rPr lang="en-US" altLang="zh-CN" sz="1800" dirty="0">
                <a:latin typeface="微软雅黑" panose="020B0503020204020204" pitchFamily="34" charset="-122"/>
                <a:ea typeface="微软雅黑" panose="020B0503020204020204" pitchFamily="34" charset="-122"/>
              </a:rPr>
              <a:t>13 	public void put(Account account) {</a:t>
            </a:r>
          </a:p>
          <a:p>
            <a:pPr>
              <a:buFont typeface="Arial" charset="0"/>
              <a:buNone/>
            </a:pPr>
            <a:r>
              <a:rPr lang="en-US" altLang="zh-CN" sz="1800" dirty="0">
                <a:latin typeface="微软雅黑" panose="020B0503020204020204" pitchFamily="34" charset="-122"/>
                <a:ea typeface="微软雅黑" panose="020B0503020204020204" pitchFamily="34" charset="-122"/>
              </a:rPr>
              <a:t>14 		String locator = </a:t>
            </a:r>
            <a:r>
              <a:rPr lang="en-US" altLang="zh-CN" sz="1800" dirty="0" err="1">
                <a:latin typeface="微软雅黑" panose="020B0503020204020204" pitchFamily="34" charset="-122"/>
                <a:ea typeface="微软雅黑" panose="020B0503020204020204" pitchFamily="34" charset="-122"/>
              </a:rPr>
              <a:t>account.getCustomer</a:t>
            </a:r>
            <a:r>
              <a:rPr lang="en-US" altLang="zh-CN" sz="1800" dirty="0">
                <a:latin typeface="微软雅黑" panose="020B0503020204020204" pitchFamily="34" charset="-122"/>
                <a:ea typeface="微软雅黑" panose="020B0503020204020204" pitchFamily="34" charset="-122"/>
              </a:rPr>
              <a:t>();</a:t>
            </a:r>
          </a:p>
          <a:p>
            <a:pPr>
              <a:buFont typeface="Arial" charset="0"/>
              <a:buNone/>
            </a:pPr>
            <a:r>
              <a:rPr lang="en-US" altLang="zh-CN" sz="1800" dirty="0">
                <a:latin typeface="微软雅黑" panose="020B0503020204020204" pitchFamily="34" charset="-122"/>
                <a:ea typeface="微软雅黑" panose="020B0503020204020204" pitchFamily="34" charset="-122"/>
              </a:rPr>
              <a:t>15 		</a:t>
            </a:r>
            <a:r>
              <a:rPr lang="en-US" altLang="zh-CN" sz="1800" dirty="0" err="1">
                <a:latin typeface="微软雅黑" panose="020B0503020204020204" pitchFamily="34" charset="-122"/>
                <a:ea typeface="微软雅黑" panose="020B0503020204020204" pitchFamily="34" charset="-122"/>
              </a:rPr>
              <a:t>accounts.put</a:t>
            </a:r>
            <a:r>
              <a:rPr lang="en-US" altLang="zh-CN" sz="1800" dirty="0">
                <a:latin typeface="微软雅黑" panose="020B0503020204020204" pitchFamily="34" charset="-122"/>
                <a:ea typeface="微软雅黑" panose="020B0503020204020204" pitchFamily="34" charset="-122"/>
              </a:rPr>
              <a:t>(locator, account);</a:t>
            </a:r>
          </a:p>
          <a:p>
            <a:pPr>
              <a:buFont typeface="Arial" charset="0"/>
              <a:buNone/>
            </a:pPr>
            <a:r>
              <a:rPr lang="en-US" altLang="zh-CN" sz="1800" dirty="0">
                <a:latin typeface="微软雅黑" panose="020B0503020204020204" pitchFamily="34" charset="-122"/>
                <a:ea typeface="微软雅黑" panose="020B0503020204020204" pitchFamily="34" charset="-122"/>
              </a:rPr>
              <a:t>16 	 }</a:t>
            </a:r>
          </a:p>
          <a:p>
            <a:pPr>
              <a:buFont typeface="Arial" charset="0"/>
              <a:buNone/>
            </a:pPr>
            <a:r>
              <a:rPr lang="en-US" altLang="zh-CN" sz="1800" dirty="0">
                <a:latin typeface="微软雅黑" panose="020B0503020204020204" pitchFamily="34" charset="-122"/>
                <a:ea typeface="微软雅黑" panose="020B0503020204020204" pitchFamily="34" charset="-122"/>
              </a:rPr>
              <a:t>17 }</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1694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en-US" dirty="0">
                <a:effectLst/>
                <a:latin typeface="微软雅黑" panose="020B0503020204020204" pitchFamily="34" charset="-122"/>
                <a:ea typeface="微软雅黑" panose="020B0503020204020204" pitchFamily="34" charset="-122"/>
              </a:rPr>
              <a:t>类型参数</a:t>
            </a:r>
          </a:p>
        </p:txBody>
      </p:sp>
      <p:sp>
        <p:nvSpPr>
          <p:cNvPr id="575491" name="Rectangle 3"/>
          <p:cNvSpPr>
            <a:spLocks noGrp="1" noChangeArrowheads="1"/>
          </p:cNvSpPr>
          <p:nvPr>
            <p:ph type="body" idx="1"/>
          </p:nvPr>
        </p:nvSpPr>
        <p:spPr>
          <a:xfrm>
            <a:off x="143384" y="1412776"/>
            <a:ext cx="8784208" cy="4949825"/>
          </a:xfrm>
        </p:spPr>
        <p:txBody>
          <a:bodyPr/>
          <a:lstStyle/>
          <a:p>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java.util.Map</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接口的定义：</a:t>
            </a: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当声明或者实例化一个泛型的对象时，必须指定类型参数的值： </a:t>
            </a:r>
          </a:p>
          <a:p>
            <a:pPr>
              <a:buFont typeface="Wingdings"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Map&lt;String, String&gt; map = new HashMap&lt;String, String&gt;();</a:t>
            </a:r>
          </a:p>
        </p:txBody>
      </p:sp>
      <p:sp>
        <p:nvSpPr>
          <p:cNvPr id="575492" name="Rectangle 4"/>
          <p:cNvSpPr>
            <a:spLocks noChangeArrowheads="1"/>
          </p:cNvSpPr>
          <p:nvPr/>
        </p:nvSpPr>
        <p:spPr bwMode="auto">
          <a:xfrm>
            <a:off x="916360" y="1961728"/>
            <a:ext cx="5239816" cy="1600200"/>
          </a:xfrm>
          <a:prstGeom prst="rect">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ts val="3100"/>
              </a:lnSpc>
              <a:buClr>
                <a:srgbClr val="FF3300"/>
              </a:buClr>
              <a:buFont typeface="Wingdings" pitchFamily="2" charset="2"/>
              <a:buNone/>
            </a:pPr>
            <a:r>
              <a:rPr lang="en-US" altLang="zh-CN" sz="2000" dirty="0">
                <a:solidFill>
                  <a:srgbClr val="080808"/>
                </a:solidFill>
                <a:latin typeface="微软雅黑" panose="020B0503020204020204" pitchFamily="34" charset="-122"/>
                <a:ea typeface="微软雅黑" panose="020B0503020204020204" pitchFamily="34" charset="-122"/>
              </a:rPr>
              <a:t>public interface Map&lt;K, V&gt; {</a:t>
            </a:r>
          </a:p>
          <a:p>
            <a:pPr marL="342900" indent="-342900">
              <a:lnSpc>
                <a:spcPts val="3100"/>
              </a:lnSpc>
              <a:buClr>
                <a:srgbClr val="FF3300"/>
              </a:buClr>
              <a:buFont typeface="Wingdings" pitchFamily="2" charset="2"/>
              <a:buNone/>
            </a:pPr>
            <a:r>
              <a:rPr lang="en-US" altLang="zh-CN" sz="2000" dirty="0">
                <a:solidFill>
                  <a:srgbClr val="080808"/>
                </a:solidFill>
                <a:latin typeface="微软雅黑" panose="020B0503020204020204" pitchFamily="34" charset="-122"/>
                <a:ea typeface="微软雅黑" panose="020B0503020204020204" pitchFamily="34" charset="-122"/>
              </a:rPr>
              <a:t>	public void put(K key, V value);</a:t>
            </a:r>
          </a:p>
          <a:p>
            <a:pPr marL="342900" indent="-342900">
              <a:lnSpc>
                <a:spcPts val="3100"/>
              </a:lnSpc>
              <a:buClr>
                <a:srgbClr val="FF3300"/>
              </a:buClr>
              <a:buFont typeface="Wingdings" pitchFamily="2" charset="2"/>
              <a:buNone/>
            </a:pPr>
            <a:r>
              <a:rPr lang="en-US" altLang="zh-CN" sz="2000" dirty="0">
                <a:solidFill>
                  <a:srgbClr val="080808"/>
                </a:solidFill>
                <a:latin typeface="微软雅黑" panose="020B0503020204020204" pitchFamily="34" charset="-122"/>
                <a:ea typeface="微软雅黑" panose="020B0503020204020204" pitchFamily="34" charset="-122"/>
              </a:rPr>
              <a:t>	public V get(K key);</a:t>
            </a:r>
          </a:p>
          <a:p>
            <a:pPr marL="342900" indent="-342900">
              <a:lnSpc>
                <a:spcPts val="3100"/>
              </a:lnSpc>
              <a:buClr>
                <a:srgbClr val="FF3300"/>
              </a:buClr>
              <a:buFont typeface="Wingdings" pitchFamily="2" charset="2"/>
              <a:buNone/>
            </a:pPr>
            <a:r>
              <a:rPr lang="en-US" altLang="zh-CN" sz="2000" dirty="0">
                <a:solidFill>
                  <a:srgbClr val="080808"/>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000709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latin typeface="微软雅黑" panose="020B0503020204020204" pitchFamily="34" charset="-122"/>
                <a:ea typeface="微软雅黑" panose="020B0503020204020204" pitchFamily="34" charset="-122"/>
              </a:rPr>
              <a:t>泛型原理</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sz="quarter" idx="1"/>
          </p:nvPr>
        </p:nvSpPr>
        <p:spPr/>
        <p:txBody>
          <a:bodyPr/>
          <a:lstStyle/>
          <a:p>
            <a:pPr>
              <a:lnSpc>
                <a:spcPct val="110000"/>
              </a:lnSpc>
            </a:pP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泛型是在编译器的层面上实现的</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在编译后，通过</a:t>
            </a:r>
            <a:r>
              <a:rPr lang="zh-CN" altLang="en-US" dirty="0">
                <a:solidFill>
                  <a:srgbClr val="FF0000"/>
                </a:solidFill>
                <a:latin typeface="微软雅黑" panose="020B0503020204020204" pitchFamily="34" charset="-122"/>
                <a:ea typeface="微软雅黑" panose="020B0503020204020204" pitchFamily="34" charset="-122"/>
              </a:rPr>
              <a:t>擦除</a:t>
            </a:r>
            <a:r>
              <a:rPr lang="zh-CN" altLang="en-US" dirty="0">
                <a:latin typeface="微软雅黑" panose="020B0503020204020204" pitchFamily="34" charset="-122"/>
                <a:ea typeface="微软雅黑" panose="020B0503020204020204" pitchFamily="34" charset="-122"/>
              </a:rPr>
              <a:t>，将泛型的痕迹全部抹去。</a:t>
            </a:r>
            <a:endParaRPr lang="en-US" altLang="zh-CN" dirty="0">
              <a:latin typeface="微软雅黑" panose="020B0503020204020204" pitchFamily="34" charset="-122"/>
              <a:ea typeface="微软雅黑" panose="020B0503020204020204" pitchFamily="34" charset="-122"/>
            </a:endParaRPr>
          </a:p>
          <a:p>
            <a:pPr>
              <a:lnSpc>
                <a:spcPct val="110000"/>
              </a:lnSpc>
            </a:pPr>
            <a:r>
              <a:rPr dirty="0" err="1">
                <a:latin typeface="微软雅黑" panose="020B0503020204020204" pitchFamily="34" charset="-122"/>
                <a:ea typeface="微软雅黑" panose="020B0503020204020204" pitchFamily="34" charset="-122"/>
              </a:rPr>
              <a:t>擦除：将任何具体的类型信息都消除，唯一知道的就是正在使用一个对象</a:t>
            </a:r>
            <a:endParaRPr lang="en-US" dirty="0">
              <a:latin typeface="微软雅黑" panose="020B0503020204020204" pitchFamily="34" charset="-122"/>
              <a:ea typeface="微软雅黑" panose="020B0503020204020204" pitchFamily="34" charset="-122"/>
            </a:endParaRPr>
          </a:p>
          <a:p>
            <a:pPr>
              <a:lnSpc>
                <a:spcPct val="110000"/>
              </a:lnSpc>
            </a:pPr>
            <a:r>
              <a:rPr lang="en-US" altLang="zh-CN" dirty="0">
                <a:latin typeface="微软雅黑" panose="020B0503020204020204" pitchFamily="34" charset="-122"/>
                <a:ea typeface="微软雅黑" panose="020B0503020204020204" pitchFamily="34" charset="-122"/>
              </a:rPr>
              <a:t>JVM</a:t>
            </a:r>
            <a:r>
              <a:rPr lang="zh-CN" altLang="en-US" dirty="0">
                <a:latin typeface="微软雅黑" panose="020B0503020204020204" pitchFamily="34" charset="-122"/>
                <a:ea typeface="微软雅黑" panose="020B0503020204020204" pitchFamily="34" charset="-122"/>
              </a:rPr>
              <a:t>不知道泛型的存在</a:t>
            </a:r>
          </a:p>
          <a:p>
            <a:endParaRPr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6" name="图片 5" descr="131Y0M64W320-1B24.jpg"/>
          <p:cNvPicPr>
            <a:picLocks noChangeAspect="1"/>
          </p:cNvPicPr>
          <p:nvPr/>
        </p:nvPicPr>
        <p:blipFill>
          <a:blip r:embed="rId2" cstate="print"/>
          <a:stretch>
            <a:fillRect/>
          </a:stretch>
        </p:blipFill>
        <p:spPr>
          <a:xfrm>
            <a:off x="1714480" y="3643314"/>
            <a:ext cx="3071810" cy="3071810"/>
          </a:xfrm>
          <a:prstGeom prst="rect">
            <a:avLst/>
          </a:prstGeom>
        </p:spPr>
      </p:pic>
      <p:pic>
        <p:nvPicPr>
          <p:cNvPr id="5" name="图片 4" descr="53ab0f7059af43baae087bc1423e8b4a.gif"/>
          <p:cNvPicPr>
            <a:picLocks noChangeAspect="1"/>
          </p:cNvPicPr>
          <p:nvPr/>
        </p:nvPicPr>
        <p:blipFill>
          <a:blip r:embed="rId3" cstate="print"/>
          <a:stretch>
            <a:fillRect/>
          </a:stretch>
        </p:blipFill>
        <p:spPr>
          <a:xfrm>
            <a:off x="4714876" y="4000504"/>
            <a:ext cx="3214710" cy="2678925"/>
          </a:xfrm>
          <a:prstGeom prst="rect">
            <a:avLst/>
          </a:prstGeom>
        </p:spPr>
      </p:pic>
    </p:spTree>
    <p:extLst>
      <p:ext uri="{BB962C8B-B14F-4D97-AF65-F5344CB8AC3E}">
        <p14:creationId xmlns:p14="http://schemas.microsoft.com/office/powerpoint/2010/main" val="116721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0075" y="1484784"/>
            <a:ext cx="8165344"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lnSpc>
                <a:spcPct val="12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避免由于数据类型的不同导致方法或类的重载。</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2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类型安全。 泛型的一个主要目标就是提高程序的类型安全。使用泛型可以</a:t>
            </a:r>
            <a:r>
              <a:rPr lang="zh-CN" altLang="en-US" sz="2800">
                <a:latin typeface="微软雅黑" panose="020B0503020204020204" pitchFamily="34" charset="-122"/>
                <a:ea typeface="微软雅黑" panose="020B0503020204020204" pitchFamily="34" charset="-122"/>
              </a:rPr>
              <a:t>使编译器</a:t>
            </a:r>
            <a:r>
              <a:rPr lang="zh-CN" altLang="en-US" sz="2800" dirty="0">
                <a:latin typeface="微软雅黑" panose="020B0503020204020204" pitchFamily="34" charset="-122"/>
                <a:ea typeface="微软雅黑" panose="020B0503020204020204" pitchFamily="34" charset="-122"/>
              </a:rPr>
              <a:t>知道变量的类型限制，进而可以在更高程度上验证类型假设。如果没有泛型，那么类型的安全性主要由程序员来把握，这显然不如带有泛型的程序安全性高</a:t>
            </a:r>
            <a:r>
              <a:rPr lang="zh-CN" altLang="en-US" sz="2800" b="1" dirty="0">
                <a:latin typeface="微软雅黑" panose="020B0503020204020204" pitchFamily="34" charset="-122"/>
                <a:ea typeface="微软雅黑" panose="020B0503020204020204" pitchFamily="34" charset="-122"/>
              </a:rPr>
              <a:t>。 </a:t>
            </a:r>
          </a:p>
        </p:txBody>
      </p:sp>
      <p:sp>
        <p:nvSpPr>
          <p:cNvPr id="72707" name="Rectangle 3"/>
          <p:cNvSpPr>
            <a:spLocks noGrp="1" noChangeArrowheads="1"/>
          </p:cNvSpPr>
          <p:nvPr>
            <p:ph type="title" idx="4294967295"/>
          </p:nvPr>
        </p:nvSpPr>
        <p:spPr>
          <a:xfrm>
            <a:off x="566229" y="-22697"/>
            <a:ext cx="7793037" cy="1143000"/>
          </a:xfrm>
        </p:spPr>
        <p:txBody>
          <a:bodyPr/>
          <a:lstStyle/>
          <a:p>
            <a:r>
              <a:rPr lang="zh-CN" altLang="en-US" dirty="0">
                <a:solidFill>
                  <a:schemeClr val="tx1"/>
                </a:solidFill>
                <a:effectLst/>
                <a:latin typeface="微软雅黑" panose="020B0503020204020204" pitchFamily="34" charset="-122"/>
                <a:ea typeface="微软雅黑" panose="020B0503020204020204" pitchFamily="34" charset="-122"/>
              </a:rPr>
              <a:t>泛型的好处</a:t>
            </a:r>
          </a:p>
        </p:txBody>
      </p:sp>
    </p:spTree>
    <p:extLst>
      <p:ext uri="{BB962C8B-B14F-4D97-AF65-F5344CB8AC3E}">
        <p14:creationId xmlns:p14="http://schemas.microsoft.com/office/powerpoint/2010/main" val="391879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84001" y="1196752"/>
            <a:ext cx="77041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buFont typeface="Wingdings" panose="05000000000000000000" pitchFamily="2" charset="2"/>
              <a:buChar char="n"/>
            </a:pPr>
            <a:endParaRPr lang="zh-CN" altLang="en-US" sz="3000" dirty="0">
              <a:latin typeface="微软雅黑" panose="020B0503020204020204" pitchFamily="34" charset="-122"/>
              <a:ea typeface="微软雅黑" panose="020B0503020204020204" pitchFamily="34" charset="-122"/>
            </a:endParaRPr>
          </a:p>
          <a:p>
            <a:pPr marL="457200" indent="-457200">
              <a:lnSpc>
                <a:spcPct val="120000"/>
              </a:lnSpc>
              <a:buFont typeface="Wingdings" panose="05000000000000000000" pitchFamily="2" charset="2"/>
              <a:buChar char="n"/>
            </a:pPr>
            <a:r>
              <a:rPr lang="zh-CN" altLang="en-US" sz="3000" dirty="0">
                <a:latin typeface="微软雅黑" panose="020B0503020204020204" pitchFamily="34" charset="-122"/>
                <a:ea typeface="微软雅黑" panose="020B0503020204020204" pitchFamily="34" charset="-122"/>
              </a:rPr>
              <a:t>消除强制类型转换。泛型可以消除源代码中的许多强制类型转换，这样可以使代码更加可读，并减少出错的机会。</a:t>
            </a:r>
          </a:p>
          <a:p>
            <a:pPr marL="457200" indent="-457200">
              <a:lnSpc>
                <a:spcPct val="120000"/>
              </a:lnSpc>
              <a:buFont typeface="Wingdings" panose="05000000000000000000" pitchFamily="2" charset="2"/>
              <a:buChar char="n"/>
            </a:pPr>
            <a:r>
              <a:rPr lang="zh-CN" altLang="en-US" sz="3000" dirty="0">
                <a:latin typeface="微软雅黑" panose="020B0503020204020204" pitchFamily="34" charset="-122"/>
                <a:ea typeface="微软雅黑" panose="020B0503020204020204" pitchFamily="34" charset="-122"/>
              </a:rPr>
              <a:t>多态的另一种表现形式。</a:t>
            </a:r>
            <a:r>
              <a:rPr lang="en-US"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参量多态</a:t>
            </a:r>
            <a:r>
              <a:rPr lang="en-US" sz="3000" dirty="0">
                <a:latin typeface="微软雅黑" panose="020B0503020204020204" pitchFamily="34" charset="-122"/>
                <a:ea typeface="微软雅黑" panose="020B0503020204020204" pitchFamily="34" charset="-122"/>
              </a:rPr>
              <a:t>) </a:t>
            </a:r>
          </a:p>
        </p:txBody>
      </p:sp>
      <p:sp>
        <p:nvSpPr>
          <p:cNvPr id="73731" name="Rectangle 3"/>
          <p:cNvSpPr>
            <a:spLocks noGrp="1" noChangeArrowheads="1"/>
          </p:cNvSpPr>
          <p:nvPr>
            <p:ph type="title" idx="4294967295"/>
          </p:nvPr>
        </p:nvSpPr>
        <p:spPr>
          <a:xfrm>
            <a:off x="539552" y="188640"/>
            <a:ext cx="7793037" cy="1143000"/>
          </a:xfrm>
        </p:spPr>
        <p:txBody>
          <a:bodyPr/>
          <a:lstStyle/>
          <a:p>
            <a:r>
              <a:rPr lang="zh-CN" altLang="en-US" dirty="0">
                <a:solidFill>
                  <a:schemeClr val="tx1"/>
                </a:solidFill>
                <a:effectLst/>
              </a:rPr>
              <a:t>泛型的好处</a:t>
            </a:r>
          </a:p>
        </p:txBody>
      </p:sp>
    </p:spTree>
    <p:extLst>
      <p:ext uri="{BB962C8B-B14F-4D97-AF65-F5344CB8AC3E}">
        <p14:creationId xmlns:p14="http://schemas.microsoft.com/office/powerpoint/2010/main" val="37675446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latin typeface="+mn-ea"/>
                <a:ea typeface="+mn-ea"/>
              </a:rPr>
              <a:t>多态变量</a:t>
            </a:r>
          </a:p>
        </p:txBody>
      </p:sp>
      <p:sp>
        <p:nvSpPr>
          <p:cNvPr id="7" name="副标题 6"/>
          <p:cNvSpPr>
            <a:spLocks noGrp="1"/>
          </p:cNvSpPr>
          <p:nvPr>
            <p:ph type="subTitle" idx="1"/>
          </p:nvPr>
        </p:nvSpPr>
        <p:spPr/>
        <p:txBody>
          <a:bodyPr/>
          <a:lstStyle/>
          <a:p>
            <a:endParaRPr lang="zh-CN" altLang="en-US">
              <a:latin typeface="+mn-ea"/>
            </a:endParaRPr>
          </a:p>
        </p:txBody>
      </p:sp>
      <p:sp>
        <p:nvSpPr>
          <p:cNvPr id="4" name="日期占位符 3"/>
          <p:cNvSpPr>
            <a:spLocks noGrp="1"/>
          </p:cNvSpPr>
          <p:nvPr>
            <p:ph type="dt" sz="half" idx="10"/>
          </p:nvPr>
        </p:nvSpPr>
        <p:spPr/>
        <p:txBody>
          <a:bodyPr/>
          <a:lstStyle/>
          <a:p>
            <a:pPr>
              <a:defRPr/>
            </a:pPr>
            <a:fld id="{432892AC-5BDC-479A-BC75-9F7E2A325D66}" type="datetime1">
              <a:rPr lang="en-US" smtClean="0">
                <a:latin typeface="+mn-ea"/>
                <a:ea typeface="+mn-ea"/>
              </a:rPr>
              <a:pPr>
                <a:defRPr/>
              </a:pPr>
              <a:t>6/13/2022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EC3EE3C2-44EE-4620-82FE-DF94CF706E5C}" type="slidenum">
              <a:rPr lang="en-US" altLang="zh-CN" smtClean="0">
                <a:latin typeface="+mn-ea"/>
                <a:ea typeface="+mn-ea"/>
              </a:rPr>
              <a:pPr>
                <a:defRPr/>
              </a:pPr>
              <a:t>7</a:t>
            </a:fld>
            <a:endParaRPr lang="en-US" altLang="zh-CN">
              <a:latin typeface="+mn-ea"/>
              <a:ea typeface="+mn-ea"/>
            </a:endParaRPr>
          </a:p>
        </p:txBody>
      </p:sp>
    </p:spTree>
    <p:extLst>
      <p:ext uri="{BB962C8B-B14F-4D97-AF65-F5344CB8AC3E}">
        <p14:creationId xmlns:p14="http://schemas.microsoft.com/office/powerpoint/2010/main" val="78722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7" name="Rectangle 3"/>
          <p:cNvSpPr>
            <a:spLocks noGrp="1" noChangeArrowheads="1"/>
          </p:cNvSpPr>
          <p:nvPr>
            <p:ph type="title"/>
          </p:nvPr>
        </p:nvSpPr>
        <p:spPr>
          <a:xfrm>
            <a:off x="609600" y="188913"/>
            <a:ext cx="7772400" cy="914400"/>
          </a:xfrm>
          <a:noFill/>
          <a:ln/>
        </p:spPr>
        <p:txBody>
          <a:bodyPr/>
          <a:lstStyle/>
          <a:p>
            <a:pPr marL="762000" indent="-762000"/>
            <a:r>
              <a:rPr lang="zh-CN" altLang="en-US" sz="3400" dirty="0">
                <a:solidFill>
                  <a:srgbClr val="FF0000"/>
                </a:solidFill>
                <a:latin typeface="+mn-ea"/>
              </a:rPr>
              <a:t>多态的形式</a:t>
            </a:r>
            <a:r>
              <a:rPr lang="en-US" altLang="zh-CN" sz="3400" dirty="0">
                <a:solidFill>
                  <a:srgbClr val="FF0000"/>
                </a:solidFill>
                <a:latin typeface="+mn-ea"/>
              </a:rPr>
              <a:t>3</a:t>
            </a:r>
            <a:r>
              <a:rPr lang="zh-CN" altLang="en-US" sz="3400" dirty="0">
                <a:solidFill>
                  <a:srgbClr val="FF0000"/>
                </a:solidFill>
                <a:latin typeface="+mn-ea"/>
              </a:rPr>
              <a:t>：多态变量</a:t>
            </a:r>
            <a:endParaRPr lang="zh-CN" altLang="en-US" sz="3400" dirty="0">
              <a:solidFill>
                <a:srgbClr val="FF0000"/>
              </a:solidFill>
              <a:effectLst/>
              <a:latin typeface="+mn-ea"/>
              <a:ea typeface="+mn-ea"/>
            </a:endParaRPr>
          </a:p>
        </p:txBody>
      </p:sp>
      <p:sp>
        <p:nvSpPr>
          <p:cNvPr id="1311746" name="Rectangle 2" descr="Rectangle: Click to edit Master text styles&#10;Second level&#10;Third level&#10;Fourth level&#10;Fifth level"/>
          <p:cNvSpPr>
            <a:spLocks noGrp="1" noChangeArrowheads="1"/>
          </p:cNvSpPr>
          <p:nvPr>
            <p:ph idx="1"/>
          </p:nvPr>
        </p:nvSpPr>
        <p:spPr>
          <a:xfrm>
            <a:off x="-61223" y="1367396"/>
            <a:ext cx="9252520" cy="5029200"/>
          </a:xfrm>
        </p:spPr>
        <p:txBody>
          <a:bodyPr/>
          <a:lstStyle/>
          <a:p>
            <a:pPr marL="914400" lvl="1" indent="-457200">
              <a:lnSpc>
                <a:spcPct val="110000"/>
              </a:lnSpc>
              <a:buFont typeface="Wingdings" pitchFamily="2" charset="2"/>
              <a:buChar char="n"/>
            </a:pPr>
            <a:r>
              <a:rPr lang="zh-CN" altLang="en-US" sz="3000" dirty="0">
                <a:latin typeface="+mn-ea"/>
              </a:rPr>
              <a:t>多态变量是指可以引用多种对象类型的变量。</a:t>
            </a:r>
          </a:p>
          <a:p>
            <a:pPr marL="914400" lvl="1" indent="-457200">
              <a:lnSpc>
                <a:spcPct val="110000"/>
              </a:lnSpc>
              <a:buFont typeface="Wingdings" pitchFamily="2" charset="2"/>
              <a:buChar char="n"/>
            </a:pPr>
            <a:r>
              <a:rPr lang="zh-CN" altLang="en-US" sz="3000" dirty="0">
                <a:latin typeface="+mn-ea"/>
              </a:rPr>
              <a:t>这种变量在程序执行过程可以包含不同类型的数值。</a:t>
            </a:r>
          </a:p>
          <a:p>
            <a:pPr marL="914400" lvl="1" indent="-457200">
              <a:lnSpc>
                <a:spcPct val="110000"/>
              </a:lnSpc>
              <a:buFont typeface="Wingdings" pitchFamily="2" charset="2"/>
              <a:buChar char="n"/>
            </a:pPr>
            <a:r>
              <a:rPr lang="zh-CN" altLang="en-US" sz="3000" dirty="0">
                <a:latin typeface="+mn-ea"/>
              </a:rPr>
              <a:t>对于动态类型语言，所有的变量都可能是多态的。</a:t>
            </a:r>
          </a:p>
          <a:p>
            <a:pPr marL="914400" lvl="1" indent="-457200">
              <a:lnSpc>
                <a:spcPct val="110000"/>
              </a:lnSpc>
              <a:buFont typeface="Wingdings" pitchFamily="2" charset="2"/>
              <a:buChar char="n"/>
            </a:pPr>
            <a:r>
              <a:rPr lang="zh-CN" altLang="en-US" sz="3000" dirty="0">
                <a:latin typeface="+mn-ea"/>
              </a:rPr>
              <a:t>对于静态类型语言，多态变量则是替换原则的具体表现。</a:t>
            </a:r>
          </a:p>
          <a:p>
            <a:pPr marL="457200" lvl="1" indent="0">
              <a:lnSpc>
                <a:spcPct val="110000"/>
              </a:lnSpc>
              <a:buNone/>
            </a:pPr>
            <a:r>
              <a:rPr lang="en-US" altLang="zh-CN" sz="3000" dirty="0">
                <a:latin typeface="+mn-ea"/>
              </a:rPr>
              <a:t>    Parent variable=new Child();</a:t>
            </a:r>
          </a:p>
        </p:txBody>
      </p:sp>
      <p:sp>
        <p:nvSpPr>
          <p:cNvPr id="4" name="日期占位符 3"/>
          <p:cNvSpPr>
            <a:spLocks noGrp="1"/>
          </p:cNvSpPr>
          <p:nvPr>
            <p:ph type="dt" sz="half" idx="10"/>
          </p:nvPr>
        </p:nvSpPr>
        <p:spPr/>
        <p:txBody>
          <a:bodyPr/>
          <a:lstStyle/>
          <a:p>
            <a:fld id="{A3D65033-B9FE-4174-BCEC-04E2BDEC16B2}" type="datetime1">
              <a:rPr lang="en-US">
                <a:latin typeface="+mn-ea"/>
                <a:ea typeface="+mn-ea"/>
              </a:rPr>
              <a:pPr/>
              <a:t>6/13/2022</a:t>
            </a:fld>
            <a:endParaRPr lang="en-US" altLang="zh-CN">
              <a:latin typeface="+mn-ea"/>
              <a:ea typeface="+mn-ea"/>
            </a:endParaRPr>
          </a:p>
        </p:txBody>
      </p:sp>
      <p:sp>
        <p:nvSpPr>
          <p:cNvPr id="6" name="灯片编号占位符 5"/>
          <p:cNvSpPr>
            <a:spLocks noGrp="1"/>
          </p:cNvSpPr>
          <p:nvPr>
            <p:ph type="sldNum" sz="quarter" idx="12"/>
          </p:nvPr>
        </p:nvSpPr>
        <p:spPr/>
        <p:txBody>
          <a:bodyPr/>
          <a:lstStyle/>
          <a:p>
            <a:fld id="{819B2299-A7D4-4F5C-9303-53D9BCC9592E}" type="slidenum">
              <a:rPr lang="en-US" altLang="zh-CN">
                <a:latin typeface="+mn-ea"/>
                <a:ea typeface="+mn-ea"/>
              </a:rPr>
              <a:pPr/>
              <a:t>8</a:t>
            </a:fld>
            <a:endParaRPr lang="en-US" altLang="zh-CN">
              <a:latin typeface="+mn-ea"/>
              <a:ea typeface="+mn-ea"/>
            </a:endParaRPr>
          </a:p>
        </p:txBody>
      </p:sp>
    </p:spTree>
    <p:extLst>
      <p:ext uri="{BB962C8B-B14F-4D97-AF65-F5344CB8AC3E}">
        <p14:creationId xmlns:p14="http://schemas.microsoft.com/office/powerpoint/2010/main" val="171031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zh-CN" dirty="0">
                <a:effectLst/>
                <a:latin typeface="+mn-ea"/>
                <a:ea typeface="+mn-ea"/>
              </a:rPr>
              <a:t> </a:t>
            </a:r>
            <a:r>
              <a:rPr lang="zh-CN" dirty="0">
                <a:effectLst/>
                <a:latin typeface="+mn-ea"/>
                <a:ea typeface="+mn-ea"/>
              </a:rPr>
              <a:t>实现多态的流程</a:t>
            </a:r>
          </a:p>
        </p:txBody>
      </p:sp>
      <p:sp>
        <p:nvSpPr>
          <p:cNvPr id="15363" name="Rectangle 3"/>
          <p:cNvSpPr>
            <a:spLocks noGrp="1" noChangeArrowheads="1"/>
          </p:cNvSpPr>
          <p:nvPr>
            <p:ph type="body" idx="4294967295"/>
          </p:nvPr>
        </p:nvSpPr>
        <p:spPr/>
        <p:txBody>
          <a:bodyPr/>
          <a:lstStyle/>
          <a:p>
            <a:pPr eaLnBrk="1" hangingPunct="1"/>
            <a:endParaRPr lang="zh-CN" altLang="en-US" dirty="0">
              <a:latin typeface="+mn-ea"/>
            </a:endParaRPr>
          </a:p>
          <a:p>
            <a:pPr eaLnBrk="1" hangingPunct="1">
              <a:lnSpc>
                <a:spcPct val="120000"/>
              </a:lnSpc>
            </a:pPr>
            <a:r>
              <a:rPr lang="zh-CN" altLang="en-US" dirty="0">
                <a:latin typeface="+mn-ea"/>
              </a:rPr>
              <a:t>用多态实现打印机</a:t>
            </a:r>
          </a:p>
          <a:p>
            <a:pPr lvl="1" eaLnBrk="1" hangingPunct="1">
              <a:lnSpc>
                <a:spcPct val="120000"/>
              </a:lnSpc>
            </a:pPr>
            <a:r>
              <a:rPr lang="zh-CN" altLang="en-US" dirty="0">
                <a:latin typeface="+mn-ea"/>
              </a:rPr>
              <a:t>分为黑白打印机和彩色打印机</a:t>
            </a:r>
          </a:p>
          <a:p>
            <a:pPr lvl="1" eaLnBrk="1" hangingPunct="1">
              <a:lnSpc>
                <a:spcPct val="120000"/>
              </a:lnSpc>
            </a:pPr>
            <a:r>
              <a:rPr lang="zh-CN" altLang="en-US" dirty="0">
                <a:latin typeface="+mn-ea"/>
              </a:rPr>
              <a:t>不同类型的打印机打印效果不同</a:t>
            </a:r>
          </a:p>
        </p:txBody>
      </p:sp>
      <p:sp>
        <p:nvSpPr>
          <p:cNvPr id="15364" name="Line 5"/>
          <p:cNvSpPr>
            <a:spLocks noChangeShapeType="1"/>
          </p:cNvSpPr>
          <p:nvPr/>
        </p:nvSpPr>
        <p:spPr bwMode="auto">
          <a:xfrm flipV="1">
            <a:off x="2052638" y="3933825"/>
            <a:ext cx="1295400" cy="793750"/>
          </a:xfrm>
          <a:prstGeom prst="line">
            <a:avLst/>
          </a:prstGeom>
          <a:noFill/>
          <a:ln w="38100" cmpd="sng">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65" name="Line 6"/>
          <p:cNvSpPr>
            <a:spLocks noChangeShapeType="1"/>
          </p:cNvSpPr>
          <p:nvPr/>
        </p:nvSpPr>
        <p:spPr bwMode="auto">
          <a:xfrm>
            <a:off x="2052638" y="4797425"/>
            <a:ext cx="1368425" cy="574675"/>
          </a:xfrm>
          <a:prstGeom prst="line">
            <a:avLst/>
          </a:prstGeom>
          <a:noFill/>
          <a:ln w="38100" cmpd="sng">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66" name="Line 7"/>
          <p:cNvSpPr>
            <a:spLocks noChangeShapeType="1"/>
          </p:cNvSpPr>
          <p:nvPr/>
        </p:nvSpPr>
        <p:spPr bwMode="auto">
          <a:xfrm flipV="1">
            <a:off x="4932363" y="5302250"/>
            <a:ext cx="863600" cy="0"/>
          </a:xfrm>
          <a:prstGeom prst="line">
            <a:avLst/>
          </a:prstGeom>
          <a:noFill/>
          <a:ln w="38100" cmpd="sng">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5367" name="Line 8"/>
          <p:cNvSpPr>
            <a:spLocks noChangeShapeType="1"/>
          </p:cNvSpPr>
          <p:nvPr/>
        </p:nvSpPr>
        <p:spPr bwMode="auto">
          <a:xfrm flipV="1">
            <a:off x="4932363" y="3933825"/>
            <a:ext cx="863600" cy="0"/>
          </a:xfrm>
          <a:prstGeom prst="line">
            <a:avLst/>
          </a:prstGeom>
          <a:noFill/>
          <a:ln w="38100" cmpd="sng">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pSp>
        <p:nvGrpSpPr>
          <p:cNvPr id="15368" name="Group 9"/>
          <p:cNvGrpSpPr>
            <a:grpSpLocks/>
          </p:cNvGrpSpPr>
          <p:nvPr/>
        </p:nvGrpSpPr>
        <p:grpSpPr bwMode="auto">
          <a:xfrm>
            <a:off x="3492500" y="3649663"/>
            <a:ext cx="1296988" cy="938212"/>
            <a:chOff x="0" y="0"/>
            <a:chExt cx="817" cy="591"/>
          </a:xfrm>
        </p:grpSpPr>
        <p:pic>
          <p:nvPicPr>
            <p:cNvPr id="15369" name="Picture 10" descr="blackPri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 y="0"/>
              <a:ext cx="49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11"/>
            <p:cNvSpPr>
              <a:spLocks noChangeArrowheads="1"/>
            </p:cNvSpPr>
            <p:nvPr/>
          </p:nvSpPr>
          <p:spPr bwMode="auto">
            <a:xfrm>
              <a:off x="0" y="454"/>
              <a:ext cx="81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Wingdings" pitchFamily="2" charset="2"/>
                <a:buNone/>
              </a:pPr>
              <a:r>
                <a:rPr lang="zh-CN" b="1" dirty="0">
                  <a:latin typeface="+mn-ea"/>
                  <a:ea typeface="+mn-ea"/>
                </a:rPr>
                <a:t>黑白打印机 </a:t>
              </a:r>
            </a:p>
          </p:txBody>
        </p:sp>
      </p:grpSp>
      <p:pic>
        <p:nvPicPr>
          <p:cNvPr id="15371" name="Picture 12" descr="pape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425" y="35734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3" descr="s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1863" y="4797425"/>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14"/>
          <p:cNvGrpSpPr>
            <a:grpSpLocks/>
          </p:cNvGrpSpPr>
          <p:nvPr/>
        </p:nvGrpSpPr>
        <p:grpSpPr bwMode="auto">
          <a:xfrm>
            <a:off x="3490913" y="4767263"/>
            <a:ext cx="1296987" cy="1039812"/>
            <a:chOff x="0" y="0"/>
            <a:chExt cx="817" cy="655"/>
          </a:xfrm>
        </p:grpSpPr>
        <p:pic>
          <p:nvPicPr>
            <p:cNvPr id="15374" name="Picture 15" descr="2006111009431246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 y="0"/>
              <a:ext cx="639"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Rectangle 16"/>
            <p:cNvSpPr>
              <a:spLocks noChangeArrowheads="1"/>
            </p:cNvSpPr>
            <p:nvPr/>
          </p:nvSpPr>
          <p:spPr bwMode="auto">
            <a:xfrm>
              <a:off x="0" y="518"/>
              <a:ext cx="81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Wingdings" pitchFamily="2" charset="2"/>
                <a:buNone/>
              </a:pPr>
              <a:r>
                <a:rPr lang="zh-CN" b="1" dirty="0">
                  <a:latin typeface="+mn-ea"/>
                  <a:ea typeface="+mn-ea"/>
                </a:rPr>
                <a:t>彩色打印机 </a:t>
              </a:r>
            </a:p>
          </p:txBody>
        </p:sp>
      </p:grpSp>
      <p:grpSp>
        <p:nvGrpSpPr>
          <p:cNvPr id="15376" name="Group 17"/>
          <p:cNvGrpSpPr>
            <a:grpSpLocks/>
          </p:cNvGrpSpPr>
          <p:nvPr/>
        </p:nvGrpSpPr>
        <p:grpSpPr bwMode="auto">
          <a:xfrm>
            <a:off x="1476375" y="4581525"/>
            <a:ext cx="719138" cy="1190625"/>
            <a:chOff x="0" y="0"/>
            <a:chExt cx="453" cy="750"/>
          </a:xfrm>
        </p:grpSpPr>
        <p:pic>
          <p:nvPicPr>
            <p:cNvPr id="15377" name="Picture 18" descr="Snap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 y="0"/>
              <a:ext cx="25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 Box 19"/>
            <p:cNvSpPr txBox="1">
              <a:spLocks noChangeArrowheads="1"/>
            </p:cNvSpPr>
            <p:nvPr/>
          </p:nvSpPr>
          <p:spPr bwMode="auto">
            <a:xfrm>
              <a:off x="0" y="227"/>
              <a:ext cx="45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eaLnBrk="1" hangingPunct="1">
                <a:spcBef>
                  <a:spcPct val="50000"/>
                </a:spcBef>
                <a:buFont typeface="Wingdings" pitchFamily="2" charset="2"/>
                <a:buNone/>
              </a:pPr>
              <a:r>
                <a:rPr lang="zh-CN" b="1">
                  <a:latin typeface="+mn-ea"/>
                  <a:ea typeface="+mn-ea"/>
                </a:rPr>
                <a:t>打印</a:t>
              </a:r>
            </a:p>
          </p:txBody>
        </p:sp>
      </p:grpSp>
    </p:spTree>
    <p:extLst>
      <p:ext uri="{BB962C8B-B14F-4D97-AF65-F5344CB8AC3E}">
        <p14:creationId xmlns:p14="http://schemas.microsoft.com/office/powerpoint/2010/main" val="1254956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5376"/>
                                        </p:tgtEl>
                                        <p:attrNameLst>
                                          <p:attrName>style.visibility</p:attrName>
                                        </p:attrNameLst>
                                      </p:cBhvr>
                                      <p:to>
                                        <p:strVal val="visible"/>
                                      </p:to>
                                    </p:set>
                                    <p:animEffect transition="in" filter="checkerboard(across)">
                                      <p:cBhvr>
                                        <p:cTn id="7" dur="500"/>
                                        <p:tgtEl>
                                          <p:spTgt spid="1537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4"/>
                                        </p:tgtEl>
                                        <p:attrNameLst>
                                          <p:attrName>style.visibility</p:attrName>
                                        </p:attrNameLst>
                                      </p:cBhvr>
                                      <p:to>
                                        <p:strVal val="visible"/>
                                      </p:to>
                                    </p:set>
                                    <p:animEffect transition="in" filter="wipe(left)">
                                      <p:cBhvr>
                                        <p:cTn id="11" dur="500"/>
                                        <p:tgtEl>
                                          <p:spTgt spid="15364"/>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checkerboard(across)">
                                      <p:cBhvr>
                                        <p:cTn id="15" dur="500"/>
                                        <p:tgtEl>
                                          <p:spTgt spid="153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367"/>
                                        </p:tgtEl>
                                        <p:attrNameLst>
                                          <p:attrName>style.visibility</p:attrName>
                                        </p:attrNameLst>
                                      </p:cBhvr>
                                      <p:to>
                                        <p:strVal val="visible"/>
                                      </p:to>
                                    </p:set>
                                    <p:animEffect transition="in" filter="wipe(left)">
                                      <p:cBhvr>
                                        <p:cTn id="19" dur="500"/>
                                        <p:tgtEl>
                                          <p:spTgt spid="15367"/>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15371"/>
                                        </p:tgtEl>
                                        <p:attrNameLst>
                                          <p:attrName>style.visibility</p:attrName>
                                        </p:attrNameLst>
                                      </p:cBhvr>
                                      <p:to>
                                        <p:strVal val="visible"/>
                                      </p:to>
                                    </p:set>
                                    <p:animEffect transition="in" filter="checkerboard(across)">
                                      <p:cBhvr>
                                        <p:cTn id="23" dur="500"/>
                                        <p:tgtEl>
                                          <p:spTgt spid="1537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365"/>
                                        </p:tgtEl>
                                        <p:attrNameLst>
                                          <p:attrName>style.visibility</p:attrName>
                                        </p:attrNameLst>
                                      </p:cBhvr>
                                      <p:to>
                                        <p:strVal val="visible"/>
                                      </p:to>
                                    </p:set>
                                    <p:animEffect transition="in" filter="wipe(left)">
                                      <p:cBhvr>
                                        <p:cTn id="27" dur="500"/>
                                        <p:tgtEl>
                                          <p:spTgt spid="15365"/>
                                        </p:tgtEl>
                                      </p:cBhvr>
                                    </p:animEffect>
                                  </p:childTnLst>
                                </p:cTn>
                              </p:par>
                            </p:childTnLst>
                          </p:cTn>
                        </p:par>
                        <p:par>
                          <p:cTn id="28" fill="hold" nodeType="afterGroup">
                            <p:stCondLst>
                              <p:cond delay="3000"/>
                            </p:stCondLst>
                            <p:childTnLst>
                              <p:par>
                                <p:cTn id="29" presetID="5" presetClass="entr" presetSubtype="10" fill="hold" nodeType="afterEffect">
                                  <p:stCondLst>
                                    <p:cond delay="0"/>
                                  </p:stCondLst>
                                  <p:childTnLst>
                                    <p:set>
                                      <p:cBhvr>
                                        <p:cTn id="30" dur="1" fill="hold">
                                          <p:stCondLst>
                                            <p:cond delay="0"/>
                                          </p:stCondLst>
                                        </p:cTn>
                                        <p:tgtEl>
                                          <p:spTgt spid="15373"/>
                                        </p:tgtEl>
                                        <p:attrNameLst>
                                          <p:attrName>style.visibility</p:attrName>
                                        </p:attrNameLst>
                                      </p:cBhvr>
                                      <p:to>
                                        <p:strVal val="visible"/>
                                      </p:to>
                                    </p:set>
                                    <p:animEffect transition="in" filter="checkerboard(across)">
                                      <p:cBhvr>
                                        <p:cTn id="31" dur="500"/>
                                        <p:tgtEl>
                                          <p:spTgt spid="1537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366"/>
                                        </p:tgtEl>
                                        <p:attrNameLst>
                                          <p:attrName>style.visibility</p:attrName>
                                        </p:attrNameLst>
                                      </p:cBhvr>
                                      <p:to>
                                        <p:strVal val="visible"/>
                                      </p:to>
                                    </p:set>
                                    <p:animEffect transition="in" filter="wipe(left)">
                                      <p:cBhvr>
                                        <p:cTn id="35" dur="500"/>
                                        <p:tgtEl>
                                          <p:spTgt spid="15366"/>
                                        </p:tgtEl>
                                      </p:cBhvr>
                                    </p:animEffect>
                                  </p:childTnLst>
                                </p:cTn>
                              </p:par>
                            </p:childTnLst>
                          </p:cTn>
                        </p:par>
                        <p:par>
                          <p:cTn id="36" fill="hold" nodeType="afterGroup">
                            <p:stCondLst>
                              <p:cond delay="4000"/>
                            </p:stCondLst>
                            <p:childTnLst>
                              <p:par>
                                <p:cTn id="37" presetID="5" presetClass="entr" presetSubtype="10" fill="hold" nodeType="afterEffect">
                                  <p:stCondLst>
                                    <p:cond delay="0"/>
                                  </p:stCondLst>
                                  <p:childTnLst>
                                    <p:set>
                                      <p:cBhvr>
                                        <p:cTn id="38" dur="1" fill="hold">
                                          <p:stCondLst>
                                            <p:cond delay="0"/>
                                          </p:stCondLst>
                                        </p:cTn>
                                        <p:tgtEl>
                                          <p:spTgt spid="15372"/>
                                        </p:tgtEl>
                                        <p:attrNameLst>
                                          <p:attrName>style.visibility</p:attrName>
                                        </p:attrNameLst>
                                      </p:cBhvr>
                                      <p:to>
                                        <p:strVal val="visible"/>
                                      </p:to>
                                    </p:set>
                                    <p:animEffect transition="in" filter="checkerboard(across)">
                                      <p:cBhvr>
                                        <p:cTn id="39" dur="500"/>
                                        <p:tgtEl>
                                          <p:spTgt spid="1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7" grpId="0" animBg="1"/>
    </p:bldLst>
  </p:timing>
</p:sld>
</file>

<file path=ppt/theme/theme1.xml><?xml version="1.0" encoding="utf-8"?>
<a:theme xmlns:a="http://schemas.openxmlformats.org/drawingml/2006/main" name="sdu主题封面">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19594</TotalTime>
  <Words>4681</Words>
  <Application>Microsoft Office PowerPoint</Application>
  <PresentationFormat>全屏显示(4:3)</PresentationFormat>
  <Paragraphs>599</Paragraphs>
  <Slides>64</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黑体</vt:lpstr>
      <vt:lpstr>隶书</vt:lpstr>
      <vt:lpstr>宋体</vt:lpstr>
      <vt:lpstr>微软雅黑</vt:lpstr>
      <vt:lpstr>-쉬리B</vt:lpstr>
      <vt:lpstr>Arial</vt:lpstr>
      <vt:lpstr>Tahoma</vt:lpstr>
      <vt:lpstr>Times New Roman</vt:lpstr>
      <vt:lpstr>Wingdings</vt:lpstr>
      <vt:lpstr>sdu主题封面</vt:lpstr>
      <vt:lpstr>延迟方法（抽象方法）</vt:lpstr>
      <vt:lpstr>延迟方法</vt:lpstr>
      <vt:lpstr>延迟方法</vt:lpstr>
      <vt:lpstr>延迟方法</vt:lpstr>
      <vt:lpstr>语法</vt:lpstr>
      <vt:lpstr>多态的四种形式</vt:lpstr>
      <vt:lpstr>多态变量</vt:lpstr>
      <vt:lpstr>多态的形式3：多态变量</vt:lpstr>
      <vt:lpstr> 实现多态的流程</vt:lpstr>
      <vt:lpstr>实现多态的设计思路</vt:lpstr>
      <vt:lpstr> 实现多态 </vt:lpstr>
      <vt:lpstr>多态变量形式</vt:lpstr>
      <vt:lpstr>简单变量</vt:lpstr>
      <vt:lpstr>接收器变量</vt:lpstr>
      <vt:lpstr>例</vt:lpstr>
      <vt:lpstr>等价的明确形式</vt:lpstr>
      <vt:lpstr>向下造型</vt:lpstr>
      <vt:lpstr>其它例</vt:lpstr>
      <vt:lpstr>实现机制</vt:lpstr>
      <vt:lpstr>纯多态（ pure polymorphism ）</vt:lpstr>
      <vt:lpstr>纯多态例</vt:lpstr>
      <vt:lpstr>纯多态例</vt:lpstr>
      <vt:lpstr>PowerPoint 演示文稿</vt:lpstr>
      <vt:lpstr>PowerPoint 演示文稿</vt:lpstr>
      <vt:lpstr>PowerPoint 演示文稿</vt:lpstr>
      <vt:lpstr>方法的动态绑定过程</vt:lpstr>
      <vt:lpstr>知识点回顾</vt:lpstr>
      <vt:lpstr>PowerPoint 演示文稿</vt:lpstr>
      <vt:lpstr>PowerPoint 演示文稿</vt:lpstr>
      <vt:lpstr>泛型</vt:lpstr>
      <vt:lpstr>多态的形式4：泛型</vt:lpstr>
      <vt:lpstr>泛型</vt:lpstr>
      <vt:lpstr>C++中的泛型</vt:lpstr>
      <vt:lpstr>函数模板</vt:lpstr>
      <vt:lpstr>函数模板</vt:lpstr>
      <vt:lpstr>函数模板</vt:lpstr>
      <vt:lpstr>函数模板</vt:lpstr>
      <vt:lpstr>函数模板</vt:lpstr>
      <vt:lpstr>函数模板</vt:lpstr>
      <vt:lpstr>函数模板</vt:lpstr>
      <vt:lpstr> 类模板</vt:lpstr>
      <vt:lpstr>类模板</vt:lpstr>
      <vt:lpstr>类模板</vt:lpstr>
      <vt:lpstr>类模板</vt:lpstr>
      <vt:lpstr>模板类</vt:lpstr>
      <vt:lpstr>模板类的使用</vt:lpstr>
      <vt:lpstr>JAVA泛型</vt:lpstr>
      <vt:lpstr>类型参数</vt:lpstr>
      <vt:lpstr>JAVA 的泛型</vt:lpstr>
      <vt:lpstr>泛型类</vt:lpstr>
      <vt:lpstr>Java泛型接口</vt:lpstr>
      <vt:lpstr>泛型方法</vt:lpstr>
      <vt:lpstr>JAVA泛型</vt:lpstr>
      <vt:lpstr>集合框架中的接口</vt:lpstr>
      <vt:lpstr>集合框架中的实现类</vt:lpstr>
      <vt:lpstr>示例：ArrayList</vt:lpstr>
      <vt:lpstr>使用泛型和未使用泛型的比较</vt:lpstr>
      <vt:lpstr>类型参数_比较非泛型和泛型ArrayList类  </vt:lpstr>
      <vt:lpstr>泛型 Map 示例</vt:lpstr>
      <vt:lpstr>泛型 Map 示例</vt:lpstr>
      <vt:lpstr>类型参数</vt:lpstr>
      <vt:lpstr>泛型原理</vt:lpstr>
      <vt:lpstr>泛型的好处</vt:lpstr>
      <vt:lpstr>泛型的好处</vt:lpstr>
    </vt:vector>
  </TitlesOfParts>
  <Company>SDCS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dc:title>
  <dc:creator>qlibm</dc:creator>
  <cp:lastModifiedBy>PL</cp:lastModifiedBy>
  <cp:revision>2251</cp:revision>
  <dcterms:created xsi:type="dcterms:W3CDTF">2001-04-03T10:49:17Z</dcterms:created>
  <dcterms:modified xsi:type="dcterms:W3CDTF">2022-06-13T14:56:51Z</dcterms:modified>
</cp:coreProperties>
</file>